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294" r:id="rId5"/>
    <p:sldId id="271" r:id="rId6"/>
    <p:sldId id="366" r:id="rId7"/>
    <p:sldId id="487" r:id="rId8"/>
    <p:sldId id="488" r:id="rId9"/>
    <p:sldId id="382" r:id="rId10"/>
    <p:sldId id="376" r:id="rId11"/>
    <p:sldId id="489" r:id="rId12"/>
    <p:sldId id="377" r:id="rId13"/>
    <p:sldId id="378" r:id="rId14"/>
    <p:sldId id="385" r:id="rId15"/>
    <p:sldId id="356" r:id="rId16"/>
    <p:sldId id="491" r:id="rId17"/>
    <p:sldId id="379" r:id="rId1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E2D2BC-5DCF-4DA7-8A24-67FC89D076BF}" v="129" dt="2020-10-01T11:30:36.5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049" autoAdjust="0"/>
    <p:restoredTop sz="94660"/>
  </p:normalViewPr>
  <p:slideViewPr>
    <p:cSldViewPr snapToGrid="0">
      <p:cViewPr varScale="1">
        <p:scale>
          <a:sx n="79" d="100"/>
          <a:sy n="79" d="100"/>
        </p:scale>
        <p:origin x="132"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2E20CFA-EA6F-40F8-A242-97BCFB3888BD}" type="datetimeFigureOut">
              <a:rPr lang="en-GB" smtClean="0"/>
              <a:t>06/12/2021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F441B6C-90DB-4AFA-8CA3-DEDC29E51850}" type="slidenum">
              <a:rPr lang="en-GB" smtClean="0"/>
              <a:t>‹#›</a:t>
            </a:fld>
            <a:endParaRPr lang="en-GB"/>
          </a:p>
        </p:txBody>
      </p:sp>
    </p:spTree>
    <p:extLst>
      <p:ext uri="{BB962C8B-B14F-4D97-AF65-F5344CB8AC3E}">
        <p14:creationId xmlns:p14="http://schemas.microsoft.com/office/powerpoint/2010/main" val="35484942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747A31-F527-40FE-B8C8-FD19EE041B04}" type="slidenum">
              <a:rPr lang="en-GB" smtClean="0"/>
              <a:t>11</a:t>
            </a:fld>
            <a:endParaRPr lang="en-GB" dirty="0"/>
          </a:p>
        </p:txBody>
      </p:sp>
    </p:spTree>
    <p:extLst>
      <p:ext uri="{BB962C8B-B14F-4D97-AF65-F5344CB8AC3E}">
        <p14:creationId xmlns:p14="http://schemas.microsoft.com/office/powerpoint/2010/main" val="39469994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3747A31-F527-40FE-B8C8-FD19EE041B04}" type="slidenum">
              <a:rPr lang="en-GB" smtClean="0"/>
              <a:t>12</a:t>
            </a:fld>
            <a:endParaRPr lang="en-GB" dirty="0"/>
          </a:p>
        </p:txBody>
      </p:sp>
    </p:spTree>
    <p:extLst>
      <p:ext uri="{BB962C8B-B14F-4D97-AF65-F5344CB8AC3E}">
        <p14:creationId xmlns:p14="http://schemas.microsoft.com/office/powerpoint/2010/main" val="1475100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C295B-BFD7-4CBD-8F07-5EA1EBBAAE0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4CACA69-AC5D-4899-B11E-D7B00EBB73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DE2A5D0-AD42-487C-B92C-A860CEBB1FAC}"/>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F635BFFB-3448-414D-8226-E8BD2531B3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338409-FB3B-4713-9B33-FFB7C5AA2C2C}"/>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3640674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DAA7B-C2EC-4372-A02F-4937B8C40B3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38161E-5DF9-43B2-B619-80715AA76A4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3DA643-8BB7-4A2C-A681-071A1F462A47}"/>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221C77E4-102A-4B55-9213-DC0B398E68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D1793A-49C3-4756-A0CB-6DC37EA21569}"/>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473285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5AB1F-171B-47BA-9F6F-BDD1A5293F2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E2007D5-6E91-4892-BB08-0661D68715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EC6509F-42E3-48E3-B129-74428CFE1FFD}"/>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134BB36C-21D6-4546-940C-527559BD35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8E8176-C993-4B1E-B1D4-4051DC1AA0B0}"/>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4016799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B4864-BB3A-43DD-903E-BAF582E8DB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75A7702-0FDD-4AED-9D5A-1532AA9D04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B2E7993-14C7-4153-9768-9F73B2E73D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145B32-9504-4A80-8D23-08D3499ECDF0}"/>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6" name="Footer Placeholder 5">
            <a:extLst>
              <a:ext uri="{FF2B5EF4-FFF2-40B4-BE49-F238E27FC236}">
                <a16:creationId xmlns:a16="http://schemas.microsoft.com/office/drawing/2014/main" id="{45A0343C-87C7-4669-AFE4-37385F5C09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829176-AF1F-493B-A3C0-24355DC7FFDB}"/>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1220385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C9DE7-9AF3-486C-A769-F7BF2D1349B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34610A-5D85-4A8C-9AB0-AFD8EC2FE8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75CCB0-817A-4B5E-ADA6-83D97F229D1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869187-DD45-4683-8E77-1F5FBCA1ACD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3E00EC4-9573-472C-A9EE-FECB17FB7FA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182C4EA-9D84-4B78-905C-B82E8A3F6BEF}"/>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8" name="Footer Placeholder 7">
            <a:extLst>
              <a:ext uri="{FF2B5EF4-FFF2-40B4-BE49-F238E27FC236}">
                <a16:creationId xmlns:a16="http://schemas.microsoft.com/office/drawing/2014/main" id="{D6EDD292-E5AB-4280-AC23-5F55981D60A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AC1542-053E-4FF7-B939-4E3199B49AC3}"/>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181424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5952E-A59C-41C8-8D37-39A8207AEA6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795BCD6-5704-43F8-A8AA-AADE70D96AC3}"/>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4" name="Footer Placeholder 3">
            <a:extLst>
              <a:ext uri="{FF2B5EF4-FFF2-40B4-BE49-F238E27FC236}">
                <a16:creationId xmlns:a16="http://schemas.microsoft.com/office/drawing/2014/main" id="{7D534E52-64CB-4715-A831-410ECB92CD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89B7BA4-255A-4D63-A311-E37C0BED0FD9}"/>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2840212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2D860A-FB42-4A03-9646-DFDC1876699D}"/>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3" name="Footer Placeholder 2">
            <a:extLst>
              <a:ext uri="{FF2B5EF4-FFF2-40B4-BE49-F238E27FC236}">
                <a16:creationId xmlns:a16="http://schemas.microsoft.com/office/drawing/2014/main" id="{34F5917C-51F0-46BE-B11E-A1ECEFB5000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80DD261-90C4-4862-B1FD-DDA975957273}"/>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3872081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FF23E-2ABC-4819-A096-F7ABDDF102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73420D3-3B87-44A3-A112-2495F621E6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9BC0054-4FCF-4EAB-A6CA-B5997D5608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C8A74D-CAEA-4D8B-B57C-D47EF6344310}"/>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6" name="Footer Placeholder 5">
            <a:extLst>
              <a:ext uri="{FF2B5EF4-FFF2-40B4-BE49-F238E27FC236}">
                <a16:creationId xmlns:a16="http://schemas.microsoft.com/office/drawing/2014/main" id="{567ECDDC-529D-4DB7-B01F-4744B233A4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E16B72-332B-4787-B55F-04F28DCEFA05}"/>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1550094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597E9-44AC-4D2F-A15F-1F9845D7CB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4B9B056-C5DF-473F-B35F-F8D7394777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957A37-C085-4BDE-B1B6-6CF8C1B826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4D80A1-E5F6-482C-8145-61779D9AE44F}"/>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6" name="Footer Placeholder 5">
            <a:extLst>
              <a:ext uri="{FF2B5EF4-FFF2-40B4-BE49-F238E27FC236}">
                <a16:creationId xmlns:a16="http://schemas.microsoft.com/office/drawing/2014/main" id="{B57451C7-A16F-42AA-BA5E-87D5DB3B7A9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90BA616-3912-49C5-9EC4-262F8BA3CE7E}"/>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2722918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BF327-3CD0-4811-921E-7C7ED3F7F72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5C13342-49CC-490A-98F3-DEEE2193B2D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8C582F-CBBF-473B-96B9-4826F0652FDE}"/>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02159CE1-D70B-464C-802B-98B130FBC6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CBDF1E-69EF-4D7D-94FE-CC1A7647AAE1}"/>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558755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FFD10A4-D641-44D7-954A-447D887E79A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78F989-31E0-4A03-B9B0-8A27BF9E15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D7DDA9-4E87-4897-A6AF-546147E69A81}"/>
              </a:ext>
            </a:extLst>
          </p:cNvPr>
          <p:cNvSpPr>
            <a:spLocks noGrp="1"/>
          </p:cNvSpPr>
          <p:nvPr>
            <p:ph type="dt" sz="half" idx="10"/>
          </p:nvPr>
        </p:nvSpPr>
        <p:spPr/>
        <p:txBody>
          <a:body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A021FD89-E5B0-472C-AC1B-B93037F799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666FF1-96AE-4140-A6D4-1F9B64605FBB}"/>
              </a:ext>
            </a:extLst>
          </p:cNvPr>
          <p:cNvSpPr>
            <a:spLocks noGrp="1"/>
          </p:cNvSpPr>
          <p:nvPr>
            <p:ph type="sldNum" sz="quarter" idx="12"/>
          </p:nvPr>
        </p:nvSpPr>
        <p:spPr/>
        <p:txBody>
          <a:bodyPr/>
          <a:lstStyle/>
          <a:p>
            <a:fld id="{E0625B93-AEF5-4DB7-B67E-3955F3F5907A}" type="slidenum">
              <a:rPr lang="en-GB" smtClean="0"/>
              <a:t>‹#›</a:t>
            </a:fld>
            <a:endParaRPr lang="en-GB"/>
          </a:p>
        </p:txBody>
      </p:sp>
    </p:spTree>
    <p:extLst>
      <p:ext uri="{BB962C8B-B14F-4D97-AF65-F5344CB8AC3E}">
        <p14:creationId xmlns:p14="http://schemas.microsoft.com/office/powerpoint/2010/main" val="198023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FB6E98-374C-4A8C-AE6A-F8427D6AFE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C5669E3-E500-45B0-8223-75063115A2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BD053A-C5DB-493B-8509-D77630EEB2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9849CD-7EFF-48FC-A46F-7FDBF0CA0499}" type="datetimeFigureOut">
              <a:rPr lang="en-GB" smtClean="0"/>
              <a:t>06/12/2021</a:t>
            </a:fld>
            <a:endParaRPr lang="en-GB"/>
          </a:p>
        </p:txBody>
      </p:sp>
      <p:sp>
        <p:nvSpPr>
          <p:cNvPr id="5" name="Footer Placeholder 4">
            <a:extLst>
              <a:ext uri="{FF2B5EF4-FFF2-40B4-BE49-F238E27FC236}">
                <a16:creationId xmlns:a16="http://schemas.microsoft.com/office/drawing/2014/main" id="{6D98AC35-14FC-45BF-AF77-28E24479D4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76E62BD-0789-48B9-84CC-19F0F70F08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625B93-AEF5-4DB7-B67E-3955F3F5907A}" type="slidenum">
              <a:rPr lang="en-GB" smtClean="0"/>
              <a:t>‹#›</a:t>
            </a:fld>
            <a:endParaRPr lang="en-GB"/>
          </a:p>
        </p:txBody>
      </p:sp>
    </p:spTree>
    <p:extLst>
      <p:ext uri="{BB962C8B-B14F-4D97-AF65-F5344CB8AC3E}">
        <p14:creationId xmlns:p14="http://schemas.microsoft.com/office/powerpoint/2010/main" val="2682952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WGvDoFrfMeQ"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hyperlink" Target="https://www.youtube.com/watch?v=dXBFwKQJJb8" TargetMode="Externa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hyperlink" Target="https://www.youtube.com/watch?v=fSEtUbc8JDU" TargetMode="External"/><Relationship Id="rId5" Type="http://schemas.openxmlformats.org/officeDocument/2006/relationships/hyperlink" Target="https://www.youtube.com/watch?v=r1CcPpNHIXY" TargetMode="Externa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fSEtUbc8JDU" TargetMode="External"/><Relationship Id="rId2" Type="http://schemas.openxmlformats.org/officeDocument/2006/relationships/hyperlink" Target="https://www.youtube.com/watch?v=r1CcPpNHIXY" TargetMode="Externa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www.youtube.com/watch?v=qO0t5lqJRSQ"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BB_LqWFTq9Q" TargetMode="Externa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s://www.youtube.com/watch?v=VQoiz4wfV_c"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hyperlink" Target="http://www.google.co.uk/url?sa=i&amp;rct=j&amp;q=&amp;esrc=s&amp;source=images&amp;cd=&amp;cad=rja&amp;uact=8&amp;ved=0CAcQjRxqFQoTCOeXx9KtsMcCFYd9GgodxDgFVg&amp;url=http://www.clipartpanda.com/categories/conversation-20clipart&amp;ei=ifPRVaevEof7acTxlLAF&amp;psig=AFQjCNF_-hOmFmVtZxWs69wF0R_uWbRGrA&amp;ust=1439909128466378" TargetMode="Externa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youtube.com/watch?v=hdPZ7rw0wMc"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youtube.com/watch?v=hdPZ7rw0wMc" TargetMode="External"/><Relationship Id="rId1" Type="http://schemas.openxmlformats.org/officeDocument/2006/relationships/slideLayout" Target="../slideLayouts/slideLayout2.xml"/><Relationship Id="rId4" Type="http://schemas.openxmlformats.org/officeDocument/2006/relationships/image" Target="../media/image14.gif"/></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048EF-964E-4F75-A752-D38DC735188A}"/>
              </a:ext>
            </a:extLst>
          </p:cNvPr>
          <p:cNvSpPr>
            <a:spLocks noGrp="1"/>
          </p:cNvSpPr>
          <p:nvPr>
            <p:ph type="ctrTitle"/>
          </p:nvPr>
        </p:nvSpPr>
        <p:spPr/>
        <p:txBody>
          <a:bodyPr/>
          <a:lstStyle/>
          <a:p>
            <a:r>
              <a:rPr lang="en-GB" dirty="0"/>
              <a:t>Ethics and Values</a:t>
            </a:r>
          </a:p>
        </p:txBody>
      </p:sp>
      <p:sp>
        <p:nvSpPr>
          <p:cNvPr id="3" name="Subtitle 2">
            <a:extLst>
              <a:ext uri="{FF2B5EF4-FFF2-40B4-BE49-F238E27FC236}">
                <a16:creationId xmlns:a16="http://schemas.microsoft.com/office/drawing/2014/main" id="{2483A717-DEB9-4062-B89E-AAEE40CDF508}"/>
              </a:ext>
            </a:extLst>
          </p:cNvPr>
          <p:cNvSpPr>
            <a:spLocks noGrp="1"/>
          </p:cNvSpPr>
          <p:nvPr>
            <p:ph type="subTitle" idx="1"/>
          </p:nvPr>
        </p:nvSpPr>
        <p:spPr/>
        <p:txBody>
          <a:bodyPr/>
          <a:lstStyle/>
          <a:p>
            <a:r>
              <a:rPr lang="en-GB" dirty="0"/>
              <a:t>Year 10 Blended Booklet – Autumn 2</a:t>
            </a:r>
          </a:p>
        </p:txBody>
      </p:sp>
    </p:spTree>
    <p:extLst>
      <p:ext uri="{BB962C8B-B14F-4D97-AF65-F5344CB8AC3E}">
        <p14:creationId xmlns:p14="http://schemas.microsoft.com/office/powerpoint/2010/main" val="1660381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2258969571"/>
              </p:ext>
            </p:extLst>
          </p:nvPr>
        </p:nvGraphicFramePr>
        <p:xfrm>
          <a:off x="470451" y="1354026"/>
          <a:ext cx="11463132" cy="4895351"/>
        </p:xfrm>
        <a:graphic>
          <a:graphicData uri="http://schemas.openxmlformats.org/drawingml/2006/table">
            <a:tbl>
              <a:tblPr firstRow="1" bandRow="1">
                <a:tableStyleId>{5940675A-B579-460E-94D1-54222C63F5DA}</a:tableStyleId>
              </a:tblPr>
              <a:tblGrid>
                <a:gridCol w="4077486">
                  <a:extLst>
                    <a:ext uri="{9D8B030D-6E8A-4147-A177-3AD203B41FA5}">
                      <a16:colId xmlns:a16="http://schemas.microsoft.com/office/drawing/2014/main" val="2416824830"/>
                    </a:ext>
                  </a:extLst>
                </a:gridCol>
                <a:gridCol w="7385646">
                  <a:extLst>
                    <a:ext uri="{9D8B030D-6E8A-4147-A177-3AD203B41FA5}">
                      <a16:colId xmlns:a16="http://schemas.microsoft.com/office/drawing/2014/main" val="2831187151"/>
                    </a:ext>
                  </a:extLst>
                </a:gridCol>
              </a:tblGrid>
              <a:tr h="4895351">
                <a:tc>
                  <a:txBody>
                    <a:bodyPr/>
                    <a:lstStyle/>
                    <a:p>
                      <a:r>
                        <a:rPr lang="en-GB" sz="1600" b="1" u="sng" dirty="0"/>
                        <a:t>Connection phase</a:t>
                      </a:r>
                    </a:p>
                    <a:p>
                      <a:pPr algn="l"/>
                      <a:r>
                        <a:rPr lang="en-GB" sz="1600" b="1" dirty="0"/>
                        <a:t>Lets recall the </a:t>
                      </a:r>
                    </a:p>
                    <a:p>
                      <a:pPr algn="l"/>
                      <a:r>
                        <a:rPr lang="en-GB" sz="1600" b="1" dirty="0"/>
                        <a:t>self-esteem lesson</a:t>
                      </a:r>
                    </a:p>
                    <a:p>
                      <a:pPr algn="l"/>
                      <a:r>
                        <a:rPr lang="en-GB" sz="1600" b="1" dirty="0"/>
                        <a:t> </a:t>
                      </a:r>
                    </a:p>
                    <a:p>
                      <a:pPr algn="l"/>
                      <a:r>
                        <a:rPr lang="en-GB" sz="1600" b="1" dirty="0"/>
                        <a:t>1. How does having</a:t>
                      </a:r>
                    </a:p>
                    <a:p>
                      <a:pPr algn="l"/>
                      <a:r>
                        <a:rPr lang="en-GB" sz="1600" b="1" dirty="0"/>
                        <a:t> positive self esteem</a:t>
                      </a:r>
                    </a:p>
                    <a:p>
                      <a:pPr algn="l"/>
                      <a:r>
                        <a:rPr lang="en-GB" sz="1600" b="1" dirty="0"/>
                        <a:t> benefit your life?</a:t>
                      </a:r>
                    </a:p>
                    <a:p>
                      <a:pPr algn="l"/>
                      <a:endParaRPr lang="en-GB" sz="1600" b="1" dirty="0"/>
                    </a:p>
                    <a:p>
                      <a:pPr algn="l"/>
                      <a:r>
                        <a:rPr lang="en-GB" sz="1600" b="1" dirty="0"/>
                        <a:t>2. What causes/contributes to </a:t>
                      </a:r>
                    </a:p>
                    <a:p>
                      <a:pPr algn="l"/>
                      <a:r>
                        <a:rPr lang="en-GB" sz="1600" b="1" dirty="0"/>
                        <a:t>low self esteem?</a:t>
                      </a:r>
                    </a:p>
                    <a:p>
                      <a:pPr algn="l"/>
                      <a:endParaRPr lang="en-GB" sz="1600" b="1" dirty="0"/>
                    </a:p>
                    <a:p>
                      <a:pPr algn="l"/>
                      <a:r>
                        <a:rPr lang="en-GB" sz="1600" b="1" dirty="0"/>
                        <a:t>3. How can we help to raise a person’s </a:t>
                      </a:r>
                    </a:p>
                    <a:p>
                      <a:pPr algn="l"/>
                      <a:r>
                        <a:rPr lang="en-GB" sz="1600" b="1" dirty="0"/>
                        <a:t>self esteem?</a:t>
                      </a:r>
                    </a:p>
                    <a:p>
                      <a:pPr algn="l"/>
                      <a:endParaRPr lang="en-GB" sz="1600" b="1" dirty="0"/>
                    </a:p>
                    <a:p>
                      <a:pPr algn="l"/>
                      <a:r>
                        <a:rPr lang="en-GB" sz="1600" b="1" dirty="0"/>
                        <a:t>4. Can having very positive self esteem ever be a bad thing?</a:t>
                      </a:r>
                    </a:p>
                    <a:p>
                      <a:pPr algn="l"/>
                      <a:endParaRPr lang="en-GB" sz="1600" b="1" dirty="0"/>
                    </a:p>
                    <a:p>
                      <a:endParaRPr lang="en-GB" sz="1600" b="1" u="sng" dirty="0"/>
                    </a:p>
                  </a:txBody>
                  <a:tcPr/>
                </a:tc>
                <a:tc>
                  <a:txBody>
                    <a:bodyPr/>
                    <a:lstStyle/>
                    <a:p>
                      <a:r>
                        <a:rPr lang="en-GB" sz="1600" b="1" u="sng" dirty="0"/>
                        <a:t>Activation phase </a:t>
                      </a:r>
                    </a:p>
                    <a:p>
                      <a:pPr marL="457200" indent="-457200">
                        <a:buSzPct val="107000"/>
                        <a:buFont typeface="Wingdings" panose="05000000000000000000" pitchFamily="2" charset="2"/>
                        <a:buChar char="C"/>
                      </a:pPr>
                      <a:r>
                        <a:rPr lang="en-GB" sz="1600" b="1" dirty="0"/>
                        <a:t>I can describe what eating disorders are and the different types</a:t>
                      </a:r>
                    </a:p>
                    <a:p>
                      <a:pPr marL="457200" indent="-457200">
                        <a:buSzPct val="107000"/>
                        <a:buFont typeface="Wingdings" panose="05000000000000000000" pitchFamily="2" charset="2"/>
                        <a:buChar char="C"/>
                      </a:pPr>
                      <a:r>
                        <a:rPr lang="en-GB" sz="1600" b="1" dirty="0"/>
                        <a:t>I can explain how eating disorders damage the body</a:t>
                      </a:r>
                    </a:p>
                    <a:p>
                      <a:pPr marL="457200" indent="-457200">
                        <a:buSzPct val="107000"/>
                        <a:buFont typeface="Wingdings" panose="05000000000000000000" pitchFamily="2" charset="2"/>
                        <a:buChar char="C"/>
                      </a:pPr>
                      <a:r>
                        <a:rPr lang="en-GB" sz="1600" b="1" dirty="0"/>
                        <a:t>I can evaluate whether placing tighter controls on the fashion industry would reduce the number of people suffering from eating disorders in the UK</a:t>
                      </a:r>
                      <a:endParaRPr lang="en-GB" sz="800" b="1" dirty="0"/>
                    </a:p>
                    <a:p>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rgbClr val="FF0000"/>
                          </a:solidFill>
                          <a:latin typeface="Calibri" panose="020F0502020204030204" pitchFamily="34" charset="0"/>
                          <a:cs typeface="Calibri" panose="020F0502020204030204" pitchFamily="34" charset="0"/>
                        </a:rPr>
                        <a:t>What would you do?</a:t>
                      </a:r>
                      <a:endParaRPr lang="en-GB" sz="1600" dirty="0">
                        <a:solidFill>
                          <a:srgbClr val="FFC000"/>
                        </a:solidFill>
                      </a:endParaRPr>
                    </a:p>
                    <a:p>
                      <a:endParaRPr lang="en-GB" sz="1600" b="1" u="sng" dirty="0"/>
                    </a:p>
                    <a:p>
                      <a:endParaRPr lang="en-GB" sz="1600" b="1" u="sng" dirty="0"/>
                    </a:p>
                    <a:p>
                      <a:endParaRPr lang="en-GB" sz="1600" b="1" u="sng" dirty="0"/>
                    </a:p>
                    <a:p>
                      <a:endParaRPr lang="en-GB" sz="1600" b="1" u="sng" dirty="0"/>
                    </a:p>
                  </a:txBody>
                  <a:tcPr/>
                </a:tc>
                <a:extLst>
                  <a:ext uri="{0D108BD9-81ED-4DB2-BD59-A6C34878D82A}">
                    <a16:rowId xmlns:a16="http://schemas.microsoft.com/office/drawing/2014/main" val="2096697857"/>
                  </a:ext>
                </a:extLst>
              </a:tr>
            </a:tbl>
          </a:graphicData>
        </a:graphic>
      </p:graphicFrame>
      <p:sp>
        <p:nvSpPr>
          <p:cNvPr id="3" name="Rectangle 2">
            <a:extLst>
              <a:ext uri="{FF2B5EF4-FFF2-40B4-BE49-F238E27FC236}">
                <a16:creationId xmlns:a16="http://schemas.microsoft.com/office/drawing/2014/main" id="{59FBC943-655E-4CDA-B0DA-441221DDCCF9}"/>
              </a:ext>
            </a:extLst>
          </p:cNvPr>
          <p:cNvSpPr/>
          <p:nvPr/>
        </p:nvSpPr>
        <p:spPr>
          <a:xfrm>
            <a:off x="470451" y="126849"/>
            <a:ext cx="11463131" cy="1246495"/>
          </a:xfrm>
          <a:prstGeom prst="rect">
            <a:avLst/>
          </a:prstGeom>
        </p:spPr>
        <p:txBody>
          <a:bodyPr wrap="square">
            <a:spAutoFit/>
          </a:bodyPr>
          <a:lstStyle/>
          <a:p>
            <a:pPr algn="ctr"/>
            <a:r>
              <a:rPr lang="en-GB" sz="2000" b="1" u="sng" dirty="0"/>
              <a:t>Ethics and Values – Year 10</a:t>
            </a:r>
          </a:p>
          <a:p>
            <a:pPr algn="ctr"/>
            <a:r>
              <a:rPr lang="en-GB" sz="2000" b="1" u="sng" dirty="0"/>
              <a:t>Lesson 4: Eating Disorders</a:t>
            </a:r>
          </a:p>
          <a:p>
            <a:r>
              <a:rPr lang="en-GB" sz="1500" dirty="0"/>
              <a:t>Learning intent: To be able to </a:t>
            </a:r>
            <a:r>
              <a:rPr lang="en-GB" sz="1500" b="1" dirty="0">
                <a:ea typeface="+mn-lt"/>
                <a:cs typeface="+mn-lt"/>
              </a:rPr>
              <a:t>describe what eating disorders are and the different types and explain how eating disorders damage the body</a:t>
            </a:r>
            <a:endParaRPr lang="en-GB" sz="1500" dirty="0">
              <a:cs typeface="Calibri" panose="020F0502020204030204"/>
            </a:endParaRPr>
          </a:p>
          <a:p>
            <a:pPr algn="ctr"/>
            <a:endParaRPr lang="en-GB" sz="2000" b="1" u="sng" dirty="0"/>
          </a:p>
        </p:txBody>
      </p:sp>
      <p:pic>
        <p:nvPicPr>
          <p:cNvPr id="19" name="Picture 5" descr="http://www.clker.com/cliparts/9/8/d/3/1215441846820333162ben_Jigsaw_Puzzle.svg.hi.png">
            <a:extLst>
              <a:ext uri="{FF2B5EF4-FFF2-40B4-BE49-F238E27FC236}">
                <a16:creationId xmlns:a16="http://schemas.microsoft.com/office/drawing/2014/main" id="{6D13ADD8-499B-4514-95B7-AF10CD2BBC6B}"/>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417316">
            <a:off x="2968616" y="5227560"/>
            <a:ext cx="1296323" cy="1025227"/>
          </a:xfrm>
          <a:prstGeom prst="rect">
            <a:avLst/>
          </a:prstGeom>
          <a:noFill/>
          <a:extLst>
            <a:ext uri="{909E8E84-426E-40DD-AFC4-6F175D3DCCD1}">
              <a14:hiddenFill xmlns:a14="http://schemas.microsoft.com/office/drawing/2010/main">
                <a:solidFill>
                  <a:srgbClr val="FFFFFF"/>
                </a:solidFill>
              </a14:hiddenFill>
            </a:ext>
          </a:extLst>
        </p:spPr>
      </p:pic>
      <p:sp>
        <p:nvSpPr>
          <p:cNvPr id="8" name="Rounded Rectangular Callout 4">
            <a:extLst>
              <a:ext uri="{FF2B5EF4-FFF2-40B4-BE49-F238E27FC236}">
                <a16:creationId xmlns:a16="http://schemas.microsoft.com/office/drawing/2014/main" id="{EE60B6E9-5A30-4A9F-A284-F94C0C4B62B0}"/>
              </a:ext>
            </a:extLst>
          </p:cNvPr>
          <p:cNvSpPr/>
          <p:nvPr/>
        </p:nvSpPr>
        <p:spPr>
          <a:xfrm>
            <a:off x="7775968" y="3196779"/>
            <a:ext cx="2946729" cy="816226"/>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accent1"/>
              </a:solidFill>
              <a:latin typeface="Calibri"/>
            </a:endParaRPr>
          </a:p>
          <a:p>
            <a:r>
              <a:rPr lang="en-US" dirty="0">
                <a:solidFill>
                  <a:schemeClr val="accent1"/>
                </a:solidFill>
                <a:latin typeface="Calibri"/>
                <a:hlinkClick r:id="rId3"/>
              </a:rPr>
              <a:t>https://www.youtube.com/watch?v=WGvDoFrfMeQ</a:t>
            </a:r>
            <a:endParaRPr lang="en-GB" sz="1600" dirty="0">
              <a:solidFill>
                <a:schemeClr val="accent1"/>
              </a:solidFill>
              <a:latin typeface="Calibri"/>
              <a:cs typeface="Calibri" panose="020F0502020204030204"/>
            </a:endParaRPr>
          </a:p>
          <a:p>
            <a:endParaRPr lang="en-US" dirty="0">
              <a:solidFill>
                <a:schemeClr val="accent1"/>
              </a:solidFill>
              <a:cs typeface="Calibri"/>
            </a:endParaRPr>
          </a:p>
        </p:txBody>
      </p:sp>
      <p:pic>
        <p:nvPicPr>
          <p:cNvPr id="12" name="Picture 11">
            <a:extLst>
              <a:ext uri="{FF2B5EF4-FFF2-40B4-BE49-F238E27FC236}">
                <a16:creationId xmlns:a16="http://schemas.microsoft.com/office/drawing/2014/main" id="{EAAED313-0072-44A3-90BD-5E226C8F8171}"/>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133395" y="3422511"/>
            <a:ext cx="960872" cy="1112865"/>
          </a:xfrm>
          <a:prstGeom prst="rect">
            <a:avLst/>
          </a:prstGeom>
        </p:spPr>
      </p:pic>
    </p:spTree>
    <p:extLst>
      <p:ext uri="{BB962C8B-B14F-4D97-AF65-F5344CB8AC3E}">
        <p14:creationId xmlns:p14="http://schemas.microsoft.com/office/powerpoint/2010/main" val="3279305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A screenshot of a cell phone&#10;&#10;Description automatically generated">
            <a:extLst>
              <a:ext uri="{FF2B5EF4-FFF2-40B4-BE49-F238E27FC236}">
                <a16:creationId xmlns:a16="http://schemas.microsoft.com/office/drawing/2014/main" id="{3282F42C-1721-4023-9BF5-A48ED4C64F9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22595" y="2699871"/>
            <a:ext cx="5136013" cy="1452111"/>
          </a:xfrm>
          <a:prstGeom prst="rect">
            <a:avLst/>
          </a:prstGeom>
          <a:noFill/>
          <a:extLst>
            <a:ext uri="{909E8E84-426E-40DD-AFC4-6F175D3DCCD1}">
              <a14:hiddenFill xmlns:a14="http://schemas.microsoft.com/office/drawing/2010/main">
                <a:solidFill>
                  <a:schemeClr val="accent1"/>
                </a:solidFill>
              </a14:hiddenFill>
            </a:ext>
          </a:extLst>
        </p:spPr>
      </p:pic>
      <p:pic>
        <p:nvPicPr>
          <p:cNvPr id="15" name="Picture 3" descr="A screenshot of a cell phone&#10;&#10;Description automatically generated">
            <a:extLst>
              <a:ext uri="{FF2B5EF4-FFF2-40B4-BE49-F238E27FC236}">
                <a16:creationId xmlns:a16="http://schemas.microsoft.com/office/drawing/2014/main" id="{3C6D2716-0097-49E8-AE9D-0E8E2E0A0BF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43240" y="1505964"/>
            <a:ext cx="5255197" cy="4726394"/>
          </a:xfrm>
          <a:prstGeom prst="rect">
            <a:avLst/>
          </a:prstGeom>
          <a:noFill/>
          <a:extLst>
            <a:ext uri="{909E8E84-426E-40DD-AFC4-6F175D3DCCD1}">
              <a14:hiddenFill xmlns:a14="http://schemas.microsoft.com/office/drawing/2010/main">
                <a:solidFill>
                  <a:schemeClr val="accent1"/>
                </a:solidFill>
              </a14:hiddenFill>
            </a:ext>
          </a:extLst>
        </p:spPr>
      </p:pic>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sz="3000">
                <a:solidFill>
                  <a:srgbClr val="FF0000"/>
                </a:solidFill>
              </a:rPr>
              <a:t>New Information</a:t>
            </a:r>
          </a:p>
        </p:txBody>
      </p:sp>
      <p:pic>
        <p:nvPicPr>
          <p:cNvPr id="16" name="Picture 15">
            <a:extLst>
              <a:ext uri="{FF2B5EF4-FFF2-40B4-BE49-F238E27FC236}">
                <a16:creationId xmlns:a16="http://schemas.microsoft.com/office/drawing/2014/main" id="{8E8C3524-8833-4EE9-B25D-8AA6DF5FCAC8}"/>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93563" y="5236005"/>
            <a:ext cx="960872" cy="1112865"/>
          </a:xfrm>
          <a:prstGeom prst="rect">
            <a:avLst/>
          </a:prstGeom>
        </p:spPr>
      </p:pic>
      <p:sp>
        <p:nvSpPr>
          <p:cNvPr id="17" name="Rounded Rectangular Callout 4">
            <a:extLst>
              <a:ext uri="{FF2B5EF4-FFF2-40B4-BE49-F238E27FC236}">
                <a16:creationId xmlns:a16="http://schemas.microsoft.com/office/drawing/2014/main" id="{D34A8188-9E79-4360-9CD4-8FD865BD4C80}"/>
              </a:ext>
            </a:extLst>
          </p:cNvPr>
          <p:cNvSpPr/>
          <p:nvPr/>
        </p:nvSpPr>
        <p:spPr>
          <a:xfrm>
            <a:off x="2027611" y="4876001"/>
            <a:ext cx="2946729" cy="816226"/>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a:solidFill>
                <a:schemeClr val="tx1"/>
              </a:solidFill>
              <a:hlinkClick r:id="rId5"/>
            </a:endParaRPr>
          </a:p>
          <a:p>
            <a:pPr>
              <a:spcBef>
                <a:spcPct val="0"/>
              </a:spcBef>
            </a:pPr>
            <a:endParaRPr lang="en-GB" altLang="en-US" sz="1600">
              <a:solidFill>
                <a:srgbClr val="CC6600"/>
              </a:solidFill>
              <a:latin typeface="Comic Sans MS" panose="030F0702030302020204" pitchFamily="66" charset="0"/>
              <a:hlinkClick r:id="rId6"/>
            </a:endParaRPr>
          </a:p>
          <a:p>
            <a:pPr>
              <a:spcBef>
                <a:spcPct val="0"/>
              </a:spcBef>
            </a:pPr>
            <a:r>
              <a:rPr lang="en-GB" altLang="en-US" sz="1600">
                <a:solidFill>
                  <a:srgbClr val="CC6600"/>
                </a:solidFill>
                <a:latin typeface="Comic Sans MS" panose="030F0702030302020204" pitchFamily="66" charset="0"/>
                <a:hlinkClick r:id="rId7"/>
              </a:rPr>
              <a:t>https://www.youtube.com/watch?v=dXBFwKQJJb8</a:t>
            </a:r>
            <a:endParaRPr lang="en-GB" altLang="en-US" sz="1600">
              <a:solidFill>
                <a:srgbClr val="CC6600"/>
              </a:solidFill>
              <a:latin typeface="Comic Sans MS" panose="030F0702030302020204" pitchFamily="66" charset="0"/>
            </a:endParaRPr>
          </a:p>
          <a:p>
            <a:pPr>
              <a:spcBef>
                <a:spcPct val="0"/>
              </a:spcBef>
            </a:pPr>
            <a:endParaRPr lang="en-GB" sz="1600">
              <a:solidFill>
                <a:srgbClr val="CC6600"/>
              </a:solidFill>
              <a:latin typeface="Comic Sans MS" panose="030F0702030302020204" pitchFamily="66" charset="0"/>
            </a:endParaRPr>
          </a:p>
          <a:p>
            <a:pPr>
              <a:spcBef>
                <a:spcPct val="0"/>
              </a:spcBef>
            </a:pPr>
            <a:endParaRPr lang="en-GB" sz="1600">
              <a:solidFill>
                <a:schemeClr val="tx1"/>
              </a:solidFill>
            </a:endParaRPr>
          </a:p>
        </p:txBody>
      </p:sp>
    </p:spTree>
    <p:extLst>
      <p:ext uri="{BB962C8B-B14F-4D97-AF65-F5344CB8AC3E}">
        <p14:creationId xmlns:p14="http://schemas.microsoft.com/office/powerpoint/2010/main" val="525763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DC43D5F2-5796-4744-BA43-2F0D87E674C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36022" y="1739433"/>
            <a:ext cx="5440106" cy="411545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a:extLst>
              <a:ext uri="{FF2B5EF4-FFF2-40B4-BE49-F238E27FC236}">
                <a16:creationId xmlns:a16="http://schemas.microsoft.com/office/drawing/2014/main" id="{3CC9B63E-3E74-4B93-8ED2-A9968988ED3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535745" y="1573887"/>
            <a:ext cx="4982481" cy="4281002"/>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sz="3000">
                <a:solidFill>
                  <a:srgbClr val="FF0000"/>
                </a:solidFill>
              </a:rPr>
              <a:t>New Information</a:t>
            </a:r>
          </a:p>
        </p:txBody>
      </p:sp>
    </p:spTree>
    <p:extLst>
      <p:ext uri="{BB962C8B-B14F-4D97-AF65-F5344CB8AC3E}">
        <p14:creationId xmlns:p14="http://schemas.microsoft.com/office/powerpoint/2010/main" val="13644182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a:extLst>
              <a:ext uri="{FF2B5EF4-FFF2-40B4-BE49-F238E27FC236}">
                <a16:creationId xmlns:a16="http://schemas.microsoft.com/office/drawing/2014/main" id="{0351091E-C414-4532-850C-CB3B9831637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35127" y="4071034"/>
            <a:ext cx="4023123" cy="2538313"/>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a:extLst>
              <a:ext uri="{FF2B5EF4-FFF2-40B4-BE49-F238E27FC236}">
                <a16:creationId xmlns:a16="http://schemas.microsoft.com/office/drawing/2014/main" id="{99B4DA99-BEEA-44AE-8113-19B02425335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35128" y="1573887"/>
            <a:ext cx="4258610" cy="249714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a:extLst>
              <a:ext uri="{FF2B5EF4-FFF2-40B4-BE49-F238E27FC236}">
                <a16:creationId xmlns:a16="http://schemas.microsoft.com/office/drawing/2014/main" id="{63124C11-C36C-47B8-B61F-22966AE4F5E8}"/>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050343" y="1399322"/>
            <a:ext cx="6484085" cy="534342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sz="3000">
                <a:solidFill>
                  <a:srgbClr val="FF0000"/>
                </a:solidFill>
              </a:rPr>
              <a:t>New Information</a:t>
            </a:r>
          </a:p>
        </p:txBody>
      </p:sp>
    </p:spTree>
    <p:extLst>
      <p:ext uri="{BB962C8B-B14F-4D97-AF65-F5344CB8AC3E}">
        <p14:creationId xmlns:p14="http://schemas.microsoft.com/office/powerpoint/2010/main" val="19147623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CBA6F79D-F0E2-4F26-8475-24FB88F53F6D}"/>
              </a:ext>
            </a:extLst>
          </p:cNvPr>
          <p:cNvGraphicFramePr>
            <a:graphicFrameLocks noGrp="1"/>
          </p:cNvGraphicFramePr>
          <p:nvPr>
            <p:ph idx="1"/>
            <p:extLst>
              <p:ext uri="{D42A27DB-BD31-4B8C-83A1-F6EECF244321}">
                <p14:modId xmlns:p14="http://schemas.microsoft.com/office/powerpoint/2010/main" val="1174268256"/>
              </p:ext>
            </p:extLst>
          </p:nvPr>
        </p:nvGraphicFramePr>
        <p:xfrm>
          <a:off x="188495" y="223921"/>
          <a:ext cx="11815010" cy="6522720"/>
        </p:xfrm>
        <a:graphic>
          <a:graphicData uri="http://schemas.openxmlformats.org/drawingml/2006/table">
            <a:tbl>
              <a:tblPr firstRow="1" bandRow="1">
                <a:tableStyleId>{5940675A-B579-460E-94D1-54222C63F5DA}</a:tableStyleId>
              </a:tblPr>
              <a:tblGrid>
                <a:gridCol w="7222958">
                  <a:extLst>
                    <a:ext uri="{9D8B030D-6E8A-4147-A177-3AD203B41FA5}">
                      <a16:colId xmlns:a16="http://schemas.microsoft.com/office/drawing/2014/main" val="37215558"/>
                    </a:ext>
                  </a:extLst>
                </a:gridCol>
                <a:gridCol w="4592052">
                  <a:extLst>
                    <a:ext uri="{9D8B030D-6E8A-4147-A177-3AD203B41FA5}">
                      <a16:colId xmlns:a16="http://schemas.microsoft.com/office/drawing/2014/main" val="3474027026"/>
                    </a:ext>
                  </a:extLst>
                </a:gridCol>
              </a:tblGrid>
              <a:tr h="5118100">
                <a:tc>
                  <a:txBody>
                    <a:bodyPr/>
                    <a:lstStyle/>
                    <a:p>
                      <a:r>
                        <a:rPr lang="en-GB" u="sng" dirty="0"/>
                        <a:t>Demonstration Phase </a:t>
                      </a:r>
                    </a:p>
                    <a:p>
                      <a:endParaRPr lang="en-GB" sz="2000" b="1" u="sng" kern="1200" dirty="0">
                        <a:ln>
                          <a:solidFill>
                            <a:sysClr val="windowText" lastClr="000000"/>
                          </a:solidFill>
                        </a:ln>
                        <a:solidFill>
                          <a:srgbClr val="0070C0"/>
                        </a:solidFill>
                        <a:latin typeface="+mn-lt"/>
                        <a:ea typeface="+mn-ea"/>
                        <a:cs typeface="+mn-cs"/>
                      </a:endParaRPr>
                    </a:p>
                    <a:p>
                      <a:endParaRPr lang="en-GB" sz="2000" b="1" u="sng" kern="1200" dirty="0">
                        <a:ln>
                          <a:solidFill>
                            <a:sysClr val="windowText" lastClr="000000"/>
                          </a:solidFill>
                        </a:ln>
                        <a:solidFill>
                          <a:srgbClr val="0070C0"/>
                        </a:solidFill>
                        <a:latin typeface="+mn-lt"/>
                        <a:ea typeface="+mn-ea"/>
                        <a:cs typeface="+mn-cs"/>
                      </a:endParaRPr>
                    </a:p>
                    <a:p>
                      <a:endParaRPr lang="en-GB" sz="2000" b="1" kern="1200" dirty="0">
                        <a:ln>
                          <a:solidFill>
                            <a:sysClr val="windowText" lastClr="000000"/>
                          </a:solidFill>
                        </a:ln>
                        <a:solidFill>
                          <a:srgbClr val="0070C0"/>
                        </a:solidFill>
                        <a:latin typeface="+mn-lt"/>
                        <a:ea typeface="+mn-ea"/>
                        <a:cs typeface="+mn-cs"/>
                      </a:endParaRPr>
                    </a:p>
                    <a:p>
                      <a:endParaRPr lang="en-GB" sz="2000" b="1" kern="1200" dirty="0">
                        <a:ln>
                          <a:solidFill>
                            <a:sysClr val="windowText" lastClr="000000"/>
                          </a:solidFill>
                        </a:ln>
                        <a:solidFill>
                          <a:srgbClr val="0070C0"/>
                        </a:solidFill>
                        <a:latin typeface="+mn-lt"/>
                        <a:ea typeface="+mn-ea"/>
                        <a:cs typeface="+mn-cs"/>
                      </a:endParaRPr>
                    </a:p>
                    <a:p>
                      <a:endParaRPr lang="en-GB" sz="2000" b="1" kern="1200" dirty="0">
                        <a:ln>
                          <a:solidFill>
                            <a:sysClr val="windowText" lastClr="000000"/>
                          </a:solidFill>
                        </a:ln>
                        <a:solidFill>
                          <a:srgbClr val="0070C0"/>
                        </a:solidFill>
                        <a:latin typeface="+mn-lt"/>
                        <a:ea typeface="+mn-ea"/>
                        <a:cs typeface="+mn-cs"/>
                      </a:endParaRPr>
                    </a:p>
                    <a:p>
                      <a:endParaRPr lang="en-GB" sz="2000" b="1" kern="1200" dirty="0">
                        <a:ln>
                          <a:solidFill>
                            <a:sysClr val="windowText" lastClr="000000"/>
                          </a:solidFill>
                        </a:ln>
                        <a:solidFill>
                          <a:srgbClr val="0070C0"/>
                        </a:solidFill>
                        <a:latin typeface="+mn-lt"/>
                        <a:ea typeface="+mn-ea"/>
                        <a:cs typeface="+mn-cs"/>
                      </a:endParaRPr>
                    </a:p>
                    <a:p>
                      <a:r>
                        <a:rPr lang="en-GB" b="1" dirty="0"/>
                        <a:t>Do you think banning super thin models and airbrushed images (like France has) would reduce the number of people suffering from eating disorders in the UK?</a:t>
                      </a:r>
                    </a:p>
                    <a:p>
                      <a:r>
                        <a:rPr lang="en-GB" b="1" dirty="0"/>
                        <a:t>Answer this question showing your excellent understanding of eating disorders.</a:t>
                      </a:r>
                    </a:p>
                    <a:p>
                      <a:pPr marL="285750" indent="-285750">
                        <a:buFont typeface="Arial" panose="020B0604020202020204" pitchFamily="34" charset="0"/>
                        <a:buChar char="•"/>
                      </a:pPr>
                      <a:r>
                        <a:rPr lang="en-GB" b="1" dirty="0"/>
                        <a:t>You could include your knowledge on:</a:t>
                      </a:r>
                    </a:p>
                    <a:p>
                      <a:pPr marL="285750" indent="-285750">
                        <a:buFont typeface="Arial" panose="020B0604020202020204" pitchFamily="34" charset="0"/>
                        <a:buChar char="•"/>
                      </a:pPr>
                      <a:r>
                        <a:rPr lang="en-GB" b="1" dirty="0"/>
                        <a:t>The different types of eating disorders (not all people suffering from them are super skinny)</a:t>
                      </a:r>
                    </a:p>
                    <a:p>
                      <a:pPr marL="285750" indent="-285750">
                        <a:buFont typeface="Arial" panose="020B0604020202020204" pitchFamily="34" charset="0"/>
                        <a:buChar char="•"/>
                      </a:pPr>
                      <a:r>
                        <a:rPr lang="en-GB" b="1" dirty="0"/>
                        <a:t>Who they affect</a:t>
                      </a:r>
                    </a:p>
                    <a:p>
                      <a:pPr marL="285750" indent="-285750">
                        <a:buFont typeface="Arial" panose="020B0604020202020204" pitchFamily="34" charset="0"/>
                        <a:buChar char="•"/>
                      </a:pPr>
                      <a:r>
                        <a:rPr lang="en-GB" b="1" dirty="0"/>
                        <a:t>The very serious health problems caused by eating disorders</a:t>
                      </a:r>
                    </a:p>
                    <a:p>
                      <a:pPr marL="285750" indent="-285750">
                        <a:buFont typeface="Arial" panose="020B0604020202020204" pitchFamily="34" charset="0"/>
                        <a:buChar char="•"/>
                      </a:pPr>
                      <a:r>
                        <a:rPr lang="en-GB" b="1" dirty="0"/>
                        <a:t>The cause of eating disorders</a:t>
                      </a:r>
                    </a:p>
                    <a:p>
                      <a:endParaRPr lang="en-GB" sz="1400" b="1" dirty="0">
                        <a:solidFill>
                          <a:schemeClr val="tx2"/>
                        </a:solidFill>
                      </a:endParaRPr>
                    </a:p>
                    <a:p>
                      <a:r>
                        <a:rPr lang="en-GB" b="1" dirty="0">
                          <a:solidFill>
                            <a:schemeClr val="tx1"/>
                          </a:solidFill>
                        </a:rPr>
                        <a:t>Use sophisticated sentence starters (e.g. Furthermore,… Moreover,… In addition,… However,…)</a:t>
                      </a:r>
                    </a:p>
                    <a:p>
                      <a:pPr marL="0" indent="0">
                        <a:buFontTx/>
                        <a:buNone/>
                      </a:pPr>
                      <a:endParaRPr lang="en-GB" altLang="en-US" sz="1800" dirty="0">
                        <a:latin typeface="Calibri" panose="020F0502020204030204" pitchFamily="34" charset="0"/>
                        <a:cs typeface="Calibri" panose="020F0502020204030204" pitchFamily="34" charset="0"/>
                      </a:endParaRPr>
                    </a:p>
                    <a:p>
                      <a:endParaRPr lang="en-GB" dirty="0"/>
                    </a:p>
                  </a:txBody>
                  <a:tcPr/>
                </a:tc>
                <a:tc>
                  <a:txBody>
                    <a:bodyPr/>
                    <a:lstStyle/>
                    <a:p>
                      <a:r>
                        <a:rPr lang="en-GB" u="sng" dirty="0"/>
                        <a:t>Consolidation phase </a:t>
                      </a:r>
                    </a:p>
                    <a:p>
                      <a:endParaRPr lang="en-GB" u="sng"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800" dirty="0"/>
                        <a:t>You have 2 minutes to write as many keywords and pointers that have been covered in this lesson</a:t>
                      </a:r>
                    </a:p>
                    <a:p>
                      <a:endParaRPr lang="en-GB" u="sng" dirty="0"/>
                    </a:p>
                    <a:p>
                      <a:r>
                        <a:rPr lang="en-GB" u="none" dirty="0"/>
                        <a:t>Design three questions, these can be true or false, or multiple choice questions to cover facts in todays lesson</a:t>
                      </a:r>
                    </a:p>
                  </a:txBody>
                  <a:tcPr/>
                </a:tc>
                <a:extLst>
                  <a:ext uri="{0D108BD9-81ED-4DB2-BD59-A6C34878D82A}">
                    <a16:rowId xmlns:a16="http://schemas.microsoft.com/office/drawing/2014/main" val="3637599783"/>
                  </a:ext>
                </a:extLst>
              </a:tr>
            </a:tbl>
          </a:graphicData>
        </a:graphic>
      </p:graphicFrame>
      <p:sp>
        <p:nvSpPr>
          <p:cNvPr id="14" name="Rounded Rectangular Callout 4">
            <a:extLst>
              <a:ext uri="{FF2B5EF4-FFF2-40B4-BE49-F238E27FC236}">
                <a16:creationId xmlns:a16="http://schemas.microsoft.com/office/drawing/2014/main" id="{61F026F1-343C-4288-B67B-488994B72F4A}"/>
              </a:ext>
            </a:extLst>
          </p:cNvPr>
          <p:cNvSpPr/>
          <p:nvPr/>
        </p:nvSpPr>
        <p:spPr>
          <a:xfrm>
            <a:off x="4170101" y="1251123"/>
            <a:ext cx="2587296" cy="816226"/>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400">
              <a:solidFill>
                <a:schemeClr val="tx1"/>
              </a:solidFill>
              <a:hlinkClick r:id="rId2"/>
            </a:endParaRPr>
          </a:p>
          <a:p>
            <a:pPr>
              <a:spcBef>
                <a:spcPct val="0"/>
              </a:spcBef>
            </a:pPr>
            <a:endParaRPr lang="en-GB" altLang="en-US" sz="1400">
              <a:solidFill>
                <a:srgbClr val="CC6600"/>
              </a:solidFill>
              <a:latin typeface="Comic Sans MS" panose="030F0702030302020204" pitchFamily="66" charset="0"/>
              <a:hlinkClick r:id="rId3"/>
            </a:endParaRPr>
          </a:p>
          <a:p>
            <a:pPr>
              <a:spcBef>
                <a:spcPct val="0"/>
              </a:spcBef>
            </a:pPr>
            <a:r>
              <a:rPr lang="en-GB" altLang="en-US" sz="1400">
                <a:solidFill>
                  <a:srgbClr val="CC6600"/>
                </a:solidFill>
                <a:latin typeface="Comic Sans MS" panose="030F0702030302020204" pitchFamily="66" charset="0"/>
                <a:hlinkClick r:id="rId4"/>
              </a:rPr>
              <a:t>https://www.youtube.com/watch?v=qO0t5lqJRSQ</a:t>
            </a:r>
            <a:endParaRPr lang="en-GB" altLang="en-US" sz="1400">
              <a:solidFill>
                <a:srgbClr val="CC6600"/>
              </a:solidFill>
              <a:latin typeface="Comic Sans MS" panose="030F0702030302020204" pitchFamily="66" charset="0"/>
            </a:endParaRPr>
          </a:p>
          <a:p>
            <a:pPr>
              <a:spcBef>
                <a:spcPct val="0"/>
              </a:spcBef>
            </a:pPr>
            <a:endParaRPr lang="en-GB" sz="1400">
              <a:solidFill>
                <a:srgbClr val="CC6600"/>
              </a:solidFill>
              <a:latin typeface="Comic Sans MS" panose="030F0702030302020204" pitchFamily="66" charset="0"/>
            </a:endParaRPr>
          </a:p>
          <a:p>
            <a:pPr>
              <a:spcBef>
                <a:spcPct val="0"/>
              </a:spcBef>
            </a:pPr>
            <a:endParaRPr lang="en-GB" sz="1400">
              <a:solidFill>
                <a:schemeClr val="tx1"/>
              </a:solidFill>
            </a:endParaRPr>
          </a:p>
        </p:txBody>
      </p:sp>
      <p:sp>
        <p:nvSpPr>
          <p:cNvPr id="16" name="Rectangle 15">
            <a:extLst>
              <a:ext uri="{FF2B5EF4-FFF2-40B4-BE49-F238E27FC236}">
                <a16:creationId xmlns:a16="http://schemas.microsoft.com/office/drawing/2014/main" id="{DB96668D-8D11-4F63-8904-6CB3BE67E550}"/>
              </a:ext>
            </a:extLst>
          </p:cNvPr>
          <p:cNvSpPr/>
          <p:nvPr/>
        </p:nvSpPr>
        <p:spPr>
          <a:xfrm>
            <a:off x="2445758" y="479778"/>
            <a:ext cx="4309860" cy="545981"/>
          </a:xfrm>
          <a:prstGeom prst="rect">
            <a:avLst/>
          </a:prstGeom>
          <a:ln w="38100">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1400" b="1">
                <a:solidFill>
                  <a:srgbClr val="FF0000"/>
                </a:solidFill>
              </a:rPr>
              <a:t>Watch the video and decide if this is a good idea</a:t>
            </a:r>
          </a:p>
        </p:txBody>
      </p:sp>
      <p:pic>
        <p:nvPicPr>
          <p:cNvPr id="18" name="Picture 17">
            <a:extLst>
              <a:ext uri="{FF2B5EF4-FFF2-40B4-BE49-F238E27FC236}">
                <a16:creationId xmlns:a16="http://schemas.microsoft.com/office/drawing/2014/main" id="{1B62523C-798D-4D8B-887C-611E82DDFDE4}"/>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937336" y="1199159"/>
            <a:ext cx="845854" cy="1112865"/>
          </a:xfrm>
          <a:prstGeom prst="rect">
            <a:avLst/>
          </a:prstGeom>
        </p:spPr>
      </p:pic>
    </p:spTree>
    <p:extLst>
      <p:ext uri="{BB962C8B-B14F-4D97-AF65-F5344CB8AC3E}">
        <p14:creationId xmlns:p14="http://schemas.microsoft.com/office/powerpoint/2010/main" val="14239514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3886569669"/>
              </p:ext>
            </p:extLst>
          </p:nvPr>
        </p:nvGraphicFramePr>
        <p:xfrm>
          <a:off x="470451" y="1354026"/>
          <a:ext cx="11463132" cy="4895351"/>
        </p:xfrm>
        <a:graphic>
          <a:graphicData uri="http://schemas.openxmlformats.org/drawingml/2006/table">
            <a:tbl>
              <a:tblPr firstRow="1" bandRow="1">
                <a:tableStyleId>{5940675A-B579-460E-94D1-54222C63F5DA}</a:tableStyleId>
              </a:tblPr>
              <a:tblGrid>
                <a:gridCol w="5144285">
                  <a:extLst>
                    <a:ext uri="{9D8B030D-6E8A-4147-A177-3AD203B41FA5}">
                      <a16:colId xmlns:a16="http://schemas.microsoft.com/office/drawing/2014/main" val="2416824830"/>
                    </a:ext>
                  </a:extLst>
                </a:gridCol>
                <a:gridCol w="6318847">
                  <a:extLst>
                    <a:ext uri="{9D8B030D-6E8A-4147-A177-3AD203B41FA5}">
                      <a16:colId xmlns:a16="http://schemas.microsoft.com/office/drawing/2014/main" val="2831187151"/>
                    </a:ext>
                  </a:extLst>
                </a:gridCol>
              </a:tblGrid>
              <a:tr h="4895351">
                <a:tc>
                  <a:txBody>
                    <a:bodyPr/>
                    <a:lstStyle/>
                    <a:p>
                      <a:r>
                        <a:rPr lang="en-GB" sz="1600" b="1" u="sng" dirty="0"/>
                        <a:t>Connection phase</a:t>
                      </a:r>
                    </a:p>
                    <a:p>
                      <a:endParaRPr lang="en-GB" sz="1600" b="1" u="sng" dirty="0">
                        <a:latin typeface="Calibri" panose="020F0502020204030204" pitchFamily="34" charset="0"/>
                        <a:cs typeface="Calibri" panose="020F0502020204030204" pitchFamily="34" charset="0"/>
                      </a:endParaRPr>
                    </a:p>
                    <a:p>
                      <a:pPr algn="ctr"/>
                      <a:r>
                        <a:rPr lang="en-GB" sz="1600" dirty="0">
                          <a:solidFill>
                            <a:schemeClr val="tx1"/>
                          </a:solidFill>
                          <a:hlinkClick r:id="rId2"/>
                        </a:rPr>
                        <a:t>What would you do?</a:t>
                      </a:r>
                    </a:p>
                    <a:p>
                      <a:pPr algn="ctr"/>
                      <a:endParaRPr lang="en-GB" sz="1600" dirty="0">
                        <a:solidFill>
                          <a:schemeClr val="tx1"/>
                        </a:solidFill>
                        <a:hlinkClick r:id="rId2"/>
                      </a:endParaRPr>
                    </a:p>
                    <a:p>
                      <a:pPr algn="ctr"/>
                      <a:r>
                        <a:rPr lang="en-GB" sz="1600" dirty="0">
                          <a:solidFill>
                            <a:schemeClr val="tx1"/>
                          </a:solidFill>
                          <a:hlinkClick r:id="rId2"/>
                        </a:rPr>
                        <a:t>https://www.youtube.com/watch?v=BB_LqWFTq9Q</a:t>
                      </a:r>
                      <a:endParaRPr lang="en-GB" sz="16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p>
                    <a:p>
                      <a:endParaRPr lang="en-GB" sz="1600" b="1" dirty="0"/>
                    </a:p>
                    <a:p>
                      <a:endParaRPr lang="en-GB" sz="1600" b="1" u="sng" dirty="0"/>
                    </a:p>
                  </a:txBody>
                  <a:tcPr/>
                </a:tc>
                <a:tc>
                  <a:txBody>
                    <a:bodyPr/>
                    <a:lstStyle/>
                    <a:p>
                      <a:r>
                        <a:rPr lang="en-GB" sz="1600" b="1" u="sng" dirty="0"/>
                        <a:t>Activation phase </a:t>
                      </a:r>
                    </a:p>
                    <a:p>
                      <a:r>
                        <a:rPr lang="en-GB" sz="1600" b="1" u="sng" dirty="0"/>
                        <a:t>L/O </a:t>
                      </a:r>
                      <a:endParaRPr lang="en-GB" sz="1600" dirty="0"/>
                    </a:p>
                    <a:p>
                      <a:pPr marL="457200" indent="-457200">
                        <a:buSzPct val="107000"/>
                        <a:buFont typeface="Wingdings" panose="05000000000000000000" pitchFamily="2" charset="2"/>
                        <a:buChar char="C"/>
                      </a:pPr>
                      <a:r>
                        <a:rPr lang="en-GB" sz="1600" b="1" dirty="0"/>
                        <a:t>I can describe what is meant by mental health and can give examples of mental health conditions</a:t>
                      </a:r>
                    </a:p>
                    <a:p>
                      <a:pPr marL="457200" indent="-457200">
                        <a:buSzPct val="107000"/>
                        <a:buFont typeface="Wingdings" panose="05000000000000000000" pitchFamily="2" charset="2"/>
                        <a:buChar char="C"/>
                      </a:pPr>
                      <a:r>
                        <a:rPr lang="en-GB" sz="1600" b="1" dirty="0"/>
                        <a:t>I can describe what is meant by stigma and understand how this affects people suffering from mental health conditions</a:t>
                      </a:r>
                    </a:p>
                    <a:p>
                      <a:pPr marL="457200" indent="-457200">
                        <a:buSzPct val="107000"/>
                        <a:buFont typeface="Wingdings" panose="05000000000000000000" pitchFamily="2" charset="2"/>
                        <a:buChar char="C"/>
                      </a:pPr>
                      <a:r>
                        <a:rPr lang="en-GB" sz="1600" b="1" dirty="0"/>
                        <a:t>I can explain how I can help people close to me who have mental health problems</a:t>
                      </a:r>
                    </a:p>
                    <a:p>
                      <a:pPr algn="ctr"/>
                      <a:endParaRPr lang="en-GB" sz="1600" b="1" u="sng" dirty="0">
                        <a:solidFill>
                          <a:schemeClr val="tx1"/>
                        </a:solidFill>
                      </a:endParaRPr>
                    </a:p>
                    <a:p>
                      <a:endParaRPr lang="en-GB" sz="1600" b="1" u="sng" dirty="0"/>
                    </a:p>
                  </a:txBody>
                  <a:tcPr/>
                </a:tc>
                <a:extLst>
                  <a:ext uri="{0D108BD9-81ED-4DB2-BD59-A6C34878D82A}">
                    <a16:rowId xmlns:a16="http://schemas.microsoft.com/office/drawing/2014/main" val="2096697857"/>
                  </a:ext>
                </a:extLst>
              </a:tr>
            </a:tbl>
          </a:graphicData>
        </a:graphic>
      </p:graphicFrame>
      <p:sp>
        <p:nvSpPr>
          <p:cNvPr id="3" name="Rectangle 2">
            <a:extLst>
              <a:ext uri="{FF2B5EF4-FFF2-40B4-BE49-F238E27FC236}">
                <a16:creationId xmlns:a16="http://schemas.microsoft.com/office/drawing/2014/main" id="{59FBC943-655E-4CDA-B0DA-441221DDCCF9}"/>
              </a:ext>
            </a:extLst>
          </p:cNvPr>
          <p:cNvSpPr/>
          <p:nvPr/>
        </p:nvSpPr>
        <p:spPr>
          <a:xfrm>
            <a:off x="470451" y="126849"/>
            <a:ext cx="11463131" cy="1015663"/>
          </a:xfrm>
          <a:prstGeom prst="rect">
            <a:avLst/>
          </a:prstGeom>
        </p:spPr>
        <p:txBody>
          <a:bodyPr wrap="square">
            <a:spAutoFit/>
          </a:bodyPr>
          <a:lstStyle/>
          <a:p>
            <a:pPr algn="ctr"/>
            <a:r>
              <a:rPr lang="en-GB" sz="2000" b="1" u="sng" dirty="0"/>
              <a:t>Ethics and Values – Year 10</a:t>
            </a:r>
          </a:p>
          <a:p>
            <a:pPr algn="ctr"/>
            <a:r>
              <a:rPr lang="en-GB" sz="2000" b="1" u="sng" dirty="0"/>
              <a:t>Lesson 5: Stigma</a:t>
            </a:r>
          </a:p>
          <a:p>
            <a:pPr algn="ctr"/>
            <a:r>
              <a:rPr lang="en-GB" sz="2000" dirty="0"/>
              <a:t>Learning intent: To learn how to challenge mental health stigma</a:t>
            </a:r>
            <a:endParaRPr lang="en-GB" sz="2000" u="sng" dirty="0"/>
          </a:p>
        </p:txBody>
      </p:sp>
      <p:pic>
        <p:nvPicPr>
          <p:cNvPr id="19" name="Picture 5" descr="http://www.clker.com/cliparts/9/8/d/3/1215441846820333162ben_Jigsaw_Puzzle.svg.hi.png">
            <a:extLst>
              <a:ext uri="{FF2B5EF4-FFF2-40B4-BE49-F238E27FC236}">
                <a16:creationId xmlns:a16="http://schemas.microsoft.com/office/drawing/2014/main" id="{6D13ADD8-499B-4514-95B7-AF10CD2BBC6B}"/>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417316">
            <a:off x="4119493" y="4991360"/>
            <a:ext cx="1296323" cy="1025227"/>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ular Callout 4">
            <a:extLst>
              <a:ext uri="{FF2B5EF4-FFF2-40B4-BE49-F238E27FC236}">
                <a16:creationId xmlns:a16="http://schemas.microsoft.com/office/drawing/2014/main" id="{3E09D362-9F7D-42B1-AB47-3B25391DE8F4}"/>
              </a:ext>
            </a:extLst>
          </p:cNvPr>
          <p:cNvSpPr/>
          <p:nvPr/>
        </p:nvSpPr>
        <p:spPr>
          <a:xfrm>
            <a:off x="7993906" y="3810048"/>
            <a:ext cx="2946729" cy="816226"/>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a:solidFill>
                <a:schemeClr val="tx1"/>
              </a:solidFill>
              <a:hlinkClick r:id="rId4"/>
            </a:endParaRPr>
          </a:p>
          <a:p>
            <a:r>
              <a:rPr lang="en-GB" sz="1600">
                <a:solidFill>
                  <a:schemeClr val="tx1"/>
                </a:solidFill>
                <a:hlinkClick r:id="rId4"/>
              </a:rPr>
              <a:t>https://www.youtube.com/watch?v=VQoiz4wfV_c</a:t>
            </a:r>
            <a:endParaRPr lang="en-GB" sz="1600">
              <a:solidFill>
                <a:schemeClr val="tx1"/>
              </a:solidFill>
            </a:endParaRPr>
          </a:p>
          <a:p>
            <a:endParaRPr lang="en-GB" sz="1600">
              <a:solidFill>
                <a:schemeClr val="tx1"/>
              </a:solidFill>
            </a:endParaRPr>
          </a:p>
        </p:txBody>
      </p:sp>
      <p:pic>
        <p:nvPicPr>
          <p:cNvPr id="12" name="Picture 11">
            <a:extLst>
              <a:ext uri="{FF2B5EF4-FFF2-40B4-BE49-F238E27FC236}">
                <a16:creationId xmlns:a16="http://schemas.microsoft.com/office/drawing/2014/main" id="{A7B36156-5FA6-4A5F-8C7D-7E0EE23AADB5}"/>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559859" y="4218161"/>
            <a:ext cx="960872" cy="1112865"/>
          </a:xfrm>
          <a:prstGeom prst="rect">
            <a:avLst/>
          </a:prstGeom>
        </p:spPr>
      </p:pic>
    </p:spTree>
    <p:extLst>
      <p:ext uri="{BB962C8B-B14F-4D97-AF65-F5344CB8AC3E}">
        <p14:creationId xmlns:p14="http://schemas.microsoft.com/office/powerpoint/2010/main" val="32759070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GB" sz="3000">
                <a:solidFill>
                  <a:srgbClr val="FF0000"/>
                </a:solidFill>
              </a:rPr>
              <a:t>New Information</a:t>
            </a:r>
          </a:p>
        </p:txBody>
      </p:sp>
      <p:pic>
        <p:nvPicPr>
          <p:cNvPr id="19" name="Picture 4" descr="Arrows Pointing To Man's Head">
            <a:extLst>
              <a:ext uri="{FF2B5EF4-FFF2-40B4-BE49-F238E27FC236}">
                <a16:creationId xmlns:a16="http://schemas.microsoft.com/office/drawing/2014/main" id="{AC613B68-2C81-49B3-AE7E-488C9C3E129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67655">
            <a:off x="7668344" y="166662"/>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pic>
        <p:nvPicPr>
          <p:cNvPr id="21" name="Picture 20">
            <a:extLst>
              <a:ext uri="{FF2B5EF4-FFF2-40B4-BE49-F238E27FC236}">
                <a16:creationId xmlns:a16="http://schemas.microsoft.com/office/drawing/2014/main" id="{2E846EBB-6469-494C-B026-64206FC59C6B}"/>
              </a:ext>
            </a:extLst>
          </p:cNvPr>
          <p:cNvPicPr>
            <a:picLocks noChangeAspect="1"/>
          </p:cNvPicPr>
          <p:nvPr/>
        </p:nvPicPr>
        <p:blipFill>
          <a:blip r:embed="rId3"/>
          <a:stretch>
            <a:fillRect/>
          </a:stretch>
        </p:blipFill>
        <p:spPr>
          <a:xfrm>
            <a:off x="404242" y="1614642"/>
            <a:ext cx="4857750" cy="1152525"/>
          </a:xfrm>
          <a:prstGeom prst="rect">
            <a:avLst/>
          </a:prstGeom>
          <a:ln w="57150">
            <a:solidFill>
              <a:srgbClr val="0070C0"/>
            </a:solidFill>
          </a:ln>
        </p:spPr>
      </p:pic>
      <p:sp>
        <p:nvSpPr>
          <p:cNvPr id="22" name="Rectangle 21">
            <a:extLst>
              <a:ext uri="{FF2B5EF4-FFF2-40B4-BE49-F238E27FC236}">
                <a16:creationId xmlns:a16="http://schemas.microsoft.com/office/drawing/2014/main" id="{B9E36C14-8E7D-4675-9A8A-7CA99F03A238}"/>
              </a:ext>
            </a:extLst>
          </p:cNvPr>
          <p:cNvSpPr/>
          <p:nvPr/>
        </p:nvSpPr>
        <p:spPr>
          <a:xfrm rot="21025432">
            <a:off x="539552" y="5875634"/>
            <a:ext cx="864096"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195C612F-1363-4035-9666-E3A0412C2AD1}"/>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062046" y="3666570"/>
            <a:ext cx="2000615" cy="2317076"/>
          </a:xfrm>
          <a:prstGeom prst="rect">
            <a:avLst/>
          </a:prstGeom>
        </p:spPr>
      </p:pic>
      <p:sp>
        <p:nvSpPr>
          <p:cNvPr id="24" name="Rounded Rectangular Callout 4">
            <a:extLst>
              <a:ext uri="{FF2B5EF4-FFF2-40B4-BE49-F238E27FC236}">
                <a16:creationId xmlns:a16="http://schemas.microsoft.com/office/drawing/2014/main" id="{1271CA6B-90B4-40F9-B666-D169C5BA0402}"/>
              </a:ext>
            </a:extLst>
          </p:cNvPr>
          <p:cNvSpPr/>
          <p:nvPr/>
        </p:nvSpPr>
        <p:spPr>
          <a:xfrm>
            <a:off x="1619672" y="4293096"/>
            <a:ext cx="2808312" cy="1868932"/>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a:solidFill>
                  <a:srgbClr val="002060"/>
                </a:solidFill>
              </a:rPr>
              <a:t>What is meant by mental health?</a:t>
            </a:r>
          </a:p>
        </p:txBody>
      </p:sp>
      <p:pic>
        <p:nvPicPr>
          <p:cNvPr id="25" name="Picture 4" descr="http://images.clipartpanda.com/conversation-clipart-diad-hi.png">
            <a:hlinkClick r:id="rId5"/>
            <a:extLst>
              <a:ext uri="{FF2B5EF4-FFF2-40B4-BE49-F238E27FC236}">
                <a16:creationId xmlns:a16="http://schemas.microsoft.com/office/drawing/2014/main" id="{2A287C82-2422-4281-8CB0-CC212DFD58C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0305434">
            <a:off x="1804080" y="5043723"/>
            <a:ext cx="367676" cy="367676"/>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94EE57E3-DB5B-4CCA-AEE1-884987AE55B3}"/>
              </a:ext>
            </a:extLst>
          </p:cNvPr>
          <p:cNvSpPr txBox="1"/>
          <p:nvPr/>
        </p:nvSpPr>
        <p:spPr>
          <a:xfrm>
            <a:off x="475224" y="2941732"/>
            <a:ext cx="7992888" cy="3416320"/>
          </a:xfrm>
          <a:prstGeom prst="rect">
            <a:avLst/>
          </a:prstGeom>
          <a:solidFill>
            <a:schemeClr val="bg1"/>
          </a:solidFill>
          <a:ln w="38100">
            <a:solidFill>
              <a:srgbClr val="0070C0"/>
            </a:solidFill>
          </a:ln>
        </p:spPr>
        <p:txBody>
          <a:bodyPr wrap="square" rtlCol="0">
            <a:spAutoFit/>
          </a:bodyPr>
          <a:lstStyle/>
          <a:p>
            <a:r>
              <a:rPr lang="en-GB" sz="2400"/>
              <a:t>Being mentally healthy doesn’t just mean that you don’t have a mental health problem.</a:t>
            </a:r>
          </a:p>
          <a:p>
            <a:r>
              <a:rPr lang="en-GB" sz="2400"/>
              <a:t>If you’re in good mental health, you can:</a:t>
            </a:r>
          </a:p>
          <a:p>
            <a:pPr marL="342900" indent="-342900">
              <a:buFont typeface="Wingdings" panose="05000000000000000000" pitchFamily="2" charset="2"/>
              <a:buChar char="ü"/>
            </a:pPr>
            <a:r>
              <a:rPr lang="en-GB" sz="2400"/>
              <a:t>make the most of your potential</a:t>
            </a:r>
          </a:p>
          <a:p>
            <a:pPr marL="342900" indent="-342900">
              <a:buFont typeface="Wingdings" panose="05000000000000000000" pitchFamily="2" charset="2"/>
              <a:buChar char="ü"/>
            </a:pPr>
            <a:r>
              <a:rPr lang="en-GB" sz="2400"/>
              <a:t>cope with life</a:t>
            </a:r>
          </a:p>
          <a:p>
            <a:pPr marL="342900" indent="-342900">
              <a:buFont typeface="Wingdings" panose="05000000000000000000" pitchFamily="2" charset="2"/>
              <a:buChar char="ü"/>
            </a:pPr>
            <a:r>
              <a:rPr lang="en-GB" sz="2400"/>
              <a:t>play a full part in your family, school, community and among friends.</a:t>
            </a:r>
          </a:p>
          <a:p>
            <a:r>
              <a:rPr lang="en-GB" sz="2400"/>
              <a:t>Some people call mental health ‘emotional health’ or ‘well-being’ and it’s just as important as good physical health.</a:t>
            </a:r>
          </a:p>
        </p:txBody>
      </p:sp>
      <p:sp>
        <p:nvSpPr>
          <p:cNvPr id="27" name="TextBox 26">
            <a:extLst>
              <a:ext uri="{FF2B5EF4-FFF2-40B4-BE49-F238E27FC236}">
                <a16:creationId xmlns:a16="http://schemas.microsoft.com/office/drawing/2014/main" id="{139B88D2-9B92-42E3-89E0-11672B7257BE}"/>
              </a:ext>
            </a:extLst>
          </p:cNvPr>
          <p:cNvSpPr txBox="1"/>
          <p:nvPr/>
        </p:nvSpPr>
        <p:spPr>
          <a:xfrm>
            <a:off x="368968" y="2941732"/>
            <a:ext cx="8205401" cy="3785652"/>
          </a:xfrm>
          <a:prstGeom prst="rect">
            <a:avLst/>
          </a:prstGeom>
          <a:solidFill>
            <a:schemeClr val="bg1"/>
          </a:solidFill>
          <a:ln w="38100">
            <a:solidFill>
              <a:srgbClr val="0070C0"/>
            </a:solidFill>
          </a:ln>
        </p:spPr>
        <p:txBody>
          <a:bodyPr wrap="square" rtlCol="0">
            <a:spAutoFit/>
          </a:bodyPr>
          <a:lstStyle/>
          <a:p>
            <a:pPr marL="342900" indent="-342900">
              <a:buFont typeface="Arial" panose="020B0604020202020204" pitchFamily="34" charset="0"/>
              <a:buChar char="•"/>
            </a:pPr>
            <a:r>
              <a:rPr lang="en-GB" sz="2400"/>
              <a:t>We all have times when we feel down or stressed or frightened. Most of the time those feelings pass. But sometimes they develop into a more serious problem and that could happen to any one of us.</a:t>
            </a:r>
          </a:p>
          <a:p>
            <a:pPr marL="342900" indent="-342900">
              <a:buFont typeface="Arial" panose="020B0604020202020204" pitchFamily="34" charset="0"/>
              <a:buChar char="•"/>
            </a:pPr>
            <a:r>
              <a:rPr lang="en-GB" sz="2400"/>
              <a:t>Everyone is different. You may bounce back from a setback while someone else may feel weighed down by it for a long time.</a:t>
            </a:r>
          </a:p>
          <a:p>
            <a:pPr marL="342900" indent="-342900">
              <a:buFont typeface="Arial" panose="020B0604020202020204" pitchFamily="34" charset="0"/>
              <a:buChar char="•"/>
            </a:pPr>
            <a:r>
              <a:rPr lang="en-GB" sz="2400"/>
              <a:t>Your mental health doesn’t always stay the same. It can change as circumstances change and as you move through different stages of your life.</a:t>
            </a:r>
          </a:p>
        </p:txBody>
      </p:sp>
    </p:spTree>
    <p:extLst>
      <p:ext uri="{BB962C8B-B14F-4D97-AF65-F5344CB8AC3E}">
        <p14:creationId xmlns:p14="http://schemas.microsoft.com/office/powerpoint/2010/main" val="1033495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25"/>
                                        </p:tgtEl>
                                        <p:attrNameLst>
                                          <p:attrName>ppt_x</p:attrName>
                                        </p:attrNameLst>
                                      </p:cBhvr>
                                      <p:tavLst>
                                        <p:tav tm="0">
                                          <p:val>
                                            <p:strVal val="ppt_x"/>
                                          </p:val>
                                        </p:tav>
                                        <p:tav tm="100000">
                                          <p:val>
                                            <p:strVal val="ppt_x"/>
                                          </p:val>
                                        </p:tav>
                                      </p:tavLst>
                                    </p:anim>
                                    <p:anim calcmode="lin" valueType="num">
                                      <p:cBhvr additive="base">
                                        <p:cTn id="7" dur="500"/>
                                        <p:tgtEl>
                                          <p:spTgt spid="25"/>
                                        </p:tgtEl>
                                        <p:attrNameLst>
                                          <p:attrName>ppt_y</p:attrName>
                                        </p:attrNameLst>
                                      </p:cBhvr>
                                      <p:tavLst>
                                        <p:tav tm="0">
                                          <p:val>
                                            <p:strVal val="ppt_y"/>
                                          </p:val>
                                        </p:tav>
                                        <p:tav tm="100000">
                                          <p:val>
                                            <p:strVal val="1+ppt_h/2"/>
                                          </p:val>
                                        </p:tav>
                                      </p:tavLst>
                                    </p:anim>
                                    <p:set>
                                      <p:cBhvr>
                                        <p:cTn id="8" dur="1" fill="hold">
                                          <p:stCondLst>
                                            <p:cond delay="499"/>
                                          </p:stCondLst>
                                        </p:cTn>
                                        <p:tgtEl>
                                          <p:spTgt spid="25"/>
                                        </p:tgtEl>
                                        <p:attrNameLst>
                                          <p:attrName>style.visibility</p:attrName>
                                        </p:attrNameLst>
                                      </p:cBhvr>
                                      <p:to>
                                        <p:strVal val="hidden"/>
                                      </p:to>
                                    </p:set>
                                  </p:childTnLst>
                                </p:cTn>
                              </p:par>
                              <p:par>
                                <p:cTn id="9" presetID="2" presetClass="exit" presetSubtype="4" fill="hold" grpId="0" nodeType="withEffect">
                                  <p:stCondLst>
                                    <p:cond delay="0"/>
                                  </p:stCondLst>
                                  <p:childTnLst>
                                    <p:anim calcmode="lin" valueType="num">
                                      <p:cBhvr additive="base">
                                        <p:cTn id="10" dur="500"/>
                                        <p:tgtEl>
                                          <p:spTgt spid="24"/>
                                        </p:tgtEl>
                                        <p:attrNameLst>
                                          <p:attrName>ppt_x</p:attrName>
                                        </p:attrNameLst>
                                      </p:cBhvr>
                                      <p:tavLst>
                                        <p:tav tm="0">
                                          <p:val>
                                            <p:strVal val="ppt_x"/>
                                          </p:val>
                                        </p:tav>
                                        <p:tav tm="100000">
                                          <p:val>
                                            <p:strVal val="ppt_x"/>
                                          </p:val>
                                        </p:tav>
                                      </p:tavLst>
                                    </p:anim>
                                    <p:anim calcmode="lin" valueType="num">
                                      <p:cBhvr additive="base">
                                        <p:cTn id="11" dur="500"/>
                                        <p:tgtEl>
                                          <p:spTgt spid="24"/>
                                        </p:tgtEl>
                                        <p:attrNameLst>
                                          <p:attrName>ppt_y</p:attrName>
                                        </p:attrNameLst>
                                      </p:cBhvr>
                                      <p:tavLst>
                                        <p:tav tm="0">
                                          <p:val>
                                            <p:strVal val="ppt_y"/>
                                          </p:val>
                                        </p:tav>
                                        <p:tav tm="100000">
                                          <p:val>
                                            <p:strVal val="1+ppt_h/2"/>
                                          </p:val>
                                        </p:tav>
                                      </p:tavLst>
                                    </p:anim>
                                    <p:set>
                                      <p:cBhvr>
                                        <p:cTn id="12" dur="1" fill="hold">
                                          <p:stCondLst>
                                            <p:cond delay="499"/>
                                          </p:stCondLst>
                                        </p:cTn>
                                        <p:tgtEl>
                                          <p:spTgt spid="2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animBg="1"/>
      <p:bldP spid="2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rot="21025432">
            <a:off x="2063552" y="5875634"/>
            <a:ext cx="864096" cy="2160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sp>
        <p:nvSpPr>
          <p:cNvPr id="3" name="TextBox 2">
            <a:extLst>
              <a:ext uri="{FF2B5EF4-FFF2-40B4-BE49-F238E27FC236}">
                <a16:creationId xmlns:a16="http://schemas.microsoft.com/office/drawing/2014/main" id="{7F16ADFB-E2CE-40B2-A9C2-0574C064C6FB}"/>
              </a:ext>
            </a:extLst>
          </p:cNvPr>
          <p:cNvSpPr txBox="1"/>
          <p:nvPr/>
        </p:nvSpPr>
        <p:spPr>
          <a:xfrm>
            <a:off x="489290" y="1740562"/>
            <a:ext cx="11213420" cy="4647426"/>
          </a:xfrm>
          <a:prstGeom prst="rect">
            <a:avLst/>
          </a:prstGeom>
          <a:noFill/>
          <a:ln w="28575">
            <a:solidFill>
              <a:schemeClr val="tx1"/>
            </a:solidFill>
          </a:ln>
        </p:spPr>
        <p:txBody>
          <a:bodyPr wrap="square" numCol="1" rtlCol="0">
            <a:spAutoFit/>
          </a:bodyPr>
          <a:lstStyle/>
          <a:p>
            <a:pPr marL="342900" indent="-342900">
              <a:buFont typeface="Arial" panose="020B0604020202020204" pitchFamily="34" charset="0"/>
              <a:buChar char="•"/>
            </a:pPr>
            <a:r>
              <a:rPr lang="en-GB" sz="1600" dirty="0"/>
              <a:t>We all have times when we feel down or stressed or frightened. Most of the time those feelings pass. But sometimes they develop into a more serious problem and that could happen to any one of us.</a:t>
            </a:r>
          </a:p>
          <a:p>
            <a:pPr marL="342900" indent="-342900">
              <a:buFont typeface="Arial" panose="020B0604020202020204" pitchFamily="34" charset="0"/>
              <a:buChar char="•"/>
            </a:pPr>
            <a:r>
              <a:rPr lang="en-GB" sz="1600" dirty="0"/>
              <a:t>Everyone is different. You may bounce back from a setback while someone else may feel weighed down by it for a long time.</a:t>
            </a:r>
          </a:p>
          <a:p>
            <a:pPr marL="342900" indent="-342900">
              <a:buFont typeface="Arial" panose="020B0604020202020204" pitchFamily="34" charset="0"/>
              <a:buChar char="•"/>
            </a:pPr>
            <a:r>
              <a:rPr lang="en-GB" sz="1600" dirty="0"/>
              <a:t>Your mental health doesn’t always stay the same. It can change as circumstances change and as you move through different stages of your life.</a:t>
            </a:r>
          </a:p>
          <a:p>
            <a:r>
              <a:rPr lang="en-GB" sz="1600" b="1" dirty="0"/>
              <a:t>How do mental Heath problems affect young people?</a:t>
            </a:r>
          </a:p>
          <a:p>
            <a:endParaRPr lang="en-GB" sz="1600" b="1" dirty="0"/>
          </a:p>
          <a:p>
            <a:pPr marL="342900" indent="-342900">
              <a:buFont typeface="+mj-lt"/>
              <a:buAutoNum type="arabicPeriod"/>
            </a:pPr>
            <a:r>
              <a:rPr lang="en-GB" sz="1600" b="1" dirty="0"/>
              <a:t>850,000 children aged 5-16 have mental health problems</a:t>
            </a:r>
          </a:p>
          <a:p>
            <a:pPr marL="228600" indent="-228600">
              <a:buFont typeface="+mj-lt"/>
              <a:buAutoNum type="arabicPeriod"/>
            </a:pPr>
            <a:endParaRPr lang="en-GB" sz="800" b="1" dirty="0"/>
          </a:p>
          <a:p>
            <a:pPr marL="342900" indent="-342900">
              <a:buFont typeface="+mj-lt"/>
              <a:buAutoNum type="arabicPeriod"/>
            </a:pPr>
            <a:r>
              <a:rPr lang="en-GB" sz="1600" b="1" dirty="0"/>
              <a:t>Three children in every classroom have a diagnosable mental health disorder.</a:t>
            </a:r>
          </a:p>
          <a:p>
            <a:pPr marL="228600" indent="-228600">
              <a:buFont typeface="+mj-lt"/>
              <a:buAutoNum type="arabicPeriod"/>
            </a:pPr>
            <a:endParaRPr lang="en-GB" sz="800" b="1" dirty="0"/>
          </a:p>
          <a:p>
            <a:pPr marL="342900" indent="-342900">
              <a:buFont typeface="+mj-lt"/>
              <a:buAutoNum type="arabicPeriod"/>
            </a:pPr>
            <a:r>
              <a:rPr lang="en-GB" sz="1600" b="1" dirty="0"/>
              <a:t>Nearly 80,000 children and young people suffer from severe depression.</a:t>
            </a:r>
          </a:p>
          <a:p>
            <a:pPr marL="342900" indent="-342900">
              <a:buFont typeface="+mj-lt"/>
              <a:buAutoNum type="arabicPeriod"/>
            </a:pPr>
            <a:endParaRPr lang="en-GB" sz="1600" b="1" dirty="0"/>
          </a:p>
          <a:p>
            <a:pPr marL="342900" indent="-342900">
              <a:buFont typeface="+mj-lt"/>
              <a:buAutoNum type="arabicPeriod"/>
            </a:pPr>
            <a:r>
              <a:rPr lang="en-GB" sz="1600" b="1" dirty="0"/>
              <a:t>Half of all lifetime cases of mental illness begin by age 14.</a:t>
            </a:r>
          </a:p>
          <a:p>
            <a:pPr marL="228600" indent="-228600">
              <a:buFont typeface="+mj-lt"/>
              <a:buAutoNum type="arabicPeriod"/>
            </a:pPr>
            <a:endParaRPr lang="en-GB" sz="800" b="1" dirty="0"/>
          </a:p>
          <a:p>
            <a:pPr marL="342900" indent="-342900">
              <a:buFont typeface="+mj-lt"/>
              <a:buAutoNum type="arabicPeriod"/>
            </a:pPr>
            <a:r>
              <a:rPr lang="en-GB" sz="1600" b="1" dirty="0"/>
              <a:t>45% of children in care have a mental health disorder - these are some of the most vulnerable people in our society.</a:t>
            </a:r>
          </a:p>
          <a:p>
            <a:pPr marL="228600" indent="-228600">
              <a:buFont typeface="+mj-lt"/>
              <a:buAutoNum type="arabicPeriod"/>
            </a:pPr>
            <a:endParaRPr lang="en-GB" sz="800" b="1" dirty="0"/>
          </a:p>
          <a:p>
            <a:pPr marL="342900" indent="-342900">
              <a:buFont typeface="+mj-lt"/>
              <a:buAutoNum type="arabicPeriod"/>
            </a:pPr>
            <a:r>
              <a:rPr lang="en-GB" sz="1600" b="1" dirty="0"/>
              <a:t>Nearly 300,000 young people in Britain have an anxiety disorder.</a:t>
            </a:r>
          </a:p>
          <a:p>
            <a:pPr marL="228600" indent="-228600">
              <a:buFont typeface="+mj-lt"/>
              <a:buAutoNum type="arabicPeriod"/>
            </a:pPr>
            <a:endParaRPr lang="en-GB" sz="800" b="1" dirty="0"/>
          </a:p>
          <a:p>
            <a:pPr marL="342900" indent="-342900">
              <a:buFont typeface="+mj-lt"/>
              <a:buAutoNum type="arabicPeriod"/>
            </a:pPr>
            <a:r>
              <a:rPr lang="en-GB" sz="1600" b="1" dirty="0"/>
              <a:t>95% of imprisoned young offenders have a mental health disorder. Many of them are struggling with more than one disorder.</a:t>
            </a:r>
          </a:p>
          <a:p>
            <a:pPr marL="342900" indent="-342900">
              <a:buFont typeface="Arial" panose="020B0604020202020204" pitchFamily="34" charset="0"/>
              <a:buChar char="•"/>
            </a:pPr>
            <a:endParaRPr lang="en-GB" sz="1600" dirty="0"/>
          </a:p>
        </p:txBody>
      </p:sp>
      <p:pic>
        <p:nvPicPr>
          <p:cNvPr id="4100" name="Picture 4" descr="Arrows Pointing To Man's He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67655">
            <a:off x="9524075" y="391950"/>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36422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9895C3E-081F-44CE-B1C0-84E64D222D95}"/>
              </a:ext>
            </a:extLst>
          </p:cNvPr>
          <p:cNvSpPr/>
          <p:nvPr/>
        </p:nvSpPr>
        <p:spPr>
          <a:xfrm>
            <a:off x="722595" y="440380"/>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14" name="Rectangle 13">
            <a:extLst>
              <a:ext uri="{FF2B5EF4-FFF2-40B4-BE49-F238E27FC236}">
                <a16:creationId xmlns:a16="http://schemas.microsoft.com/office/drawing/2014/main" id="{18691AD4-91DD-410C-A22F-6052B7DDA7C0}"/>
              </a:ext>
            </a:extLst>
          </p:cNvPr>
          <p:cNvSpPr/>
          <p:nvPr/>
        </p:nvSpPr>
        <p:spPr>
          <a:xfrm>
            <a:off x="1635878" y="490649"/>
            <a:ext cx="4726166" cy="861774"/>
          </a:xfrm>
          <a:prstGeom prst="rect">
            <a:avLst/>
          </a:prstGeom>
          <a:noFill/>
          <a:ln>
            <a:solidFill>
              <a:schemeClr val="bg1"/>
            </a:solidFill>
          </a:ln>
        </p:spPr>
        <p:txBody>
          <a:bodyPr wrap="none" lIns="91440" tIns="45720" rIns="91440" bIns="45720">
            <a:spAutoFit/>
          </a:bodyPr>
          <a:lstStyle/>
          <a:p>
            <a:pPr algn="ctr"/>
            <a:r>
              <a:rPr lang="en-US" sz="50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New Information</a:t>
            </a:r>
          </a:p>
        </p:txBody>
      </p:sp>
      <p:pic>
        <p:nvPicPr>
          <p:cNvPr id="4100" name="Picture 4" descr="Arrows Pointing To Man's Hea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867655">
            <a:off x="9524075" y="391950"/>
            <a:ext cx="1224136" cy="1513355"/>
          </a:xfrm>
          <a:prstGeom prst="rect">
            <a:avLst/>
          </a:prstGeom>
          <a:noFill/>
          <a:ln w="38100">
            <a:solidFill>
              <a:schemeClr val="tx1"/>
            </a:solidFill>
          </a:ln>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D30E0918-90AD-446D-8BEE-5BE864256C5C}"/>
              </a:ext>
            </a:extLst>
          </p:cNvPr>
          <p:cNvSpPr/>
          <p:nvPr/>
        </p:nvSpPr>
        <p:spPr>
          <a:xfrm>
            <a:off x="722595" y="1828532"/>
            <a:ext cx="11213420" cy="44627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GB" sz="2600" b="1" dirty="0"/>
              <a:t>The top tips for helping friends or family cope with their mental problems are:</a:t>
            </a:r>
          </a:p>
          <a:p>
            <a:pPr marL="285750" indent="-285750">
              <a:buFont typeface="Wingdings" panose="05000000000000000000" pitchFamily="2" charset="2"/>
              <a:buChar char="ü"/>
            </a:pPr>
            <a:r>
              <a:rPr lang="en-GB" sz="2600" b="1" dirty="0">
                <a:solidFill>
                  <a:srgbClr val="002060"/>
                </a:solidFill>
              </a:rPr>
              <a:t>Encourage them to seek help from their doctor</a:t>
            </a:r>
          </a:p>
          <a:p>
            <a:pPr marL="285750" indent="-285750">
              <a:buFont typeface="Wingdings" panose="05000000000000000000" pitchFamily="2" charset="2"/>
              <a:buChar char="ü"/>
            </a:pPr>
            <a:r>
              <a:rPr lang="en-GB" sz="2600" b="1" dirty="0">
                <a:solidFill>
                  <a:srgbClr val="002060"/>
                </a:solidFill>
              </a:rPr>
              <a:t>Encourage them to talk about their feelings rather than bottling them up</a:t>
            </a:r>
          </a:p>
          <a:p>
            <a:pPr marL="285750" indent="-285750">
              <a:buFont typeface="Wingdings" panose="05000000000000000000" pitchFamily="2" charset="2"/>
              <a:buChar char="ü"/>
            </a:pPr>
            <a:r>
              <a:rPr lang="en-GB" sz="2600" b="1" dirty="0">
                <a:solidFill>
                  <a:srgbClr val="002060"/>
                </a:solidFill>
              </a:rPr>
              <a:t>Be sympathetic and affectionate, spend time with them</a:t>
            </a:r>
          </a:p>
          <a:p>
            <a:pPr marL="285750" indent="-285750">
              <a:buFont typeface="Wingdings" panose="05000000000000000000" pitchFamily="2" charset="2"/>
              <a:buChar char="ü"/>
            </a:pPr>
            <a:r>
              <a:rPr lang="en-GB" sz="2600" b="1" dirty="0">
                <a:solidFill>
                  <a:srgbClr val="002060"/>
                </a:solidFill>
              </a:rPr>
              <a:t>If they live alone send them messages to let them know you are thinking about them</a:t>
            </a:r>
          </a:p>
          <a:p>
            <a:pPr marL="285750" indent="-285750">
              <a:buFont typeface="Wingdings" panose="05000000000000000000" pitchFamily="2" charset="2"/>
              <a:buChar char="ü"/>
            </a:pPr>
            <a:r>
              <a:rPr lang="en-GB" sz="2600" b="1" dirty="0">
                <a:solidFill>
                  <a:srgbClr val="002060"/>
                </a:solidFill>
              </a:rPr>
              <a:t>Be patient with them; they might be irritable or behave in a way that may upset you</a:t>
            </a:r>
            <a:r>
              <a:rPr lang="en-GB" b="1" dirty="0">
                <a:solidFill>
                  <a:srgbClr val="002060"/>
                </a:solidFill>
              </a:rPr>
              <a:t>.</a:t>
            </a:r>
          </a:p>
        </p:txBody>
      </p:sp>
    </p:spTree>
    <p:extLst>
      <p:ext uri="{BB962C8B-B14F-4D97-AF65-F5344CB8AC3E}">
        <p14:creationId xmlns:p14="http://schemas.microsoft.com/office/powerpoint/2010/main" val="707720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D94A15AE-B32B-4ECC-BC4A-AC6B95127E2C}"/>
              </a:ext>
            </a:extLst>
          </p:cNvPr>
          <p:cNvPicPr>
            <a:picLocks noChangeAspect="1"/>
          </p:cNvPicPr>
          <p:nvPr/>
        </p:nvPicPr>
        <p:blipFill>
          <a:blip r:embed="rId3"/>
          <a:stretch>
            <a:fillRect/>
          </a:stretch>
        </p:blipFill>
        <p:spPr>
          <a:xfrm>
            <a:off x="533325" y="179516"/>
            <a:ext cx="11125349" cy="6498967"/>
          </a:xfrm>
          <a:prstGeom prst="rect">
            <a:avLst/>
          </a:prstGeom>
          <a:ln w="38100">
            <a:solidFill>
              <a:srgbClr val="0070C0"/>
            </a:solidFill>
          </a:ln>
        </p:spPr>
      </p:pic>
    </p:spTree>
    <p:extLst>
      <p:ext uri="{BB962C8B-B14F-4D97-AF65-F5344CB8AC3E}">
        <p14:creationId xmlns:p14="http://schemas.microsoft.com/office/powerpoint/2010/main" val="351174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936F94E-6858-49C3-9D89-9649F7D3D5F2}"/>
              </a:ext>
            </a:extLst>
          </p:cNvPr>
          <p:cNvSpPr/>
          <p:nvPr/>
        </p:nvSpPr>
        <p:spPr>
          <a:xfrm>
            <a:off x="722595" y="440380"/>
            <a:ext cx="6552728" cy="958942"/>
          </a:xfrm>
          <a:prstGeom prst="rect">
            <a:avLst/>
          </a:prstGeom>
          <a:solidFill>
            <a:schemeClr val="bg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09D39E8D-790E-4D91-A9BB-D0F9B890A8A0}"/>
              </a:ext>
            </a:extLst>
          </p:cNvPr>
          <p:cNvSpPr/>
          <p:nvPr/>
        </p:nvSpPr>
        <p:spPr>
          <a:xfrm>
            <a:off x="815494" y="399115"/>
            <a:ext cx="6366936"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Demonstration Phase</a:t>
            </a:r>
          </a:p>
        </p:txBody>
      </p:sp>
      <p:sp>
        <p:nvSpPr>
          <p:cNvPr id="11" name="Rectangle 10">
            <a:extLst>
              <a:ext uri="{FF2B5EF4-FFF2-40B4-BE49-F238E27FC236}">
                <a16:creationId xmlns:a16="http://schemas.microsoft.com/office/drawing/2014/main" id="{F32D0F86-528E-409F-8F36-4905798DD8ED}"/>
              </a:ext>
            </a:extLst>
          </p:cNvPr>
          <p:cNvSpPr/>
          <p:nvPr/>
        </p:nvSpPr>
        <p:spPr>
          <a:xfrm>
            <a:off x="722595" y="1635517"/>
            <a:ext cx="6552728" cy="95894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F0000"/>
              </a:solidFill>
            </a:endParaRPr>
          </a:p>
        </p:txBody>
      </p:sp>
      <p:sp>
        <p:nvSpPr>
          <p:cNvPr id="12" name="Rectangle 11">
            <a:extLst>
              <a:ext uri="{FF2B5EF4-FFF2-40B4-BE49-F238E27FC236}">
                <a16:creationId xmlns:a16="http://schemas.microsoft.com/office/drawing/2014/main" id="{9C32C62A-D291-4DD2-BC96-FD04B01CF2FD}"/>
              </a:ext>
            </a:extLst>
          </p:cNvPr>
          <p:cNvSpPr/>
          <p:nvPr/>
        </p:nvSpPr>
        <p:spPr>
          <a:xfrm>
            <a:off x="2134511" y="1674462"/>
            <a:ext cx="3728906" cy="861774"/>
          </a:xfrm>
          <a:prstGeom prst="rect">
            <a:avLst/>
          </a:prstGeom>
          <a:noFill/>
          <a:ln>
            <a:solidFill>
              <a:schemeClr val="bg1"/>
            </a:solidFill>
          </a:ln>
        </p:spPr>
        <p:txBody>
          <a:bodyPr wrap="none" lIns="91440" tIns="45720" rIns="91440" bIns="45720">
            <a:spAutoFit/>
          </a:bodyPr>
          <a:lstStyle/>
          <a:p>
            <a:pPr algn="ctr"/>
            <a:r>
              <a:rPr lang="en-US" sz="50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Main Activity</a:t>
            </a:r>
          </a:p>
        </p:txBody>
      </p:sp>
      <p:sp>
        <p:nvSpPr>
          <p:cNvPr id="13" name="TextBox 12">
            <a:extLst>
              <a:ext uri="{FF2B5EF4-FFF2-40B4-BE49-F238E27FC236}">
                <a16:creationId xmlns:a16="http://schemas.microsoft.com/office/drawing/2014/main" id="{5CF3FD54-3DF4-4868-96D6-76EC4EC3E46E}"/>
              </a:ext>
            </a:extLst>
          </p:cNvPr>
          <p:cNvSpPr txBox="1"/>
          <p:nvPr/>
        </p:nvSpPr>
        <p:spPr>
          <a:xfrm>
            <a:off x="7673008" y="293099"/>
            <a:ext cx="4190745" cy="2308324"/>
          </a:xfrm>
          <a:prstGeom prst="rect">
            <a:avLst/>
          </a:prstGeom>
          <a:noFill/>
          <a:ln w="38100">
            <a:solidFill>
              <a:schemeClr val="tx1"/>
            </a:solidFill>
          </a:ln>
        </p:spPr>
        <p:txBody>
          <a:bodyPr wrap="square" rtlCol="0">
            <a:spAutoFit/>
          </a:bodyPr>
          <a:lstStyle/>
          <a:p>
            <a:r>
              <a:rPr lang="en-GB" b="1" dirty="0"/>
              <a:t>A Time to Change survey found that nine out of ten people with mental health problems</a:t>
            </a:r>
            <a:r>
              <a:rPr lang="en-GB" dirty="0"/>
              <a:t> (87%) reported the negative impact of stigma and discrimination on their lives. </a:t>
            </a:r>
          </a:p>
          <a:p>
            <a:r>
              <a:rPr lang="en-GB" dirty="0"/>
              <a:t>Stigma - a mark of disgrace associated with a particular circumstance, quality, or person</a:t>
            </a:r>
          </a:p>
        </p:txBody>
      </p:sp>
      <p:sp>
        <p:nvSpPr>
          <p:cNvPr id="14" name="TextBox 13">
            <a:extLst>
              <a:ext uri="{FF2B5EF4-FFF2-40B4-BE49-F238E27FC236}">
                <a16:creationId xmlns:a16="http://schemas.microsoft.com/office/drawing/2014/main" id="{CED83CEA-36CD-4C36-BF6E-99435FBCD8FA}"/>
              </a:ext>
            </a:extLst>
          </p:cNvPr>
          <p:cNvSpPr txBox="1"/>
          <p:nvPr/>
        </p:nvSpPr>
        <p:spPr>
          <a:xfrm>
            <a:off x="722595" y="2760193"/>
            <a:ext cx="11125349" cy="4031873"/>
          </a:xfrm>
          <a:prstGeom prst="rect">
            <a:avLst/>
          </a:prstGeom>
          <a:solidFill>
            <a:schemeClr val="bg1"/>
          </a:solidFill>
          <a:ln w="38100">
            <a:solidFill>
              <a:srgbClr val="0070C0"/>
            </a:solidFill>
          </a:ln>
        </p:spPr>
        <p:txBody>
          <a:bodyPr wrap="square" numCol="2" rtlCol="0">
            <a:spAutoFit/>
          </a:bodyPr>
          <a:lstStyle/>
          <a:p>
            <a:r>
              <a:rPr lang="en-GB" sz="1600" b="1" dirty="0">
                <a:solidFill>
                  <a:srgbClr val="002060"/>
                </a:solidFill>
              </a:rPr>
              <a:t>Task 1: How you can help people close to you who have mental health problems.</a:t>
            </a:r>
          </a:p>
          <a:p>
            <a:r>
              <a:rPr lang="en-GB" sz="1600" dirty="0"/>
              <a:t>Choose three of these tips and explain why each of them is important. Why will it help your friend or family member?</a:t>
            </a:r>
          </a:p>
          <a:p>
            <a:r>
              <a:rPr lang="en-GB" sz="1600" b="1" dirty="0"/>
              <a:t>The top tips for helping friends or family cope with their mental problems are:</a:t>
            </a:r>
          </a:p>
          <a:p>
            <a:pPr marL="285750" indent="-285750">
              <a:buFont typeface="Wingdings" panose="05000000000000000000" pitchFamily="2" charset="2"/>
              <a:buChar char="ü"/>
            </a:pPr>
            <a:r>
              <a:rPr lang="en-GB" sz="1600" b="1" dirty="0">
                <a:solidFill>
                  <a:srgbClr val="002060"/>
                </a:solidFill>
              </a:rPr>
              <a:t>Encourage them to seek help from their doctor</a:t>
            </a:r>
          </a:p>
          <a:p>
            <a:pPr marL="285750" indent="-285750">
              <a:buFont typeface="Wingdings" panose="05000000000000000000" pitchFamily="2" charset="2"/>
              <a:buChar char="ü"/>
            </a:pPr>
            <a:r>
              <a:rPr lang="en-GB" sz="1600" b="1" dirty="0">
                <a:solidFill>
                  <a:srgbClr val="002060"/>
                </a:solidFill>
              </a:rPr>
              <a:t>Encourage them to talk about their feelings rather than bottling them up</a:t>
            </a:r>
          </a:p>
          <a:p>
            <a:pPr marL="285750" indent="-285750">
              <a:buFont typeface="Wingdings" panose="05000000000000000000" pitchFamily="2" charset="2"/>
              <a:buChar char="ü"/>
            </a:pPr>
            <a:r>
              <a:rPr lang="en-GB" sz="1600" b="1" dirty="0">
                <a:solidFill>
                  <a:srgbClr val="002060"/>
                </a:solidFill>
              </a:rPr>
              <a:t>Be sympathetic and affectionate, spend time with them</a:t>
            </a:r>
          </a:p>
          <a:p>
            <a:pPr marL="285750" indent="-285750">
              <a:buFont typeface="Wingdings" panose="05000000000000000000" pitchFamily="2" charset="2"/>
              <a:buChar char="ü"/>
            </a:pPr>
            <a:r>
              <a:rPr lang="en-GB" sz="1600" b="1" dirty="0">
                <a:solidFill>
                  <a:srgbClr val="002060"/>
                </a:solidFill>
              </a:rPr>
              <a:t>If they live alone send them messages to let them know you are thinking about them</a:t>
            </a:r>
          </a:p>
          <a:p>
            <a:pPr marL="285750" indent="-285750">
              <a:buFont typeface="Wingdings" panose="05000000000000000000" pitchFamily="2" charset="2"/>
              <a:buChar char="ü"/>
            </a:pPr>
            <a:r>
              <a:rPr lang="en-GB" sz="1600" b="1" dirty="0">
                <a:solidFill>
                  <a:srgbClr val="002060"/>
                </a:solidFill>
              </a:rPr>
              <a:t>Be patient with them; they might be irritable or behave in a way that may upset you. </a:t>
            </a:r>
          </a:p>
          <a:p>
            <a:pPr marL="285750" indent="-285750">
              <a:buFont typeface="Wingdings" panose="05000000000000000000" pitchFamily="2" charset="2"/>
              <a:buChar char="ü"/>
            </a:pPr>
            <a:endParaRPr lang="en-GB" sz="1600" b="1" dirty="0">
              <a:solidFill>
                <a:srgbClr val="002060"/>
              </a:solidFill>
            </a:endParaRPr>
          </a:p>
          <a:p>
            <a:endParaRPr lang="en-GB" sz="1600" b="1" dirty="0">
              <a:solidFill>
                <a:srgbClr val="002060"/>
              </a:solidFill>
            </a:endParaRPr>
          </a:p>
          <a:p>
            <a:r>
              <a:rPr lang="en-GB" sz="1600" b="1" dirty="0">
                <a:solidFill>
                  <a:srgbClr val="002060"/>
                </a:solidFill>
              </a:rPr>
              <a:t>Task 2: Discuss how stigma of mental health affects people suffering from mental health problems:</a:t>
            </a:r>
          </a:p>
          <a:p>
            <a:pPr marL="285750" indent="-285750">
              <a:buFont typeface="Wingdings" panose="05000000000000000000" pitchFamily="2" charset="2"/>
              <a:buChar char="ü"/>
            </a:pPr>
            <a:r>
              <a:rPr lang="en-GB" sz="1600" b="1" dirty="0">
                <a:solidFill>
                  <a:srgbClr val="002060"/>
                </a:solidFill>
              </a:rPr>
              <a:t>It isolates people</a:t>
            </a:r>
          </a:p>
          <a:p>
            <a:pPr marL="285750" indent="-285750">
              <a:buFont typeface="Wingdings" panose="05000000000000000000" pitchFamily="2" charset="2"/>
              <a:buChar char="ü"/>
            </a:pPr>
            <a:r>
              <a:rPr lang="en-GB" sz="1600" b="1" dirty="0">
                <a:solidFill>
                  <a:srgbClr val="002060"/>
                </a:solidFill>
              </a:rPr>
              <a:t>It stops people getting and keeping jobs</a:t>
            </a:r>
          </a:p>
          <a:p>
            <a:pPr marL="285750" indent="-285750">
              <a:buFont typeface="Wingdings" panose="05000000000000000000" pitchFamily="2" charset="2"/>
              <a:buChar char="ü"/>
            </a:pPr>
            <a:r>
              <a:rPr lang="en-GB" sz="1600" b="1" dirty="0">
                <a:solidFill>
                  <a:srgbClr val="002060"/>
                </a:solidFill>
              </a:rPr>
              <a:t>It stops people seeking help</a:t>
            </a:r>
          </a:p>
          <a:p>
            <a:pPr marL="285750" indent="-285750">
              <a:buFont typeface="Wingdings" panose="05000000000000000000" pitchFamily="2" charset="2"/>
              <a:buChar char="ü"/>
            </a:pPr>
            <a:r>
              <a:rPr lang="en-GB" sz="1600" b="1" dirty="0">
                <a:solidFill>
                  <a:srgbClr val="002060"/>
                </a:solidFill>
              </a:rPr>
              <a:t>It has a negative impact on physical health </a:t>
            </a:r>
          </a:p>
          <a:p>
            <a:endParaRPr lang="en-GB" sz="1600" b="1" dirty="0">
              <a:ln>
                <a:solidFill>
                  <a:schemeClr val="tx1"/>
                </a:solidFill>
              </a:ln>
              <a:solidFill>
                <a:srgbClr val="002060"/>
              </a:solidFill>
            </a:endParaRPr>
          </a:p>
          <a:p>
            <a:r>
              <a:rPr lang="en-GB" sz="1600" dirty="0"/>
              <a:t>Design a poster to help give advice to people.</a:t>
            </a:r>
          </a:p>
          <a:p>
            <a:r>
              <a:rPr lang="en-GB" sz="1600" dirty="0"/>
              <a:t>we know that people with mental health problems tend to have poorer than average physical health and their physical health problems are often misdiagnosed. As a result, people with the most severe mental health problems die on average ten years younger.</a:t>
            </a:r>
          </a:p>
        </p:txBody>
      </p:sp>
      <p:pic>
        <p:nvPicPr>
          <p:cNvPr id="15" name="Picture 14">
            <a:extLst>
              <a:ext uri="{FF2B5EF4-FFF2-40B4-BE49-F238E27FC236}">
                <a16:creationId xmlns:a16="http://schemas.microsoft.com/office/drawing/2014/main" id="{6678291D-5F5E-41FC-A6BE-5C25005F0F06}"/>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130208" y="5757258"/>
            <a:ext cx="893476" cy="1034808"/>
          </a:xfrm>
          <a:prstGeom prst="rect">
            <a:avLst/>
          </a:prstGeom>
        </p:spPr>
      </p:pic>
      <p:sp>
        <p:nvSpPr>
          <p:cNvPr id="16" name="Rounded Rectangular Callout 4">
            <a:extLst>
              <a:ext uri="{FF2B5EF4-FFF2-40B4-BE49-F238E27FC236}">
                <a16:creationId xmlns:a16="http://schemas.microsoft.com/office/drawing/2014/main" id="{2ABC6254-788C-466E-BE8B-C228013DB002}"/>
              </a:ext>
            </a:extLst>
          </p:cNvPr>
          <p:cNvSpPr/>
          <p:nvPr/>
        </p:nvSpPr>
        <p:spPr>
          <a:xfrm>
            <a:off x="9648493" y="5833380"/>
            <a:ext cx="1860317" cy="731521"/>
          </a:xfrm>
          <a:prstGeom prst="wedgeRoundRectCallout">
            <a:avLst>
              <a:gd name="adj1" fmla="val -76370"/>
              <a:gd name="adj2" fmla="val 4024"/>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chemeClr val="tx1"/>
                </a:solidFill>
                <a:hlinkClick r:id="rId4"/>
              </a:rPr>
              <a:t>https://www.youtube.com/watch?v=hdPZ7rw0wMc</a:t>
            </a:r>
            <a:endParaRPr lang="en-GB" sz="1400" dirty="0">
              <a:solidFill>
                <a:schemeClr val="tx1"/>
              </a:solidFill>
            </a:endParaRPr>
          </a:p>
        </p:txBody>
      </p:sp>
    </p:spTree>
    <p:extLst>
      <p:ext uri="{BB962C8B-B14F-4D97-AF65-F5344CB8AC3E}">
        <p14:creationId xmlns:p14="http://schemas.microsoft.com/office/powerpoint/2010/main" val="1733709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4">
                                            <p:txEl>
                                              <p:pRg st="0" end="0"/>
                                            </p:txEl>
                                          </p:spTgt>
                                        </p:tgtEl>
                                        <p:attrNameLst>
                                          <p:attrName>style.visibility</p:attrName>
                                        </p:attrNameLst>
                                      </p:cBhvr>
                                      <p:to>
                                        <p:strVal val="visible"/>
                                      </p:to>
                                    </p:set>
                                    <p:anim calcmode="lin" valueType="num">
                                      <p:cBhvr additive="base">
                                        <p:cTn id="11"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4">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xEl>
                                              <p:pRg st="1" end="1"/>
                                            </p:txEl>
                                          </p:spTgt>
                                        </p:tgtEl>
                                        <p:attrNameLst>
                                          <p:attrName>style.visibility</p:attrName>
                                        </p:attrNameLst>
                                      </p:cBhvr>
                                      <p:to>
                                        <p:strVal val="visible"/>
                                      </p:to>
                                    </p:set>
                                    <p:anim calcmode="lin" valueType="num">
                                      <p:cBhvr additive="base">
                                        <p:cTn id="15"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4">
                                            <p:txEl>
                                              <p:pRg st="1" end="1"/>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anim calcmode="lin" valueType="num">
                                      <p:cBhvr additive="base">
                                        <p:cTn id="19"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4">
                                            <p:txEl>
                                              <p:pRg st="3" end="3"/>
                                            </p:txEl>
                                          </p:spTgt>
                                        </p:tgtEl>
                                        <p:attrNameLst>
                                          <p:attrName>style.visibility</p:attrName>
                                        </p:attrNameLst>
                                      </p:cBhvr>
                                      <p:to>
                                        <p:strVal val="visible"/>
                                      </p:to>
                                    </p:set>
                                    <p:anim calcmode="lin" valueType="num">
                                      <p:cBhvr additive="base">
                                        <p:cTn id="23"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4">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4">
                                            <p:txEl>
                                              <p:pRg st="4" end="4"/>
                                            </p:txEl>
                                          </p:spTgt>
                                        </p:tgtEl>
                                        <p:attrNameLst>
                                          <p:attrName>style.visibility</p:attrName>
                                        </p:attrNameLst>
                                      </p:cBhvr>
                                      <p:to>
                                        <p:strVal val="visible"/>
                                      </p:to>
                                    </p:set>
                                    <p:anim calcmode="lin" valueType="num">
                                      <p:cBhvr additive="base">
                                        <p:cTn id="27"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4">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4">
                                            <p:txEl>
                                              <p:pRg st="5" end="5"/>
                                            </p:txEl>
                                          </p:spTgt>
                                        </p:tgtEl>
                                        <p:attrNameLst>
                                          <p:attrName>style.visibility</p:attrName>
                                        </p:attrNameLst>
                                      </p:cBhvr>
                                      <p:to>
                                        <p:strVal val="visible"/>
                                      </p:to>
                                    </p:set>
                                    <p:anim calcmode="lin" valueType="num">
                                      <p:cBhvr additive="base">
                                        <p:cTn id="31" dur="500" fill="hold"/>
                                        <p:tgtEl>
                                          <p:spTgt spid="1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4">
                                            <p:txEl>
                                              <p:pRg st="6" end="6"/>
                                            </p:txEl>
                                          </p:spTgt>
                                        </p:tgtEl>
                                        <p:attrNameLst>
                                          <p:attrName>style.visibility</p:attrName>
                                        </p:attrNameLst>
                                      </p:cBhvr>
                                      <p:to>
                                        <p:strVal val="visible"/>
                                      </p:to>
                                    </p:set>
                                    <p:anim calcmode="lin" valueType="num">
                                      <p:cBhvr additive="base">
                                        <p:cTn id="35" dur="500" fill="hold"/>
                                        <p:tgtEl>
                                          <p:spTgt spid="14">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4">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xEl>
                                              <p:pRg st="7" end="7"/>
                                            </p:txEl>
                                          </p:spTgt>
                                        </p:tgtEl>
                                        <p:attrNameLst>
                                          <p:attrName>style.visibility</p:attrName>
                                        </p:attrNameLst>
                                      </p:cBhvr>
                                      <p:to>
                                        <p:strVal val="visible"/>
                                      </p:to>
                                    </p:set>
                                    <p:anim calcmode="lin" valueType="num">
                                      <p:cBhvr additive="base">
                                        <p:cTn id="39" dur="500" fill="hold"/>
                                        <p:tgtEl>
                                          <p:spTgt spid="14">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4">
                                            <p:txEl>
                                              <p:pRg st="10" end="10"/>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4">
                                            <p:txEl>
                                              <p:pRg st="11" end="11"/>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4">
                                            <p:txEl>
                                              <p:pRg st="12" end="12"/>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14">
                                            <p:txEl>
                                              <p:pRg st="13" end="13"/>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14">
                                            <p:txEl>
                                              <p:pRg st="14" end="14"/>
                                            </p:txEl>
                                          </p:spTgt>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14">
                                            <p:txEl>
                                              <p:pRg st="16" end="16"/>
                                            </p:txEl>
                                          </p:spTgt>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14">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70911674"/>
              </p:ext>
            </p:extLst>
          </p:nvPr>
        </p:nvGraphicFramePr>
        <p:xfrm>
          <a:off x="364434" y="374531"/>
          <a:ext cx="11463132" cy="6240055"/>
        </p:xfrm>
        <a:graphic>
          <a:graphicData uri="http://schemas.openxmlformats.org/drawingml/2006/table">
            <a:tbl>
              <a:tblPr firstRow="1" bandRow="1">
                <a:tableStyleId>{5940675A-B579-460E-94D1-54222C63F5DA}</a:tableStyleId>
              </a:tblPr>
              <a:tblGrid>
                <a:gridCol w="5144285">
                  <a:extLst>
                    <a:ext uri="{9D8B030D-6E8A-4147-A177-3AD203B41FA5}">
                      <a16:colId xmlns:a16="http://schemas.microsoft.com/office/drawing/2014/main" val="2416824830"/>
                    </a:ext>
                  </a:extLst>
                </a:gridCol>
                <a:gridCol w="6318847">
                  <a:extLst>
                    <a:ext uri="{9D8B030D-6E8A-4147-A177-3AD203B41FA5}">
                      <a16:colId xmlns:a16="http://schemas.microsoft.com/office/drawing/2014/main" val="2831187151"/>
                    </a:ext>
                  </a:extLst>
                </a:gridCol>
              </a:tblGrid>
              <a:tr h="6240055">
                <a:tc>
                  <a:txBody>
                    <a:bodyPr/>
                    <a:lstStyle/>
                    <a:p>
                      <a:r>
                        <a:rPr lang="en-GB" sz="1600" b="1" u="sng" dirty="0"/>
                        <a:t>Demonstration phase</a:t>
                      </a:r>
                    </a:p>
                    <a:p>
                      <a:endParaRPr lang="en-GB" sz="1600" b="1" u="sng" dirty="0"/>
                    </a:p>
                    <a:p>
                      <a:pPr marL="342900" indent="-342900">
                        <a:buFont typeface="+mj-lt"/>
                        <a:buAutoNum type="arabicPeriod"/>
                      </a:pPr>
                      <a:r>
                        <a:rPr lang="en-GB" sz="1600" b="1" dirty="0"/>
                        <a:t>____ children aged 5-16 have mental health problems</a:t>
                      </a:r>
                    </a:p>
                    <a:p>
                      <a:pPr marL="228600" indent="-228600">
                        <a:buFont typeface="+mj-lt"/>
                        <a:buAutoNum type="arabicPeriod"/>
                      </a:pPr>
                      <a:endParaRPr lang="en-GB" sz="800" b="1" dirty="0"/>
                    </a:p>
                    <a:p>
                      <a:pPr marL="342900" indent="-342900">
                        <a:buFont typeface="+mj-lt"/>
                        <a:buAutoNum type="arabicPeriod"/>
                      </a:pPr>
                      <a:r>
                        <a:rPr lang="en-GB" sz="1600" b="1" dirty="0"/>
                        <a:t>____ children in every classroom have a diagnosable mental health disorder.</a:t>
                      </a:r>
                    </a:p>
                    <a:p>
                      <a:pPr marL="228600" indent="-228600">
                        <a:buFont typeface="+mj-lt"/>
                        <a:buAutoNum type="arabicPeriod"/>
                      </a:pPr>
                      <a:endParaRPr lang="en-GB" sz="800" b="1" dirty="0"/>
                    </a:p>
                    <a:p>
                      <a:pPr marL="342900" indent="-342900">
                        <a:buFont typeface="+mj-lt"/>
                        <a:buAutoNum type="arabicPeriod"/>
                      </a:pPr>
                      <a:r>
                        <a:rPr lang="en-GB" sz="1600" b="1" dirty="0"/>
                        <a:t>Nearly ____ children and young people suffer from severe depression.</a:t>
                      </a:r>
                    </a:p>
                    <a:p>
                      <a:pPr marL="342900" indent="-342900">
                        <a:buFont typeface="+mj-lt"/>
                        <a:buAutoNum type="arabicPeriod"/>
                      </a:pPr>
                      <a:endParaRPr lang="en-GB" sz="1600" b="1" dirty="0"/>
                    </a:p>
                    <a:p>
                      <a:pPr marL="342900" indent="-342900">
                        <a:buFont typeface="+mj-lt"/>
                        <a:buAutoNum type="arabicPeriod"/>
                      </a:pPr>
                      <a:r>
                        <a:rPr lang="en-GB" sz="1600" b="1" dirty="0"/>
                        <a:t>Half of all lifetime cases of mental illness begin by age ___</a:t>
                      </a:r>
                    </a:p>
                    <a:p>
                      <a:pPr marL="228600" indent="-228600">
                        <a:buFont typeface="+mj-lt"/>
                        <a:buAutoNum type="arabicPeriod"/>
                      </a:pPr>
                      <a:endParaRPr lang="en-GB" sz="800" b="1" dirty="0"/>
                    </a:p>
                    <a:p>
                      <a:pPr marL="342900" indent="-342900">
                        <a:buFont typeface="+mj-lt"/>
                        <a:buAutoNum type="arabicPeriod"/>
                      </a:pPr>
                      <a:r>
                        <a:rPr lang="en-GB" sz="1600" b="1" dirty="0"/>
                        <a:t>___ of children in care have a mental health disorder - these are some of the most vulnerable people in our society.</a:t>
                      </a:r>
                    </a:p>
                    <a:p>
                      <a:pPr marL="228600" indent="-228600">
                        <a:buFont typeface="+mj-lt"/>
                        <a:buAutoNum type="arabicPeriod"/>
                      </a:pPr>
                      <a:endParaRPr lang="en-GB" sz="800" b="1" dirty="0"/>
                    </a:p>
                    <a:p>
                      <a:pPr marL="342900" indent="-342900">
                        <a:buFont typeface="+mj-lt"/>
                        <a:buAutoNum type="arabicPeriod"/>
                      </a:pPr>
                      <a:r>
                        <a:rPr lang="en-GB" sz="1600" b="1" dirty="0"/>
                        <a:t>Nearly ______ young people in Britain have an anxiety disorder.</a:t>
                      </a:r>
                    </a:p>
                    <a:p>
                      <a:pPr marL="228600" indent="-228600">
                        <a:buFont typeface="+mj-lt"/>
                        <a:buAutoNum type="arabicPeriod"/>
                      </a:pPr>
                      <a:endParaRPr lang="en-GB" sz="800" b="1" dirty="0"/>
                    </a:p>
                    <a:p>
                      <a:pPr marL="342900" indent="-342900">
                        <a:buFont typeface="+mj-lt"/>
                        <a:buAutoNum type="arabicPeriod"/>
                      </a:pPr>
                      <a:r>
                        <a:rPr lang="en-GB" sz="1600" b="1" dirty="0"/>
                        <a:t>___ of imprisoned young offenders have a mental health disorder. Many of them are struggling with more than one disorder</a:t>
                      </a:r>
                    </a:p>
                    <a:p>
                      <a:endParaRPr lang="en-GB" sz="1600" b="1" dirty="0"/>
                    </a:p>
                    <a:p>
                      <a:endParaRPr lang="en-GB" sz="1600" b="1" u="sng"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kern="1200" dirty="0">
                        <a:solidFill>
                          <a:schemeClr val="tx1"/>
                        </a:solidFill>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kern="1200" dirty="0">
                        <a:solidFill>
                          <a:schemeClr val="tx1"/>
                        </a:solidFill>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kern="1200" dirty="0">
                        <a:solidFill>
                          <a:schemeClr val="tx1"/>
                        </a:solidFill>
                        <a:latin typeface="+mn-lt"/>
                        <a:ea typeface="+mn-ea"/>
                        <a:cs typeface="+mn-cs"/>
                      </a:endParaRPr>
                    </a:p>
                    <a:p>
                      <a:pPr algn="ctr">
                        <a:defRPr/>
                      </a:pPr>
                      <a:endParaRPr lang="en-GB" sz="1600" kern="1200" dirty="0">
                        <a:solidFill>
                          <a:schemeClr val="tx1"/>
                        </a:solidFill>
                        <a:latin typeface="+mn-lt"/>
                        <a:ea typeface="+mn-ea"/>
                        <a:cs typeface="+mn-cs"/>
                      </a:endParaRPr>
                    </a:p>
                    <a:p>
                      <a:endParaRPr lang="en-GB" sz="1600" b="1" u="sng" dirty="0"/>
                    </a:p>
                    <a:p>
                      <a:endParaRPr lang="en-GB" sz="1600" b="1" u="sng"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rgbClr val="002060"/>
                          </a:solidFill>
                        </a:rPr>
                        <a:t>Mind.org.uk have compiled some excellent resources on how you can look after your own mental health and how to help people you know who may be struggling at the moment. These can be found on the Citizenship Frog pages.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002060"/>
                        </a:solidFill>
                      </a:endParaRPr>
                    </a:p>
                    <a:p>
                      <a:r>
                        <a:rPr lang="en-GB" sz="1600" b="1" dirty="0"/>
                        <a:t>Their top tips for helping friends or family cope with their mental problems are:</a:t>
                      </a:r>
                    </a:p>
                    <a:p>
                      <a:pPr marL="285750" indent="-285750">
                        <a:buFont typeface="Wingdings" panose="05000000000000000000" pitchFamily="2" charset="2"/>
                        <a:buChar char="ü"/>
                      </a:pPr>
                      <a:r>
                        <a:rPr lang="en-GB" sz="1600" b="1" dirty="0">
                          <a:solidFill>
                            <a:srgbClr val="002060"/>
                          </a:solidFill>
                        </a:rPr>
                        <a:t>Encourage them to seek help from their doctor</a:t>
                      </a:r>
                    </a:p>
                    <a:p>
                      <a:pPr marL="285750" indent="-285750">
                        <a:buFont typeface="Wingdings" panose="05000000000000000000" pitchFamily="2" charset="2"/>
                        <a:buChar char="ü"/>
                      </a:pPr>
                      <a:r>
                        <a:rPr lang="en-GB" sz="1600" b="1" dirty="0">
                          <a:solidFill>
                            <a:srgbClr val="002060"/>
                          </a:solidFill>
                        </a:rPr>
                        <a:t>Encourage them to talk about their feelings rather than bottling them up</a:t>
                      </a:r>
                    </a:p>
                    <a:p>
                      <a:pPr marL="285750" indent="-285750">
                        <a:buFont typeface="Wingdings" panose="05000000000000000000" pitchFamily="2" charset="2"/>
                        <a:buChar char="ü"/>
                      </a:pPr>
                      <a:r>
                        <a:rPr lang="en-GB" sz="1600" b="1" dirty="0">
                          <a:solidFill>
                            <a:srgbClr val="002060"/>
                          </a:solidFill>
                        </a:rPr>
                        <a:t>Be sympathetic and affectionate, spend time with them</a:t>
                      </a:r>
                    </a:p>
                    <a:p>
                      <a:pPr marL="285750" indent="-285750">
                        <a:buFont typeface="Wingdings" panose="05000000000000000000" pitchFamily="2" charset="2"/>
                        <a:buChar char="ü"/>
                      </a:pPr>
                      <a:r>
                        <a:rPr lang="en-GB" sz="1600" b="1" dirty="0">
                          <a:solidFill>
                            <a:srgbClr val="002060"/>
                          </a:solidFill>
                        </a:rPr>
                        <a:t>If they live alone send them messages to let them know you are thinking about them</a:t>
                      </a:r>
                    </a:p>
                    <a:p>
                      <a:pPr marL="285750" indent="-285750">
                        <a:buFont typeface="Wingdings" panose="05000000000000000000" pitchFamily="2" charset="2"/>
                        <a:buChar char="ü"/>
                      </a:pPr>
                      <a:r>
                        <a:rPr lang="en-GB" sz="1600" b="1" dirty="0">
                          <a:solidFill>
                            <a:srgbClr val="002060"/>
                          </a:solidFill>
                        </a:rPr>
                        <a:t>Be patient with them; they might be irritable or behave in a way that may upset you</a:t>
                      </a:r>
                    </a:p>
                    <a:p>
                      <a:endParaRPr lang="en-GB" sz="1600" b="1" u="sng" dirty="0"/>
                    </a:p>
                  </a:txBody>
                  <a:tcPr/>
                </a:tc>
                <a:extLst>
                  <a:ext uri="{0D108BD9-81ED-4DB2-BD59-A6C34878D82A}">
                    <a16:rowId xmlns:a16="http://schemas.microsoft.com/office/drawing/2014/main" val="2096697857"/>
                  </a:ext>
                </a:extLst>
              </a:tr>
            </a:tbl>
          </a:graphicData>
        </a:graphic>
      </p:graphicFrame>
      <p:sp>
        <p:nvSpPr>
          <p:cNvPr id="3" name="Rounded Rectangular Callout 4">
            <a:extLst>
              <a:ext uri="{FF2B5EF4-FFF2-40B4-BE49-F238E27FC236}">
                <a16:creationId xmlns:a16="http://schemas.microsoft.com/office/drawing/2014/main" id="{06C59EBF-F2E5-4740-977D-66E2655DFB49}"/>
              </a:ext>
            </a:extLst>
          </p:cNvPr>
          <p:cNvSpPr/>
          <p:nvPr/>
        </p:nvSpPr>
        <p:spPr>
          <a:xfrm>
            <a:off x="8588690" y="656912"/>
            <a:ext cx="2946729" cy="816226"/>
          </a:xfrm>
          <a:prstGeom prst="wedgeRoundRectCallout">
            <a:avLst>
              <a:gd name="adj1" fmla="val -58253"/>
              <a:gd name="adj2" fmla="val 63961"/>
              <a:gd name="adj3" fmla="val 16667"/>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600">
              <a:solidFill>
                <a:schemeClr val="tx1"/>
              </a:solidFill>
              <a:hlinkClick r:id="rId2"/>
            </a:endParaRPr>
          </a:p>
          <a:p>
            <a:r>
              <a:rPr lang="en-GB" sz="1600">
                <a:solidFill>
                  <a:schemeClr val="tx1"/>
                </a:solidFill>
                <a:hlinkClick r:id="rId2"/>
              </a:rPr>
              <a:t>https://www.youtube.com/watch?v=hdPZ7rw0wMc</a:t>
            </a:r>
            <a:endParaRPr lang="en-GB" sz="1600">
              <a:solidFill>
                <a:schemeClr val="tx1"/>
              </a:solidFill>
            </a:endParaRPr>
          </a:p>
          <a:p>
            <a:endParaRPr lang="en-GB" sz="1600">
              <a:solidFill>
                <a:schemeClr val="tx1"/>
              </a:solidFill>
            </a:endParaRPr>
          </a:p>
        </p:txBody>
      </p:sp>
      <p:pic>
        <p:nvPicPr>
          <p:cNvPr id="10" name="Picture 9">
            <a:extLst>
              <a:ext uri="{FF2B5EF4-FFF2-40B4-BE49-F238E27FC236}">
                <a16:creationId xmlns:a16="http://schemas.microsoft.com/office/drawing/2014/main" id="{0EEA2695-4E43-4594-8ADA-6643C7344073}"/>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152887" y="656912"/>
            <a:ext cx="960872" cy="1112865"/>
          </a:xfrm>
          <a:prstGeom prst="rect">
            <a:avLst/>
          </a:prstGeom>
        </p:spPr>
      </p:pic>
      <p:pic>
        <p:nvPicPr>
          <p:cNvPr id="12" name="Picture 11">
            <a:extLst>
              <a:ext uri="{FF2B5EF4-FFF2-40B4-BE49-F238E27FC236}">
                <a16:creationId xmlns:a16="http://schemas.microsoft.com/office/drawing/2014/main" id="{C21C4426-B127-4C6F-A1F9-D4C5AC8CC60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30206" y="549214"/>
            <a:ext cx="1348110" cy="594394"/>
          </a:xfrm>
          <a:prstGeom prst="rect">
            <a:avLst/>
          </a:prstGeom>
        </p:spPr>
      </p:pic>
      <p:sp>
        <p:nvSpPr>
          <p:cNvPr id="13" name="Flowchart: Process 12">
            <a:extLst>
              <a:ext uri="{FF2B5EF4-FFF2-40B4-BE49-F238E27FC236}">
                <a16:creationId xmlns:a16="http://schemas.microsoft.com/office/drawing/2014/main" id="{892A0E9B-9E23-4469-80DB-EA4DE77EF67B}"/>
              </a:ext>
            </a:extLst>
          </p:cNvPr>
          <p:cNvSpPr/>
          <p:nvPr/>
        </p:nvSpPr>
        <p:spPr>
          <a:xfrm>
            <a:off x="5702969" y="5589536"/>
            <a:ext cx="5956155" cy="1185948"/>
          </a:xfrm>
          <a:prstGeom prst="flowChartProces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rgbClr val="002060"/>
                </a:solidFill>
                <a:sym typeface="Wingdings" panose="05000000000000000000" pitchFamily="2" charset="2"/>
              </a:rPr>
              <a:t></a:t>
            </a:r>
            <a:r>
              <a:rPr lang="en-GB" sz="1400" b="1" dirty="0">
                <a:solidFill>
                  <a:srgbClr val="002060"/>
                </a:solidFill>
              </a:rPr>
              <a:t>Explain how you can help people close to you who have mental health problems. </a:t>
            </a:r>
            <a:r>
              <a:rPr lang="en-GB" sz="1400" dirty="0">
                <a:solidFill>
                  <a:schemeClr val="tx1"/>
                </a:solidFill>
              </a:rPr>
              <a:t>Choose three of these tips and explain why each of them is important. Why will it help your friend or family member?</a:t>
            </a:r>
          </a:p>
        </p:txBody>
      </p:sp>
    </p:spTree>
    <p:extLst>
      <p:ext uri="{BB962C8B-B14F-4D97-AF65-F5344CB8AC3E}">
        <p14:creationId xmlns:p14="http://schemas.microsoft.com/office/powerpoint/2010/main" val="3977042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3C2C2AA0-B83F-4E89-AA79-616194E40645}"/>
              </a:ext>
            </a:extLst>
          </p:cNvPr>
          <p:cNvGraphicFramePr>
            <a:graphicFrameLocks noGrp="1"/>
          </p:cNvGraphicFramePr>
          <p:nvPr>
            <p:extLst>
              <p:ext uri="{D42A27DB-BD31-4B8C-83A1-F6EECF244321}">
                <p14:modId xmlns:p14="http://schemas.microsoft.com/office/powerpoint/2010/main" val="4202639613"/>
              </p:ext>
            </p:extLst>
          </p:nvPr>
        </p:nvGraphicFramePr>
        <p:xfrm>
          <a:off x="409075" y="120316"/>
          <a:ext cx="11261558" cy="6534472"/>
        </p:xfrm>
        <a:graphic>
          <a:graphicData uri="http://schemas.openxmlformats.org/drawingml/2006/table">
            <a:tbl>
              <a:tblPr firstRow="1" bandRow="1">
                <a:tableStyleId>{5940675A-B579-460E-94D1-54222C63F5DA}</a:tableStyleId>
              </a:tblPr>
              <a:tblGrid>
                <a:gridCol w="11261558">
                  <a:extLst>
                    <a:ext uri="{9D8B030D-6E8A-4147-A177-3AD203B41FA5}">
                      <a16:colId xmlns:a16="http://schemas.microsoft.com/office/drawing/2014/main" val="2831187151"/>
                    </a:ext>
                  </a:extLst>
                </a:gridCol>
              </a:tblGrid>
              <a:tr h="3126323">
                <a:tc>
                  <a:txBody>
                    <a:bodyPr/>
                    <a:lstStyle/>
                    <a:p>
                      <a:r>
                        <a:rPr lang="en-GB" sz="1600" b="1" u="sng" dirty="0"/>
                        <a:t>Consolidation phase</a:t>
                      </a:r>
                    </a:p>
                    <a:p>
                      <a:r>
                        <a:rPr lang="en-GB" sz="1600" b="1" u="sng" dirty="0"/>
                        <a:t>Check your answers</a:t>
                      </a:r>
                    </a:p>
                    <a:p>
                      <a:pPr marL="342900" indent="-342900">
                        <a:buFont typeface="+mj-lt"/>
                        <a:buAutoNum type="arabicPeriod"/>
                      </a:pPr>
                      <a:r>
                        <a:rPr lang="en-GB" sz="1600" b="1" dirty="0"/>
                        <a:t>850,000 children aged 5-16 have mental health problems</a:t>
                      </a:r>
                    </a:p>
                    <a:p>
                      <a:pPr marL="228600" indent="-228600">
                        <a:buFont typeface="+mj-lt"/>
                        <a:buAutoNum type="arabicPeriod"/>
                      </a:pPr>
                      <a:endParaRPr lang="en-GB" sz="800" b="1" dirty="0"/>
                    </a:p>
                    <a:p>
                      <a:pPr marL="342900" indent="-342900">
                        <a:buFont typeface="+mj-lt"/>
                        <a:buAutoNum type="arabicPeriod"/>
                      </a:pPr>
                      <a:r>
                        <a:rPr lang="en-GB" sz="1600" b="1" dirty="0"/>
                        <a:t>Three children in every classroom have a diagnosable mental health disorder.</a:t>
                      </a:r>
                    </a:p>
                    <a:p>
                      <a:pPr marL="228600" indent="-228600">
                        <a:buFont typeface="+mj-lt"/>
                        <a:buAutoNum type="arabicPeriod"/>
                      </a:pPr>
                      <a:endParaRPr lang="en-GB" sz="800" b="1" dirty="0"/>
                    </a:p>
                    <a:p>
                      <a:pPr marL="342900" indent="-342900">
                        <a:buFont typeface="+mj-lt"/>
                        <a:buAutoNum type="arabicPeriod"/>
                      </a:pPr>
                      <a:r>
                        <a:rPr lang="en-GB" sz="1600" b="1" dirty="0"/>
                        <a:t>Nearly 80,000 children and young people suffer from severe depression.</a:t>
                      </a:r>
                    </a:p>
                    <a:p>
                      <a:pPr marL="342900" indent="-342900">
                        <a:buFont typeface="+mj-lt"/>
                        <a:buAutoNum type="arabicPeriod"/>
                      </a:pPr>
                      <a:endParaRPr lang="en-GB" sz="1600" b="1" dirty="0"/>
                    </a:p>
                    <a:p>
                      <a:pPr marL="342900" indent="-342900">
                        <a:buFont typeface="+mj-lt"/>
                        <a:buAutoNum type="arabicPeriod"/>
                      </a:pPr>
                      <a:r>
                        <a:rPr lang="en-GB" sz="1600" b="1" dirty="0"/>
                        <a:t>Half of all lifetime cases of mental illness begin by age 14</a:t>
                      </a:r>
                    </a:p>
                    <a:p>
                      <a:pPr marL="228600" indent="-228600">
                        <a:buFont typeface="+mj-lt"/>
                        <a:buAutoNum type="arabicPeriod"/>
                      </a:pPr>
                      <a:endParaRPr lang="en-GB" sz="800" b="1" dirty="0"/>
                    </a:p>
                    <a:p>
                      <a:pPr marL="342900" indent="-342900">
                        <a:buFont typeface="+mj-lt"/>
                        <a:buAutoNum type="arabicPeriod"/>
                      </a:pPr>
                      <a:r>
                        <a:rPr lang="en-GB" sz="1600" b="1" dirty="0"/>
                        <a:t>45% of children in care have a mental health disorder - these are some of the most vulnerable people in our society.</a:t>
                      </a:r>
                    </a:p>
                    <a:p>
                      <a:pPr marL="228600" indent="-228600">
                        <a:buFont typeface="+mj-lt"/>
                        <a:buAutoNum type="arabicPeriod"/>
                      </a:pPr>
                      <a:endParaRPr lang="en-GB" sz="800" b="1" dirty="0"/>
                    </a:p>
                    <a:p>
                      <a:pPr marL="342900" indent="-342900">
                        <a:buFont typeface="+mj-lt"/>
                        <a:buAutoNum type="arabicPeriod"/>
                      </a:pPr>
                      <a:r>
                        <a:rPr lang="en-GB" sz="1600" b="1" dirty="0"/>
                        <a:t>Nearly 300,000 young people in Britain have an anxiety disorder.</a:t>
                      </a:r>
                    </a:p>
                    <a:p>
                      <a:pPr marL="228600" indent="-228600">
                        <a:buFont typeface="+mj-lt"/>
                        <a:buAutoNum type="arabicPeriod"/>
                      </a:pPr>
                      <a:endParaRPr lang="en-GB" sz="800" b="1" dirty="0"/>
                    </a:p>
                    <a:p>
                      <a:pPr marL="342900" indent="-342900">
                        <a:buFont typeface="+mj-lt"/>
                        <a:buAutoNum type="arabicPeriod"/>
                      </a:pPr>
                      <a:r>
                        <a:rPr lang="en-GB" sz="1600" b="1" dirty="0"/>
                        <a:t>95% of imprisoned young offenders have a mental health disorder. Many of them are struggling with more than one disorder</a:t>
                      </a:r>
                      <a:endParaRPr lang="en-GB" sz="1600" b="1" u="sng" dirty="0"/>
                    </a:p>
                    <a:p>
                      <a:endParaRPr lang="en-GB" sz="1600" b="1" u="sng" dirty="0"/>
                    </a:p>
                  </a:txBody>
                  <a:tcPr/>
                </a:tc>
                <a:extLst>
                  <a:ext uri="{0D108BD9-81ED-4DB2-BD59-A6C34878D82A}">
                    <a16:rowId xmlns:a16="http://schemas.microsoft.com/office/drawing/2014/main" val="2096697857"/>
                  </a:ext>
                </a:extLst>
              </a:tr>
              <a:tr h="3151192">
                <a:tc>
                  <a:txBody>
                    <a:bodyPr/>
                    <a:lstStyle/>
                    <a:p>
                      <a:endParaRPr lang="en-GB" sz="1600" b="1" u="sng" dirty="0"/>
                    </a:p>
                  </a:txBody>
                  <a:tcPr/>
                </a:tc>
                <a:extLst>
                  <a:ext uri="{0D108BD9-81ED-4DB2-BD59-A6C34878D82A}">
                    <a16:rowId xmlns:a16="http://schemas.microsoft.com/office/drawing/2014/main" val="3770568078"/>
                  </a:ext>
                </a:extLst>
              </a:tr>
            </a:tbl>
          </a:graphicData>
        </a:graphic>
      </p:graphicFrame>
      <p:sp>
        <p:nvSpPr>
          <p:cNvPr id="26" name="Rectangle 25">
            <a:extLst>
              <a:ext uri="{FF2B5EF4-FFF2-40B4-BE49-F238E27FC236}">
                <a16:creationId xmlns:a16="http://schemas.microsoft.com/office/drawing/2014/main" id="{22F67610-B359-4827-8DF6-A51795CD1ADE}"/>
              </a:ext>
            </a:extLst>
          </p:cNvPr>
          <p:cNvSpPr/>
          <p:nvPr/>
        </p:nvSpPr>
        <p:spPr>
          <a:xfrm>
            <a:off x="754680" y="3771097"/>
            <a:ext cx="6544706" cy="2554545"/>
          </a:xfrm>
          <a:prstGeom prst="rect">
            <a:avLst/>
          </a:prstGeom>
          <a:ln w="38100">
            <a:solidFill>
              <a:schemeClr val="tx1"/>
            </a:solidFill>
          </a:ln>
        </p:spPr>
        <p:txBody>
          <a:bodyPr wrap="square">
            <a:spAutoFit/>
          </a:bodyPr>
          <a:lstStyle/>
          <a:p>
            <a:endParaRPr lang="en-GB" sz="2000"/>
          </a:p>
          <a:p>
            <a:pPr marL="457200" indent="-457200">
              <a:buSzPct val="107000"/>
              <a:buFont typeface="Wingdings" panose="05000000000000000000" pitchFamily="2" charset="2"/>
              <a:buChar char="C"/>
            </a:pPr>
            <a:r>
              <a:rPr lang="en-GB" sz="2000" b="1"/>
              <a:t>Can I describe what is meant by mental health and can give examples of mental health conditions?</a:t>
            </a:r>
          </a:p>
          <a:p>
            <a:pPr marL="457200" indent="-457200">
              <a:buSzPct val="107000"/>
              <a:buFont typeface="Wingdings" panose="05000000000000000000" pitchFamily="2" charset="2"/>
              <a:buChar char="C"/>
            </a:pPr>
            <a:r>
              <a:rPr lang="en-GB" sz="2000" b="1"/>
              <a:t>Can I describe what is meant by stigma and do I understand how this affects people suffering from mental health conditions?</a:t>
            </a:r>
          </a:p>
          <a:p>
            <a:pPr marL="457200" indent="-457200">
              <a:buSzPct val="107000"/>
              <a:buFont typeface="Wingdings" panose="05000000000000000000" pitchFamily="2" charset="2"/>
              <a:buChar char="C"/>
            </a:pPr>
            <a:r>
              <a:rPr lang="en-GB" sz="2000" b="1"/>
              <a:t>Can I explain how I can help people close to me who have mental health problems?</a:t>
            </a:r>
          </a:p>
        </p:txBody>
      </p:sp>
      <p:pic>
        <p:nvPicPr>
          <p:cNvPr id="28" name="Picture 6" descr="http://upload.wikimedia.org/wikipedia/commons/7/77/Glossy_3d_blue_conversation.png">
            <a:extLst>
              <a:ext uri="{FF2B5EF4-FFF2-40B4-BE49-F238E27FC236}">
                <a16:creationId xmlns:a16="http://schemas.microsoft.com/office/drawing/2014/main" id="{CBA022DA-FE13-475B-B540-E886A2DDBE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24079" y="3614215"/>
            <a:ext cx="1423079" cy="1423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Rectangle 29">
            <a:extLst>
              <a:ext uri="{FF2B5EF4-FFF2-40B4-BE49-F238E27FC236}">
                <a16:creationId xmlns:a16="http://schemas.microsoft.com/office/drawing/2014/main" id="{ACB032B4-DA96-4BBE-86A7-45D2C84A3D79}"/>
              </a:ext>
            </a:extLst>
          </p:cNvPr>
          <p:cNvSpPr/>
          <p:nvPr/>
        </p:nvSpPr>
        <p:spPr>
          <a:xfrm>
            <a:off x="8630908" y="5138155"/>
            <a:ext cx="2806412" cy="707886"/>
          </a:xfrm>
          <a:prstGeom prst="rect">
            <a:avLst/>
          </a:prstGeom>
        </p:spPr>
        <p:txBody>
          <a:bodyPr wrap="square">
            <a:spAutoFit/>
          </a:bodyPr>
          <a:lstStyle/>
          <a:p>
            <a:pPr>
              <a:spcBef>
                <a:spcPct val="0"/>
              </a:spcBef>
            </a:pPr>
            <a:r>
              <a:rPr lang="en-GB" altLang="en-US" sz="4000" b="1" dirty="0"/>
              <a:t>Check </a:t>
            </a:r>
            <a:r>
              <a:rPr lang="en-GB" altLang="en-US" sz="4000" b="1" i="1" dirty="0">
                <a:solidFill>
                  <a:srgbClr val="FF0000"/>
                </a:solidFill>
                <a:latin typeface="Bradley Hand ITC" panose="03070402050302030203" pitchFamily="66" charset="0"/>
              </a:rPr>
              <a:t>it</a:t>
            </a:r>
          </a:p>
        </p:txBody>
      </p:sp>
    </p:spTree>
    <p:extLst>
      <p:ext uri="{BB962C8B-B14F-4D97-AF65-F5344CB8AC3E}">
        <p14:creationId xmlns:p14="http://schemas.microsoft.com/office/powerpoint/2010/main" val="34083606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75EAFBE2C15DD49940074A84F764654" ma:contentTypeVersion="13" ma:contentTypeDescription="Create a new document." ma:contentTypeScope="" ma:versionID="9e5e2a7c14b0bb7cc09f92ed18c2e932">
  <xsd:schema xmlns:xsd="http://www.w3.org/2001/XMLSchema" xmlns:xs="http://www.w3.org/2001/XMLSchema" xmlns:p="http://schemas.microsoft.com/office/2006/metadata/properties" xmlns:ns2="8e0e145d-effa-4e20-92b3-5f937c9a65c9" xmlns:ns3="2f46933e-b8e7-4902-a76f-274d9499962a" targetNamespace="http://schemas.microsoft.com/office/2006/metadata/properties" ma:root="true" ma:fieldsID="d1a53b2b319614884869f165c92c3bcd" ns2:_="" ns3:_="">
    <xsd:import namespace="8e0e145d-effa-4e20-92b3-5f937c9a65c9"/>
    <xsd:import namespace="2f46933e-b8e7-4902-a76f-274d9499962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0e145d-effa-4e20-92b3-5f937c9a65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f46933e-b8e7-4902-a76f-274d9499962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28AA997-D09D-497C-81C8-5D71328BB520}">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C21F4FD-CBF6-40E7-B26E-D9CFAA2C6E0C}">
  <ds:schemaRefs>
    <ds:schemaRef ds:uri="http://schemas.microsoft.com/sharepoint/v3/contenttype/forms"/>
  </ds:schemaRefs>
</ds:datastoreItem>
</file>

<file path=customXml/itemProps3.xml><?xml version="1.0" encoding="utf-8"?>
<ds:datastoreItem xmlns:ds="http://schemas.openxmlformats.org/officeDocument/2006/customXml" ds:itemID="{F46B682A-2916-495E-92D7-869DEB971E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0e145d-effa-4e20-92b3-5f937c9a65c9"/>
    <ds:schemaRef ds:uri="2f46933e-b8e7-4902-a76f-274d949996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1171</TotalTime>
  <Words>1646</Words>
  <Application>Microsoft Office PowerPoint</Application>
  <PresentationFormat>Widescreen</PresentationFormat>
  <Paragraphs>191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Ethics and Values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Eman Mohamed</dc:creator>
  <cp:lastModifiedBy>Eman Mohamed</cp:lastModifiedBy>
  <cp:revision>9</cp:revision>
  <cp:lastPrinted>2020-10-01T11:30:46Z</cp:lastPrinted>
  <dcterms:created xsi:type="dcterms:W3CDTF">2020-09-25T20:25:19Z</dcterms:created>
  <dcterms:modified xsi:type="dcterms:W3CDTF">2021-12-06T16:01:12Z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0x010100375EAFBE2C15DD49940074A84F764654</vt:lpwstr>
  </property>
</Properties>
</file>