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94" r:id="rId5"/>
    <p:sldId id="271" r:id="rId6"/>
    <p:sldId id="368" r:id="rId7"/>
    <p:sldId id="370" r:id="rId8"/>
    <p:sldId id="369" r:id="rId9"/>
    <p:sldId id="371" r:id="rId10"/>
    <p:sldId id="374" r:id="rId11"/>
    <p:sldId id="350" r:id="rId12"/>
    <p:sldId id="352" r:id="rId13"/>
    <p:sldId id="360" r:id="rId14"/>
    <p:sldId id="267" r:id="rId15"/>
    <p:sldId id="353" r:id="rId16"/>
    <p:sldId id="355" r:id="rId17"/>
    <p:sldId id="367" r:id="rId18"/>
    <p:sldId id="375" r:id="rId19"/>
    <p:sldId id="376" r:id="rId20"/>
    <p:sldId id="377" r:id="rId21"/>
    <p:sldId id="378" r:id="rId22"/>
    <p:sldId id="356" r:id="rId23"/>
    <p:sldId id="380" r:id="rId24"/>
    <p:sldId id="379"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027D75-47A9-4743-A76F-36A48E898FE2}" v="76" dt="2020-09-30T11:43:55.8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049" autoAdjust="0"/>
    <p:restoredTop sz="94660"/>
  </p:normalViewPr>
  <p:slideViewPr>
    <p:cSldViewPr snapToGrid="0">
      <p:cViewPr varScale="1">
        <p:scale>
          <a:sx n="79" d="100"/>
          <a:sy n="79" d="100"/>
        </p:scale>
        <p:origin x="132"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2E20CFA-EA6F-40F8-A242-97BCFB3888BD}" type="datetimeFigureOut">
              <a:rPr lang="en-GB" smtClean="0"/>
              <a:t>06/12/2021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441B6C-90DB-4AFA-8CA3-DEDC29E51850}" type="slidenum">
              <a:rPr lang="en-GB" smtClean="0"/>
              <a:t>‹#›</a:t>
            </a:fld>
            <a:endParaRPr lang="en-GB"/>
          </a:p>
        </p:txBody>
      </p:sp>
    </p:spTree>
    <p:extLst>
      <p:ext uri="{BB962C8B-B14F-4D97-AF65-F5344CB8AC3E}">
        <p14:creationId xmlns:p14="http://schemas.microsoft.com/office/powerpoint/2010/main" val="354849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3747A31-F527-40FE-B8C8-FD19EE041B04}" type="slidenum">
              <a:rPr lang="en-GB" smtClean="0"/>
              <a:t>5</a:t>
            </a:fld>
            <a:endParaRPr lang="en-GB"/>
          </a:p>
        </p:txBody>
      </p:sp>
    </p:spTree>
    <p:extLst>
      <p:ext uri="{BB962C8B-B14F-4D97-AF65-F5344CB8AC3E}">
        <p14:creationId xmlns:p14="http://schemas.microsoft.com/office/powerpoint/2010/main" val="1475100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3747A31-F527-40FE-B8C8-FD19EE041B04}" type="slidenum">
              <a:rPr lang="en-GB" smtClean="0"/>
              <a:t>6</a:t>
            </a:fld>
            <a:endParaRPr lang="en-GB"/>
          </a:p>
        </p:txBody>
      </p:sp>
    </p:spTree>
    <p:extLst>
      <p:ext uri="{BB962C8B-B14F-4D97-AF65-F5344CB8AC3E}">
        <p14:creationId xmlns:p14="http://schemas.microsoft.com/office/powerpoint/2010/main" val="1400911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19</a:t>
            </a:fld>
            <a:endParaRPr lang="en-GB" dirty="0"/>
          </a:p>
        </p:txBody>
      </p:sp>
    </p:spTree>
    <p:extLst>
      <p:ext uri="{BB962C8B-B14F-4D97-AF65-F5344CB8AC3E}">
        <p14:creationId xmlns:p14="http://schemas.microsoft.com/office/powerpoint/2010/main" val="1475100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20</a:t>
            </a:fld>
            <a:endParaRPr lang="en-GB" dirty="0"/>
          </a:p>
        </p:txBody>
      </p:sp>
    </p:spTree>
    <p:extLst>
      <p:ext uri="{BB962C8B-B14F-4D97-AF65-F5344CB8AC3E}">
        <p14:creationId xmlns:p14="http://schemas.microsoft.com/office/powerpoint/2010/main" val="95470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C295B-BFD7-4CBD-8F07-5EA1EBBAAE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4CACA69-AC5D-4899-B11E-D7B00EBB73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E2A5D0-AD42-487C-B92C-A860CEBB1FAC}"/>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F635BFFB-3448-414D-8226-E8BD2531B3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338409-FB3B-4713-9B33-FFB7C5AA2C2C}"/>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640674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DAA7B-C2EC-4372-A02F-4937B8C40B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161E-5DF9-43B2-B619-80715AA76A4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DA643-8BB7-4A2C-A681-071A1F462A47}"/>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221C77E4-102A-4B55-9213-DC0B398E68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D1793A-49C3-4756-A0CB-6DC37EA2156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73285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5AB1F-171B-47BA-9F6F-BDD1A5293F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2007D5-6E91-4892-BB08-0661D68715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C6509F-42E3-48E3-B129-74428CFE1FFD}"/>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134BB36C-21D6-4546-940C-527559BD35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8E8176-C993-4B1E-B1D4-4051DC1AA0B0}"/>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016799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B4864-BB3A-43DD-903E-BAF582E8D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5A7702-0FDD-4AED-9D5A-1532AA9D04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B2E7993-14C7-4153-9768-9F73B2E73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145B32-9504-4A80-8D23-08D3499ECDF0}"/>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45A0343C-87C7-4669-AFE4-37385F5C09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829176-AF1F-493B-A3C0-24355DC7FFD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220385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C9DE7-9AF3-486C-A769-F7BF2D1349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4610A-5D85-4A8C-9AB0-AFD8EC2FE8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75CCB0-817A-4B5E-ADA6-83D97F229D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869187-DD45-4683-8E77-1F5FBCA1AC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E00EC4-9573-472C-A9EE-FECB17FB7F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182C4EA-9D84-4B78-905C-B82E8A3F6BEF}"/>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8" name="Footer Placeholder 7">
            <a:extLst>
              <a:ext uri="{FF2B5EF4-FFF2-40B4-BE49-F238E27FC236}">
                <a16:creationId xmlns:a16="http://schemas.microsoft.com/office/drawing/2014/main" id="{D6EDD292-E5AB-4280-AC23-5F55981D60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C1542-053E-4FF7-B939-4E3199B49AC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81424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5952E-A59C-41C8-8D37-39A8207AEA6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95BCD6-5704-43F8-A8AA-AADE70D96AC3}"/>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4" name="Footer Placeholder 3">
            <a:extLst>
              <a:ext uri="{FF2B5EF4-FFF2-40B4-BE49-F238E27FC236}">
                <a16:creationId xmlns:a16="http://schemas.microsoft.com/office/drawing/2014/main" id="{7D534E52-64CB-4715-A831-410ECB92CD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9B7BA4-255A-4D63-A311-E37C0BED0FD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840212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D860A-FB42-4A03-9646-DFDC1876699D}"/>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3" name="Footer Placeholder 2">
            <a:extLst>
              <a:ext uri="{FF2B5EF4-FFF2-40B4-BE49-F238E27FC236}">
                <a16:creationId xmlns:a16="http://schemas.microsoft.com/office/drawing/2014/main" id="{34F5917C-51F0-46BE-B11E-A1ECEFB500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0DD261-90C4-4862-B1FD-DDA97595727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872081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FF23E-2ABC-4819-A096-F7ABDDF102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3420D3-3B87-44A3-A112-2495F621E6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9BC0054-4FCF-4EAB-A6CA-B5997D5608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C8A74D-CAEA-4D8B-B57C-D47EF6344310}"/>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567ECDDC-529D-4DB7-B01F-4744B233A4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E16B72-332B-4787-B55F-04F28DCEFA05}"/>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550094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597E9-44AC-4D2F-A15F-1F9845D7CB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B9B056-C5DF-473F-B35F-F8D7394777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957A37-C085-4BDE-B1B6-6CF8C1B82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4D80A1-E5F6-482C-8145-61779D9AE44F}"/>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B57451C7-A16F-42AA-BA5E-87D5DB3B7A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0BA616-3912-49C5-9EC4-262F8BA3CE7E}"/>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722918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BF327-3CD0-4811-921E-7C7ED3F7F72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5C13342-49CC-490A-98F3-DEEE2193B2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C582F-CBBF-473B-96B9-4826F0652FDE}"/>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02159CE1-D70B-464C-802B-98B130FBC6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CBDF1E-69EF-4D7D-94FE-CC1A7647AAE1}"/>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558755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FD10A4-D641-44D7-954A-447D887E79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8F989-31E0-4A03-B9B0-8A27BF9E15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D7DDA9-4E87-4897-A6AF-546147E69A81}"/>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A021FD89-E5B0-472C-AC1B-B93037F799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666FF1-96AE-4140-A6D4-1F9B64605FB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98023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FB6E98-374C-4A8C-AE6A-F8427D6AFE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5669E3-E500-45B0-8223-75063115A2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D053A-C5DB-493B-8509-D77630EEB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6D98AC35-14FC-45BF-AF77-28E24479D4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6E62BD-0789-48B9-84CC-19F0F70F0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625B93-AEF5-4DB7-B67E-3955F3F5907A}" type="slidenum">
              <a:rPr lang="en-GB" smtClean="0"/>
              <a:t>‹#›</a:t>
            </a:fld>
            <a:endParaRPr lang="en-GB"/>
          </a:p>
        </p:txBody>
      </p:sp>
    </p:spTree>
    <p:extLst>
      <p:ext uri="{BB962C8B-B14F-4D97-AF65-F5344CB8AC3E}">
        <p14:creationId xmlns:p14="http://schemas.microsoft.com/office/powerpoint/2010/main" val="268295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youtube.com/watch?v=rFanNkAT1_Q" TargetMode="Externa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google.co.uk/imgres?imgurl=http%3A%2F%2Fwww.clker.com%2Fcliparts%2Fx%2F1%2FC%2Fx%2F6%2Fm%2Fblue-pen-md.png&amp;imgrefurl=http%3A%2F%2Fwww.clker.com%2Fclipart-blue-pen.html&amp;docid=TJ1cZ5PJt-Q11M&amp;tbnid=kpCGcmDlLjZbMM%3A&amp;vet=10ahUKEwiZ-a6YjfniAhU3SRUIHWPOC_kQMwhkKAkwCQ..i&amp;w=258&amp;h=299&amp;safe=vss&amp;bih=651&amp;biw=1366&amp;q=blue%20pen%20cartoon&amp;ved=0ahUKEwiZ-a6YjfniAhU3SRUIHWPOC_kQMwhkKAkwCQ&amp;iact=mrc&amp;uact=8"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nxpYuVr53zQ" TargetMode="External"/><Relationship Id="rId1" Type="http://schemas.openxmlformats.org/officeDocument/2006/relationships/slideLayout" Target="../slideLayouts/slideLayout2.xml"/><Relationship Id="rId6" Type="http://schemas.openxmlformats.org/officeDocument/2006/relationships/hyperlink" Target="https://www.youtube.com/watch?v=5mP5RveA_tk" TargetMode="External"/><Relationship Id="rId5" Type="http://schemas.openxmlformats.org/officeDocument/2006/relationships/hyperlink" Target="https://www.youtube.com/watch?v=fTb_jCnbutk"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bodyandsoul.com.au/body+fitness/"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bodyandsoul.com.au/soul+happiness/wellbeing/bad+body+image,12917" TargetMode="External"/><Relationship Id="rId2" Type="http://schemas.openxmlformats.org/officeDocument/2006/relationships/hyperlink" Target="http://www.bodyandsoul.com.au/body+fitness/" TargetMode="External"/><Relationship Id="rId1" Type="http://schemas.openxmlformats.org/officeDocument/2006/relationships/slideLayout" Target="../slideLayouts/slideLayout2.xml"/><Relationship Id="rId4" Type="http://schemas.openxmlformats.org/officeDocument/2006/relationships/hyperlink" Target="http://www.bodyandsoul.com.au/food+diet/"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mRtjyAi5C3w"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www.youtube.com/watch?v=DxIDKZHW3-E" TargetMode="External"/><Relationship Id="rId4" Type="http://schemas.openxmlformats.org/officeDocument/2006/relationships/hyperlink" Target="https://www.youtube.com/watch?v=hdPZ7rw0wMc"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youtube.com/watch?v=hdPZ7rw0wMc"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 Target="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48EF-964E-4F75-A752-D38DC735188A}"/>
              </a:ext>
            </a:extLst>
          </p:cNvPr>
          <p:cNvSpPr>
            <a:spLocks noGrp="1"/>
          </p:cNvSpPr>
          <p:nvPr>
            <p:ph type="ctrTitle"/>
          </p:nvPr>
        </p:nvSpPr>
        <p:spPr/>
        <p:txBody>
          <a:bodyPr/>
          <a:lstStyle/>
          <a:p>
            <a:r>
              <a:rPr lang="en-GB" dirty="0"/>
              <a:t>Ethics and Values</a:t>
            </a:r>
          </a:p>
        </p:txBody>
      </p:sp>
      <p:sp>
        <p:nvSpPr>
          <p:cNvPr id="3" name="Subtitle 2">
            <a:extLst>
              <a:ext uri="{FF2B5EF4-FFF2-40B4-BE49-F238E27FC236}">
                <a16:creationId xmlns:a16="http://schemas.microsoft.com/office/drawing/2014/main" id="{2483A717-DEB9-4062-B89E-AAEE40CDF508}"/>
              </a:ext>
            </a:extLst>
          </p:cNvPr>
          <p:cNvSpPr>
            <a:spLocks noGrp="1"/>
          </p:cNvSpPr>
          <p:nvPr>
            <p:ph type="subTitle" idx="1"/>
          </p:nvPr>
        </p:nvSpPr>
        <p:spPr/>
        <p:txBody>
          <a:bodyPr/>
          <a:lstStyle/>
          <a:p>
            <a:r>
              <a:rPr lang="en-GB" dirty="0"/>
              <a:t>Year 8 Blended Booklet – Autumn 2</a:t>
            </a:r>
          </a:p>
        </p:txBody>
      </p:sp>
    </p:spTree>
    <p:extLst>
      <p:ext uri="{BB962C8B-B14F-4D97-AF65-F5344CB8AC3E}">
        <p14:creationId xmlns:p14="http://schemas.microsoft.com/office/powerpoint/2010/main" val="1660381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1085212724"/>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b="1" u="sng" dirty="0"/>
                    </a:p>
                    <a:p>
                      <a:r>
                        <a:rPr lang="en-GB" sz="1600" dirty="0">
                          <a:latin typeface="Calibri" panose="020F0502020204030204" pitchFamily="34" charset="0"/>
                          <a:cs typeface="Calibri" panose="020F0502020204030204" pitchFamily="34" charset="0"/>
                        </a:rPr>
                        <a:t>What are the different changes that happen during puberty</a:t>
                      </a:r>
                    </a:p>
                    <a:p>
                      <a:endParaRPr lang="en-GB" sz="1600" b="1" dirty="0"/>
                    </a:p>
                    <a:p>
                      <a:endParaRPr lang="en-GB" sz="1600" b="1" u="sng" dirty="0"/>
                    </a:p>
                  </a:txBody>
                  <a:tcPr/>
                </a:tc>
                <a:tc>
                  <a:txBody>
                    <a:bodyPr/>
                    <a:lstStyle/>
                    <a:p>
                      <a:r>
                        <a:rPr lang="en-GB" sz="1600" b="1" u="sng" dirty="0"/>
                        <a:t>Activation phase </a:t>
                      </a:r>
                    </a:p>
                    <a:p>
                      <a:pPr marL="457200" indent="-457200">
                        <a:buSzPct val="107000"/>
                        <a:buFont typeface="Wingdings" panose="05000000000000000000" pitchFamily="2" charset="2"/>
                        <a:buChar char="C"/>
                      </a:pPr>
                      <a:r>
                        <a:rPr lang="en-GB" sz="1600" b="1" dirty="0"/>
                        <a:t>I can understand the difference between puberty and adolescence </a:t>
                      </a:r>
                    </a:p>
                    <a:p>
                      <a:pPr marL="457200" indent="-457200">
                        <a:buSzPct val="107000"/>
                        <a:buFont typeface="Wingdings" panose="05000000000000000000" pitchFamily="2" charset="2"/>
                        <a:buChar char="C"/>
                      </a:pPr>
                      <a:r>
                        <a:rPr lang="en-GB" sz="1600" b="1" dirty="0"/>
                        <a:t>I can describe changes during puberty and adolescence </a:t>
                      </a:r>
                    </a:p>
                    <a:p>
                      <a:pPr marL="457200" indent="-457200">
                        <a:buSzPct val="107000"/>
                        <a:buFont typeface="Wingdings" panose="05000000000000000000" pitchFamily="2" charset="2"/>
                        <a:buChar char="C"/>
                      </a:pPr>
                      <a:r>
                        <a:rPr lang="en-GB" sz="1600" b="1" dirty="0"/>
                        <a:t>I can suggest alternative strategies to support mental and emotional health and wellbeing</a:t>
                      </a:r>
                    </a:p>
                    <a:p>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srgbClr val="FF0000"/>
                          </a:solidFill>
                          <a:latin typeface="Comic Sans MS" pitchFamily="66" charset="0"/>
                        </a:rPr>
                        <a:t>Who is this? What’s changed?</a:t>
                      </a:r>
                    </a:p>
                    <a:p>
                      <a:endParaRPr lang="en-GB" sz="1600" b="1" u="sng" dirty="0"/>
                    </a:p>
                    <a:p>
                      <a:endParaRPr lang="en-GB" sz="1600" b="1" u="sng" dirty="0"/>
                    </a:p>
                    <a:p>
                      <a:endParaRPr lang="en-GB" sz="1600" b="1" u="sng" dirty="0"/>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554272"/>
          </a:xfrm>
          <a:prstGeom prst="rect">
            <a:avLst/>
          </a:prstGeom>
        </p:spPr>
        <p:txBody>
          <a:bodyPr wrap="square">
            <a:spAutoFit/>
          </a:bodyPr>
          <a:lstStyle/>
          <a:p>
            <a:pPr algn="ctr"/>
            <a:r>
              <a:rPr lang="en-GB" sz="2000" b="1" u="sng" dirty="0"/>
              <a:t>Ethics and Values – Year 8</a:t>
            </a:r>
          </a:p>
          <a:p>
            <a:pPr algn="ctr"/>
            <a:r>
              <a:rPr lang="en-GB" sz="2000" b="1" u="sng" dirty="0"/>
              <a:t>Lesson 4: Adolescence </a:t>
            </a:r>
          </a:p>
          <a:p>
            <a:pPr algn="ctr"/>
            <a:r>
              <a:rPr lang="en-GB" sz="1500" dirty="0"/>
              <a:t>Learning intent: </a:t>
            </a:r>
            <a:r>
              <a:rPr lang="en-GB" sz="1500" b="1" dirty="0">
                <a:ea typeface="+mn-lt"/>
                <a:cs typeface="+mn-lt"/>
              </a:rPr>
              <a:t>To understand the difference between puberty and adolescence and describe changes during puberty and adolescence</a:t>
            </a:r>
            <a:endParaRPr lang="en-GB" sz="1500" dirty="0">
              <a:cs typeface="Calibri"/>
            </a:endParaRPr>
          </a:p>
          <a:p>
            <a:pPr algn="ctr"/>
            <a:endParaRPr lang="en-GB" sz="2000" dirty="0"/>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3897070" y="4991360"/>
            <a:ext cx="1296323" cy="102522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24.media.tumblr.com/tumblr_llewmmyfDj1qe5mrho1_400.jpg">
            <a:extLst>
              <a:ext uri="{FF2B5EF4-FFF2-40B4-BE49-F238E27FC236}">
                <a16:creationId xmlns:a16="http://schemas.microsoft.com/office/drawing/2014/main" id="{A9FCAB3A-E485-468B-A25A-51E1DF5ABF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8651" y="3280716"/>
            <a:ext cx="1740154" cy="185827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www.racialicious.com/wp-content/uploads/2013/02/Beyonce-Knowles-closeup-1024x576.jpg">
            <a:extLst>
              <a:ext uri="{FF2B5EF4-FFF2-40B4-BE49-F238E27FC236}">
                <a16:creationId xmlns:a16="http://schemas.microsoft.com/office/drawing/2014/main" id="{902385DD-A0BD-496C-A7FD-138AE45735B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637" r="26200"/>
          <a:stretch/>
        </p:blipFill>
        <p:spPr bwMode="auto">
          <a:xfrm>
            <a:off x="9713218" y="3296969"/>
            <a:ext cx="2008330" cy="18173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4C76780-E216-4FA7-B87A-7184BC80484C}"/>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66005" y="4947540"/>
            <a:ext cx="960872" cy="1112865"/>
          </a:xfrm>
          <a:prstGeom prst="rect">
            <a:avLst/>
          </a:prstGeom>
        </p:spPr>
      </p:pic>
      <p:sp>
        <p:nvSpPr>
          <p:cNvPr id="5" name="Rounded Rectangular Callout 4">
            <a:extLst>
              <a:ext uri="{FF2B5EF4-FFF2-40B4-BE49-F238E27FC236}">
                <a16:creationId xmlns:a16="http://schemas.microsoft.com/office/drawing/2014/main" id="{0BCD7B40-71EA-46FF-9A87-469D782AA80A}"/>
              </a:ext>
            </a:extLst>
          </p:cNvPr>
          <p:cNvSpPr/>
          <p:nvPr/>
        </p:nvSpPr>
        <p:spPr>
          <a:xfrm>
            <a:off x="7090866" y="5095859"/>
            <a:ext cx="4555877"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solidFill>
                <a:schemeClr val="tx1"/>
              </a:solidFill>
              <a:hlinkClick r:id="rId6"/>
            </a:endParaRPr>
          </a:p>
          <a:p>
            <a:r>
              <a:rPr lang="en-GB" sz="1600" dirty="0">
                <a:solidFill>
                  <a:schemeClr val="tx1"/>
                </a:solidFill>
                <a:hlinkClick r:id="rId6"/>
              </a:rPr>
              <a:t>https://www.youtube.com/watch?v=rFanNkAT1_Q</a:t>
            </a:r>
            <a:endParaRPr lang="en-GB" sz="1600" dirty="0">
              <a:solidFill>
                <a:schemeClr val="tx1"/>
              </a:solidFill>
            </a:endParaRPr>
          </a:p>
          <a:p>
            <a:endParaRPr lang="en-GB" sz="1600" dirty="0">
              <a:solidFill>
                <a:schemeClr val="tx1"/>
              </a:solidFill>
            </a:endParaRPr>
          </a:p>
        </p:txBody>
      </p:sp>
    </p:spTree>
    <p:extLst>
      <p:ext uri="{BB962C8B-B14F-4D97-AF65-F5344CB8AC3E}">
        <p14:creationId xmlns:p14="http://schemas.microsoft.com/office/powerpoint/2010/main" val="327930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 name="TextBox 2">
            <a:extLst>
              <a:ext uri="{FF2B5EF4-FFF2-40B4-BE49-F238E27FC236}">
                <a16:creationId xmlns:a16="http://schemas.microsoft.com/office/drawing/2014/main" id="{7F16ADFB-E2CE-40B2-A9C2-0574C064C6FB}"/>
              </a:ext>
            </a:extLst>
          </p:cNvPr>
          <p:cNvSpPr txBox="1"/>
          <p:nvPr/>
        </p:nvSpPr>
        <p:spPr>
          <a:xfrm>
            <a:off x="359881" y="1557100"/>
            <a:ext cx="11213420" cy="1815882"/>
          </a:xfrm>
          <a:prstGeom prst="rect">
            <a:avLst/>
          </a:prstGeom>
          <a:noFill/>
          <a:ln w="28575">
            <a:solidFill>
              <a:schemeClr val="tx1"/>
            </a:solidFill>
          </a:ln>
        </p:spPr>
        <p:txBody>
          <a:bodyPr wrap="square" numCol="1" rtlCol="0">
            <a:spAutoFit/>
          </a:bodyPr>
          <a:lstStyle/>
          <a:p>
            <a:r>
              <a:rPr lang="en-GB" sz="1600" b="1" dirty="0">
                <a:latin typeface="Calibri" panose="020F0502020204030204" pitchFamily="34" charset="0"/>
                <a:cs typeface="Calibri" panose="020F0502020204030204" pitchFamily="34" charset="0"/>
              </a:rPr>
              <a:t>Adolescence </a:t>
            </a:r>
            <a:r>
              <a:rPr lang="en-GB" sz="1600" dirty="0">
                <a:latin typeface="Calibri" panose="020F0502020204030204" pitchFamily="34" charset="0"/>
                <a:cs typeface="Calibri" panose="020F0502020204030204" pitchFamily="34" charset="0"/>
              </a:rPr>
              <a:t>is the time where you change from a child to an adult</a:t>
            </a:r>
          </a:p>
          <a:p>
            <a:endParaRPr lang="en-GB" sz="1600" b="1" dirty="0">
              <a:latin typeface="Calibri" panose="020F0502020204030204" pitchFamily="34" charset="0"/>
              <a:cs typeface="Calibri" panose="020F0502020204030204" pitchFamily="34" charset="0"/>
            </a:endParaRPr>
          </a:p>
          <a:p>
            <a:r>
              <a:rPr lang="en-GB" sz="1600" b="1" dirty="0">
                <a:latin typeface="Calibri" panose="020F0502020204030204" pitchFamily="34" charset="0"/>
                <a:cs typeface="Calibri" panose="020F0502020204030204" pitchFamily="34" charset="0"/>
              </a:rPr>
              <a:t>Puberty </a:t>
            </a:r>
            <a:r>
              <a:rPr lang="en-GB" sz="1600" dirty="0">
                <a:latin typeface="Calibri" panose="020F0502020204030204" pitchFamily="34" charset="0"/>
                <a:cs typeface="Calibri" panose="020F0502020204030204" pitchFamily="34" charset="0"/>
              </a:rPr>
              <a:t>is the physical changes that occur during adolescence</a:t>
            </a:r>
          </a:p>
          <a:p>
            <a:endParaRPr lang="en-GB" sz="1600" b="1" dirty="0">
              <a:latin typeface="Calibri" panose="020F0502020204030204" pitchFamily="34" charset="0"/>
              <a:cs typeface="Calibri" panose="020F0502020204030204" pitchFamily="34" charset="0"/>
            </a:endParaRPr>
          </a:p>
          <a:p>
            <a:r>
              <a:rPr lang="en-GB" sz="1600" b="1" dirty="0">
                <a:latin typeface="Calibri" panose="020F0502020204030204" pitchFamily="34" charset="0"/>
                <a:cs typeface="Calibri" panose="020F0502020204030204" pitchFamily="34" charset="0"/>
              </a:rPr>
              <a:t>Sex Hormones </a:t>
            </a:r>
            <a:r>
              <a:rPr lang="en-GB" sz="1600" dirty="0">
                <a:latin typeface="Calibri" panose="020F0502020204030204" pitchFamily="34" charset="0"/>
                <a:cs typeface="Calibri" panose="020F0502020204030204" pitchFamily="34" charset="0"/>
              </a:rPr>
              <a:t>that</a:t>
            </a:r>
            <a:r>
              <a:rPr lang="en-GB" sz="1600" b="1" dirty="0">
                <a:latin typeface="Calibri" panose="020F0502020204030204" pitchFamily="34" charset="0"/>
                <a:cs typeface="Calibri" panose="020F0502020204030204" pitchFamily="34" charset="0"/>
              </a:rPr>
              <a:t> </a:t>
            </a:r>
            <a:r>
              <a:rPr lang="en-GB" sz="1600" dirty="0">
                <a:latin typeface="Calibri" panose="020F0502020204030204" pitchFamily="34" charset="0"/>
                <a:cs typeface="Calibri" panose="020F0502020204030204" pitchFamily="34" charset="0"/>
              </a:rPr>
              <a:t>are made in the Ovaries in girls and the testes in boys.  They are chemical messengers that travel round in your blood</a:t>
            </a:r>
          </a:p>
          <a:p>
            <a:endParaRPr lang="en-GB" sz="1600" dirty="0">
              <a:solidFill>
                <a:srgbClr val="7030A0"/>
              </a:solidFill>
            </a:endParaRPr>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9" name="Picture 2" descr="http://www.kerboodle.com/system/images/W1siZiIsIjIwMTMvMTAvMzEvMTYvMTIvMzQvMTk4L294b19hY3QwMV9iMzAxX2xwMDBfeHhhdzAyLmpwZyJdXQ/oxo_act01_b301_lp00_xxaw02.jpg">
            <a:extLst>
              <a:ext uri="{FF2B5EF4-FFF2-40B4-BE49-F238E27FC236}">
                <a16:creationId xmlns:a16="http://schemas.microsoft.com/office/drawing/2014/main" id="{2B0A4E26-34B6-4E53-9BF0-4F641F8809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5659" y="3171940"/>
            <a:ext cx="3161135" cy="3043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1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192344" y="166663"/>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20" name="Rectangle 14">
            <a:extLst>
              <a:ext uri="{FF2B5EF4-FFF2-40B4-BE49-F238E27FC236}">
                <a16:creationId xmlns:a16="http://schemas.microsoft.com/office/drawing/2014/main" id="{BFA40434-2A5F-4D09-AF25-E30E086D7F67}"/>
              </a:ext>
            </a:extLst>
          </p:cNvPr>
          <p:cNvSpPr txBox="1">
            <a:spLocks noChangeArrowheads="1"/>
          </p:cNvSpPr>
          <p:nvPr/>
        </p:nvSpPr>
        <p:spPr>
          <a:xfrm>
            <a:off x="7005239" y="2000435"/>
            <a:ext cx="4974338" cy="4741863"/>
          </a:xfrm>
          <a:prstGeom prst="rect">
            <a:avLst/>
          </a:prstGeom>
          <a:ln w="38100">
            <a:solidFill>
              <a:schemeClr val="tx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Clr>
                <a:schemeClr val="accent3"/>
              </a:buClr>
              <a:buNone/>
              <a:defRPr/>
            </a:pPr>
            <a:r>
              <a:rPr lang="en-US" sz="1800">
                <a:solidFill>
                  <a:srgbClr val="000000"/>
                </a:solidFill>
                <a:latin typeface="Arial" charset="0"/>
              </a:rPr>
              <a:t>What Changes happen to boys</a:t>
            </a:r>
          </a:p>
          <a:p>
            <a:pPr marL="0" indent="0">
              <a:spcBef>
                <a:spcPct val="0"/>
              </a:spcBef>
              <a:buClr>
                <a:schemeClr val="accent3"/>
              </a:buClr>
              <a:buNone/>
              <a:defRPr/>
            </a:pPr>
            <a:endParaRPr lang="en-US" sz="1800">
              <a:solidFill>
                <a:srgbClr val="000000"/>
              </a:solidFill>
              <a:latin typeface="Arial" charset="0"/>
            </a:endParaRPr>
          </a:p>
          <a:p>
            <a:pPr>
              <a:lnSpc>
                <a:spcPct val="80000"/>
              </a:lnSpc>
            </a:pPr>
            <a:r>
              <a:rPr lang="en-GB" altLang="en-US" sz="1800">
                <a:solidFill>
                  <a:srgbClr val="000000"/>
                </a:solidFill>
              </a:rPr>
              <a:t>Grow taller and heavier</a:t>
            </a:r>
          </a:p>
          <a:p>
            <a:pPr>
              <a:lnSpc>
                <a:spcPct val="80000"/>
              </a:lnSpc>
            </a:pPr>
            <a:r>
              <a:rPr lang="en-GB" altLang="en-US" sz="1800">
                <a:solidFill>
                  <a:srgbClr val="000000"/>
                </a:solidFill>
              </a:rPr>
              <a:t>Bones grow bigger and heavier</a:t>
            </a:r>
          </a:p>
          <a:p>
            <a:pPr>
              <a:lnSpc>
                <a:spcPct val="80000"/>
              </a:lnSpc>
            </a:pPr>
            <a:r>
              <a:rPr lang="en-GB" altLang="en-US" sz="1800">
                <a:solidFill>
                  <a:srgbClr val="000000"/>
                </a:solidFill>
              </a:rPr>
              <a:t>Nose and jaw get bigger and face gets longer</a:t>
            </a:r>
          </a:p>
          <a:p>
            <a:pPr>
              <a:lnSpc>
                <a:spcPct val="80000"/>
              </a:lnSpc>
            </a:pPr>
            <a:r>
              <a:rPr lang="en-GB" altLang="en-US" sz="1800">
                <a:solidFill>
                  <a:srgbClr val="000000"/>
                </a:solidFill>
              </a:rPr>
              <a:t>Get more muscles</a:t>
            </a:r>
          </a:p>
          <a:p>
            <a:pPr>
              <a:lnSpc>
                <a:spcPct val="80000"/>
              </a:lnSpc>
            </a:pPr>
            <a:r>
              <a:rPr lang="en-GB" altLang="en-US" sz="1800">
                <a:solidFill>
                  <a:srgbClr val="000000"/>
                </a:solidFill>
              </a:rPr>
              <a:t>Hair and skin can become oily and you may get spots</a:t>
            </a:r>
          </a:p>
          <a:p>
            <a:pPr>
              <a:lnSpc>
                <a:spcPct val="80000"/>
              </a:lnSpc>
            </a:pPr>
            <a:r>
              <a:rPr lang="en-GB" altLang="en-US" sz="1800">
                <a:solidFill>
                  <a:srgbClr val="000000"/>
                </a:solidFill>
              </a:rPr>
              <a:t>Body sweats more</a:t>
            </a:r>
          </a:p>
          <a:p>
            <a:pPr>
              <a:lnSpc>
                <a:spcPct val="80000"/>
              </a:lnSpc>
            </a:pPr>
            <a:r>
              <a:rPr lang="en-GB" altLang="en-US" sz="1800">
                <a:solidFill>
                  <a:srgbClr val="000000"/>
                </a:solidFill>
              </a:rPr>
              <a:t>Hair grows on the face, under the armpits, around the genitals (pubic hair).</a:t>
            </a:r>
          </a:p>
          <a:p>
            <a:pPr>
              <a:lnSpc>
                <a:spcPct val="80000"/>
              </a:lnSpc>
            </a:pPr>
            <a:r>
              <a:rPr lang="en-GB" altLang="en-US" sz="1800">
                <a:solidFill>
                  <a:srgbClr val="000000"/>
                </a:solidFill>
              </a:rPr>
              <a:t>May get more hair on arms, legs and chest.</a:t>
            </a:r>
          </a:p>
          <a:p>
            <a:pPr>
              <a:lnSpc>
                <a:spcPct val="80000"/>
              </a:lnSpc>
            </a:pPr>
            <a:r>
              <a:rPr lang="en-GB" altLang="en-US" sz="1800">
                <a:solidFill>
                  <a:srgbClr val="000000"/>
                </a:solidFill>
              </a:rPr>
              <a:t>Voice gets deeper</a:t>
            </a:r>
          </a:p>
          <a:p>
            <a:pPr>
              <a:lnSpc>
                <a:spcPct val="80000"/>
              </a:lnSpc>
            </a:pPr>
            <a:r>
              <a:rPr lang="en-GB" altLang="en-US" sz="1800">
                <a:solidFill>
                  <a:srgbClr val="000000"/>
                </a:solidFill>
              </a:rPr>
              <a:t>Penis and testicles grow bigger and longer</a:t>
            </a:r>
          </a:p>
          <a:p>
            <a:pPr>
              <a:lnSpc>
                <a:spcPct val="80000"/>
              </a:lnSpc>
            </a:pPr>
            <a:r>
              <a:rPr lang="en-GB" altLang="en-US" sz="1800">
                <a:solidFill>
                  <a:srgbClr val="000000"/>
                </a:solidFill>
              </a:rPr>
              <a:t>May have mood swings, sexual thoughts and feelings</a:t>
            </a:r>
          </a:p>
        </p:txBody>
      </p:sp>
      <p:sp>
        <p:nvSpPr>
          <p:cNvPr id="37" name="Rectangle 14">
            <a:extLst>
              <a:ext uri="{FF2B5EF4-FFF2-40B4-BE49-F238E27FC236}">
                <a16:creationId xmlns:a16="http://schemas.microsoft.com/office/drawing/2014/main" id="{8399033C-8025-4CCD-8F78-86B7E552DF4D}"/>
              </a:ext>
            </a:extLst>
          </p:cNvPr>
          <p:cNvSpPr txBox="1">
            <a:spLocks noChangeArrowheads="1"/>
          </p:cNvSpPr>
          <p:nvPr/>
        </p:nvSpPr>
        <p:spPr>
          <a:xfrm>
            <a:off x="212423" y="2000435"/>
            <a:ext cx="4974338" cy="4741863"/>
          </a:xfrm>
          <a:prstGeom prst="rect">
            <a:avLst/>
          </a:prstGeom>
          <a:ln w="38100">
            <a:solidFill>
              <a:schemeClr val="tx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Clr>
                <a:schemeClr val="accent3"/>
              </a:buClr>
              <a:buNone/>
              <a:defRPr/>
            </a:pPr>
            <a:r>
              <a:rPr lang="en-US" sz="1800">
                <a:solidFill>
                  <a:srgbClr val="000000"/>
                </a:solidFill>
                <a:latin typeface="Arial" charset="0"/>
              </a:rPr>
              <a:t>What Changes happen to girls</a:t>
            </a:r>
          </a:p>
          <a:p>
            <a:pPr marL="0" indent="0">
              <a:spcBef>
                <a:spcPct val="0"/>
              </a:spcBef>
              <a:buClr>
                <a:schemeClr val="accent3"/>
              </a:buClr>
              <a:buNone/>
              <a:defRPr/>
            </a:pPr>
            <a:endParaRPr lang="en-US" sz="1800">
              <a:solidFill>
                <a:srgbClr val="000000"/>
              </a:solidFill>
              <a:latin typeface="Arial" charset="0"/>
            </a:endParaRPr>
          </a:p>
          <a:p>
            <a:pPr marL="304800" indent="-304800">
              <a:spcBef>
                <a:spcPct val="0"/>
              </a:spcBef>
              <a:buClr>
                <a:schemeClr val="accent3"/>
              </a:buClr>
              <a:buFont typeface="Georgia"/>
              <a:buChar char="•"/>
              <a:defRPr/>
            </a:pPr>
            <a:r>
              <a:rPr lang="en-US" sz="1800">
                <a:solidFill>
                  <a:srgbClr val="000000"/>
                </a:solidFill>
                <a:latin typeface="Arial" charset="0"/>
              </a:rPr>
              <a:t>Get taller and heavier</a:t>
            </a:r>
          </a:p>
          <a:p>
            <a:pPr marL="304800" indent="-304800">
              <a:buClr>
                <a:schemeClr val="accent3"/>
              </a:buClr>
              <a:buFont typeface="Georgia"/>
              <a:buChar char="•"/>
              <a:defRPr/>
            </a:pPr>
            <a:r>
              <a:rPr lang="en-US" sz="1800">
                <a:solidFill>
                  <a:srgbClr val="000000"/>
                </a:solidFill>
                <a:latin typeface="Arial" charset="0"/>
              </a:rPr>
              <a:t>Bones grow bigger and heavier</a:t>
            </a:r>
          </a:p>
          <a:p>
            <a:pPr marL="304800" indent="-304800">
              <a:buClr>
                <a:schemeClr val="accent3"/>
              </a:buClr>
              <a:buFont typeface="Georgia"/>
              <a:buChar char="•"/>
              <a:defRPr/>
            </a:pPr>
            <a:r>
              <a:rPr lang="en-US" sz="1800">
                <a:solidFill>
                  <a:srgbClr val="000000"/>
                </a:solidFill>
                <a:latin typeface="Arial" charset="0"/>
              </a:rPr>
              <a:t>Hips get wider and more curvy</a:t>
            </a:r>
          </a:p>
          <a:p>
            <a:pPr marL="304800" indent="-304800">
              <a:buClr>
                <a:schemeClr val="accent3"/>
              </a:buClr>
              <a:buFont typeface="Georgia"/>
              <a:buChar char="•"/>
              <a:defRPr/>
            </a:pPr>
            <a:r>
              <a:rPr lang="en-US" sz="1800">
                <a:solidFill>
                  <a:srgbClr val="000000"/>
                </a:solidFill>
                <a:latin typeface="Arial" charset="0"/>
              </a:rPr>
              <a:t>Face changes shape</a:t>
            </a:r>
          </a:p>
          <a:p>
            <a:pPr marL="304800" indent="-304800">
              <a:buClr>
                <a:schemeClr val="accent3"/>
              </a:buClr>
              <a:buFont typeface="Georgia"/>
              <a:buChar char="•"/>
              <a:defRPr/>
            </a:pPr>
            <a:r>
              <a:rPr lang="en-US" sz="1800">
                <a:solidFill>
                  <a:srgbClr val="000000"/>
                </a:solidFill>
                <a:latin typeface="Arial" charset="0"/>
              </a:rPr>
              <a:t>Voice gets a little deeper</a:t>
            </a:r>
          </a:p>
          <a:p>
            <a:pPr marL="304800" indent="-304800">
              <a:spcBef>
                <a:spcPct val="0"/>
              </a:spcBef>
              <a:buClr>
                <a:schemeClr val="accent3"/>
              </a:buClr>
              <a:buFont typeface="Georgia"/>
              <a:buChar char="•"/>
              <a:defRPr/>
            </a:pPr>
            <a:r>
              <a:rPr lang="en-US" sz="1800">
                <a:solidFill>
                  <a:srgbClr val="000000"/>
                </a:solidFill>
                <a:latin typeface="Arial" charset="0"/>
              </a:rPr>
              <a:t>Hair grows under the armpits, around the genitals (pubic hair) </a:t>
            </a:r>
          </a:p>
          <a:p>
            <a:pPr marL="304800" indent="-304800">
              <a:buClr>
                <a:schemeClr val="accent3"/>
              </a:buClr>
              <a:buFont typeface="Georgia"/>
              <a:buChar char="•"/>
              <a:defRPr/>
            </a:pPr>
            <a:r>
              <a:rPr lang="en-US" sz="1800">
                <a:solidFill>
                  <a:srgbClr val="000000"/>
                </a:solidFill>
                <a:latin typeface="Arial" charset="0"/>
              </a:rPr>
              <a:t>Hair on arms and legs grows darker</a:t>
            </a:r>
          </a:p>
          <a:p>
            <a:pPr marL="304800" indent="-304800">
              <a:buClr>
                <a:schemeClr val="accent3"/>
              </a:buClr>
              <a:buFont typeface="Georgia"/>
              <a:buChar char="•"/>
              <a:defRPr/>
            </a:pPr>
            <a:r>
              <a:rPr lang="en-US" sz="1800">
                <a:solidFill>
                  <a:srgbClr val="000000"/>
                </a:solidFill>
                <a:latin typeface="Arial" charset="0"/>
              </a:rPr>
              <a:t>Breasts and nipples get larger</a:t>
            </a:r>
          </a:p>
          <a:p>
            <a:pPr marL="304800" indent="-304800">
              <a:buClr>
                <a:schemeClr val="accent3"/>
              </a:buClr>
              <a:buFont typeface="Georgia"/>
              <a:buChar char="•"/>
              <a:defRPr/>
            </a:pPr>
            <a:r>
              <a:rPr lang="en-US" sz="1800">
                <a:solidFill>
                  <a:srgbClr val="000000"/>
                </a:solidFill>
                <a:latin typeface="Arial" charset="0"/>
              </a:rPr>
              <a:t>Body sweats more</a:t>
            </a:r>
          </a:p>
          <a:p>
            <a:pPr marL="304800" indent="-304800">
              <a:buClr>
                <a:schemeClr val="accent3"/>
              </a:buClr>
              <a:buFont typeface="Georgia"/>
              <a:buChar char="•"/>
              <a:defRPr/>
            </a:pPr>
            <a:r>
              <a:rPr lang="en-US" sz="1800">
                <a:solidFill>
                  <a:srgbClr val="000000"/>
                </a:solidFill>
                <a:latin typeface="Arial" charset="0"/>
              </a:rPr>
              <a:t>Internal and external sex organs grow</a:t>
            </a:r>
          </a:p>
          <a:p>
            <a:pPr marL="304800" indent="-304800">
              <a:buClr>
                <a:schemeClr val="accent3"/>
              </a:buClr>
              <a:buFont typeface="Georgia"/>
              <a:buChar char="•"/>
              <a:defRPr/>
            </a:pPr>
            <a:r>
              <a:rPr lang="en-US" sz="1800">
                <a:solidFill>
                  <a:srgbClr val="000000"/>
                </a:solidFill>
                <a:latin typeface="Arial" charset="0"/>
              </a:rPr>
              <a:t>May have mood swings, sexual thoughts and feelings </a:t>
            </a:r>
          </a:p>
        </p:txBody>
      </p:sp>
    </p:spTree>
    <p:extLst>
      <p:ext uri="{BB962C8B-B14F-4D97-AF65-F5344CB8AC3E}">
        <p14:creationId xmlns:p14="http://schemas.microsoft.com/office/powerpoint/2010/main" val="3835653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36F94E-6858-49C3-9D89-9649F7D3D5F2}"/>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09D39E8D-790E-4D91-A9BB-D0F9B890A8A0}"/>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pic>
        <p:nvPicPr>
          <p:cNvPr id="5" name="Picture 4" descr="A picture containing object&#10;&#10;Description automatically generated">
            <a:extLst>
              <a:ext uri="{FF2B5EF4-FFF2-40B4-BE49-F238E27FC236}">
                <a16:creationId xmlns:a16="http://schemas.microsoft.com/office/drawing/2014/main" id="{7FC9B94B-3432-494A-B7EB-78E7F04BF7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5647" y="1680519"/>
            <a:ext cx="9980706" cy="5177481"/>
          </a:xfrm>
          <a:prstGeom prst="rect">
            <a:avLst/>
          </a:prstGeom>
        </p:spPr>
      </p:pic>
      <p:sp>
        <p:nvSpPr>
          <p:cNvPr id="6" name="TextBox 5">
            <a:extLst>
              <a:ext uri="{FF2B5EF4-FFF2-40B4-BE49-F238E27FC236}">
                <a16:creationId xmlns:a16="http://schemas.microsoft.com/office/drawing/2014/main" id="{E8A7DD46-BB92-4934-A30A-EF3573BC0C53}"/>
              </a:ext>
            </a:extLst>
          </p:cNvPr>
          <p:cNvSpPr txBox="1"/>
          <p:nvPr/>
        </p:nvSpPr>
        <p:spPr>
          <a:xfrm>
            <a:off x="3419061" y="2021700"/>
            <a:ext cx="1639873" cy="369332"/>
          </a:xfrm>
          <a:prstGeom prst="rect">
            <a:avLst/>
          </a:prstGeom>
          <a:noFill/>
        </p:spPr>
        <p:txBody>
          <a:bodyPr wrap="none" rtlCol="0">
            <a:spAutoFit/>
          </a:bodyPr>
          <a:lstStyle/>
          <a:p>
            <a:r>
              <a:rPr lang="en-GB" dirty="0"/>
              <a:t>Changes in girls</a:t>
            </a:r>
          </a:p>
        </p:txBody>
      </p:sp>
      <p:sp>
        <p:nvSpPr>
          <p:cNvPr id="22" name="TextBox 21">
            <a:extLst>
              <a:ext uri="{FF2B5EF4-FFF2-40B4-BE49-F238E27FC236}">
                <a16:creationId xmlns:a16="http://schemas.microsoft.com/office/drawing/2014/main" id="{EA327E42-7012-45A5-BEF7-E7004388FB8C}"/>
              </a:ext>
            </a:extLst>
          </p:cNvPr>
          <p:cNvSpPr txBox="1"/>
          <p:nvPr/>
        </p:nvSpPr>
        <p:spPr>
          <a:xfrm>
            <a:off x="7507356" y="2021700"/>
            <a:ext cx="1689437" cy="369332"/>
          </a:xfrm>
          <a:prstGeom prst="rect">
            <a:avLst/>
          </a:prstGeom>
          <a:noFill/>
        </p:spPr>
        <p:txBody>
          <a:bodyPr wrap="none" rtlCol="0">
            <a:spAutoFit/>
          </a:bodyPr>
          <a:lstStyle/>
          <a:p>
            <a:r>
              <a:rPr lang="en-GB" dirty="0"/>
              <a:t>Changes in boys</a:t>
            </a:r>
          </a:p>
        </p:txBody>
      </p:sp>
      <p:sp>
        <p:nvSpPr>
          <p:cNvPr id="23" name="TextBox 22">
            <a:extLst>
              <a:ext uri="{FF2B5EF4-FFF2-40B4-BE49-F238E27FC236}">
                <a16:creationId xmlns:a16="http://schemas.microsoft.com/office/drawing/2014/main" id="{AE29214E-72B3-4EB5-AFBB-49D15F45F5B1}"/>
              </a:ext>
            </a:extLst>
          </p:cNvPr>
          <p:cNvSpPr txBox="1"/>
          <p:nvPr/>
        </p:nvSpPr>
        <p:spPr>
          <a:xfrm>
            <a:off x="5413513" y="5544450"/>
            <a:ext cx="1697581" cy="369332"/>
          </a:xfrm>
          <a:prstGeom prst="rect">
            <a:avLst/>
          </a:prstGeom>
          <a:noFill/>
        </p:spPr>
        <p:txBody>
          <a:bodyPr wrap="none" rtlCol="0">
            <a:spAutoFit/>
          </a:bodyPr>
          <a:lstStyle/>
          <a:p>
            <a:r>
              <a:rPr lang="en-GB"/>
              <a:t>Changes in both</a:t>
            </a:r>
          </a:p>
        </p:txBody>
      </p:sp>
      <p:sp>
        <p:nvSpPr>
          <p:cNvPr id="13" name="TextBox 12">
            <a:extLst>
              <a:ext uri="{FF2B5EF4-FFF2-40B4-BE49-F238E27FC236}">
                <a16:creationId xmlns:a16="http://schemas.microsoft.com/office/drawing/2014/main" id="{5CF3FD54-3DF4-4868-96D6-76EC4EC3E46E}"/>
              </a:ext>
            </a:extLst>
          </p:cNvPr>
          <p:cNvSpPr txBox="1"/>
          <p:nvPr/>
        </p:nvSpPr>
        <p:spPr>
          <a:xfrm>
            <a:off x="7507356" y="440380"/>
            <a:ext cx="4302845" cy="923330"/>
          </a:xfrm>
          <a:prstGeom prst="rect">
            <a:avLst/>
          </a:prstGeom>
          <a:noFill/>
          <a:ln w="38100">
            <a:solidFill>
              <a:schemeClr val="tx1"/>
            </a:solidFill>
          </a:ln>
        </p:spPr>
        <p:txBody>
          <a:bodyPr wrap="none" rtlCol="0">
            <a:spAutoFit/>
          </a:bodyPr>
          <a:lstStyle/>
          <a:p>
            <a:r>
              <a:rPr lang="en-GB"/>
              <a:t>Write the changes that you think happen in </a:t>
            </a:r>
          </a:p>
          <a:p>
            <a:r>
              <a:rPr lang="en-GB"/>
              <a:t>girls, boys and both in your Venn diagram – </a:t>
            </a:r>
          </a:p>
          <a:p>
            <a:r>
              <a:rPr lang="en-GB"/>
              <a:t>we will add to this later</a:t>
            </a:r>
          </a:p>
        </p:txBody>
      </p:sp>
    </p:spTree>
    <p:extLst>
      <p:ext uri="{BB962C8B-B14F-4D97-AF65-F5344CB8AC3E}">
        <p14:creationId xmlns:p14="http://schemas.microsoft.com/office/powerpoint/2010/main" val="1747226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36F94E-6858-49C3-9D89-9649F7D3D5F2}"/>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09D39E8D-790E-4D91-A9BB-D0F9B890A8A0}"/>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sp>
        <p:nvSpPr>
          <p:cNvPr id="11" name="Rectangle 10">
            <a:extLst>
              <a:ext uri="{FF2B5EF4-FFF2-40B4-BE49-F238E27FC236}">
                <a16:creationId xmlns:a16="http://schemas.microsoft.com/office/drawing/2014/main" id="{F32D0F86-528E-409F-8F36-4905798DD8ED}"/>
              </a:ext>
            </a:extLst>
          </p:cNvPr>
          <p:cNvSpPr/>
          <p:nvPr/>
        </p:nvSpPr>
        <p:spPr>
          <a:xfrm>
            <a:off x="722595"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2" name="Rectangle 11">
            <a:extLst>
              <a:ext uri="{FF2B5EF4-FFF2-40B4-BE49-F238E27FC236}">
                <a16:creationId xmlns:a16="http://schemas.microsoft.com/office/drawing/2014/main" id="{9C32C62A-D291-4DD2-BC96-FD04B01CF2FD}"/>
              </a:ext>
            </a:extLst>
          </p:cNvPr>
          <p:cNvSpPr/>
          <p:nvPr/>
        </p:nvSpPr>
        <p:spPr>
          <a:xfrm>
            <a:off x="2134511" y="1674462"/>
            <a:ext cx="3728906" cy="861774"/>
          </a:xfrm>
          <a:prstGeom prst="rect">
            <a:avLst/>
          </a:prstGeom>
          <a:noFill/>
          <a:ln>
            <a:solidFill>
              <a:schemeClr val="bg1"/>
            </a:solidFill>
          </a:ln>
        </p:spPr>
        <p:txBody>
          <a:bodyPr wrap="none" lIns="91440" tIns="45720" rIns="91440" bIns="45720">
            <a:spAutoFit/>
          </a:bodyPr>
          <a:lstStyle/>
          <a:p>
            <a:pPr algn="ctr"/>
            <a:r>
              <a:rPr lang="en-US" sz="5000" b="1" cap="none" spc="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Main Activity</a:t>
            </a:r>
          </a:p>
        </p:txBody>
      </p:sp>
      <p:sp>
        <p:nvSpPr>
          <p:cNvPr id="8" name="Content Placeholder 2">
            <a:extLst>
              <a:ext uri="{FF2B5EF4-FFF2-40B4-BE49-F238E27FC236}">
                <a16:creationId xmlns:a16="http://schemas.microsoft.com/office/drawing/2014/main" id="{FB2295A5-0C35-40E4-9B5F-6424E19901F8}"/>
              </a:ext>
            </a:extLst>
          </p:cNvPr>
          <p:cNvSpPr>
            <a:spLocks noGrp="1"/>
          </p:cNvSpPr>
          <p:nvPr>
            <p:ph idx="1"/>
          </p:nvPr>
        </p:nvSpPr>
        <p:spPr>
          <a:xfrm>
            <a:off x="722594" y="2830654"/>
            <a:ext cx="8753463" cy="3767914"/>
          </a:xfrm>
          <a:solidFill>
            <a:schemeClr val="bg1"/>
          </a:solidFill>
          <a:ln w="57150">
            <a:solidFill>
              <a:srgbClr val="0070C0"/>
            </a:solidFill>
          </a:ln>
        </p:spPr>
        <p:txBody>
          <a:bodyPr>
            <a:normAutofit/>
          </a:bodyPr>
          <a:lstStyle/>
          <a:p>
            <a:pPr marL="0" indent="0">
              <a:lnSpc>
                <a:spcPct val="120000"/>
              </a:lnSpc>
              <a:buNone/>
            </a:pPr>
            <a:r>
              <a:rPr lang="en-GB" sz="1400" b="1" dirty="0">
                <a:solidFill>
                  <a:srgbClr val="00B050"/>
                </a:solidFill>
              </a:rPr>
              <a:t>Green: Dear Agony Aunt Me and my brother are 12 and are twins. We have been learning about sex education in science, but we are unsure about how each of our bodies is going to change. Are we going to have the same changes or are they going to be different? Lisa</a:t>
            </a:r>
          </a:p>
          <a:p>
            <a:pPr marL="0" indent="0">
              <a:lnSpc>
                <a:spcPct val="120000"/>
              </a:lnSpc>
              <a:buNone/>
            </a:pPr>
            <a:r>
              <a:rPr lang="en-GB" sz="1400" dirty="0">
                <a:solidFill>
                  <a:srgbClr val="0070C0"/>
                </a:solidFill>
              </a:rPr>
              <a:t>Blue: Dear Agony Aunt I’m sixteen years old and I’m starting to get very worried. My friends have started to become much taller than me and have started to grow facial hair. Some of them also have much deeper voices than me and my voice has started to become very squeaky and scratchy. Is this normal? Why isn’t it deeper than everyone else’s and why am I not having these changes like my friends? Bart </a:t>
            </a:r>
          </a:p>
          <a:p>
            <a:pPr marL="0" indent="0">
              <a:lnSpc>
                <a:spcPct val="120000"/>
              </a:lnSpc>
              <a:buNone/>
            </a:pPr>
            <a:r>
              <a:rPr lang="en-GB" sz="1400" b="1" dirty="0">
                <a:solidFill>
                  <a:srgbClr val="FFC000"/>
                </a:solidFill>
              </a:rPr>
              <a:t>Yellow: Dear Agony Aunt I’m thirteen years old and I feel so much different since primary school. The boys in my class seem silly and immature and I’ve started to get new interests. My friends are into dolls and horses, but I’ve started reading magazines about boys and make-up. On some occasions I have fallen out with them a lot more. I’ve even started to wear some make-up and get a crush on a boy in the year above. Is this weird that I have new interests? Why are my friends different to me? What’s causing all this to happen? Marge  </a:t>
            </a:r>
          </a:p>
          <a:p>
            <a:pPr marL="0" indent="0">
              <a:lnSpc>
                <a:spcPct val="120000"/>
              </a:lnSpc>
              <a:buNone/>
              <a:defRPr/>
            </a:pPr>
            <a:endParaRPr lang="en-GB" sz="1400" dirty="0">
              <a:cs typeface="Calibri" panose="020F0502020204030204" pitchFamily="34" charset="0"/>
            </a:endParaRPr>
          </a:p>
          <a:p>
            <a:pPr marL="0" indent="0">
              <a:lnSpc>
                <a:spcPct val="120000"/>
              </a:lnSpc>
              <a:buNone/>
              <a:defRPr/>
            </a:pPr>
            <a:endParaRPr lang="en-US" sz="1000" dirty="0">
              <a:cs typeface="Calibri" panose="020F0502020204030204" pitchFamily="34" charset="0"/>
            </a:endParaRPr>
          </a:p>
        </p:txBody>
      </p:sp>
      <p:sp>
        <p:nvSpPr>
          <p:cNvPr id="2" name="TextBox 1">
            <a:extLst>
              <a:ext uri="{FF2B5EF4-FFF2-40B4-BE49-F238E27FC236}">
                <a16:creationId xmlns:a16="http://schemas.microsoft.com/office/drawing/2014/main" id="{1EEADFA9-8968-474E-9BE2-689CB61F7E9E}"/>
              </a:ext>
            </a:extLst>
          </p:cNvPr>
          <p:cNvSpPr txBox="1"/>
          <p:nvPr/>
        </p:nvSpPr>
        <p:spPr>
          <a:xfrm>
            <a:off x="9666967" y="2830654"/>
            <a:ext cx="2244818" cy="3539430"/>
          </a:xfrm>
          <a:prstGeom prst="rect">
            <a:avLst/>
          </a:prstGeom>
          <a:noFill/>
          <a:ln w="28575">
            <a:solidFill>
              <a:schemeClr val="tx1"/>
            </a:solidFill>
          </a:ln>
        </p:spPr>
        <p:txBody>
          <a:bodyPr wrap="square" rtlCol="0">
            <a:spAutoFit/>
          </a:bodyPr>
          <a:lstStyle/>
          <a:p>
            <a:r>
              <a:rPr lang="en-GB" sz="1400" b="1"/>
              <a:t>Keywords:</a:t>
            </a:r>
          </a:p>
          <a:p>
            <a:endParaRPr lang="en-GB" sz="1400"/>
          </a:p>
          <a:p>
            <a:r>
              <a:rPr lang="en-GB" sz="1400">
                <a:cs typeface="Calibri" panose="020F0502020204030204" pitchFamily="34" charset="0"/>
              </a:rPr>
              <a:t>Adolescence:</a:t>
            </a:r>
          </a:p>
          <a:p>
            <a:r>
              <a:rPr lang="en-GB" sz="1400">
                <a:cs typeface="Calibri" panose="020F0502020204030204" pitchFamily="34" charset="0"/>
              </a:rPr>
              <a:t>The time period when </a:t>
            </a:r>
            <a:r>
              <a:rPr lang="en-GB" sz="1400" u="sng">
                <a:cs typeface="Calibri" panose="020F0502020204030204" pitchFamily="34" charset="0"/>
              </a:rPr>
              <a:t>physical</a:t>
            </a:r>
            <a:r>
              <a:rPr lang="en-GB" sz="1400">
                <a:cs typeface="Calibri" panose="020F0502020204030204" pitchFamily="34" charset="0"/>
              </a:rPr>
              <a:t> and </a:t>
            </a:r>
            <a:r>
              <a:rPr lang="en-GB" sz="1400" u="sng">
                <a:cs typeface="Calibri" panose="020F0502020204030204" pitchFamily="34" charset="0"/>
              </a:rPr>
              <a:t>emotional</a:t>
            </a:r>
            <a:r>
              <a:rPr lang="en-GB" sz="1400">
                <a:cs typeface="Calibri" panose="020F0502020204030204" pitchFamily="34" charset="0"/>
              </a:rPr>
              <a:t> changes occur in teenagers</a:t>
            </a:r>
          </a:p>
          <a:p>
            <a:endParaRPr lang="en-GB" sz="1400">
              <a:cs typeface="Calibri" panose="020F0502020204030204" pitchFamily="34" charset="0"/>
            </a:endParaRPr>
          </a:p>
          <a:p>
            <a:r>
              <a:rPr lang="en-GB" sz="1400">
                <a:cs typeface="Calibri" panose="020F0502020204030204" pitchFamily="34" charset="0"/>
              </a:rPr>
              <a:t>Puberty:</a:t>
            </a:r>
          </a:p>
          <a:p>
            <a:r>
              <a:rPr lang="en-GB" sz="1400">
                <a:cs typeface="Calibri" panose="020F0502020204030204" pitchFamily="34" charset="0"/>
              </a:rPr>
              <a:t>The time when big </a:t>
            </a:r>
            <a:r>
              <a:rPr lang="en-GB" sz="1400" u="sng">
                <a:cs typeface="Calibri" panose="020F0502020204030204" pitchFamily="34" charset="0"/>
              </a:rPr>
              <a:t>physical</a:t>
            </a:r>
            <a:r>
              <a:rPr lang="en-GB" sz="1400">
                <a:cs typeface="Calibri" panose="020F0502020204030204" pitchFamily="34" charset="0"/>
              </a:rPr>
              <a:t> changes happen in the body of a teenager</a:t>
            </a:r>
          </a:p>
          <a:p>
            <a:endParaRPr lang="en-GB" sz="1400">
              <a:cs typeface="Calibri" panose="020F0502020204030204" pitchFamily="34" charset="0"/>
            </a:endParaRPr>
          </a:p>
          <a:p>
            <a:r>
              <a:rPr lang="en-GB" sz="1400">
                <a:cs typeface="Calibri" panose="020F0502020204030204" pitchFamily="34" charset="0"/>
              </a:rPr>
              <a:t>Hormones:</a:t>
            </a:r>
          </a:p>
          <a:p>
            <a:r>
              <a:rPr lang="en-GB" sz="1400">
                <a:cs typeface="Calibri" panose="020F0502020204030204" pitchFamily="34" charset="0"/>
              </a:rPr>
              <a:t>Chemicals in the body that cause puberty </a:t>
            </a:r>
          </a:p>
          <a:p>
            <a:endParaRPr lang="en-GB" sz="1400"/>
          </a:p>
        </p:txBody>
      </p:sp>
      <p:sp>
        <p:nvSpPr>
          <p:cNvPr id="3" name="TextBox 2">
            <a:extLst>
              <a:ext uri="{FF2B5EF4-FFF2-40B4-BE49-F238E27FC236}">
                <a16:creationId xmlns:a16="http://schemas.microsoft.com/office/drawing/2014/main" id="{1C302A5E-EA0B-4ECF-A708-8DF59AD37D6C}"/>
              </a:ext>
            </a:extLst>
          </p:cNvPr>
          <p:cNvSpPr txBox="1"/>
          <p:nvPr/>
        </p:nvSpPr>
        <p:spPr>
          <a:xfrm>
            <a:off x="7487478" y="420493"/>
            <a:ext cx="4424307" cy="2031325"/>
          </a:xfrm>
          <a:prstGeom prst="rect">
            <a:avLst/>
          </a:prstGeom>
          <a:noFill/>
          <a:ln w="28575">
            <a:solidFill>
              <a:schemeClr val="tx1"/>
            </a:solidFill>
          </a:ln>
        </p:spPr>
        <p:txBody>
          <a:bodyPr wrap="square" rtlCol="0">
            <a:spAutoFit/>
          </a:bodyPr>
          <a:lstStyle/>
          <a:p>
            <a:pPr>
              <a:defRPr/>
            </a:pPr>
            <a:r>
              <a:rPr lang="en-GB" sz="1400">
                <a:latin typeface="Calibri" panose="020F0502020204030204" pitchFamily="34" charset="0"/>
                <a:cs typeface="Calibri" panose="020F0502020204030204" pitchFamily="34" charset="0"/>
              </a:rPr>
              <a:t>Think about these questions and maybe discuss them with your partner.</a:t>
            </a:r>
          </a:p>
          <a:p>
            <a:pPr>
              <a:defRPr/>
            </a:pPr>
            <a:r>
              <a:rPr lang="en-GB" sz="1400">
                <a:latin typeface="Calibri" panose="020F0502020204030204" pitchFamily="34" charset="0"/>
                <a:cs typeface="Calibri" panose="020F0502020204030204" pitchFamily="34" charset="0"/>
              </a:rPr>
              <a:t>Why do we need to grow up?</a:t>
            </a:r>
          </a:p>
          <a:p>
            <a:pPr>
              <a:defRPr/>
            </a:pPr>
            <a:r>
              <a:rPr lang="en-GB" sz="1400">
                <a:latin typeface="Calibri" panose="020F0502020204030204" pitchFamily="34" charset="0"/>
                <a:cs typeface="Calibri" panose="020F0502020204030204" pitchFamily="34" charset="0"/>
              </a:rPr>
              <a:t>What is a typical concern a teenager might have about the changes they experience during adolescence?</a:t>
            </a:r>
          </a:p>
          <a:p>
            <a:endParaRPr lang="en-GB" sz="1400" b="1">
              <a:latin typeface="Calibri" panose="020F0502020204030204" pitchFamily="34" charset="0"/>
              <a:cs typeface="Calibri" panose="020F0502020204030204" pitchFamily="34" charset="0"/>
            </a:endParaRPr>
          </a:p>
          <a:p>
            <a:r>
              <a:rPr lang="en-GB" sz="1400" b="1">
                <a:latin typeface="Calibri" panose="020F0502020204030204" pitchFamily="34" charset="0"/>
                <a:cs typeface="Calibri" panose="020F0502020204030204" pitchFamily="34" charset="0"/>
              </a:rPr>
              <a:t>Agony Aunt: </a:t>
            </a:r>
            <a:r>
              <a:rPr lang="en-GB" sz="1400">
                <a:latin typeface="Calibri" panose="020F0502020204030204" pitchFamily="34" charset="0"/>
                <a:cs typeface="Calibri" panose="020F0502020204030204" pitchFamily="34" charset="0"/>
              </a:rPr>
              <a:t>You are an agony aunt for a teen magazine. Write back to the person with help and advice for their problems- use the key words below if you can</a:t>
            </a:r>
          </a:p>
        </p:txBody>
      </p:sp>
    </p:spTree>
    <p:extLst>
      <p:ext uri="{BB962C8B-B14F-4D97-AF65-F5344CB8AC3E}">
        <p14:creationId xmlns:p14="http://schemas.microsoft.com/office/powerpoint/2010/main" val="209024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Folded Corner 3">
            <a:extLst>
              <a:ext uri="{FF2B5EF4-FFF2-40B4-BE49-F238E27FC236}">
                <a16:creationId xmlns:a16="http://schemas.microsoft.com/office/drawing/2014/main" id="{D91A5AA5-531F-40AE-9D40-55790D069839}"/>
              </a:ext>
            </a:extLst>
          </p:cNvPr>
          <p:cNvSpPr/>
          <p:nvPr/>
        </p:nvSpPr>
        <p:spPr>
          <a:xfrm>
            <a:off x="286602" y="1201003"/>
            <a:ext cx="3630304" cy="5036024"/>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6" name="Rectangle: Folded Corner 5">
            <a:extLst>
              <a:ext uri="{FF2B5EF4-FFF2-40B4-BE49-F238E27FC236}">
                <a16:creationId xmlns:a16="http://schemas.microsoft.com/office/drawing/2014/main" id="{4193F498-85D6-4AB4-9BFD-FB8758B95D50}"/>
              </a:ext>
            </a:extLst>
          </p:cNvPr>
          <p:cNvSpPr/>
          <p:nvPr/>
        </p:nvSpPr>
        <p:spPr>
          <a:xfrm>
            <a:off x="4192137" y="1201003"/>
            <a:ext cx="3807726" cy="5036024"/>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8" name="Rectangle: Folded Corner 7">
            <a:extLst>
              <a:ext uri="{FF2B5EF4-FFF2-40B4-BE49-F238E27FC236}">
                <a16:creationId xmlns:a16="http://schemas.microsoft.com/office/drawing/2014/main" id="{975A5DAB-D7C5-4450-8BE8-DEDD5846B479}"/>
              </a:ext>
            </a:extLst>
          </p:cNvPr>
          <p:cNvSpPr/>
          <p:nvPr/>
        </p:nvSpPr>
        <p:spPr>
          <a:xfrm>
            <a:off x="8275095" y="1201003"/>
            <a:ext cx="3721288" cy="5036023"/>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Tree>
    <p:extLst>
      <p:ext uri="{BB962C8B-B14F-4D97-AF65-F5344CB8AC3E}">
        <p14:creationId xmlns:p14="http://schemas.microsoft.com/office/powerpoint/2010/main" val="3542516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B1C0F9-98E9-436A-930E-4ACC648C0F60}"/>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549ED8C-5B4A-4068-BC76-868F0979A665}"/>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sp>
        <p:nvSpPr>
          <p:cNvPr id="4" name="Rectangle 3">
            <a:extLst>
              <a:ext uri="{FF2B5EF4-FFF2-40B4-BE49-F238E27FC236}">
                <a16:creationId xmlns:a16="http://schemas.microsoft.com/office/drawing/2014/main" id="{2FD49F98-1B5A-4D1D-8DC8-7802CD9C4668}"/>
              </a:ext>
            </a:extLst>
          </p:cNvPr>
          <p:cNvSpPr/>
          <p:nvPr/>
        </p:nvSpPr>
        <p:spPr>
          <a:xfrm>
            <a:off x="722595"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5" name="Rectangle 4">
            <a:extLst>
              <a:ext uri="{FF2B5EF4-FFF2-40B4-BE49-F238E27FC236}">
                <a16:creationId xmlns:a16="http://schemas.microsoft.com/office/drawing/2014/main" id="{E10249B1-0553-4C11-A2FC-77DD7EA6AB1B}"/>
              </a:ext>
            </a:extLst>
          </p:cNvPr>
          <p:cNvSpPr/>
          <p:nvPr/>
        </p:nvSpPr>
        <p:spPr>
          <a:xfrm>
            <a:off x="1031778" y="1674462"/>
            <a:ext cx="5934380"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Self/Peer Assessment</a:t>
            </a:r>
          </a:p>
        </p:txBody>
      </p:sp>
      <p:sp>
        <p:nvSpPr>
          <p:cNvPr id="6" name="Content Placeholder 3">
            <a:extLst>
              <a:ext uri="{FF2B5EF4-FFF2-40B4-BE49-F238E27FC236}">
                <a16:creationId xmlns:a16="http://schemas.microsoft.com/office/drawing/2014/main" id="{0B10C0E6-55DC-4606-BB79-726808EB9431}"/>
              </a:ext>
            </a:extLst>
          </p:cNvPr>
          <p:cNvSpPr txBox="1">
            <a:spLocks/>
          </p:cNvSpPr>
          <p:nvPr/>
        </p:nvSpPr>
        <p:spPr>
          <a:xfrm>
            <a:off x="722594" y="2830654"/>
            <a:ext cx="11151353" cy="3768952"/>
          </a:xfrm>
          <a:prstGeom prst="rect">
            <a:avLst/>
          </a:prstGeom>
          <a:solidFill>
            <a:schemeClr val="bg1"/>
          </a:solidFill>
          <a:ln w="38100">
            <a:solidFill>
              <a:srgbClr val="0070C0"/>
            </a:solidFill>
          </a:ln>
        </p:spPr>
        <p:txBody>
          <a:bodyPr numCol="2">
            <a:normAutofit fontScale="2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70000"/>
              </a:lnSpc>
              <a:spcBef>
                <a:spcPct val="0"/>
              </a:spcBef>
              <a:buClr>
                <a:schemeClr val="accent3"/>
              </a:buClr>
              <a:buNone/>
              <a:defRPr/>
            </a:pPr>
            <a:r>
              <a:rPr lang="en-US" sz="4800" dirty="0">
                <a:solidFill>
                  <a:srgbClr val="000000"/>
                </a:solidFill>
              </a:rPr>
              <a:t>What Changes happen to girls</a:t>
            </a:r>
          </a:p>
          <a:p>
            <a:pPr marL="304800" indent="-304800">
              <a:lnSpc>
                <a:spcPct val="170000"/>
              </a:lnSpc>
              <a:spcBef>
                <a:spcPct val="0"/>
              </a:spcBef>
              <a:buClr>
                <a:schemeClr val="accent3"/>
              </a:buClr>
              <a:buFont typeface="Georgia"/>
              <a:buChar char="•"/>
              <a:defRPr/>
            </a:pPr>
            <a:r>
              <a:rPr lang="en-US" sz="4800" dirty="0">
                <a:solidFill>
                  <a:srgbClr val="000000"/>
                </a:solidFill>
              </a:rPr>
              <a:t>Get taller and heavier</a:t>
            </a:r>
          </a:p>
          <a:p>
            <a:pPr marL="304800" indent="-304800">
              <a:lnSpc>
                <a:spcPct val="170000"/>
              </a:lnSpc>
              <a:buClr>
                <a:schemeClr val="accent3"/>
              </a:buClr>
              <a:buFont typeface="Georgia"/>
              <a:buChar char="•"/>
              <a:defRPr/>
            </a:pPr>
            <a:r>
              <a:rPr lang="en-US" sz="4800" dirty="0">
                <a:solidFill>
                  <a:srgbClr val="000000"/>
                </a:solidFill>
              </a:rPr>
              <a:t>Bones grow bigger and heavier</a:t>
            </a:r>
          </a:p>
          <a:p>
            <a:pPr marL="304800" indent="-304800">
              <a:lnSpc>
                <a:spcPct val="170000"/>
              </a:lnSpc>
              <a:buClr>
                <a:schemeClr val="accent3"/>
              </a:buClr>
              <a:buFont typeface="Georgia"/>
              <a:buChar char="•"/>
              <a:defRPr/>
            </a:pPr>
            <a:r>
              <a:rPr lang="en-US" sz="4800" dirty="0">
                <a:solidFill>
                  <a:srgbClr val="000000"/>
                </a:solidFill>
              </a:rPr>
              <a:t>Hips get wider and more curvy</a:t>
            </a:r>
          </a:p>
          <a:p>
            <a:pPr marL="304800" indent="-304800">
              <a:lnSpc>
                <a:spcPct val="170000"/>
              </a:lnSpc>
              <a:buClr>
                <a:schemeClr val="accent3"/>
              </a:buClr>
              <a:buFont typeface="Georgia"/>
              <a:buChar char="•"/>
              <a:defRPr/>
            </a:pPr>
            <a:r>
              <a:rPr lang="en-US" sz="4800" dirty="0">
                <a:solidFill>
                  <a:srgbClr val="000000"/>
                </a:solidFill>
              </a:rPr>
              <a:t>Face changes shape</a:t>
            </a:r>
          </a:p>
          <a:p>
            <a:pPr marL="304800" indent="-304800">
              <a:lnSpc>
                <a:spcPct val="170000"/>
              </a:lnSpc>
              <a:buClr>
                <a:schemeClr val="accent3"/>
              </a:buClr>
              <a:buFont typeface="Georgia"/>
              <a:buChar char="•"/>
              <a:defRPr/>
            </a:pPr>
            <a:r>
              <a:rPr lang="en-US" sz="4800" dirty="0">
                <a:solidFill>
                  <a:srgbClr val="000000"/>
                </a:solidFill>
              </a:rPr>
              <a:t>Voice gets a little deeper</a:t>
            </a:r>
          </a:p>
          <a:p>
            <a:pPr marL="304800" indent="-304800">
              <a:lnSpc>
                <a:spcPct val="170000"/>
              </a:lnSpc>
              <a:spcBef>
                <a:spcPct val="0"/>
              </a:spcBef>
              <a:buClr>
                <a:schemeClr val="accent3"/>
              </a:buClr>
              <a:buFont typeface="Georgia"/>
              <a:buChar char="•"/>
              <a:defRPr/>
            </a:pPr>
            <a:r>
              <a:rPr lang="en-US" sz="4800" dirty="0">
                <a:solidFill>
                  <a:srgbClr val="000000"/>
                </a:solidFill>
              </a:rPr>
              <a:t>Hair grows under the armpits, around the genitals (pubic hair) </a:t>
            </a:r>
          </a:p>
          <a:p>
            <a:pPr marL="304800" indent="-304800">
              <a:lnSpc>
                <a:spcPct val="170000"/>
              </a:lnSpc>
              <a:buClr>
                <a:schemeClr val="accent3"/>
              </a:buClr>
              <a:buFont typeface="Georgia"/>
              <a:buChar char="•"/>
              <a:defRPr/>
            </a:pPr>
            <a:r>
              <a:rPr lang="en-US" sz="4800" dirty="0">
                <a:solidFill>
                  <a:srgbClr val="000000"/>
                </a:solidFill>
              </a:rPr>
              <a:t>Hair on arms and legs grows darker</a:t>
            </a:r>
          </a:p>
          <a:p>
            <a:pPr marL="304800" indent="-304800">
              <a:lnSpc>
                <a:spcPct val="170000"/>
              </a:lnSpc>
              <a:buClr>
                <a:schemeClr val="accent3"/>
              </a:buClr>
              <a:buFont typeface="Georgia"/>
              <a:buChar char="•"/>
              <a:defRPr/>
            </a:pPr>
            <a:r>
              <a:rPr lang="en-US" sz="4800" dirty="0">
                <a:solidFill>
                  <a:srgbClr val="000000"/>
                </a:solidFill>
              </a:rPr>
              <a:t>Breasts and nipples get larger</a:t>
            </a:r>
          </a:p>
          <a:p>
            <a:pPr marL="304800" indent="-304800">
              <a:lnSpc>
                <a:spcPct val="170000"/>
              </a:lnSpc>
              <a:buClr>
                <a:schemeClr val="accent3"/>
              </a:buClr>
              <a:buFont typeface="Georgia"/>
              <a:buChar char="•"/>
              <a:defRPr/>
            </a:pPr>
            <a:r>
              <a:rPr lang="en-US" sz="4800" dirty="0">
                <a:solidFill>
                  <a:srgbClr val="000000"/>
                </a:solidFill>
              </a:rPr>
              <a:t>Body sweats more</a:t>
            </a:r>
          </a:p>
          <a:p>
            <a:pPr marL="304800" indent="-304800">
              <a:lnSpc>
                <a:spcPct val="170000"/>
              </a:lnSpc>
              <a:buClr>
                <a:schemeClr val="accent3"/>
              </a:buClr>
              <a:buFont typeface="Georgia"/>
              <a:buChar char="•"/>
              <a:defRPr/>
            </a:pPr>
            <a:r>
              <a:rPr lang="en-US" sz="4800" dirty="0">
                <a:solidFill>
                  <a:srgbClr val="000000"/>
                </a:solidFill>
              </a:rPr>
              <a:t>Internal and external sex organs grow</a:t>
            </a:r>
          </a:p>
          <a:p>
            <a:pPr marL="304800" indent="-304800">
              <a:lnSpc>
                <a:spcPct val="170000"/>
              </a:lnSpc>
              <a:buClr>
                <a:schemeClr val="accent3"/>
              </a:buClr>
              <a:buFont typeface="Georgia"/>
              <a:buChar char="•"/>
              <a:defRPr/>
            </a:pPr>
            <a:r>
              <a:rPr lang="en-US" sz="4800" dirty="0">
                <a:solidFill>
                  <a:srgbClr val="000000"/>
                </a:solidFill>
              </a:rPr>
              <a:t>May have mood swings, sexual thoughts and feelings  </a:t>
            </a:r>
          </a:p>
          <a:p>
            <a:pPr marL="0" indent="0">
              <a:lnSpc>
                <a:spcPct val="170000"/>
              </a:lnSpc>
              <a:buClr>
                <a:schemeClr val="accent3"/>
              </a:buClr>
              <a:buNone/>
              <a:defRPr/>
            </a:pPr>
            <a:endParaRPr lang="en-US" sz="3000" dirty="0">
              <a:solidFill>
                <a:srgbClr val="000000"/>
              </a:solidFill>
              <a:latin typeface="Arial" charset="0"/>
            </a:endParaRPr>
          </a:p>
          <a:p>
            <a:pPr marL="0" indent="0">
              <a:lnSpc>
                <a:spcPct val="170000"/>
              </a:lnSpc>
              <a:buClr>
                <a:schemeClr val="accent3"/>
              </a:buClr>
              <a:buNone/>
              <a:defRPr/>
            </a:pPr>
            <a:endParaRPr lang="en-US" sz="3000" dirty="0">
              <a:solidFill>
                <a:srgbClr val="000000"/>
              </a:solidFill>
              <a:latin typeface="Arial" charset="0"/>
            </a:endParaRPr>
          </a:p>
          <a:p>
            <a:pPr marL="0" indent="0">
              <a:lnSpc>
                <a:spcPct val="170000"/>
              </a:lnSpc>
              <a:spcBef>
                <a:spcPct val="0"/>
              </a:spcBef>
              <a:buClr>
                <a:schemeClr val="accent3"/>
              </a:buClr>
              <a:buNone/>
              <a:defRPr/>
            </a:pPr>
            <a:r>
              <a:rPr lang="en-US" sz="4800" dirty="0">
                <a:solidFill>
                  <a:srgbClr val="000000"/>
                </a:solidFill>
                <a:latin typeface="Arial" charset="0"/>
              </a:rPr>
              <a:t>What Changes happen to boys</a:t>
            </a:r>
          </a:p>
          <a:p>
            <a:pPr>
              <a:lnSpc>
                <a:spcPct val="170000"/>
              </a:lnSpc>
            </a:pPr>
            <a:r>
              <a:rPr lang="en-GB" altLang="en-US" sz="4800" dirty="0">
                <a:solidFill>
                  <a:srgbClr val="000000"/>
                </a:solidFill>
              </a:rPr>
              <a:t>Grow taller and heavier</a:t>
            </a:r>
          </a:p>
          <a:p>
            <a:pPr>
              <a:lnSpc>
                <a:spcPct val="170000"/>
              </a:lnSpc>
            </a:pPr>
            <a:r>
              <a:rPr lang="en-GB" altLang="en-US" sz="4800" dirty="0">
                <a:solidFill>
                  <a:srgbClr val="000000"/>
                </a:solidFill>
              </a:rPr>
              <a:t>Bones grow bigger and heavier</a:t>
            </a:r>
          </a:p>
          <a:p>
            <a:pPr>
              <a:lnSpc>
                <a:spcPct val="170000"/>
              </a:lnSpc>
            </a:pPr>
            <a:r>
              <a:rPr lang="en-GB" altLang="en-US" sz="4800" dirty="0">
                <a:solidFill>
                  <a:srgbClr val="000000"/>
                </a:solidFill>
              </a:rPr>
              <a:t>Nose and jaw get bigger and face gets longer</a:t>
            </a:r>
          </a:p>
          <a:p>
            <a:pPr>
              <a:lnSpc>
                <a:spcPct val="170000"/>
              </a:lnSpc>
            </a:pPr>
            <a:r>
              <a:rPr lang="en-GB" altLang="en-US" sz="4800" dirty="0">
                <a:solidFill>
                  <a:srgbClr val="000000"/>
                </a:solidFill>
              </a:rPr>
              <a:t>Get more muscles</a:t>
            </a:r>
          </a:p>
          <a:p>
            <a:pPr>
              <a:lnSpc>
                <a:spcPct val="170000"/>
              </a:lnSpc>
            </a:pPr>
            <a:r>
              <a:rPr lang="en-GB" altLang="en-US" sz="4800" dirty="0">
                <a:solidFill>
                  <a:srgbClr val="000000"/>
                </a:solidFill>
              </a:rPr>
              <a:t>Hair and skin can become oily and you may get spots</a:t>
            </a:r>
          </a:p>
          <a:p>
            <a:pPr>
              <a:lnSpc>
                <a:spcPct val="170000"/>
              </a:lnSpc>
            </a:pPr>
            <a:r>
              <a:rPr lang="en-GB" altLang="en-US" sz="4800" dirty="0">
                <a:solidFill>
                  <a:srgbClr val="000000"/>
                </a:solidFill>
              </a:rPr>
              <a:t>Body sweats more</a:t>
            </a:r>
          </a:p>
          <a:p>
            <a:pPr>
              <a:lnSpc>
                <a:spcPct val="170000"/>
              </a:lnSpc>
            </a:pPr>
            <a:r>
              <a:rPr lang="en-GB" altLang="en-US" sz="4800" dirty="0">
                <a:solidFill>
                  <a:srgbClr val="000000"/>
                </a:solidFill>
              </a:rPr>
              <a:t>Hair grows on the face, under the armpits, around the genitals (pubic hair).</a:t>
            </a:r>
          </a:p>
          <a:p>
            <a:pPr>
              <a:lnSpc>
                <a:spcPct val="170000"/>
              </a:lnSpc>
            </a:pPr>
            <a:r>
              <a:rPr lang="en-GB" altLang="en-US" sz="4800" dirty="0">
                <a:solidFill>
                  <a:srgbClr val="000000"/>
                </a:solidFill>
              </a:rPr>
              <a:t>May get more hair on arms, legs and chest.</a:t>
            </a:r>
          </a:p>
          <a:p>
            <a:pPr>
              <a:lnSpc>
                <a:spcPct val="170000"/>
              </a:lnSpc>
            </a:pPr>
            <a:r>
              <a:rPr lang="en-GB" altLang="en-US" sz="4800" dirty="0">
                <a:solidFill>
                  <a:srgbClr val="000000"/>
                </a:solidFill>
              </a:rPr>
              <a:t>Voice gets deeper</a:t>
            </a:r>
          </a:p>
          <a:p>
            <a:pPr>
              <a:lnSpc>
                <a:spcPct val="170000"/>
              </a:lnSpc>
            </a:pPr>
            <a:r>
              <a:rPr lang="en-GB" altLang="en-US" sz="4800" dirty="0">
                <a:solidFill>
                  <a:srgbClr val="000000"/>
                </a:solidFill>
              </a:rPr>
              <a:t>Penis and testicles grow bigger and longer</a:t>
            </a:r>
          </a:p>
          <a:p>
            <a:pPr>
              <a:lnSpc>
                <a:spcPct val="170000"/>
              </a:lnSpc>
            </a:pPr>
            <a:r>
              <a:rPr lang="en-GB" altLang="en-US" sz="4800" dirty="0">
                <a:solidFill>
                  <a:srgbClr val="000000"/>
                </a:solidFill>
              </a:rPr>
              <a:t>May have mood swings, sexual thoughts and feelings</a:t>
            </a:r>
          </a:p>
          <a:p>
            <a:pPr marL="304800" indent="-304800">
              <a:buClr>
                <a:schemeClr val="accent3"/>
              </a:buClr>
              <a:buFont typeface="Georgia"/>
              <a:buChar char="•"/>
              <a:defRPr/>
            </a:pPr>
            <a:endParaRPr lang="en-US" sz="1400" dirty="0">
              <a:solidFill>
                <a:srgbClr val="000000"/>
              </a:solidFill>
              <a:latin typeface="Arial" charset="0"/>
            </a:endParaRPr>
          </a:p>
          <a:p>
            <a:pPr marL="304800" indent="-304800">
              <a:buClr>
                <a:schemeClr val="accent3"/>
              </a:buClr>
              <a:buFont typeface="Georgia"/>
              <a:buChar char="•"/>
              <a:defRPr/>
            </a:pPr>
            <a:endParaRPr lang="en-US" sz="1400" dirty="0">
              <a:solidFill>
                <a:srgbClr val="000000"/>
              </a:solidFill>
              <a:latin typeface="Arial" charset="0"/>
            </a:endParaRPr>
          </a:p>
          <a:p>
            <a:pPr marL="304800" indent="-304800">
              <a:buClr>
                <a:schemeClr val="accent3"/>
              </a:buClr>
              <a:buFont typeface="Georgia"/>
              <a:buChar char="•"/>
              <a:defRPr/>
            </a:pPr>
            <a:endParaRPr lang="en-US" sz="1400" dirty="0">
              <a:solidFill>
                <a:srgbClr val="000000"/>
              </a:solidFill>
              <a:latin typeface="Arial" charset="0"/>
            </a:endParaRPr>
          </a:p>
          <a:p>
            <a:pPr marL="0" indent="0">
              <a:buNone/>
            </a:pPr>
            <a:endParaRPr lang="en-GB" sz="1800" dirty="0"/>
          </a:p>
        </p:txBody>
      </p:sp>
      <p:sp>
        <p:nvSpPr>
          <p:cNvPr id="8" name="TextBox 7">
            <a:extLst>
              <a:ext uri="{FF2B5EF4-FFF2-40B4-BE49-F238E27FC236}">
                <a16:creationId xmlns:a16="http://schemas.microsoft.com/office/drawing/2014/main" id="{A788D520-6406-4922-A655-CAF57B5B1595}"/>
              </a:ext>
            </a:extLst>
          </p:cNvPr>
          <p:cNvSpPr txBox="1"/>
          <p:nvPr/>
        </p:nvSpPr>
        <p:spPr>
          <a:xfrm>
            <a:off x="7540487" y="440380"/>
            <a:ext cx="3551165" cy="646331"/>
          </a:xfrm>
          <a:prstGeom prst="rect">
            <a:avLst/>
          </a:prstGeom>
          <a:noFill/>
          <a:ln w="38100">
            <a:solidFill>
              <a:schemeClr val="tx1"/>
            </a:solidFill>
          </a:ln>
        </p:spPr>
        <p:txBody>
          <a:bodyPr wrap="none" rtlCol="0">
            <a:spAutoFit/>
          </a:bodyPr>
          <a:lstStyle/>
          <a:p>
            <a:r>
              <a:rPr lang="en-GB" dirty="0"/>
              <a:t>Can you add to your Venn Diagram?</a:t>
            </a:r>
          </a:p>
          <a:p>
            <a:r>
              <a:rPr lang="en-GB" dirty="0"/>
              <a:t>Remember to use a blue pen!</a:t>
            </a:r>
          </a:p>
        </p:txBody>
      </p:sp>
      <p:pic>
        <p:nvPicPr>
          <p:cNvPr id="5123" name="Picture 3" descr="Image result for blue pen cartoon">
            <a:hlinkClick r:id="rId2"/>
            <a:extLst>
              <a:ext uri="{FF2B5EF4-FFF2-40B4-BE49-F238E27FC236}">
                <a16:creationId xmlns:a16="http://schemas.microsoft.com/office/drawing/2014/main" id="{1A722164-D20E-4C26-AC29-EB7AA54F2C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07419" y="935747"/>
            <a:ext cx="1366528" cy="1582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875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FBABE53-B17A-49A4-9A22-2B84CD47FAAF}"/>
              </a:ext>
            </a:extLst>
          </p:cNvPr>
          <p:cNvSpPr/>
          <p:nvPr/>
        </p:nvSpPr>
        <p:spPr>
          <a:xfrm>
            <a:off x="652845" y="631368"/>
            <a:ext cx="10886309" cy="2862322"/>
          </a:xfrm>
          <a:prstGeom prst="rect">
            <a:avLst/>
          </a:prstGeom>
          <a:ln w="38100">
            <a:solidFill>
              <a:schemeClr val="tx1"/>
            </a:solidFill>
          </a:ln>
        </p:spPr>
        <p:txBody>
          <a:bodyPr wrap="square">
            <a:spAutoFit/>
          </a:bodyPr>
          <a:lstStyle/>
          <a:p>
            <a:pPr>
              <a:spcBef>
                <a:spcPct val="0"/>
              </a:spcBef>
            </a:pPr>
            <a:r>
              <a:rPr lang="en-GB" altLang="en-US" sz="3000" u="sng" dirty="0"/>
              <a:t>Consolidation phase</a:t>
            </a:r>
          </a:p>
          <a:p>
            <a:pPr>
              <a:spcBef>
                <a:spcPct val="0"/>
              </a:spcBef>
            </a:pPr>
            <a:r>
              <a:rPr lang="en-GB" altLang="en-US" sz="3000" dirty="0"/>
              <a:t>Write a short tweet about what you have learned at this stage in the lesson. Remember you can only use 140 characters... </a:t>
            </a:r>
          </a:p>
          <a:p>
            <a:pPr>
              <a:spcBef>
                <a:spcPct val="0"/>
              </a:spcBef>
            </a:pPr>
            <a:endParaRPr lang="en-GB" altLang="en-US" sz="3000" dirty="0"/>
          </a:p>
          <a:p>
            <a:pPr>
              <a:spcBef>
                <a:spcPct val="0"/>
              </a:spcBef>
            </a:pPr>
            <a:endParaRPr lang="en-GB" altLang="en-US" sz="3000" dirty="0"/>
          </a:p>
          <a:p>
            <a:pPr>
              <a:spcBef>
                <a:spcPct val="0"/>
              </a:spcBef>
            </a:pPr>
            <a:endParaRPr lang="en-GB" altLang="en-US" sz="3000" b="1" i="1" dirty="0">
              <a:solidFill>
                <a:srgbClr val="FF0000"/>
              </a:solidFill>
              <a:latin typeface="Bradley Hand ITC" panose="03070402050302030203" pitchFamily="66" charset="0"/>
            </a:endParaRPr>
          </a:p>
        </p:txBody>
      </p:sp>
      <p:sp>
        <p:nvSpPr>
          <p:cNvPr id="7" name="Rectangle 6">
            <a:extLst>
              <a:ext uri="{FF2B5EF4-FFF2-40B4-BE49-F238E27FC236}">
                <a16:creationId xmlns:a16="http://schemas.microsoft.com/office/drawing/2014/main" id="{36E03362-F988-4F82-8C3C-569EF8213943}"/>
              </a:ext>
            </a:extLst>
          </p:cNvPr>
          <p:cNvSpPr/>
          <p:nvPr/>
        </p:nvSpPr>
        <p:spPr>
          <a:xfrm>
            <a:off x="652845" y="3696302"/>
            <a:ext cx="10886309" cy="2862322"/>
          </a:xfrm>
          <a:prstGeom prst="rect">
            <a:avLst/>
          </a:prstGeom>
          <a:ln w="38100">
            <a:solidFill>
              <a:schemeClr val="tx1"/>
            </a:solidFill>
          </a:ln>
        </p:spPr>
        <p:txBody>
          <a:bodyPr wrap="square">
            <a:spAutoFit/>
          </a:bodyPr>
          <a:lstStyle/>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p:txBody>
      </p:sp>
      <p:sp>
        <p:nvSpPr>
          <p:cNvPr id="8" name="Rectangle 7">
            <a:extLst>
              <a:ext uri="{FF2B5EF4-FFF2-40B4-BE49-F238E27FC236}">
                <a16:creationId xmlns:a16="http://schemas.microsoft.com/office/drawing/2014/main" id="{97D967A8-23DD-46C8-86CE-360EB19FED44}"/>
              </a:ext>
            </a:extLst>
          </p:cNvPr>
          <p:cNvSpPr/>
          <p:nvPr/>
        </p:nvSpPr>
        <p:spPr>
          <a:xfrm>
            <a:off x="6387152" y="2221135"/>
            <a:ext cx="4150623" cy="1015663"/>
          </a:xfrm>
          <a:prstGeom prst="rect">
            <a:avLst/>
          </a:prstGeom>
        </p:spPr>
        <p:txBody>
          <a:bodyPr wrap="square">
            <a:spAutoFit/>
          </a:bodyPr>
          <a:lstStyle/>
          <a:p>
            <a:pPr>
              <a:spcBef>
                <a:spcPct val="0"/>
              </a:spcBef>
            </a:pPr>
            <a:r>
              <a:rPr lang="en-GB" altLang="en-US" sz="6000" b="1" dirty="0"/>
              <a:t>Tweet </a:t>
            </a:r>
            <a:r>
              <a:rPr lang="en-GB" altLang="en-US" sz="6000" b="1" i="1" dirty="0">
                <a:solidFill>
                  <a:srgbClr val="FF0000"/>
                </a:solidFill>
                <a:latin typeface="Bradley Hand ITC" panose="03070402050302030203" pitchFamily="66" charset="0"/>
              </a:rPr>
              <a:t>it</a:t>
            </a:r>
          </a:p>
        </p:txBody>
      </p:sp>
      <p:pic>
        <p:nvPicPr>
          <p:cNvPr id="14" name="Picture 2" descr="http://hosting.ber-art.nl/wp-content/uploads/twitter-tweet.png">
            <a:hlinkClick r:id="rId2" action="ppaction://hlinksldjump"/>
            <a:extLst>
              <a:ext uri="{FF2B5EF4-FFF2-40B4-BE49-F238E27FC236}">
                <a16:creationId xmlns:a16="http://schemas.microsoft.com/office/drawing/2014/main" id="{C4381004-CAF6-4766-9F9F-35B3F05B45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8717" y="1487669"/>
            <a:ext cx="2003484" cy="2003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4258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3331723778"/>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r>
                        <a:rPr lang="en-GB" sz="1600" dirty="0">
                          <a:hlinkClick r:id="rId2"/>
                        </a:rPr>
                        <a:t>https://www.youtube.com/watch?v=nxpYuVr53zQ</a:t>
                      </a: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b="1" dirty="0"/>
                    </a:p>
                    <a:p>
                      <a:endParaRPr lang="en-GB" sz="1600" b="1" u="sng" dirty="0"/>
                    </a:p>
                  </a:txBody>
                  <a:tcPr/>
                </a:tc>
                <a:tc>
                  <a:txBody>
                    <a:bodyPr/>
                    <a:lstStyle/>
                    <a:p>
                      <a:r>
                        <a:rPr lang="en-GB" sz="1600" b="1" u="sng" dirty="0"/>
                        <a:t>Activation phase </a:t>
                      </a:r>
                    </a:p>
                    <a:p>
                      <a:pPr marL="457200" indent="-457200">
                        <a:buSzPct val="107000"/>
                        <a:buFont typeface="Wingdings" panose="05000000000000000000" pitchFamily="2" charset="2"/>
                        <a:buChar char="C"/>
                      </a:pPr>
                      <a:r>
                        <a:rPr lang="en-GB" sz="1600" b="1" u="sng" dirty="0"/>
                        <a:t>L/O </a:t>
                      </a:r>
                      <a:r>
                        <a:rPr lang="en-GB" sz="1600" b="1" dirty="0"/>
                        <a:t>I can understand what is meant by body image</a:t>
                      </a:r>
                    </a:p>
                    <a:p>
                      <a:pPr marL="457200" indent="-457200">
                        <a:buSzPct val="107000"/>
                        <a:buFont typeface="Wingdings" panose="05000000000000000000" pitchFamily="2" charset="2"/>
                        <a:buChar char="C"/>
                      </a:pPr>
                      <a:r>
                        <a:rPr lang="en-GB" sz="1600" b="1" dirty="0"/>
                        <a:t>I can describe a positive and negative body image </a:t>
                      </a:r>
                    </a:p>
                    <a:p>
                      <a:pPr marL="457200" indent="-457200">
                        <a:buSzPct val="107000"/>
                        <a:buFont typeface="Wingdings" panose="05000000000000000000" pitchFamily="2" charset="2"/>
                        <a:buChar char="C"/>
                      </a:pPr>
                      <a:r>
                        <a:rPr lang="en-GB" sz="1600" b="1" dirty="0"/>
                        <a:t>I can explain what factors affect a negative body image</a:t>
                      </a:r>
                      <a:endParaRPr lang="en-GB" sz="800" b="1" dirty="0"/>
                    </a:p>
                    <a:p>
                      <a:pPr algn="ctr"/>
                      <a:endParaRPr lang="en-GB" sz="1600" b="1" u="sng" dirty="0">
                        <a:solidFill>
                          <a:schemeClr val="tx1"/>
                        </a:solidFill>
                      </a:endParaRPr>
                    </a:p>
                    <a:p>
                      <a:pPr algn="ctr"/>
                      <a:r>
                        <a:rPr lang="en-GB" sz="1800" dirty="0">
                          <a:solidFill>
                            <a:srgbClr val="FF0000"/>
                          </a:solidFill>
                        </a:rPr>
                        <a:t>Watch the video and think about what ‘Body Image’ actually is</a:t>
                      </a:r>
                    </a:p>
                    <a:p>
                      <a:endParaRPr lang="en-GB" sz="1800" b="1" u="sng" dirty="0"/>
                    </a:p>
                    <a:p>
                      <a:endParaRPr lang="en-GB" sz="18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Now think does body image only affect young girls? Who else can it affect?</a:t>
                      </a:r>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323439"/>
          </a:xfrm>
          <a:prstGeom prst="rect">
            <a:avLst/>
          </a:prstGeom>
        </p:spPr>
        <p:txBody>
          <a:bodyPr wrap="square">
            <a:spAutoFit/>
          </a:bodyPr>
          <a:lstStyle/>
          <a:p>
            <a:pPr algn="ctr"/>
            <a:r>
              <a:rPr lang="en-GB" sz="2000" b="1" u="sng" dirty="0"/>
              <a:t>Ethics and Values – Year 8</a:t>
            </a:r>
          </a:p>
          <a:p>
            <a:pPr algn="ctr"/>
            <a:r>
              <a:rPr lang="en-GB" sz="2000" b="1" u="sng" dirty="0"/>
              <a:t>Lesson 5: Body Image </a:t>
            </a:r>
          </a:p>
          <a:p>
            <a:pPr algn="ctr"/>
            <a:r>
              <a:rPr lang="en-GB" sz="2000" dirty="0"/>
              <a:t>Learning intent:</a:t>
            </a:r>
            <a:r>
              <a:rPr lang="en-GB" sz="2000" dirty="0">
                <a:solidFill>
                  <a:srgbClr val="FF0000"/>
                </a:solidFill>
              </a:rPr>
              <a:t> </a:t>
            </a:r>
            <a:r>
              <a:rPr lang="en-GB" sz="2000" dirty="0"/>
              <a:t>To learn about the nature of and influences on healthy and less healthy body image</a:t>
            </a:r>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4119493" y="4991360"/>
            <a:ext cx="1296323" cy="102522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518BA719-C24A-4850-8B1B-C2B75D106EBE}"/>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26298" y="3381493"/>
            <a:ext cx="960872" cy="1112865"/>
          </a:xfrm>
          <a:prstGeom prst="rect">
            <a:avLst/>
          </a:prstGeom>
        </p:spPr>
      </p:pic>
      <p:sp>
        <p:nvSpPr>
          <p:cNvPr id="14" name="Rounded Rectangular Callout 4">
            <a:extLst>
              <a:ext uri="{FF2B5EF4-FFF2-40B4-BE49-F238E27FC236}">
                <a16:creationId xmlns:a16="http://schemas.microsoft.com/office/drawing/2014/main" id="{644F0315-A519-47AE-955D-5BE8674439E0}"/>
              </a:ext>
            </a:extLst>
          </p:cNvPr>
          <p:cNvSpPr/>
          <p:nvPr/>
        </p:nvSpPr>
        <p:spPr>
          <a:xfrm>
            <a:off x="7760346" y="3021489"/>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hlinkClick r:id="rId5"/>
            </a:endParaRPr>
          </a:p>
          <a:p>
            <a:r>
              <a:rPr lang="en-GB" sz="1600" dirty="0">
                <a:hlinkClick r:id="rId6"/>
              </a:rPr>
              <a:t>https://www.youtube.com/watch?v=5mP5RveA_tk</a:t>
            </a:r>
            <a:endParaRPr lang="en-GB" sz="1600" dirty="0"/>
          </a:p>
          <a:p>
            <a:endParaRPr lang="en-GB" sz="1600" dirty="0"/>
          </a:p>
        </p:txBody>
      </p:sp>
      <p:sp>
        <p:nvSpPr>
          <p:cNvPr id="15" name="Rounded Rectangular Callout 4">
            <a:extLst>
              <a:ext uri="{FF2B5EF4-FFF2-40B4-BE49-F238E27FC236}">
                <a16:creationId xmlns:a16="http://schemas.microsoft.com/office/drawing/2014/main" id="{B94E0FAA-19F3-4734-9691-8D299F6A49F9}"/>
              </a:ext>
            </a:extLst>
          </p:cNvPr>
          <p:cNvSpPr/>
          <p:nvPr/>
        </p:nvSpPr>
        <p:spPr>
          <a:xfrm>
            <a:off x="7872230" y="5060967"/>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hlinkClick r:id="rId5"/>
            </a:endParaRPr>
          </a:p>
          <a:p>
            <a:endParaRPr lang="en-GB" sz="1600" dirty="0">
              <a:solidFill>
                <a:srgbClr val="0070C0"/>
              </a:solidFill>
              <a:hlinkClick r:id="" action="ppaction://noaction"/>
            </a:endParaRPr>
          </a:p>
          <a:p>
            <a:endParaRPr lang="en-GB" sz="1600" dirty="0">
              <a:solidFill>
                <a:srgbClr val="0070C0"/>
              </a:solidFill>
              <a:hlinkClick r:id="" action="ppaction://noaction"/>
            </a:endParaRPr>
          </a:p>
          <a:p>
            <a:r>
              <a:rPr lang="en-GB" sz="1600" dirty="0">
                <a:solidFill>
                  <a:srgbClr val="0070C0"/>
                </a:solidFill>
                <a:hlinkClick r:id="" action="ppaction://noaction"/>
              </a:rPr>
              <a:t>https://www.youtube.com/watch?v=KF7OtqvIsV8</a:t>
            </a:r>
            <a:endParaRPr lang="en-GB" sz="1600" dirty="0">
              <a:solidFill>
                <a:srgbClr val="0070C0"/>
              </a:solidFill>
            </a:endParaRPr>
          </a:p>
          <a:p>
            <a:endParaRPr lang="en-GB" sz="1600" dirty="0">
              <a:solidFill>
                <a:srgbClr val="0070C0"/>
              </a:solidFill>
            </a:endParaRPr>
          </a:p>
          <a:p>
            <a:endParaRPr lang="en-GB" sz="1600" dirty="0">
              <a:solidFill>
                <a:srgbClr val="0070C0"/>
              </a:solidFill>
            </a:endParaRPr>
          </a:p>
          <a:p>
            <a:endParaRPr lang="en-GB" sz="1600" dirty="0"/>
          </a:p>
        </p:txBody>
      </p:sp>
      <p:pic>
        <p:nvPicPr>
          <p:cNvPr id="16" name="Picture 15">
            <a:extLst>
              <a:ext uri="{FF2B5EF4-FFF2-40B4-BE49-F238E27FC236}">
                <a16:creationId xmlns:a16="http://schemas.microsoft.com/office/drawing/2014/main" id="{87A72945-2210-423F-B892-F5AE1FEA49DC}"/>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0863" y="5072623"/>
            <a:ext cx="960872" cy="1112865"/>
          </a:xfrm>
          <a:prstGeom prst="rect">
            <a:avLst/>
          </a:prstGeom>
        </p:spPr>
      </p:pic>
    </p:spTree>
    <p:extLst>
      <p:ext uri="{BB962C8B-B14F-4D97-AF65-F5344CB8AC3E}">
        <p14:creationId xmlns:p14="http://schemas.microsoft.com/office/powerpoint/2010/main" val="74047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35664" y="5453252"/>
            <a:ext cx="1174227" cy="1359968"/>
          </a:xfrm>
          <a:prstGeom prst="rect">
            <a:avLst/>
          </a:prstGeom>
        </p:spPr>
      </p:pic>
      <p:sp>
        <p:nvSpPr>
          <p:cNvPr id="5" name="Rounded Rectangular Callout 4"/>
          <p:cNvSpPr/>
          <p:nvPr/>
        </p:nvSpPr>
        <p:spPr>
          <a:xfrm>
            <a:off x="10003438" y="5036309"/>
            <a:ext cx="1728040" cy="1329897"/>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ln>
                <a:solidFill>
                  <a:sysClr val="windowText" lastClr="000000"/>
                </a:solidFill>
              </a:ln>
              <a:solidFill>
                <a:schemeClr val="accent6">
                  <a:lumMod val="75000"/>
                </a:schemeClr>
              </a:solidFill>
              <a:hlinkClick r:id="" action="ppaction://noaction"/>
            </a:endParaRPr>
          </a:p>
          <a:p>
            <a:pPr algn="ctr"/>
            <a:r>
              <a:rPr lang="en-GB" sz="1400" b="1" dirty="0">
                <a:ln>
                  <a:solidFill>
                    <a:sysClr val="windowText" lastClr="000000"/>
                  </a:solidFill>
                </a:ln>
                <a:solidFill>
                  <a:schemeClr val="accent6">
                    <a:lumMod val="75000"/>
                  </a:schemeClr>
                </a:solidFill>
                <a:hlinkClick r:id="" action="ppaction://noaction"/>
              </a:rPr>
              <a:t>https://www.youtube.com/watch?v=IgqMqtnTJeE</a:t>
            </a:r>
            <a:endParaRPr lang="en-GB" sz="1400" b="1" dirty="0">
              <a:ln>
                <a:solidFill>
                  <a:sysClr val="windowText" lastClr="000000"/>
                </a:solidFill>
              </a:ln>
              <a:solidFill>
                <a:schemeClr val="accent6">
                  <a:lumMod val="75000"/>
                </a:schemeClr>
              </a:solidFill>
            </a:endParaRPr>
          </a:p>
          <a:p>
            <a:pPr algn="ctr"/>
            <a:endParaRPr lang="en-GB" sz="1400" b="1" dirty="0">
              <a:ln>
                <a:solidFill>
                  <a:sysClr val="windowText" lastClr="000000"/>
                </a:solidFill>
              </a:ln>
              <a:solidFill>
                <a:schemeClr val="accent6">
                  <a:lumMod val="75000"/>
                </a:schemeClr>
              </a:solidFill>
            </a:endParaRPr>
          </a:p>
        </p:txBody>
      </p:sp>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 name="TextBox 2">
            <a:extLst>
              <a:ext uri="{FF2B5EF4-FFF2-40B4-BE49-F238E27FC236}">
                <a16:creationId xmlns:a16="http://schemas.microsoft.com/office/drawing/2014/main" id="{7F16ADFB-E2CE-40B2-A9C2-0574C064C6FB}"/>
              </a:ext>
            </a:extLst>
          </p:cNvPr>
          <p:cNvSpPr txBox="1"/>
          <p:nvPr/>
        </p:nvSpPr>
        <p:spPr>
          <a:xfrm>
            <a:off x="359881" y="1596857"/>
            <a:ext cx="11213420" cy="3293209"/>
          </a:xfrm>
          <a:prstGeom prst="rect">
            <a:avLst/>
          </a:prstGeom>
          <a:noFill/>
          <a:ln w="28575">
            <a:solidFill>
              <a:schemeClr val="tx1"/>
            </a:solidFill>
          </a:ln>
        </p:spPr>
        <p:txBody>
          <a:bodyPr wrap="square" numCol="1" rtlCol="0">
            <a:spAutoFit/>
          </a:bodyPr>
          <a:lstStyle/>
          <a:p>
            <a:pPr>
              <a:defRPr/>
            </a:pPr>
            <a:r>
              <a:rPr lang="en-US" sz="1600" dirty="0"/>
              <a:t>What is ‘Body Image’?</a:t>
            </a:r>
          </a:p>
          <a:p>
            <a:pPr>
              <a:buFont typeface="Arial" charset="0"/>
              <a:buChar char="•"/>
              <a:defRPr/>
            </a:pPr>
            <a:r>
              <a:rPr lang="en-US" sz="1600" dirty="0"/>
              <a:t>‘Your body image is how and what you think and feel about your body.’ </a:t>
            </a:r>
          </a:p>
          <a:p>
            <a:pPr>
              <a:buFont typeface="Arial" charset="0"/>
              <a:buChar char="•"/>
              <a:defRPr/>
            </a:pPr>
            <a:r>
              <a:rPr lang="en-US" sz="1600" dirty="0"/>
              <a:t>It also includes the picture of your body that you have in your own mind, which might or might not match your body’s actual shape and size.</a:t>
            </a:r>
          </a:p>
          <a:p>
            <a:pPr>
              <a:buFont typeface="Arial" charset="0"/>
              <a:buChar char="•"/>
              <a:defRPr/>
            </a:pPr>
            <a:endParaRPr lang="en-US" sz="1600" dirty="0"/>
          </a:p>
          <a:p>
            <a:pPr>
              <a:defRPr/>
            </a:pPr>
            <a:r>
              <a:rPr lang="en-US" sz="1600" dirty="0"/>
              <a:t>A positive body image</a:t>
            </a:r>
          </a:p>
          <a:p>
            <a:pPr>
              <a:defRPr/>
            </a:pPr>
            <a:r>
              <a:rPr lang="en-US" sz="1600" dirty="0"/>
              <a:t>‘A positive or </a:t>
            </a:r>
            <a:r>
              <a:rPr lang="en-US" sz="1600" b="1" dirty="0"/>
              <a:t>healthy body image</a:t>
            </a:r>
            <a:r>
              <a:rPr lang="en-US" sz="1600" dirty="0"/>
              <a:t> is feeling happy and satisfied about your body, as well as being comfortable with and accepting the way you look.’</a:t>
            </a:r>
          </a:p>
          <a:p>
            <a:pPr>
              <a:defRPr/>
            </a:pPr>
            <a:endParaRPr lang="en-US" sz="1600" dirty="0"/>
          </a:p>
          <a:p>
            <a:pPr>
              <a:defRPr/>
            </a:pPr>
            <a:r>
              <a:rPr lang="en-US" sz="1600" dirty="0"/>
              <a:t>A negative body image</a:t>
            </a:r>
          </a:p>
          <a:p>
            <a:pPr>
              <a:defRPr/>
            </a:pPr>
            <a:r>
              <a:rPr lang="en-US" sz="1600" dirty="0"/>
              <a:t>‘A negative or </a:t>
            </a:r>
            <a:r>
              <a:rPr lang="en-US" sz="1600" b="1" dirty="0"/>
              <a:t>unhealthy body image</a:t>
            </a:r>
            <a:r>
              <a:rPr lang="en-US" sz="1600" dirty="0"/>
              <a:t> is being unhappy with the way you look. It’s often associated with wanting to change your body size or shape.’</a:t>
            </a:r>
          </a:p>
          <a:p>
            <a:pPr>
              <a:defRPr/>
            </a:pPr>
            <a:endParaRPr lang="en-US" sz="1600" dirty="0"/>
          </a:p>
        </p:txBody>
      </p:sp>
      <p:pic>
        <p:nvPicPr>
          <p:cNvPr id="4100" name="Picture 4" descr="Arrows Pointing To Man's He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415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5938" y="-15790"/>
            <a:ext cx="1174227" cy="1359968"/>
          </a:xfrm>
          <a:prstGeom prst="rect">
            <a:avLst/>
          </a:prstGeom>
        </p:spPr>
      </p:pic>
      <p:sp>
        <p:nvSpPr>
          <p:cNvPr id="5" name="Rounded Rectangular Callout 4"/>
          <p:cNvSpPr/>
          <p:nvPr/>
        </p:nvSpPr>
        <p:spPr>
          <a:xfrm>
            <a:off x="9640724" y="188262"/>
            <a:ext cx="1828681" cy="912954"/>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ln>
                <a:solidFill>
                  <a:sysClr val="windowText" lastClr="000000"/>
                </a:solidFill>
              </a:ln>
              <a:solidFill>
                <a:schemeClr val="accent6">
                  <a:lumMod val="75000"/>
                </a:schemeClr>
              </a:solidFill>
              <a:hlinkClick r:id="" action="ppaction://noaction"/>
            </a:endParaRPr>
          </a:p>
          <a:p>
            <a:pPr algn="ctr"/>
            <a:r>
              <a:rPr lang="en-GB" sz="1400" b="1" dirty="0">
                <a:ln>
                  <a:solidFill>
                    <a:sysClr val="windowText" lastClr="000000"/>
                  </a:solidFill>
                </a:ln>
                <a:solidFill>
                  <a:schemeClr val="accent6">
                    <a:lumMod val="75000"/>
                  </a:schemeClr>
                </a:solidFill>
                <a:hlinkClick r:id="" action="ppaction://noaction"/>
              </a:rPr>
              <a:t>https://www.youtube.com/watch?v=IgqMqtnTJeE</a:t>
            </a:r>
            <a:endParaRPr lang="en-GB" sz="1400" b="1" dirty="0">
              <a:ln>
                <a:solidFill>
                  <a:sysClr val="windowText" lastClr="000000"/>
                </a:solidFill>
              </a:ln>
              <a:solidFill>
                <a:schemeClr val="accent6">
                  <a:lumMod val="75000"/>
                </a:schemeClr>
              </a:solidFill>
            </a:endParaRPr>
          </a:p>
          <a:p>
            <a:pPr algn="ctr"/>
            <a:endParaRPr lang="en-GB" sz="1400" b="1" dirty="0">
              <a:ln>
                <a:solidFill>
                  <a:sysClr val="windowText" lastClr="000000"/>
                </a:solidFill>
              </a:ln>
              <a:solidFill>
                <a:schemeClr val="accent6">
                  <a:lumMod val="75000"/>
                </a:schemeClr>
              </a:solidFill>
            </a:endParaRPr>
          </a:p>
        </p:txBody>
      </p:sp>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 name="TextBox 2">
            <a:extLst>
              <a:ext uri="{FF2B5EF4-FFF2-40B4-BE49-F238E27FC236}">
                <a16:creationId xmlns:a16="http://schemas.microsoft.com/office/drawing/2014/main" id="{7F16ADFB-E2CE-40B2-A9C2-0574C064C6FB}"/>
              </a:ext>
            </a:extLst>
          </p:cNvPr>
          <p:cNvSpPr txBox="1"/>
          <p:nvPr/>
        </p:nvSpPr>
        <p:spPr>
          <a:xfrm>
            <a:off x="440873" y="1507308"/>
            <a:ext cx="11515668" cy="5078313"/>
          </a:xfrm>
          <a:prstGeom prst="rect">
            <a:avLst/>
          </a:prstGeom>
          <a:noFill/>
          <a:ln w="28575">
            <a:solidFill>
              <a:schemeClr val="tx1"/>
            </a:solidFill>
          </a:ln>
        </p:spPr>
        <p:txBody>
          <a:bodyPr wrap="square" numCol="1" rtlCol="0">
            <a:spAutoFit/>
          </a:bodyPr>
          <a:lstStyle/>
          <a:p>
            <a:pPr fontAlgn="base"/>
            <a:r>
              <a:rPr lang="en-GB" b="1" u="sng" dirty="0"/>
              <a:t>Stop avoiding your body</a:t>
            </a:r>
          </a:p>
          <a:p>
            <a:pPr fontAlgn="base"/>
            <a:r>
              <a:rPr lang="en-GB" dirty="0"/>
              <a:t>We know that one way to maintain negative </a:t>
            </a:r>
            <a:r>
              <a:rPr lang="en-GB" u="sng" dirty="0">
                <a:hlinkClick r:id="rId3"/>
              </a:rPr>
              <a:t>body</a:t>
            </a:r>
            <a:r>
              <a:rPr lang="en-GB" dirty="0"/>
              <a:t> image is to avoid your body. So, in order to break this cycle, stop the avoidance! Face up to your </a:t>
            </a:r>
            <a:r>
              <a:rPr lang="en-GB" u="sng" dirty="0">
                <a:hlinkClick r:id="rId3"/>
              </a:rPr>
              <a:t>body</a:t>
            </a:r>
            <a:r>
              <a:rPr lang="en-GB" dirty="0"/>
              <a:t> and get to know it, lumps, bumps and all. Get used to being with your body. If you usually avoid mirrors, start approaching them. Look at yourself as a whole person - don't just focus on the bits you don't like. </a:t>
            </a:r>
          </a:p>
          <a:p>
            <a:pPr fontAlgn="base"/>
            <a:endParaRPr lang="en-GB" dirty="0"/>
          </a:p>
          <a:p>
            <a:pPr fontAlgn="base"/>
            <a:r>
              <a:rPr lang="en-GB" b="1" u="sng" dirty="0"/>
              <a:t>Stop checking </a:t>
            </a:r>
          </a:p>
          <a:p>
            <a:pPr fontAlgn="base"/>
            <a:r>
              <a:rPr lang="en-GB" dirty="0"/>
              <a:t>Some people check rather than avoid, which also perpetuates negative body image. Checking is when people repeatedly check their bodies for evidence of continuing "disgustingness". A person might study their body in the mirror for hours at a time, or pinch their sides to check on the "fat". Write a list of your "checking" behaviours. Once you have recognised what you are doing, make a point of refusing to check, or try to cut down. </a:t>
            </a:r>
          </a:p>
          <a:p>
            <a:pPr fontAlgn="base"/>
            <a:endParaRPr lang="en-GB" dirty="0"/>
          </a:p>
          <a:p>
            <a:pPr fontAlgn="base"/>
            <a:r>
              <a:rPr lang="en-GB" b="1" u="sng" dirty="0"/>
              <a:t>Stop comparing </a:t>
            </a:r>
          </a:p>
          <a:p>
            <a:pPr fontAlgn="base"/>
            <a:r>
              <a:rPr lang="en-GB" dirty="0"/>
              <a:t>One form of "checking" behaviour is comparison. This is when you constantly compare your physical attributes to those of other people. It can be challenging to stop negatively comparing yourself to others: for many people, it's such a habit it is automatic and happens hundreds of times a day. Try to notice when you compare yourself to others and make a note of when you compare, who you compare yourself to, and what you say to yourself when it happens. Is it fair? Is it realistic? What effect does it have on how you feel about yourself? What can you say that may be more helpful?</a:t>
            </a:r>
          </a:p>
        </p:txBody>
      </p:sp>
      <p:sp>
        <p:nvSpPr>
          <p:cNvPr id="42" name="Rectangle 100">
            <a:extLst>
              <a:ext uri="{FF2B5EF4-FFF2-40B4-BE49-F238E27FC236}">
                <a16:creationId xmlns:a16="http://schemas.microsoft.com/office/drawing/2014/main" id="{C4E11B27-C416-491B-900B-0C9F2460D29A}"/>
              </a:ext>
            </a:extLst>
          </p:cNvPr>
          <p:cNvSpPr>
            <a:spLocks noChangeArrowheads="1"/>
          </p:cNvSpPr>
          <p:nvPr/>
        </p:nvSpPr>
        <p:spPr bwMode="auto">
          <a:xfrm>
            <a:off x="4572506" y="4895896"/>
            <a:ext cx="2347912"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aseline="-25000">
                <a:solidFill>
                  <a:schemeClr val="tx1"/>
                </a:solidFill>
                <a:latin typeface="Arial" panose="020B0604020202020204" pitchFamily="34" charset="0"/>
              </a:defRPr>
            </a:lvl1pPr>
            <a:lvl2pPr marL="742950" indent="-285750">
              <a:defRPr baseline="-25000">
                <a:solidFill>
                  <a:schemeClr val="tx1"/>
                </a:solidFill>
                <a:latin typeface="Arial" panose="020B0604020202020204" pitchFamily="34" charset="0"/>
              </a:defRPr>
            </a:lvl2pPr>
            <a:lvl3pPr marL="1143000" indent="-228600">
              <a:defRPr baseline="-25000">
                <a:solidFill>
                  <a:schemeClr val="tx1"/>
                </a:solidFill>
                <a:latin typeface="Arial" panose="020B0604020202020204" pitchFamily="34" charset="0"/>
              </a:defRPr>
            </a:lvl3pPr>
            <a:lvl4pPr marL="1600200" indent="-228600">
              <a:defRPr baseline="-25000">
                <a:solidFill>
                  <a:schemeClr val="tx1"/>
                </a:solidFill>
                <a:latin typeface="Arial" panose="020B0604020202020204" pitchFamily="34" charset="0"/>
              </a:defRPr>
            </a:lvl4pPr>
            <a:lvl5pPr marL="2057400" indent="-22860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defRPr baseline="-25000">
                <a:solidFill>
                  <a:schemeClr val="tx1"/>
                </a:solidFill>
                <a:latin typeface="Arial" panose="020B0604020202020204" pitchFamily="34" charset="0"/>
              </a:defRPr>
            </a:lvl9pPr>
          </a:lstStyle>
          <a:p>
            <a:pPr algn="ctr" eaLnBrk="1" hangingPunct="1"/>
            <a:endParaRPr lang="en-GB" altLang="en-US" sz="1200" baseline="0"/>
          </a:p>
        </p:txBody>
      </p:sp>
      <p:sp>
        <p:nvSpPr>
          <p:cNvPr id="43" name="Rectangle 101">
            <a:extLst>
              <a:ext uri="{FF2B5EF4-FFF2-40B4-BE49-F238E27FC236}">
                <a16:creationId xmlns:a16="http://schemas.microsoft.com/office/drawing/2014/main" id="{A721634F-51FF-45A2-BA5B-0A73DAF952BB}"/>
              </a:ext>
            </a:extLst>
          </p:cNvPr>
          <p:cNvSpPr>
            <a:spLocks noChangeArrowheads="1"/>
          </p:cNvSpPr>
          <p:nvPr/>
        </p:nvSpPr>
        <p:spPr bwMode="auto">
          <a:xfrm>
            <a:off x="4624893" y="4916533"/>
            <a:ext cx="2347913"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aseline="-25000">
                <a:solidFill>
                  <a:schemeClr val="tx1"/>
                </a:solidFill>
                <a:latin typeface="Arial" panose="020B0604020202020204" pitchFamily="34" charset="0"/>
              </a:defRPr>
            </a:lvl1pPr>
            <a:lvl2pPr marL="742950" indent="-285750">
              <a:defRPr baseline="-25000">
                <a:solidFill>
                  <a:schemeClr val="tx1"/>
                </a:solidFill>
                <a:latin typeface="Arial" panose="020B0604020202020204" pitchFamily="34" charset="0"/>
              </a:defRPr>
            </a:lvl2pPr>
            <a:lvl3pPr marL="1143000" indent="-228600">
              <a:defRPr baseline="-25000">
                <a:solidFill>
                  <a:schemeClr val="tx1"/>
                </a:solidFill>
                <a:latin typeface="Arial" panose="020B0604020202020204" pitchFamily="34" charset="0"/>
              </a:defRPr>
            </a:lvl3pPr>
            <a:lvl4pPr marL="1600200" indent="-228600">
              <a:defRPr baseline="-25000">
                <a:solidFill>
                  <a:schemeClr val="tx1"/>
                </a:solidFill>
                <a:latin typeface="Arial" panose="020B0604020202020204" pitchFamily="34" charset="0"/>
              </a:defRPr>
            </a:lvl4pPr>
            <a:lvl5pPr marL="2057400" indent="-22860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defRPr baseline="-25000">
                <a:solidFill>
                  <a:schemeClr val="tx1"/>
                </a:solidFill>
                <a:latin typeface="Arial" panose="020B0604020202020204" pitchFamily="34" charset="0"/>
              </a:defRPr>
            </a:lvl9pPr>
          </a:lstStyle>
          <a:p>
            <a:pPr algn="ctr" eaLnBrk="1" hangingPunct="1"/>
            <a:endParaRPr lang="en-GB" altLang="en-US" sz="1200" baseline="0"/>
          </a:p>
        </p:txBody>
      </p:sp>
    </p:spTree>
    <p:extLst>
      <p:ext uri="{BB962C8B-B14F-4D97-AF65-F5344CB8AC3E}">
        <p14:creationId xmlns:p14="http://schemas.microsoft.com/office/powerpoint/2010/main" val="3069091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 name="TextBox 2">
            <a:extLst>
              <a:ext uri="{FF2B5EF4-FFF2-40B4-BE49-F238E27FC236}">
                <a16:creationId xmlns:a16="http://schemas.microsoft.com/office/drawing/2014/main" id="{7F16ADFB-E2CE-40B2-A9C2-0574C064C6FB}"/>
              </a:ext>
            </a:extLst>
          </p:cNvPr>
          <p:cNvSpPr txBox="1"/>
          <p:nvPr/>
        </p:nvSpPr>
        <p:spPr>
          <a:xfrm>
            <a:off x="440873" y="1507308"/>
            <a:ext cx="11515668" cy="4770537"/>
          </a:xfrm>
          <a:prstGeom prst="rect">
            <a:avLst/>
          </a:prstGeom>
          <a:noFill/>
          <a:ln w="28575">
            <a:solidFill>
              <a:schemeClr val="tx1"/>
            </a:solidFill>
          </a:ln>
        </p:spPr>
        <p:txBody>
          <a:bodyPr wrap="square" numCol="1" rtlCol="0">
            <a:spAutoFit/>
          </a:bodyPr>
          <a:lstStyle/>
          <a:p>
            <a:pPr fontAlgn="base"/>
            <a:r>
              <a:rPr lang="en-GB" sz="1600" b="1" u="sng" dirty="0"/>
              <a:t>Check out your assumptions </a:t>
            </a:r>
          </a:p>
          <a:p>
            <a:pPr fontAlgn="base"/>
            <a:r>
              <a:rPr lang="en-GB" sz="1600" dirty="0"/>
              <a:t>People sometimes interpret normal, everyday things as evidence of their "fatness". For example, a lot of women think that if their thighs or stomachs wobble, this means they are "fat". In actual fact, wobbliness is a normal female characteristic. We're made to wobble! Try to notice what you are assuming to be evidence of "fat", and look for the facts. This may mean doing a Google search, discussing your assumptions with friends and family, or even asking your GP.</a:t>
            </a:r>
          </a:p>
          <a:p>
            <a:pPr fontAlgn="base"/>
            <a:endParaRPr lang="en-GB" sz="1600" dirty="0"/>
          </a:p>
          <a:p>
            <a:pPr fontAlgn="base"/>
            <a:r>
              <a:rPr lang="en-GB" sz="1600" b="1" u="sng" dirty="0"/>
              <a:t>Separate feeling bad from feeling fat </a:t>
            </a:r>
          </a:p>
          <a:p>
            <a:pPr fontAlgn="base"/>
            <a:r>
              <a:rPr lang="en-GB" sz="1600" dirty="0"/>
              <a:t>When you have weight or </a:t>
            </a:r>
            <a:r>
              <a:rPr lang="en-GB" sz="1600" dirty="0">
                <a:hlinkClick r:id="rId2">
                  <a:extLst>
                    <a:ext uri="{A12FA001-AC4F-418D-AE19-62706E023703}">
                      <ahyp:hlinkClr xmlns:ahyp="http://schemas.microsoft.com/office/drawing/2018/hyperlinkcolor" val="tx"/>
                    </a:ext>
                  </a:extLst>
                </a:hlinkClick>
              </a:rPr>
              <a:t>body</a:t>
            </a:r>
            <a:r>
              <a:rPr lang="en-GB" sz="1600" dirty="0"/>
              <a:t>-image issues, it can be hard to separate feelings from how you feel about your body. For example, if you have a stressful day at school, a fight with your parents and get an afternoon prep, you start to feel bad. You may then start to also feel "fat" and unattractive. If you start to feel this way, ask yourself what has triggered this feeling. Try to identify the real issue, and separate it from your body-image issues. </a:t>
            </a:r>
          </a:p>
          <a:p>
            <a:pPr fontAlgn="base"/>
            <a:endParaRPr lang="en-GB" sz="1600" dirty="0"/>
          </a:p>
          <a:p>
            <a:pPr fontAlgn="base"/>
            <a:r>
              <a:rPr lang="en-GB" sz="1600" b="1" u="sng" dirty="0"/>
              <a:t>Practise self acceptance </a:t>
            </a:r>
          </a:p>
          <a:p>
            <a:pPr fontAlgn="base"/>
            <a:r>
              <a:rPr lang="en-GB" sz="1600" dirty="0"/>
              <a:t>Having a </a:t>
            </a:r>
            <a:r>
              <a:rPr lang="en-GB" sz="1600" dirty="0">
                <a:hlinkClick r:id="rId3">
                  <a:extLst>
                    <a:ext uri="{A12FA001-AC4F-418D-AE19-62706E023703}">
                      <ahyp:hlinkClr xmlns:ahyp="http://schemas.microsoft.com/office/drawing/2018/hyperlinkcolor" val="tx"/>
                    </a:ext>
                  </a:extLst>
                </a:hlinkClick>
              </a:rPr>
              <a:t>negative body image</a:t>
            </a:r>
            <a:r>
              <a:rPr lang="en-GB" sz="1600" dirty="0"/>
              <a:t> is like having a critic in your head. The critic is a harsh, derogatory narrative that makes nasty comments about you. For example, "I look disgusting in this outfit" or "I can't believe how fat I am". The critic makes you feel awful, because you believe it. Because you feel terrible about yourself, you look for ways to feel better. You may eat something, which gives momentary pleasure, but minutes later the critic is back to comment on how much of a pig you are for </a:t>
            </a:r>
            <a:r>
              <a:rPr lang="en-GB" sz="1600" dirty="0">
                <a:hlinkClick r:id="rId4">
                  <a:extLst>
                    <a:ext uri="{A12FA001-AC4F-418D-AE19-62706E023703}">
                      <ahyp:hlinkClr xmlns:ahyp="http://schemas.microsoft.com/office/drawing/2018/hyperlinkcolor" val="tx"/>
                    </a:ext>
                  </a:extLst>
                </a:hlinkClick>
              </a:rPr>
              <a:t>eating</a:t>
            </a:r>
            <a:r>
              <a:rPr lang="en-GB" sz="1600" dirty="0"/>
              <a:t>. The big key to changing negative body image is to kill the critic, and learn self-acceptance. This means accepting yourself as you are. Cognitive techniques are very effective in helping identify and change critical thinking. It can take time, but it's worth it</a:t>
            </a:r>
          </a:p>
        </p:txBody>
      </p:sp>
      <p:sp>
        <p:nvSpPr>
          <p:cNvPr id="42" name="Rectangle 100">
            <a:extLst>
              <a:ext uri="{FF2B5EF4-FFF2-40B4-BE49-F238E27FC236}">
                <a16:creationId xmlns:a16="http://schemas.microsoft.com/office/drawing/2014/main" id="{C4E11B27-C416-491B-900B-0C9F2460D29A}"/>
              </a:ext>
            </a:extLst>
          </p:cNvPr>
          <p:cNvSpPr>
            <a:spLocks noChangeArrowheads="1"/>
          </p:cNvSpPr>
          <p:nvPr/>
        </p:nvSpPr>
        <p:spPr bwMode="auto">
          <a:xfrm>
            <a:off x="4572506" y="4895896"/>
            <a:ext cx="2347912"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aseline="-25000">
                <a:solidFill>
                  <a:schemeClr val="tx1"/>
                </a:solidFill>
                <a:latin typeface="Arial" panose="020B0604020202020204" pitchFamily="34" charset="0"/>
              </a:defRPr>
            </a:lvl1pPr>
            <a:lvl2pPr marL="742950" indent="-285750">
              <a:defRPr baseline="-25000">
                <a:solidFill>
                  <a:schemeClr val="tx1"/>
                </a:solidFill>
                <a:latin typeface="Arial" panose="020B0604020202020204" pitchFamily="34" charset="0"/>
              </a:defRPr>
            </a:lvl2pPr>
            <a:lvl3pPr marL="1143000" indent="-228600">
              <a:defRPr baseline="-25000">
                <a:solidFill>
                  <a:schemeClr val="tx1"/>
                </a:solidFill>
                <a:latin typeface="Arial" panose="020B0604020202020204" pitchFamily="34" charset="0"/>
              </a:defRPr>
            </a:lvl3pPr>
            <a:lvl4pPr marL="1600200" indent="-228600">
              <a:defRPr baseline="-25000">
                <a:solidFill>
                  <a:schemeClr val="tx1"/>
                </a:solidFill>
                <a:latin typeface="Arial" panose="020B0604020202020204" pitchFamily="34" charset="0"/>
              </a:defRPr>
            </a:lvl4pPr>
            <a:lvl5pPr marL="2057400" indent="-22860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defRPr baseline="-25000">
                <a:solidFill>
                  <a:schemeClr val="tx1"/>
                </a:solidFill>
                <a:latin typeface="Arial" panose="020B0604020202020204" pitchFamily="34" charset="0"/>
              </a:defRPr>
            </a:lvl9pPr>
          </a:lstStyle>
          <a:p>
            <a:pPr algn="ctr" eaLnBrk="1" hangingPunct="1"/>
            <a:endParaRPr lang="en-GB" altLang="en-US" sz="1200" baseline="0"/>
          </a:p>
        </p:txBody>
      </p:sp>
      <p:sp>
        <p:nvSpPr>
          <p:cNvPr id="43" name="Rectangle 101">
            <a:extLst>
              <a:ext uri="{FF2B5EF4-FFF2-40B4-BE49-F238E27FC236}">
                <a16:creationId xmlns:a16="http://schemas.microsoft.com/office/drawing/2014/main" id="{A721634F-51FF-45A2-BA5B-0A73DAF952BB}"/>
              </a:ext>
            </a:extLst>
          </p:cNvPr>
          <p:cNvSpPr>
            <a:spLocks noChangeArrowheads="1"/>
          </p:cNvSpPr>
          <p:nvPr/>
        </p:nvSpPr>
        <p:spPr bwMode="auto">
          <a:xfrm>
            <a:off x="4624893" y="4916533"/>
            <a:ext cx="2347913"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baseline="-25000">
                <a:solidFill>
                  <a:schemeClr val="tx1"/>
                </a:solidFill>
                <a:latin typeface="Arial" panose="020B0604020202020204" pitchFamily="34" charset="0"/>
              </a:defRPr>
            </a:lvl1pPr>
            <a:lvl2pPr marL="742950" indent="-285750">
              <a:defRPr baseline="-25000">
                <a:solidFill>
                  <a:schemeClr val="tx1"/>
                </a:solidFill>
                <a:latin typeface="Arial" panose="020B0604020202020204" pitchFamily="34" charset="0"/>
              </a:defRPr>
            </a:lvl2pPr>
            <a:lvl3pPr marL="1143000" indent="-228600">
              <a:defRPr baseline="-25000">
                <a:solidFill>
                  <a:schemeClr val="tx1"/>
                </a:solidFill>
                <a:latin typeface="Arial" panose="020B0604020202020204" pitchFamily="34" charset="0"/>
              </a:defRPr>
            </a:lvl3pPr>
            <a:lvl4pPr marL="1600200" indent="-228600">
              <a:defRPr baseline="-25000">
                <a:solidFill>
                  <a:schemeClr val="tx1"/>
                </a:solidFill>
                <a:latin typeface="Arial" panose="020B0604020202020204" pitchFamily="34" charset="0"/>
              </a:defRPr>
            </a:lvl4pPr>
            <a:lvl5pPr marL="2057400" indent="-22860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defRPr baseline="-25000">
                <a:solidFill>
                  <a:schemeClr val="tx1"/>
                </a:solidFill>
                <a:latin typeface="Arial" panose="020B0604020202020204" pitchFamily="34" charset="0"/>
              </a:defRPr>
            </a:lvl9pPr>
          </a:lstStyle>
          <a:p>
            <a:pPr algn="ctr" eaLnBrk="1" hangingPunct="1"/>
            <a:endParaRPr lang="en-GB" altLang="en-US" sz="1200" baseline="0"/>
          </a:p>
        </p:txBody>
      </p:sp>
    </p:spTree>
    <p:extLst>
      <p:ext uri="{BB962C8B-B14F-4D97-AF65-F5344CB8AC3E}">
        <p14:creationId xmlns:p14="http://schemas.microsoft.com/office/powerpoint/2010/main" val="879996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2023227776"/>
              </p:ext>
            </p:extLst>
          </p:nvPr>
        </p:nvGraphicFramePr>
        <p:xfrm>
          <a:off x="208231" y="432273"/>
          <a:ext cx="11775538" cy="6216177"/>
        </p:xfrm>
        <a:graphic>
          <a:graphicData uri="http://schemas.openxmlformats.org/drawingml/2006/table">
            <a:tbl>
              <a:tblPr firstRow="1" bandRow="1">
                <a:tableStyleId>{5940675A-B579-460E-94D1-54222C63F5DA}</a:tableStyleId>
              </a:tblPr>
              <a:tblGrid>
                <a:gridCol w="5411519">
                  <a:extLst>
                    <a:ext uri="{9D8B030D-6E8A-4147-A177-3AD203B41FA5}">
                      <a16:colId xmlns:a16="http://schemas.microsoft.com/office/drawing/2014/main" val="2416824830"/>
                    </a:ext>
                  </a:extLst>
                </a:gridCol>
                <a:gridCol w="6364019">
                  <a:extLst>
                    <a:ext uri="{9D8B030D-6E8A-4147-A177-3AD203B41FA5}">
                      <a16:colId xmlns:a16="http://schemas.microsoft.com/office/drawing/2014/main" val="2831187151"/>
                    </a:ext>
                  </a:extLst>
                </a:gridCol>
              </a:tblGrid>
              <a:tr h="6216177">
                <a:tc>
                  <a:txBody>
                    <a:bodyPr/>
                    <a:lstStyle/>
                    <a:p>
                      <a:r>
                        <a:rPr lang="en-GB" sz="1600" b="1" u="sng" dirty="0"/>
                        <a:t>Demonstration phase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Think of as many things that could affect a persons’ body image.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tx2"/>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chemeClr val="tx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chemeClr val="tx2"/>
                          </a:solidFill>
                        </a:rPr>
                        <a:t>Choose an agony aunt or understanding uncle and answer it in your books </a:t>
                      </a:r>
                      <a:endParaRPr lang="en-GB" sz="1600" b="1" dirty="0">
                        <a:solidFill>
                          <a:srgbClr val="000000"/>
                        </a:solidFill>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u="sng" dirty="0"/>
                    </a:p>
                  </a:txBody>
                  <a:tcPr/>
                </a:tc>
                <a:tc>
                  <a:txBody>
                    <a:bodyPr/>
                    <a:lstStyle/>
                    <a:p>
                      <a:endParaRPr lang="en-GB" sz="1600" dirty="0"/>
                    </a:p>
                  </a:txBody>
                  <a:tcPr/>
                </a:tc>
                <a:extLst>
                  <a:ext uri="{0D108BD9-81ED-4DB2-BD59-A6C34878D82A}">
                    <a16:rowId xmlns:a16="http://schemas.microsoft.com/office/drawing/2014/main" val="3303824470"/>
                  </a:ext>
                </a:extLst>
              </a:tr>
            </a:tbl>
          </a:graphicData>
        </a:graphic>
      </p:graphicFrame>
      <p:pic>
        <p:nvPicPr>
          <p:cNvPr id="9" name="Picture 8">
            <a:extLst>
              <a:ext uri="{FF2B5EF4-FFF2-40B4-BE49-F238E27FC236}">
                <a16:creationId xmlns:a16="http://schemas.microsoft.com/office/drawing/2014/main" id="{65AD33E1-B0F1-43C5-A765-8DC654EFC26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08231" y="2347867"/>
            <a:ext cx="1035835" cy="832028"/>
          </a:xfrm>
          <a:prstGeom prst="rect">
            <a:avLst/>
          </a:prstGeom>
        </p:spPr>
      </p:pic>
      <p:sp>
        <p:nvSpPr>
          <p:cNvPr id="11" name="Rounded Rectangular Callout 4">
            <a:extLst>
              <a:ext uri="{FF2B5EF4-FFF2-40B4-BE49-F238E27FC236}">
                <a16:creationId xmlns:a16="http://schemas.microsoft.com/office/drawing/2014/main" id="{91F9D092-FC6D-4024-816B-6074935BA1E4}"/>
              </a:ext>
            </a:extLst>
          </p:cNvPr>
          <p:cNvSpPr/>
          <p:nvPr/>
        </p:nvSpPr>
        <p:spPr>
          <a:xfrm>
            <a:off x="1244066" y="1349607"/>
            <a:ext cx="4055851" cy="912954"/>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ln>
                <a:solidFill>
                  <a:sysClr val="windowText" lastClr="000000"/>
                </a:solidFill>
              </a:ln>
              <a:solidFill>
                <a:schemeClr val="accent6">
                  <a:lumMod val="75000"/>
                </a:schemeClr>
              </a:solidFill>
              <a:hlinkClick r:id="rId3"/>
            </a:endParaRPr>
          </a:p>
          <a:p>
            <a:pPr algn="ctr"/>
            <a:r>
              <a:rPr lang="en-GB" sz="1400" b="1" dirty="0">
                <a:ln>
                  <a:solidFill>
                    <a:sysClr val="windowText" lastClr="000000"/>
                  </a:solidFill>
                </a:ln>
                <a:solidFill>
                  <a:schemeClr val="accent6">
                    <a:lumMod val="75000"/>
                  </a:schemeClr>
                </a:solidFill>
                <a:hlinkClick r:id="rId3"/>
              </a:rPr>
              <a:t>https://www.youtube.com/watch?v=mRtjyAi5C3w</a:t>
            </a:r>
            <a:endParaRPr lang="en-GB" sz="1400" b="1" dirty="0">
              <a:ln>
                <a:solidFill>
                  <a:sysClr val="windowText" lastClr="000000"/>
                </a:solidFill>
              </a:ln>
              <a:solidFill>
                <a:schemeClr val="accent6">
                  <a:lumMod val="75000"/>
                </a:schemeClr>
              </a:solidFill>
            </a:endParaRPr>
          </a:p>
          <a:p>
            <a:pPr algn="ctr"/>
            <a:endParaRPr lang="en-GB" sz="1400" b="1" dirty="0">
              <a:ln>
                <a:solidFill>
                  <a:sysClr val="windowText" lastClr="000000"/>
                </a:solidFill>
              </a:ln>
              <a:solidFill>
                <a:schemeClr val="accent6">
                  <a:lumMod val="75000"/>
                </a:schemeClr>
              </a:solidFill>
            </a:endParaRPr>
          </a:p>
        </p:txBody>
      </p:sp>
      <p:pic>
        <p:nvPicPr>
          <p:cNvPr id="13" name="Content Placeholder 4" descr="A screenshot of a cell phone&#10;&#10;Description automatically generated">
            <a:extLst>
              <a:ext uri="{FF2B5EF4-FFF2-40B4-BE49-F238E27FC236}">
                <a16:creationId xmlns:a16="http://schemas.microsoft.com/office/drawing/2014/main" id="{97AE0923-3E1F-4E85-A514-59A6C0D403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211287" y="3785828"/>
            <a:ext cx="5452786" cy="2729272"/>
          </a:xfrm>
          <a:prstGeom prst="rect">
            <a:avLst/>
          </a:prstGeom>
        </p:spPr>
      </p:pic>
      <p:pic>
        <p:nvPicPr>
          <p:cNvPr id="14" name="Picture 6" descr="A screenshot of a cell phone&#10;&#10;Description automatically generated">
            <a:extLst>
              <a:ext uri="{FF2B5EF4-FFF2-40B4-BE49-F238E27FC236}">
                <a16:creationId xmlns:a16="http://schemas.microsoft.com/office/drawing/2014/main" id="{928E18B5-E46E-497F-B90F-6004245734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553255"/>
            <a:ext cx="5452786" cy="261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Content Placeholder 5" descr="A screenshot of a cell phone&#10;&#10;Description automatically generated">
            <a:extLst>
              <a:ext uri="{FF2B5EF4-FFF2-40B4-BE49-F238E27FC236}">
                <a16:creationId xmlns:a16="http://schemas.microsoft.com/office/drawing/2014/main" id="{37793932-7D6D-442C-8C7E-4AB24F1C29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5718167" y="3351345"/>
            <a:ext cx="6124679" cy="3124851"/>
          </a:xfrm>
          <a:prstGeom prst="rect">
            <a:avLst/>
          </a:prstGeom>
        </p:spPr>
      </p:pic>
    </p:spTree>
    <p:extLst>
      <p:ext uri="{BB962C8B-B14F-4D97-AF65-F5344CB8AC3E}">
        <p14:creationId xmlns:p14="http://schemas.microsoft.com/office/powerpoint/2010/main" val="3246985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FBABE53-B17A-49A4-9A22-2B84CD47FAAF}"/>
              </a:ext>
            </a:extLst>
          </p:cNvPr>
          <p:cNvSpPr/>
          <p:nvPr/>
        </p:nvSpPr>
        <p:spPr>
          <a:xfrm>
            <a:off x="652845" y="631368"/>
            <a:ext cx="10886309" cy="3416320"/>
          </a:xfrm>
          <a:prstGeom prst="rect">
            <a:avLst/>
          </a:prstGeom>
          <a:ln w="38100">
            <a:solidFill>
              <a:schemeClr val="tx1"/>
            </a:solidFill>
          </a:ln>
        </p:spPr>
        <p:txBody>
          <a:bodyPr wrap="square">
            <a:spAutoFit/>
          </a:bodyPr>
          <a:lstStyle/>
          <a:p>
            <a:pPr>
              <a:spcBef>
                <a:spcPct val="0"/>
              </a:spcBef>
            </a:pPr>
            <a:r>
              <a:rPr lang="en-GB" altLang="en-US" sz="3000" u="sng" dirty="0"/>
              <a:t>Consolidation phase</a:t>
            </a:r>
          </a:p>
          <a:p>
            <a:pPr fontAlgn="base"/>
            <a:r>
              <a:rPr lang="en-GB" sz="3200" dirty="0"/>
              <a:t>What question(s) do you still have?</a:t>
            </a:r>
            <a:r>
              <a:rPr lang="en-US" sz="3200" dirty="0"/>
              <a:t> </a:t>
            </a:r>
            <a:endParaRPr lang="en-US" sz="3200" b="0" i="0" dirty="0">
              <a:effectLst/>
            </a:endParaRPr>
          </a:p>
          <a:p>
            <a:pPr fontAlgn="base"/>
            <a:r>
              <a:rPr lang="en-GB" sz="3200" dirty="0"/>
              <a:t>Why do you think it was important to learn about this topic?</a:t>
            </a:r>
          </a:p>
          <a:p>
            <a:pPr fontAlgn="base"/>
            <a:r>
              <a:rPr lang="en-GB" sz="3200" dirty="0"/>
              <a:t>What has really stuck with you today?</a:t>
            </a:r>
            <a:r>
              <a:rPr lang="en-US" sz="3200" dirty="0"/>
              <a:t> </a:t>
            </a:r>
          </a:p>
          <a:p>
            <a:pPr>
              <a:spcBef>
                <a:spcPct val="0"/>
              </a:spcBef>
            </a:pPr>
            <a:endParaRPr lang="en-GB" altLang="en-US" sz="3000" dirty="0"/>
          </a:p>
          <a:p>
            <a:pPr>
              <a:spcBef>
                <a:spcPct val="0"/>
              </a:spcBef>
            </a:pPr>
            <a:endParaRPr lang="en-GB" altLang="en-US" sz="3000" dirty="0"/>
          </a:p>
          <a:p>
            <a:pPr>
              <a:spcBef>
                <a:spcPct val="0"/>
              </a:spcBef>
            </a:pPr>
            <a:endParaRPr lang="en-GB" altLang="en-US" sz="3000" b="1" i="1" dirty="0">
              <a:solidFill>
                <a:srgbClr val="FF0000"/>
              </a:solidFill>
              <a:latin typeface="Bradley Hand ITC" panose="03070402050302030203" pitchFamily="66" charset="0"/>
            </a:endParaRPr>
          </a:p>
        </p:txBody>
      </p:sp>
      <p:sp>
        <p:nvSpPr>
          <p:cNvPr id="7" name="Rectangle 6">
            <a:extLst>
              <a:ext uri="{FF2B5EF4-FFF2-40B4-BE49-F238E27FC236}">
                <a16:creationId xmlns:a16="http://schemas.microsoft.com/office/drawing/2014/main" id="{36E03362-F988-4F82-8C3C-569EF8213943}"/>
              </a:ext>
            </a:extLst>
          </p:cNvPr>
          <p:cNvSpPr/>
          <p:nvPr/>
        </p:nvSpPr>
        <p:spPr>
          <a:xfrm>
            <a:off x="652845" y="3696302"/>
            <a:ext cx="10886309" cy="2862322"/>
          </a:xfrm>
          <a:prstGeom prst="rect">
            <a:avLst/>
          </a:prstGeom>
          <a:ln w="38100">
            <a:solidFill>
              <a:schemeClr val="tx1"/>
            </a:solidFill>
          </a:ln>
        </p:spPr>
        <p:txBody>
          <a:bodyPr wrap="square">
            <a:spAutoFit/>
          </a:bodyPr>
          <a:lstStyle/>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a:p>
            <a:pPr>
              <a:spcBef>
                <a:spcPct val="0"/>
              </a:spcBef>
            </a:pPr>
            <a:endParaRPr lang="en-GB" altLang="en-US" sz="3000" dirty="0"/>
          </a:p>
        </p:txBody>
      </p:sp>
      <p:pic>
        <p:nvPicPr>
          <p:cNvPr id="2" name="Picture 6" descr="http://upload.wikimedia.org/wikipedia/commons/7/77/Glossy_3d_blue_conversation.png">
            <a:extLst>
              <a:ext uri="{FF2B5EF4-FFF2-40B4-BE49-F238E27FC236}">
                <a16:creationId xmlns:a16="http://schemas.microsoft.com/office/drawing/2014/main" id="{CB954CDE-D2EA-4118-8217-935AA9CCDA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8929" y="2016329"/>
            <a:ext cx="1728788" cy="172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D308D7A5-9FF1-419F-9440-0E7BB3EFA94A}"/>
              </a:ext>
            </a:extLst>
          </p:cNvPr>
          <p:cNvSpPr/>
          <p:nvPr/>
        </p:nvSpPr>
        <p:spPr>
          <a:xfrm>
            <a:off x="6515935" y="2656267"/>
            <a:ext cx="3409292" cy="1015663"/>
          </a:xfrm>
          <a:prstGeom prst="rect">
            <a:avLst/>
          </a:prstGeom>
        </p:spPr>
        <p:txBody>
          <a:bodyPr wrap="square">
            <a:spAutoFit/>
          </a:bodyPr>
          <a:lstStyle/>
          <a:p>
            <a:pPr>
              <a:spcBef>
                <a:spcPct val="0"/>
              </a:spcBef>
            </a:pPr>
            <a:r>
              <a:rPr lang="en-GB" altLang="en-US" sz="6000" b="1" dirty="0"/>
              <a:t>Answer </a:t>
            </a:r>
            <a:r>
              <a:rPr lang="en-GB" altLang="en-US" sz="6000" b="1" i="1" dirty="0">
                <a:solidFill>
                  <a:srgbClr val="FF0000"/>
                </a:solidFill>
                <a:latin typeface="Bradley Hand ITC" panose="03070402050302030203" pitchFamily="66" charset="0"/>
              </a:rPr>
              <a:t>it</a:t>
            </a:r>
          </a:p>
        </p:txBody>
      </p:sp>
    </p:spTree>
    <p:extLst>
      <p:ext uri="{BB962C8B-B14F-4D97-AF65-F5344CB8AC3E}">
        <p14:creationId xmlns:p14="http://schemas.microsoft.com/office/powerpoint/2010/main" val="3268479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107837856"/>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b="1" u="sng" dirty="0">
                        <a:latin typeface="Calibri" panose="020F0502020204030204" pitchFamily="34" charset="0"/>
                        <a:cs typeface="Calibri" panose="020F0502020204030204" pitchFamily="34" charset="0"/>
                      </a:endParaRPr>
                    </a:p>
                    <a:p>
                      <a:pPr algn="ctr"/>
                      <a:r>
                        <a:rPr lang="en-GB" sz="1600" dirty="0">
                          <a:latin typeface="Calibri" panose="020F0502020204030204" pitchFamily="34" charset="0"/>
                          <a:cs typeface="Calibri" panose="020F0502020204030204" pitchFamily="34" charset="0"/>
                        </a:rPr>
                        <a:t>What are the definitions for both keywords?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b="1" dirty="0"/>
                    </a:p>
                    <a:p>
                      <a:endParaRPr lang="en-GB" sz="1600" b="1" u="sng" dirty="0"/>
                    </a:p>
                  </a:txBody>
                  <a:tcPr/>
                </a:tc>
                <a:tc>
                  <a:txBody>
                    <a:bodyPr/>
                    <a:lstStyle/>
                    <a:p>
                      <a:r>
                        <a:rPr lang="en-GB" sz="1600" b="1" u="sng" dirty="0"/>
                        <a:t>Activation phase </a:t>
                      </a:r>
                    </a:p>
                    <a:p>
                      <a:r>
                        <a:rPr lang="en-GB" sz="1600" b="1" u="sng" dirty="0"/>
                        <a:t>L/O </a:t>
                      </a:r>
                      <a:endParaRPr lang="en-GB" sz="1600" dirty="0"/>
                    </a:p>
                    <a:p>
                      <a:pPr marL="457200" indent="-457200">
                        <a:buSzPct val="107000"/>
                        <a:buFont typeface="Wingdings" panose="05000000000000000000" pitchFamily="2" charset="2"/>
                        <a:buChar char="C"/>
                      </a:pPr>
                      <a:r>
                        <a:rPr lang="en-GB" sz="1600" b="1" dirty="0"/>
                        <a:t>I can understand how mental health can affect someone </a:t>
                      </a:r>
                    </a:p>
                    <a:p>
                      <a:pPr marL="457200" indent="-457200">
                        <a:buSzPct val="107000"/>
                        <a:buFont typeface="Wingdings" panose="05000000000000000000" pitchFamily="2" charset="2"/>
                        <a:buChar char="C"/>
                      </a:pPr>
                      <a:r>
                        <a:rPr lang="en-GB" sz="1600" b="1" dirty="0"/>
                        <a:t>I can suggest tips for helping someone cope with mental health problems</a:t>
                      </a:r>
                    </a:p>
                    <a:p>
                      <a:pPr marL="457200" indent="-457200">
                        <a:buSzPct val="107000"/>
                        <a:buFont typeface="Wingdings" panose="05000000000000000000" pitchFamily="2" charset="2"/>
                        <a:buChar char="C"/>
                      </a:pPr>
                      <a:r>
                        <a:rPr lang="en-GB" sz="1600" b="1" dirty="0"/>
                        <a:t>I can explain self-esteem, and someone can build their self-esteem</a:t>
                      </a:r>
                    </a:p>
                    <a:p>
                      <a:pPr algn="ctr"/>
                      <a:endParaRPr lang="en-GB" sz="1600" b="1" u="sng" dirty="0">
                        <a:solidFill>
                          <a:schemeClr val="tx1"/>
                        </a:solidFill>
                      </a:endParaRPr>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015663"/>
          </a:xfrm>
          <a:prstGeom prst="rect">
            <a:avLst/>
          </a:prstGeom>
        </p:spPr>
        <p:txBody>
          <a:bodyPr wrap="square">
            <a:spAutoFit/>
          </a:bodyPr>
          <a:lstStyle/>
          <a:p>
            <a:pPr algn="ctr"/>
            <a:r>
              <a:rPr lang="en-GB" sz="2000" b="1" u="sng" dirty="0"/>
              <a:t>Ethics and Values – Year 8</a:t>
            </a:r>
          </a:p>
          <a:p>
            <a:pPr algn="ctr"/>
            <a:r>
              <a:rPr lang="en-GB" sz="2000" b="1" u="sng" dirty="0"/>
              <a:t>Lesson 6: Self-esteem</a:t>
            </a:r>
          </a:p>
          <a:p>
            <a:pPr algn="ctr"/>
            <a:r>
              <a:rPr lang="en-GB" sz="2000" dirty="0"/>
              <a:t>Learning intent:</a:t>
            </a:r>
            <a:r>
              <a:rPr lang="en-GB" sz="2000" dirty="0">
                <a:solidFill>
                  <a:srgbClr val="FF0000"/>
                </a:solidFill>
              </a:rPr>
              <a:t> </a:t>
            </a:r>
            <a:r>
              <a:rPr lang="en-GB" sz="2000" dirty="0"/>
              <a:t>To recognise the link between healthy self-esteem and healthy body image</a:t>
            </a: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4119493" y="4991360"/>
            <a:ext cx="1296323" cy="10252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038BEA6B-3607-4636-ABD2-2098A78C52AD}"/>
              </a:ext>
            </a:extLst>
          </p:cNvPr>
          <p:cNvSpPr/>
          <p:nvPr/>
        </p:nvSpPr>
        <p:spPr>
          <a:xfrm>
            <a:off x="1060882" y="2534893"/>
            <a:ext cx="2103461" cy="523220"/>
          </a:xfrm>
          <a:prstGeom prst="rect">
            <a:avLst/>
          </a:prstGeom>
        </p:spPr>
        <p:txBody>
          <a:bodyPr wrap="none">
            <a:spAutoFit/>
          </a:bodyPr>
          <a:lstStyle/>
          <a:p>
            <a:pPr algn="ctr"/>
            <a:r>
              <a:rPr lang="en-GB" sz="2800" dirty="0">
                <a:latin typeface="Calibri" panose="020F0502020204030204" pitchFamily="34" charset="0"/>
                <a:cs typeface="Calibri" panose="020F0502020204030204" pitchFamily="34" charset="0"/>
              </a:rPr>
              <a:t>Adolescence </a:t>
            </a:r>
          </a:p>
        </p:txBody>
      </p:sp>
      <p:sp>
        <p:nvSpPr>
          <p:cNvPr id="5" name="Rectangle 4">
            <a:extLst>
              <a:ext uri="{FF2B5EF4-FFF2-40B4-BE49-F238E27FC236}">
                <a16:creationId xmlns:a16="http://schemas.microsoft.com/office/drawing/2014/main" id="{ED33DE83-66FA-4FC1-9B84-9699BAFDBCD4}"/>
              </a:ext>
            </a:extLst>
          </p:cNvPr>
          <p:cNvSpPr/>
          <p:nvPr/>
        </p:nvSpPr>
        <p:spPr>
          <a:xfrm>
            <a:off x="3650681" y="2521832"/>
            <a:ext cx="1415773" cy="523220"/>
          </a:xfrm>
          <a:prstGeom prst="rect">
            <a:avLst/>
          </a:prstGeom>
        </p:spPr>
        <p:txBody>
          <a:bodyPr wrap="none">
            <a:spAutoFit/>
          </a:bodyPr>
          <a:lstStyle/>
          <a:p>
            <a:pPr algn="ctr"/>
            <a:r>
              <a:rPr lang="en-GB" sz="2800" dirty="0">
                <a:latin typeface="Calibri" panose="020F0502020204030204" pitchFamily="34" charset="0"/>
                <a:cs typeface="Calibri" panose="020F0502020204030204" pitchFamily="34" charset="0"/>
              </a:rPr>
              <a:t>Puberty </a:t>
            </a:r>
          </a:p>
        </p:txBody>
      </p:sp>
      <p:pic>
        <p:nvPicPr>
          <p:cNvPr id="6" name="Picture 5">
            <a:extLst>
              <a:ext uri="{FF2B5EF4-FFF2-40B4-BE49-F238E27FC236}">
                <a16:creationId xmlns:a16="http://schemas.microsoft.com/office/drawing/2014/main" id="{EB5C896F-07E2-423B-BF42-7DF553D8F44B}"/>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13891" y="3661729"/>
            <a:ext cx="960872" cy="1112865"/>
          </a:xfrm>
          <a:prstGeom prst="rect">
            <a:avLst/>
          </a:prstGeom>
        </p:spPr>
      </p:pic>
      <p:sp>
        <p:nvSpPr>
          <p:cNvPr id="7" name="Rounded Rectangular Callout 4">
            <a:extLst>
              <a:ext uri="{FF2B5EF4-FFF2-40B4-BE49-F238E27FC236}">
                <a16:creationId xmlns:a16="http://schemas.microsoft.com/office/drawing/2014/main" id="{936F8A47-428C-4CCF-ADAD-56D57A4568D6}"/>
              </a:ext>
            </a:extLst>
          </p:cNvPr>
          <p:cNvSpPr/>
          <p:nvPr/>
        </p:nvSpPr>
        <p:spPr>
          <a:xfrm>
            <a:off x="8354593" y="3429000"/>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dirty="0">
              <a:solidFill>
                <a:schemeClr val="tx1"/>
              </a:solidFill>
              <a:hlinkClick r:id="rId4"/>
            </a:endParaRPr>
          </a:p>
          <a:p>
            <a:endParaRPr lang="en-GB" sz="1600" dirty="0">
              <a:solidFill>
                <a:schemeClr val="tx1"/>
              </a:solidFill>
              <a:hlinkClick r:id="rId5"/>
            </a:endParaRPr>
          </a:p>
          <a:p>
            <a:r>
              <a:rPr lang="en-GB" sz="1600" dirty="0">
                <a:solidFill>
                  <a:schemeClr val="tx1"/>
                </a:solidFill>
                <a:hlinkClick r:id="rId5"/>
              </a:rPr>
              <a:t>https://www.youtube.com/watch?v=DxIDKZHW3-E</a:t>
            </a:r>
            <a:endParaRPr lang="en-GB" sz="1600" dirty="0">
              <a:solidFill>
                <a:schemeClr val="tx1"/>
              </a:solidFill>
            </a:endParaRPr>
          </a:p>
          <a:p>
            <a:endParaRPr lang="en-GB" sz="1600" dirty="0">
              <a:solidFill>
                <a:schemeClr val="tx1"/>
              </a:solidFill>
            </a:endParaRPr>
          </a:p>
          <a:p>
            <a:endParaRPr lang="en-GB" sz="1600" dirty="0">
              <a:solidFill>
                <a:schemeClr val="tx1"/>
              </a:solidFill>
            </a:endParaRPr>
          </a:p>
        </p:txBody>
      </p:sp>
      <p:sp>
        <p:nvSpPr>
          <p:cNvPr id="20" name="TextBox 19">
            <a:extLst>
              <a:ext uri="{FF2B5EF4-FFF2-40B4-BE49-F238E27FC236}">
                <a16:creationId xmlns:a16="http://schemas.microsoft.com/office/drawing/2014/main" id="{78B15E0B-2472-4C53-8B11-5FCCD94BBA3B}"/>
              </a:ext>
            </a:extLst>
          </p:cNvPr>
          <p:cNvSpPr txBox="1"/>
          <p:nvPr/>
        </p:nvSpPr>
        <p:spPr>
          <a:xfrm>
            <a:off x="5625549" y="5142653"/>
            <a:ext cx="6096000" cy="369332"/>
          </a:xfrm>
          <a:prstGeom prst="rect">
            <a:avLst/>
          </a:prstGeom>
          <a:noFill/>
        </p:spPr>
        <p:txBody>
          <a:bodyPr wrap="square">
            <a:spAutoFit/>
          </a:bodyPr>
          <a:lstStyle/>
          <a:p>
            <a:pPr algn="ctr"/>
            <a:r>
              <a:rPr lang="en-GB" sz="1800" dirty="0">
                <a:solidFill>
                  <a:srgbClr val="FF0000"/>
                </a:solidFill>
                <a:latin typeface="Comic Sans MS" pitchFamily="66" charset="0"/>
              </a:rPr>
              <a:t>Don’t be afraid to talk about Mental Health</a:t>
            </a:r>
          </a:p>
        </p:txBody>
      </p:sp>
    </p:spTree>
    <p:extLst>
      <p:ext uri="{BB962C8B-B14F-4D97-AF65-F5344CB8AC3E}">
        <p14:creationId xmlns:p14="http://schemas.microsoft.com/office/powerpoint/2010/main" val="3275907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 name="TextBox 2">
            <a:extLst>
              <a:ext uri="{FF2B5EF4-FFF2-40B4-BE49-F238E27FC236}">
                <a16:creationId xmlns:a16="http://schemas.microsoft.com/office/drawing/2014/main" id="{7F16ADFB-E2CE-40B2-A9C2-0574C064C6FB}"/>
              </a:ext>
            </a:extLst>
          </p:cNvPr>
          <p:cNvSpPr txBox="1"/>
          <p:nvPr/>
        </p:nvSpPr>
        <p:spPr>
          <a:xfrm>
            <a:off x="489290" y="1740562"/>
            <a:ext cx="11213420" cy="4647426"/>
          </a:xfrm>
          <a:prstGeom prst="rect">
            <a:avLst/>
          </a:prstGeom>
          <a:noFill/>
          <a:ln w="28575">
            <a:solidFill>
              <a:schemeClr val="tx1"/>
            </a:solidFill>
          </a:ln>
        </p:spPr>
        <p:txBody>
          <a:bodyPr wrap="square" numCol="1" rtlCol="0">
            <a:spAutoFit/>
          </a:bodyPr>
          <a:lstStyle/>
          <a:p>
            <a:pPr marL="342900" indent="-342900">
              <a:buFont typeface="Arial" panose="020B0604020202020204" pitchFamily="34" charset="0"/>
              <a:buChar char="•"/>
            </a:pPr>
            <a:r>
              <a:rPr lang="en-GB" sz="1600" dirty="0"/>
              <a:t>We all have times when we feel down or stressed or frightened. Most of the time those feelings pass. But sometimes they develop into a more serious problem and that could happen to any one of us.</a:t>
            </a:r>
          </a:p>
          <a:p>
            <a:pPr marL="342900" indent="-342900">
              <a:buFont typeface="Arial" panose="020B0604020202020204" pitchFamily="34" charset="0"/>
              <a:buChar char="•"/>
            </a:pPr>
            <a:r>
              <a:rPr lang="en-GB" sz="1600" dirty="0"/>
              <a:t>Everyone is different. You may bounce back from a setback while someone else may feel weighed down by it for a long time.</a:t>
            </a:r>
          </a:p>
          <a:p>
            <a:pPr marL="342900" indent="-342900">
              <a:buFont typeface="Arial" panose="020B0604020202020204" pitchFamily="34" charset="0"/>
              <a:buChar char="•"/>
            </a:pPr>
            <a:r>
              <a:rPr lang="en-GB" sz="1600" dirty="0"/>
              <a:t>Your mental health doesn’t always stay the same. It can change as circumstances change and as you move through different stages of your life.</a:t>
            </a:r>
          </a:p>
          <a:p>
            <a:r>
              <a:rPr lang="en-GB" sz="1600" b="1" dirty="0"/>
              <a:t>How do mental Heath problems affect young people?</a:t>
            </a:r>
          </a:p>
          <a:p>
            <a:endParaRPr lang="en-GB" sz="1600" b="1" dirty="0"/>
          </a:p>
          <a:p>
            <a:pPr marL="342900" indent="-342900">
              <a:buFont typeface="+mj-lt"/>
              <a:buAutoNum type="arabicPeriod"/>
            </a:pPr>
            <a:r>
              <a:rPr lang="en-GB" sz="1600" b="1" dirty="0"/>
              <a:t>850,000 children aged 5-16 have mental health problems</a:t>
            </a:r>
          </a:p>
          <a:p>
            <a:pPr marL="228600" indent="-228600">
              <a:buFont typeface="+mj-lt"/>
              <a:buAutoNum type="arabicPeriod"/>
            </a:pPr>
            <a:endParaRPr lang="en-GB" sz="800" b="1" dirty="0"/>
          </a:p>
          <a:p>
            <a:pPr marL="342900" indent="-342900">
              <a:buFont typeface="+mj-lt"/>
              <a:buAutoNum type="arabicPeriod"/>
            </a:pPr>
            <a:r>
              <a:rPr lang="en-GB" sz="1600" b="1" dirty="0"/>
              <a:t>Three children in every classroom have a diagnosable mental health disorder.</a:t>
            </a:r>
          </a:p>
          <a:p>
            <a:pPr marL="228600" indent="-228600">
              <a:buFont typeface="+mj-lt"/>
              <a:buAutoNum type="arabicPeriod"/>
            </a:pPr>
            <a:endParaRPr lang="en-GB" sz="800" b="1" dirty="0"/>
          </a:p>
          <a:p>
            <a:pPr marL="342900" indent="-342900">
              <a:buFont typeface="+mj-lt"/>
              <a:buAutoNum type="arabicPeriod"/>
            </a:pPr>
            <a:r>
              <a:rPr lang="en-GB" sz="1600" b="1" dirty="0"/>
              <a:t>Nearly 80,000 children and young people suffer from severe depression.</a:t>
            </a:r>
          </a:p>
          <a:p>
            <a:pPr marL="342900" indent="-342900">
              <a:buFont typeface="+mj-lt"/>
              <a:buAutoNum type="arabicPeriod"/>
            </a:pPr>
            <a:endParaRPr lang="en-GB" sz="1600" b="1" dirty="0"/>
          </a:p>
          <a:p>
            <a:pPr marL="342900" indent="-342900">
              <a:buFont typeface="+mj-lt"/>
              <a:buAutoNum type="arabicPeriod"/>
            </a:pPr>
            <a:r>
              <a:rPr lang="en-GB" sz="1600" b="1" dirty="0"/>
              <a:t>Half of all lifetime cases of mental illness begin by age 14.</a:t>
            </a:r>
          </a:p>
          <a:p>
            <a:pPr marL="228600" indent="-228600">
              <a:buFont typeface="+mj-lt"/>
              <a:buAutoNum type="arabicPeriod"/>
            </a:pPr>
            <a:endParaRPr lang="en-GB" sz="800" b="1" dirty="0"/>
          </a:p>
          <a:p>
            <a:pPr marL="342900" indent="-342900">
              <a:buFont typeface="+mj-lt"/>
              <a:buAutoNum type="arabicPeriod"/>
            </a:pPr>
            <a:r>
              <a:rPr lang="en-GB" sz="1600" b="1" dirty="0"/>
              <a:t>45% of children in care have a mental health disorder - these are some of the most vulnerable people in our society.</a:t>
            </a:r>
          </a:p>
          <a:p>
            <a:pPr marL="228600" indent="-228600">
              <a:buFont typeface="+mj-lt"/>
              <a:buAutoNum type="arabicPeriod"/>
            </a:pPr>
            <a:endParaRPr lang="en-GB" sz="800" b="1" dirty="0"/>
          </a:p>
          <a:p>
            <a:pPr marL="342900" indent="-342900">
              <a:buFont typeface="+mj-lt"/>
              <a:buAutoNum type="arabicPeriod"/>
            </a:pPr>
            <a:r>
              <a:rPr lang="en-GB" sz="1600" b="1" dirty="0"/>
              <a:t>Nearly 300,000 young people in Britain have an anxiety disorder.</a:t>
            </a:r>
          </a:p>
          <a:p>
            <a:pPr marL="228600" indent="-228600">
              <a:buFont typeface="+mj-lt"/>
              <a:buAutoNum type="arabicPeriod"/>
            </a:pPr>
            <a:endParaRPr lang="en-GB" sz="800" b="1" dirty="0"/>
          </a:p>
          <a:p>
            <a:pPr marL="342900" indent="-342900">
              <a:buFont typeface="+mj-lt"/>
              <a:buAutoNum type="arabicPeriod"/>
            </a:pPr>
            <a:r>
              <a:rPr lang="en-GB" sz="1600" b="1" dirty="0"/>
              <a:t>95% of imprisoned young offenders have a mental health disorder. Many of them are struggling with more than one disorder.</a:t>
            </a:r>
          </a:p>
          <a:p>
            <a:pPr marL="342900" indent="-342900">
              <a:buFont typeface="Arial" panose="020B0604020202020204" pitchFamily="34" charset="0"/>
              <a:buChar char="•"/>
            </a:pPr>
            <a:endParaRPr lang="en-GB" sz="1600" dirty="0"/>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642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30E0918-90AD-446D-8BEE-5BE864256C5C}"/>
              </a:ext>
            </a:extLst>
          </p:cNvPr>
          <p:cNvSpPr/>
          <p:nvPr/>
        </p:nvSpPr>
        <p:spPr>
          <a:xfrm>
            <a:off x="722595" y="1828532"/>
            <a:ext cx="11213420" cy="44627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2600" b="1" dirty="0"/>
              <a:t>The top tips for helping friends or family cope with their mental problems are:</a:t>
            </a:r>
          </a:p>
          <a:p>
            <a:pPr marL="285750" indent="-285750">
              <a:buFont typeface="Wingdings" panose="05000000000000000000" pitchFamily="2" charset="2"/>
              <a:buChar char="ü"/>
            </a:pPr>
            <a:r>
              <a:rPr lang="en-GB" sz="2600" b="1" dirty="0">
                <a:solidFill>
                  <a:srgbClr val="002060"/>
                </a:solidFill>
              </a:rPr>
              <a:t>Encourage them to seek help from their doctor</a:t>
            </a:r>
          </a:p>
          <a:p>
            <a:pPr marL="285750" indent="-285750">
              <a:buFont typeface="Wingdings" panose="05000000000000000000" pitchFamily="2" charset="2"/>
              <a:buChar char="ü"/>
            </a:pPr>
            <a:r>
              <a:rPr lang="en-GB" sz="2600" b="1" dirty="0">
                <a:solidFill>
                  <a:srgbClr val="002060"/>
                </a:solidFill>
              </a:rPr>
              <a:t>Encourage them to talk about their feelings rather than bottling them up</a:t>
            </a:r>
          </a:p>
          <a:p>
            <a:pPr marL="285750" indent="-285750">
              <a:buFont typeface="Wingdings" panose="05000000000000000000" pitchFamily="2" charset="2"/>
              <a:buChar char="ü"/>
            </a:pPr>
            <a:r>
              <a:rPr lang="en-GB" sz="2600" b="1" dirty="0">
                <a:solidFill>
                  <a:srgbClr val="002060"/>
                </a:solidFill>
              </a:rPr>
              <a:t>Be sympathetic and affectionate, spend time with them</a:t>
            </a:r>
          </a:p>
          <a:p>
            <a:pPr marL="285750" indent="-285750">
              <a:buFont typeface="Wingdings" panose="05000000000000000000" pitchFamily="2" charset="2"/>
              <a:buChar char="ü"/>
            </a:pPr>
            <a:r>
              <a:rPr lang="en-GB" sz="2600" b="1" dirty="0">
                <a:solidFill>
                  <a:srgbClr val="002060"/>
                </a:solidFill>
              </a:rPr>
              <a:t>If they live alone send them messages to let them know you are thinking about them</a:t>
            </a:r>
          </a:p>
          <a:p>
            <a:pPr marL="285750" indent="-285750">
              <a:buFont typeface="Wingdings" panose="05000000000000000000" pitchFamily="2" charset="2"/>
              <a:buChar char="ü"/>
            </a:pPr>
            <a:r>
              <a:rPr lang="en-GB" sz="2600" b="1" dirty="0">
                <a:solidFill>
                  <a:srgbClr val="002060"/>
                </a:solidFill>
              </a:rPr>
              <a:t>Be patient with them; they might be irritable or behave in a way that may upset you</a:t>
            </a:r>
            <a:r>
              <a:rPr lang="en-GB" b="1" dirty="0">
                <a:solidFill>
                  <a:srgbClr val="002060"/>
                </a:solidFill>
              </a:rPr>
              <a:t>.</a:t>
            </a:r>
          </a:p>
        </p:txBody>
      </p:sp>
    </p:spTree>
    <p:extLst>
      <p:ext uri="{BB962C8B-B14F-4D97-AF65-F5344CB8AC3E}">
        <p14:creationId xmlns:p14="http://schemas.microsoft.com/office/powerpoint/2010/main" val="70772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D94A15AE-B32B-4ECC-BC4A-AC6B95127E2C}"/>
              </a:ext>
            </a:extLst>
          </p:cNvPr>
          <p:cNvPicPr>
            <a:picLocks noChangeAspect="1"/>
          </p:cNvPicPr>
          <p:nvPr/>
        </p:nvPicPr>
        <p:blipFill>
          <a:blip r:embed="rId3"/>
          <a:stretch>
            <a:fillRect/>
          </a:stretch>
        </p:blipFill>
        <p:spPr>
          <a:xfrm>
            <a:off x="750596" y="179516"/>
            <a:ext cx="11125349" cy="6498967"/>
          </a:xfrm>
          <a:prstGeom prst="rect">
            <a:avLst/>
          </a:prstGeom>
          <a:ln w="38100">
            <a:solidFill>
              <a:srgbClr val="0070C0"/>
            </a:solidFill>
          </a:ln>
        </p:spPr>
      </p:pic>
    </p:spTree>
    <p:extLst>
      <p:ext uri="{BB962C8B-B14F-4D97-AF65-F5344CB8AC3E}">
        <p14:creationId xmlns:p14="http://schemas.microsoft.com/office/powerpoint/2010/main" val="173370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36F94E-6858-49C3-9D89-9649F7D3D5F2}"/>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09D39E8D-790E-4D91-A9BB-D0F9B890A8A0}"/>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sp>
        <p:nvSpPr>
          <p:cNvPr id="11" name="Rectangle 10">
            <a:extLst>
              <a:ext uri="{FF2B5EF4-FFF2-40B4-BE49-F238E27FC236}">
                <a16:creationId xmlns:a16="http://schemas.microsoft.com/office/drawing/2014/main" id="{F32D0F86-528E-409F-8F36-4905798DD8ED}"/>
              </a:ext>
            </a:extLst>
          </p:cNvPr>
          <p:cNvSpPr/>
          <p:nvPr/>
        </p:nvSpPr>
        <p:spPr>
          <a:xfrm>
            <a:off x="722595"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2" name="Rectangle 11">
            <a:extLst>
              <a:ext uri="{FF2B5EF4-FFF2-40B4-BE49-F238E27FC236}">
                <a16:creationId xmlns:a16="http://schemas.microsoft.com/office/drawing/2014/main" id="{9C32C62A-D291-4DD2-BC96-FD04B01CF2FD}"/>
              </a:ext>
            </a:extLst>
          </p:cNvPr>
          <p:cNvSpPr/>
          <p:nvPr/>
        </p:nvSpPr>
        <p:spPr>
          <a:xfrm>
            <a:off x="2134511" y="1674462"/>
            <a:ext cx="372890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Main Activity</a:t>
            </a:r>
          </a:p>
        </p:txBody>
      </p:sp>
      <p:sp>
        <p:nvSpPr>
          <p:cNvPr id="13" name="TextBox 12">
            <a:extLst>
              <a:ext uri="{FF2B5EF4-FFF2-40B4-BE49-F238E27FC236}">
                <a16:creationId xmlns:a16="http://schemas.microsoft.com/office/drawing/2014/main" id="{5CF3FD54-3DF4-4868-96D6-76EC4EC3E46E}"/>
              </a:ext>
            </a:extLst>
          </p:cNvPr>
          <p:cNvSpPr txBox="1"/>
          <p:nvPr/>
        </p:nvSpPr>
        <p:spPr>
          <a:xfrm>
            <a:off x="7673008" y="293099"/>
            <a:ext cx="4190745" cy="2308324"/>
          </a:xfrm>
          <a:prstGeom prst="rect">
            <a:avLst/>
          </a:prstGeom>
          <a:noFill/>
          <a:ln w="38100">
            <a:solidFill>
              <a:schemeClr val="tx1"/>
            </a:solidFill>
          </a:ln>
        </p:spPr>
        <p:txBody>
          <a:bodyPr wrap="square" rtlCol="0">
            <a:spAutoFit/>
          </a:bodyPr>
          <a:lstStyle/>
          <a:p>
            <a:r>
              <a:rPr lang="en-GB" b="1" dirty="0"/>
              <a:t>A Time to Change survey found that nine out of ten people with mental health problems</a:t>
            </a:r>
            <a:r>
              <a:rPr lang="en-GB" dirty="0"/>
              <a:t> (87%) reported the negative impact of stigma and discrimination on their lives. </a:t>
            </a:r>
          </a:p>
          <a:p>
            <a:r>
              <a:rPr lang="en-GB" dirty="0"/>
              <a:t>Stigma - a mark of disgrace associated with a particular circumstance, quality, or person</a:t>
            </a:r>
          </a:p>
        </p:txBody>
      </p:sp>
      <p:sp>
        <p:nvSpPr>
          <p:cNvPr id="14" name="TextBox 13">
            <a:extLst>
              <a:ext uri="{FF2B5EF4-FFF2-40B4-BE49-F238E27FC236}">
                <a16:creationId xmlns:a16="http://schemas.microsoft.com/office/drawing/2014/main" id="{CED83CEA-36CD-4C36-BF6E-99435FBCD8FA}"/>
              </a:ext>
            </a:extLst>
          </p:cNvPr>
          <p:cNvSpPr txBox="1"/>
          <p:nvPr/>
        </p:nvSpPr>
        <p:spPr>
          <a:xfrm>
            <a:off x="722595" y="2760193"/>
            <a:ext cx="11125349" cy="4031873"/>
          </a:xfrm>
          <a:prstGeom prst="rect">
            <a:avLst/>
          </a:prstGeom>
          <a:solidFill>
            <a:schemeClr val="bg1"/>
          </a:solidFill>
          <a:ln w="38100">
            <a:solidFill>
              <a:srgbClr val="0070C0"/>
            </a:solidFill>
          </a:ln>
        </p:spPr>
        <p:txBody>
          <a:bodyPr wrap="square" numCol="2" rtlCol="0">
            <a:spAutoFit/>
          </a:bodyPr>
          <a:lstStyle/>
          <a:p>
            <a:r>
              <a:rPr lang="en-GB" sz="1600" b="1" dirty="0">
                <a:solidFill>
                  <a:srgbClr val="002060"/>
                </a:solidFill>
              </a:rPr>
              <a:t>Task 1: How you can help people close to you who have mental health problems.</a:t>
            </a:r>
          </a:p>
          <a:p>
            <a:r>
              <a:rPr lang="en-GB" sz="1600" dirty="0"/>
              <a:t>Choose three of these tips and explain why each of them is important. Why will it help your friend or family member?</a:t>
            </a:r>
          </a:p>
          <a:p>
            <a:r>
              <a:rPr lang="en-GB" sz="1600" b="1" dirty="0"/>
              <a:t>The top tips for helping friends or family cope with their mental problems are:</a:t>
            </a:r>
          </a:p>
          <a:p>
            <a:pPr marL="285750" indent="-285750">
              <a:buFont typeface="Wingdings" panose="05000000000000000000" pitchFamily="2" charset="2"/>
              <a:buChar char="ü"/>
            </a:pPr>
            <a:r>
              <a:rPr lang="en-GB" sz="1600" b="1" dirty="0">
                <a:solidFill>
                  <a:srgbClr val="002060"/>
                </a:solidFill>
              </a:rPr>
              <a:t>Encourage them to seek help from their doctor</a:t>
            </a:r>
          </a:p>
          <a:p>
            <a:pPr marL="285750" indent="-285750">
              <a:buFont typeface="Wingdings" panose="05000000000000000000" pitchFamily="2" charset="2"/>
              <a:buChar char="ü"/>
            </a:pPr>
            <a:r>
              <a:rPr lang="en-GB" sz="1600" b="1" dirty="0">
                <a:solidFill>
                  <a:srgbClr val="002060"/>
                </a:solidFill>
              </a:rPr>
              <a:t>Encourage them to talk about their feelings rather than bottling them up</a:t>
            </a:r>
          </a:p>
          <a:p>
            <a:pPr marL="285750" indent="-285750">
              <a:buFont typeface="Wingdings" panose="05000000000000000000" pitchFamily="2" charset="2"/>
              <a:buChar char="ü"/>
            </a:pPr>
            <a:r>
              <a:rPr lang="en-GB" sz="1600" b="1" dirty="0">
                <a:solidFill>
                  <a:srgbClr val="002060"/>
                </a:solidFill>
              </a:rPr>
              <a:t>Be sympathetic and affectionate, spend time with them</a:t>
            </a:r>
          </a:p>
          <a:p>
            <a:pPr marL="285750" indent="-285750">
              <a:buFont typeface="Wingdings" panose="05000000000000000000" pitchFamily="2" charset="2"/>
              <a:buChar char="ü"/>
            </a:pPr>
            <a:r>
              <a:rPr lang="en-GB" sz="1600" b="1" dirty="0">
                <a:solidFill>
                  <a:srgbClr val="002060"/>
                </a:solidFill>
              </a:rPr>
              <a:t>If they live alone send them messages to let them know you are thinking about them</a:t>
            </a:r>
          </a:p>
          <a:p>
            <a:pPr marL="285750" indent="-285750">
              <a:buFont typeface="Wingdings" panose="05000000000000000000" pitchFamily="2" charset="2"/>
              <a:buChar char="ü"/>
            </a:pPr>
            <a:r>
              <a:rPr lang="en-GB" sz="1600" b="1" dirty="0">
                <a:solidFill>
                  <a:srgbClr val="002060"/>
                </a:solidFill>
              </a:rPr>
              <a:t>Be patient with them; they might be irritable or behave in a way that may upset you. </a:t>
            </a:r>
          </a:p>
          <a:p>
            <a:pPr marL="285750" indent="-285750">
              <a:buFont typeface="Wingdings" panose="05000000000000000000" pitchFamily="2" charset="2"/>
              <a:buChar char="ü"/>
            </a:pPr>
            <a:endParaRPr lang="en-GB" sz="1600" b="1" dirty="0">
              <a:solidFill>
                <a:srgbClr val="002060"/>
              </a:solidFill>
            </a:endParaRPr>
          </a:p>
          <a:p>
            <a:endParaRPr lang="en-GB" sz="1600" b="1" dirty="0">
              <a:solidFill>
                <a:srgbClr val="002060"/>
              </a:solidFill>
            </a:endParaRPr>
          </a:p>
          <a:p>
            <a:r>
              <a:rPr lang="en-GB" sz="1600" b="1" dirty="0">
                <a:solidFill>
                  <a:srgbClr val="002060"/>
                </a:solidFill>
              </a:rPr>
              <a:t>Task 2: Discuss how stigma of mental health affects people suffering from mental health problems:</a:t>
            </a:r>
          </a:p>
          <a:p>
            <a:pPr marL="285750" indent="-285750">
              <a:buFont typeface="Wingdings" panose="05000000000000000000" pitchFamily="2" charset="2"/>
              <a:buChar char="ü"/>
            </a:pPr>
            <a:r>
              <a:rPr lang="en-GB" sz="1600" b="1" dirty="0">
                <a:solidFill>
                  <a:srgbClr val="002060"/>
                </a:solidFill>
              </a:rPr>
              <a:t>It isolates people</a:t>
            </a:r>
          </a:p>
          <a:p>
            <a:pPr marL="285750" indent="-285750">
              <a:buFont typeface="Wingdings" panose="05000000000000000000" pitchFamily="2" charset="2"/>
              <a:buChar char="ü"/>
            </a:pPr>
            <a:r>
              <a:rPr lang="en-GB" sz="1600" b="1" dirty="0">
                <a:solidFill>
                  <a:srgbClr val="002060"/>
                </a:solidFill>
              </a:rPr>
              <a:t>It stops people getting and keeping jobs</a:t>
            </a:r>
          </a:p>
          <a:p>
            <a:pPr marL="285750" indent="-285750">
              <a:buFont typeface="Wingdings" panose="05000000000000000000" pitchFamily="2" charset="2"/>
              <a:buChar char="ü"/>
            </a:pPr>
            <a:r>
              <a:rPr lang="en-GB" sz="1600" b="1" dirty="0">
                <a:solidFill>
                  <a:srgbClr val="002060"/>
                </a:solidFill>
              </a:rPr>
              <a:t>It stops people seeking help</a:t>
            </a:r>
          </a:p>
          <a:p>
            <a:pPr marL="285750" indent="-285750">
              <a:buFont typeface="Wingdings" panose="05000000000000000000" pitchFamily="2" charset="2"/>
              <a:buChar char="ü"/>
            </a:pPr>
            <a:r>
              <a:rPr lang="en-GB" sz="1600" b="1" dirty="0">
                <a:solidFill>
                  <a:srgbClr val="002060"/>
                </a:solidFill>
              </a:rPr>
              <a:t>It has a negative impact on physical health </a:t>
            </a:r>
          </a:p>
          <a:p>
            <a:endParaRPr lang="en-GB" sz="1600" b="1" dirty="0">
              <a:ln>
                <a:solidFill>
                  <a:schemeClr val="tx1"/>
                </a:solidFill>
              </a:ln>
              <a:solidFill>
                <a:srgbClr val="002060"/>
              </a:solidFill>
            </a:endParaRPr>
          </a:p>
          <a:p>
            <a:r>
              <a:rPr lang="en-GB" sz="1600" dirty="0"/>
              <a:t>We know that people with mental health problems tend to have poorer than average physical health and their physical health problems are often misdiagnosed. As a result, people with the most severe mental health problems die on average ten years younger.</a:t>
            </a:r>
          </a:p>
        </p:txBody>
      </p:sp>
      <p:pic>
        <p:nvPicPr>
          <p:cNvPr id="15" name="Picture 14">
            <a:extLst>
              <a:ext uri="{FF2B5EF4-FFF2-40B4-BE49-F238E27FC236}">
                <a16:creationId xmlns:a16="http://schemas.microsoft.com/office/drawing/2014/main" id="{6678291D-5F5E-41FC-A6BE-5C25005F0F0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35665" y="5499652"/>
            <a:ext cx="1134164" cy="1313568"/>
          </a:xfrm>
          <a:prstGeom prst="rect">
            <a:avLst/>
          </a:prstGeom>
        </p:spPr>
      </p:pic>
      <p:sp>
        <p:nvSpPr>
          <p:cNvPr id="16" name="Rounded Rectangular Callout 4">
            <a:extLst>
              <a:ext uri="{FF2B5EF4-FFF2-40B4-BE49-F238E27FC236}">
                <a16:creationId xmlns:a16="http://schemas.microsoft.com/office/drawing/2014/main" id="{2ABC6254-788C-466E-BE8B-C228013DB002}"/>
              </a:ext>
            </a:extLst>
          </p:cNvPr>
          <p:cNvSpPr/>
          <p:nvPr/>
        </p:nvSpPr>
        <p:spPr>
          <a:xfrm>
            <a:off x="10003436" y="5863402"/>
            <a:ext cx="1860317" cy="731521"/>
          </a:xfrm>
          <a:prstGeom prst="wedgeRoundRectCallout">
            <a:avLst>
              <a:gd name="adj1" fmla="val -76370"/>
              <a:gd name="adj2" fmla="val 4024"/>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a:solidFill>
                  <a:schemeClr val="tx1"/>
                </a:solidFill>
                <a:hlinkClick r:id="rId4"/>
              </a:rPr>
              <a:t>https://www.youtube.com/watch?v=hdPZ7rw0wMc</a:t>
            </a:r>
            <a:endParaRPr lang="en-GB" sz="1400" dirty="0">
              <a:solidFill>
                <a:schemeClr val="tx1"/>
              </a:solidFill>
            </a:endParaRPr>
          </a:p>
        </p:txBody>
      </p:sp>
    </p:spTree>
    <p:extLst>
      <p:ext uri="{BB962C8B-B14F-4D97-AF65-F5344CB8AC3E}">
        <p14:creationId xmlns:p14="http://schemas.microsoft.com/office/powerpoint/2010/main" val="190686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anim calcmode="lin" valueType="num">
                                      <p:cBhvr additive="base">
                                        <p:cTn id="1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4">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 calcmode="lin" valueType="num">
                                      <p:cBhvr additive="base">
                                        <p:cTn id="15"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4">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 calcmode="lin" valueType="num">
                                      <p:cBhvr additive="base">
                                        <p:cTn id="23"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4">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anim calcmode="lin" valueType="num">
                                      <p:cBhvr additive="base">
                                        <p:cTn id="27"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4">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xEl>
                                              <p:pRg st="5" end="5"/>
                                            </p:txEl>
                                          </p:spTgt>
                                        </p:tgtEl>
                                        <p:attrNameLst>
                                          <p:attrName>style.visibility</p:attrName>
                                        </p:attrNameLst>
                                      </p:cBhvr>
                                      <p:to>
                                        <p:strVal val="visible"/>
                                      </p:to>
                                    </p:set>
                                    <p:anim calcmode="lin" valueType="num">
                                      <p:cBhvr additive="base">
                                        <p:cTn id="31"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4">
                                            <p:txEl>
                                              <p:pRg st="6" end="6"/>
                                            </p:txEl>
                                          </p:spTgt>
                                        </p:tgtEl>
                                        <p:attrNameLst>
                                          <p:attrName>style.visibility</p:attrName>
                                        </p:attrNameLst>
                                      </p:cBhvr>
                                      <p:to>
                                        <p:strVal val="visible"/>
                                      </p:to>
                                    </p:set>
                                    <p:anim calcmode="lin" valueType="num">
                                      <p:cBhvr additive="base">
                                        <p:cTn id="35"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4">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xEl>
                                              <p:pRg st="7" end="7"/>
                                            </p:txEl>
                                          </p:spTgt>
                                        </p:tgtEl>
                                        <p:attrNameLst>
                                          <p:attrName>style.visibility</p:attrName>
                                        </p:attrNameLst>
                                      </p:cBhvr>
                                      <p:to>
                                        <p:strVal val="visible"/>
                                      </p:to>
                                    </p:set>
                                    <p:anim calcmode="lin" valueType="num">
                                      <p:cBhvr additive="base">
                                        <p:cTn id="39"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4">
                                            <p:txEl>
                                              <p:pRg st="10" end="1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4">
                                            <p:txEl>
                                              <p:pRg st="11" end="11"/>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4">
                                            <p:txEl>
                                              <p:pRg st="12" end="12"/>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4">
                                            <p:txEl>
                                              <p:pRg st="13" end="1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4">
                                            <p:txEl>
                                              <p:pRg st="14" end="14"/>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4">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667425527"/>
              </p:ext>
            </p:extLst>
          </p:nvPr>
        </p:nvGraphicFramePr>
        <p:xfrm>
          <a:off x="364434" y="374531"/>
          <a:ext cx="11463132" cy="6240055"/>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6240055">
                <a:tc>
                  <a:txBody>
                    <a:bodyPr/>
                    <a:lstStyle/>
                    <a:p>
                      <a:r>
                        <a:rPr lang="en-GB" sz="1600" b="1" u="sng" dirty="0"/>
                        <a:t>Demonstration phase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t>Think about these questions – how relatable are they to you?</a:t>
                      </a:r>
                    </a:p>
                    <a:p>
                      <a:pPr marL="342900" indent="-342900">
                        <a:buFont typeface="+mj-lt"/>
                        <a:buAutoNum type="arabicPeriod"/>
                      </a:pPr>
                      <a:r>
                        <a:rPr lang="en-GB" sz="1600" dirty="0">
                          <a:solidFill>
                            <a:schemeClr val="tx1"/>
                          </a:solidFill>
                        </a:rPr>
                        <a:t>I don’t answer questions in class even when I have the right answer</a:t>
                      </a:r>
                    </a:p>
                    <a:p>
                      <a:pPr marL="342900" indent="-342900">
                        <a:buFont typeface="+mj-lt"/>
                        <a:buAutoNum type="arabicPeriod"/>
                      </a:pPr>
                      <a:r>
                        <a:rPr lang="en-GB" sz="1600" dirty="0">
                          <a:solidFill>
                            <a:schemeClr val="tx1"/>
                          </a:solidFill>
                        </a:rPr>
                        <a:t>When others praise me, it’s hard for me to believe what they say</a:t>
                      </a:r>
                    </a:p>
                    <a:p>
                      <a:pPr marL="342900" indent="-342900">
                        <a:buFont typeface="+mj-lt"/>
                        <a:buAutoNum type="arabicPeriod"/>
                      </a:pPr>
                      <a:r>
                        <a:rPr lang="en-GB" sz="1600" dirty="0">
                          <a:solidFill>
                            <a:schemeClr val="tx1"/>
                          </a:solidFill>
                        </a:rPr>
                        <a:t>When I’m honest about what I really think, I’m embarrassed later</a:t>
                      </a:r>
                    </a:p>
                    <a:p>
                      <a:pPr marL="342900" indent="-342900">
                        <a:buFont typeface="+mj-lt"/>
                        <a:buAutoNum type="arabicPeriod"/>
                      </a:pPr>
                      <a:r>
                        <a:rPr lang="en-GB" sz="1600" dirty="0">
                          <a:solidFill>
                            <a:schemeClr val="tx1"/>
                          </a:solidFill>
                        </a:rPr>
                        <a:t>I worry about how I look</a:t>
                      </a:r>
                    </a:p>
                    <a:p>
                      <a:pPr marL="342900" indent="-342900">
                        <a:buFont typeface="+mj-lt"/>
                        <a:buAutoNum type="arabicPeriod"/>
                      </a:pPr>
                      <a:r>
                        <a:rPr lang="en-GB" sz="1600" dirty="0">
                          <a:solidFill>
                            <a:schemeClr val="tx1"/>
                          </a:solidFill>
                        </a:rPr>
                        <a:t>I don’t think I’m as good as other people I know</a:t>
                      </a:r>
                    </a:p>
                    <a:p>
                      <a:pPr marL="342900" indent="-342900">
                        <a:buFont typeface="+mj-lt"/>
                        <a:buAutoNum type="arabicPeriod"/>
                      </a:pPr>
                      <a:r>
                        <a:rPr lang="en-GB" sz="1600" dirty="0">
                          <a:solidFill>
                            <a:schemeClr val="tx1"/>
                          </a:solidFill>
                        </a:rPr>
                        <a:t>I’d rather not do something than risk doing it wrong </a:t>
                      </a:r>
                    </a:p>
                    <a:p>
                      <a:pPr marL="0" indent="0">
                        <a:buFont typeface="+mj-lt"/>
                        <a:buNone/>
                      </a:pPr>
                      <a:r>
                        <a:rPr lang="en-GB" sz="1600" dirty="0">
                          <a:solidFill>
                            <a:schemeClr val="tx1"/>
                          </a:solidFill>
                        </a:rPr>
                        <a:t>Consider the following questions:</a:t>
                      </a:r>
                    </a:p>
                    <a:p>
                      <a:pPr marL="0" indent="0">
                        <a:buFont typeface="+mj-lt"/>
                        <a:buNone/>
                      </a:pPr>
                      <a:r>
                        <a:rPr lang="en-GB" sz="1600" dirty="0">
                          <a:solidFill>
                            <a:schemeClr val="tx1"/>
                          </a:solidFill>
                        </a:rPr>
                        <a:t>What affects our self-esteem?</a:t>
                      </a:r>
                    </a:p>
                    <a:p>
                      <a:pPr marL="0" indent="0">
                        <a:buFont typeface="+mj-lt"/>
                        <a:buNone/>
                      </a:pPr>
                      <a:r>
                        <a:rPr lang="en-GB" sz="1600" dirty="0">
                          <a:solidFill>
                            <a:schemeClr val="tx1"/>
                          </a:solidFill>
                        </a:rPr>
                        <a:t>How can it be raised?</a:t>
                      </a:r>
                    </a:p>
                    <a:p>
                      <a:pPr marL="0" indent="0">
                        <a:buFont typeface="+mj-lt"/>
                        <a:buNone/>
                      </a:pPr>
                      <a:r>
                        <a:rPr lang="en-GB" sz="1600" dirty="0">
                          <a:solidFill>
                            <a:schemeClr val="tx1"/>
                          </a:solidFill>
                        </a:rPr>
                        <a:t>How can it be lowered?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b="1" dirty="0"/>
                    </a:p>
                    <a:p>
                      <a:endParaRPr lang="en-GB" sz="1600" b="1" u="sng" dirty="0"/>
                    </a:p>
                  </a:txBody>
                  <a:tcPr/>
                </a:tc>
                <a:tc>
                  <a:txBody>
                    <a:bodyPr/>
                    <a:lstStyle/>
                    <a:p>
                      <a:r>
                        <a:rPr lang="en-GB" sz="1600" b="1" u="sng" dirty="0"/>
                        <a:t>Consolidation phase</a:t>
                      </a:r>
                    </a:p>
                    <a:p>
                      <a:pPr marL="285750" indent="-285750" algn="l">
                        <a:buFont typeface="Arial" panose="020B0604020202020204" pitchFamily="34" charset="0"/>
                        <a:buChar char="•"/>
                        <a:defRPr/>
                      </a:pPr>
                      <a:r>
                        <a:rPr lang="en-GB" sz="1600" b="1" kern="1200" dirty="0">
                          <a:solidFill>
                            <a:schemeClr val="tx1"/>
                          </a:solidFill>
                          <a:latin typeface="+mn-lt"/>
                          <a:ea typeface="+mn-ea"/>
                          <a:cs typeface="+mn-cs"/>
                        </a:rPr>
                        <a:t>Take risks. </a:t>
                      </a:r>
                      <a:r>
                        <a:rPr lang="en-GB" sz="1600" kern="1200" dirty="0">
                          <a:solidFill>
                            <a:schemeClr val="tx1"/>
                          </a:solidFill>
                          <a:latin typeface="+mn-lt"/>
                          <a:ea typeface="+mn-ea"/>
                          <a:cs typeface="+mn-cs"/>
                        </a:rPr>
                        <a:t>Push yourself, it’s not the end of the world if you fail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1" kern="1200" dirty="0">
                          <a:solidFill>
                            <a:schemeClr val="tx1"/>
                          </a:solidFill>
                          <a:latin typeface="+mn-lt"/>
                          <a:ea typeface="+mn-ea"/>
                          <a:cs typeface="+mn-cs"/>
                        </a:rPr>
                        <a:t>Stand up for yourself. </a:t>
                      </a:r>
                      <a:r>
                        <a:rPr lang="en-GB" sz="1600" kern="1200" dirty="0">
                          <a:solidFill>
                            <a:schemeClr val="tx1"/>
                          </a:solidFill>
                          <a:latin typeface="+mn-lt"/>
                          <a:ea typeface="+mn-ea"/>
                          <a:cs typeface="+mn-cs"/>
                        </a:rPr>
                        <a:t>People may target you as they recognise you have low self esteem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1" kern="1200" dirty="0">
                          <a:solidFill>
                            <a:schemeClr val="tx1"/>
                          </a:solidFill>
                          <a:latin typeface="+mn-lt"/>
                          <a:ea typeface="+mn-ea"/>
                          <a:cs typeface="+mn-cs"/>
                        </a:rPr>
                        <a:t>Be able to cope with criticism. </a:t>
                      </a:r>
                      <a:r>
                        <a:rPr lang="en-GB" sz="1600" kern="1200" dirty="0">
                          <a:solidFill>
                            <a:schemeClr val="tx1"/>
                          </a:solidFill>
                          <a:latin typeface="+mn-lt"/>
                          <a:ea typeface="+mn-ea"/>
                          <a:cs typeface="+mn-cs"/>
                        </a:rPr>
                        <a:t>View it as constructive rather than an attack on you</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600" b="1" kern="1200" dirty="0">
                          <a:solidFill>
                            <a:schemeClr val="tx1"/>
                          </a:solidFill>
                          <a:latin typeface="+mn-lt"/>
                          <a:ea typeface="+mn-ea"/>
                          <a:cs typeface="+mn-cs"/>
                        </a:rPr>
                        <a:t>Be realistic with your aims. </a:t>
                      </a:r>
                      <a:r>
                        <a:rPr lang="en-GB" sz="1600" kern="1200" dirty="0">
                          <a:solidFill>
                            <a:schemeClr val="tx1"/>
                          </a:solidFill>
                          <a:latin typeface="+mn-lt"/>
                          <a:ea typeface="+mn-ea"/>
                          <a:cs typeface="+mn-cs"/>
                        </a:rPr>
                        <a:t>You won’t ever be perfect and trying to be will make you miss all the things you did well at along the way</a:t>
                      </a:r>
                    </a:p>
                    <a:p>
                      <a:pPr marL="285750" indent="-285750" algn="l">
                        <a:buFont typeface="Arial" panose="020B0604020202020204" pitchFamily="34" charset="0"/>
                        <a:buChar char="•"/>
                        <a:defRPr/>
                      </a:pPr>
                      <a:r>
                        <a:rPr lang="en-GB" sz="1600" b="1" kern="1200" dirty="0">
                          <a:solidFill>
                            <a:schemeClr val="tx1"/>
                          </a:solidFill>
                          <a:latin typeface="+mn-lt"/>
                          <a:ea typeface="+mn-ea"/>
                          <a:cs typeface="+mn-cs"/>
                        </a:rPr>
                        <a:t>Think positively. </a:t>
                      </a:r>
                      <a:r>
                        <a:rPr lang="en-GB" sz="1600" kern="1200" dirty="0">
                          <a:solidFill>
                            <a:schemeClr val="tx1"/>
                          </a:solidFill>
                          <a:latin typeface="+mn-lt"/>
                          <a:ea typeface="+mn-ea"/>
                          <a:cs typeface="+mn-cs"/>
                        </a:rPr>
                        <a:t>Focus on what you are good at and what you enjoy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algn="ctr">
                        <a:defRPr/>
                      </a:pPr>
                      <a:endParaRPr lang="en-GB" sz="1600" kern="1200" dirty="0">
                        <a:solidFill>
                          <a:schemeClr val="tx1"/>
                        </a:solidFill>
                        <a:latin typeface="+mn-lt"/>
                        <a:ea typeface="+mn-ea"/>
                        <a:cs typeface="+mn-cs"/>
                      </a:endParaRPr>
                    </a:p>
                    <a:p>
                      <a:endParaRPr lang="en-GB" sz="1600" b="1" u="sng" dirty="0"/>
                    </a:p>
                    <a:p>
                      <a:endParaRPr lang="en-GB" sz="1600" b="1" u="sng" dirty="0"/>
                    </a:p>
                    <a:p>
                      <a:endParaRPr lang="en-GB" sz="1600" b="1" u="sng" dirty="0"/>
                    </a:p>
                  </a:txBody>
                  <a:tcPr/>
                </a:tc>
                <a:extLst>
                  <a:ext uri="{0D108BD9-81ED-4DB2-BD59-A6C34878D82A}">
                    <a16:rowId xmlns:a16="http://schemas.microsoft.com/office/drawing/2014/main" val="2096697857"/>
                  </a:ext>
                </a:extLst>
              </a:tr>
            </a:tbl>
          </a:graphicData>
        </a:graphic>
      </p:graphicFrame>
      <p:sp>
        <p:nvSpPr>
          <p:cNvPr id="2" name="Rectangle 1">
            <a:extLst>
              <a:ext uri="{FF2B5EF4-FFF2-40B4-BE49-F238E27FC236}">
                <a16:creationId xmlns:a16="http://schemas.microsoft.com/office/drawing/2014/main" id="{E76A1F15-B966-4C8E-B441-35518B34B0E4}"/>
              </a:ext>
            </a:extLst>
          </p:cNvPr>
          <p:cNvSpPr/>
          <p:nvPr/>
        </p:nvSpPr>
        <p:spPr>
          <a:xfrm>
            <a:off x="5879432" y="2855350"/>
            <a:ext cx="5595208" cy="1569660"/>
          </a:xfrm>
          <a:prstGeom prst="rect">
            <a:avLst/>
          </a:prstGeom>
          <a:ln w="38100">
            <a:solidFill>
              <a:schemeClr val="tx1"/>
            </a:solidFill>
          </a:ln>
        </p:spPr>
        <p:txBody>
          <a:bodyPr wrap="square">
            <a:spAutoFit/>
          </a:bodyPr>
          <a:lstStyle/>
          <a:p>
            <a:pPr>
              <a:spcBef>
                <a:spcPct val="0"/>
              </a:spcBef>
            </a:pPr>
            <a:r>
              <a:rPr lang="en-GB" altLang="en-US" sz="2400" dirty="0"/>
              <a:t>Prepare a 30 second news report on the topic today. You can create this either to be presented on TV or on the radio. Remember – feel free to make it dramatic</a:t>
            </a:r>
          </a:p>
        </p:txBody>
      </p:sp>
      <p:sp>
        <p:nvSpPr>
          <p:cNvPr id="5" name="Rectangle 4">
            <a:extLst>
              <a:ext uri="{FF2B5EF4-FFF2-40B4-BE49-F238E27FC236}">
                <a16:creationId xmlns:a16="http://schemas.microsoft.com/office/drawing/2014/main" id="{91750D60-F165-47DF-90D0-4CE76EF6FA39}"/>
              </a:ext>
            </a:extLst>
          </p:cNvPr>
          <p:cNvSpPr/>
          <p:nvPr/>
        </p:nvSpPr>
        <p:spPr>
          <a:xfrm>
            <a:off x="10490427" y="4776998"/>
            <a:ext cx="1918250" cy="369332"/>
          </a:xfrm>
          <a:prstGeom prst="rect">
            <a:avLst/>
          </a:prstGeom>
        </p:spPr>
        <p:txBody>
          <a:bodyPr wrap="square">
            <a:spAutoFit/>
          </a:bodyPr>
          <a:lstStyle/>
          <a:p>
            <a:pPr>
              <a:spcBef>
                <a:spcPct val="0"/>
              </a:spcBef>
            </a:pPr>
            <a:r>
              <a:rPr lang="en-GB" altLang="en-US" b="1" dirty="0"/>
              <a:t>Report </a:t>
            </a:r>
            <a:r>
              <a:rPr lang="en-GB" altLang="en-US" b="1" i="1" dirty="0">
                <a:solidFill>
                  <a:srgbClr val="FF0000"/>
                </a:solidFill>
                <a:latin typeface="Bradley Hand ITC" panose="03070402050302030203" pitchFamily="66" charset="0"/>
              </a:rPr>
              <a:t>it</a:t>
            </a:r>
          </a:p>
        </p:txBody>
      </p:sp>
      <p:pic>
        <p:nvPicPr>
          <p:cNvPr id="6" name="Picture 2" descr="http://cdn3.iconfinder.com/data/icons/iconshockrealvista/png/DIS/128/microphone_128.png">
            <a:hlinkClick r:id="rId2" action="ppaction://hlinksldjump"/>
            <a:extLst>
              <a:ext uri="{FF2B5EF4-FFF2-40B4-BE49-F238E27FC236}">
                <a16:creationId xmlns:a16="http://schemas.microsoft.com/office/drawing/2014/main" id="{82CD9A17-CFBB-4EA3-AA04-0C866374DE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0427" y="5146330"/>
            <a:ext cx="1337139" cy="133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223E9E29-490B-428A-AF42-9C901C4FE9FA}"/>
              </a:ext>
            </a:extLst>
          </p:cNvPr>
          <p:cNvSpPr/>
          <p:nvPr/>
        </p:nvSpPr>
        <p:spPr>
          <a:xfrm>
            <a:off x="5879432" y="4550302"/>
            <a:ext cx="4592662" cy="1938992"/>
          </a:xfrm>
          <a:prstGeom prst="rect">
            <a:avLst/>
          </a:prstGeom>
          <a:ln w="38100">
            <a:solidFill>
              <a:schemeClr val="tx1"/>
            </a:solidFill>
          </a:ln>
        </p:spPr>
        <p:txBody>
          <a:bodyPr wrap="square">
            <a:spAutoFit/>
          </a:bodyPr>
          <a:lstStyle/>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p:txBody>
      </p:sp>
      <p:sp>
        <p:nvSpPr>
          <p:cNvPr id="8" name="Rectangle 7">
            <a:extLst>
              <a:ext uri="{FF2B5EF4-FFF2-40B4-BE49-F238E27FC236}">
                <a16:creationId xmlns:a16="http://schemas.microsoft.com/office/drawing/2014/main" id="{1410343C-7B5D-4D8A-8240-D7150FB7C601}"/>
              </a:ext>
            </a:extLst>
          </p:cNvPr>
          <p:cNvSpPr/>
          <p:nvPr/>
        </p:nvSpPr>
        <p:spPr>
          <a:xfrm>
            <a:off x="705659" y="4550302"/>
            <a:ext cx="4592662" cy="1938992"/>
          </a:xfrm>
          <a:prstGeom prst="rect">
            <a:avLst/>
          </a:prstGeom>
          <a:ln w="38100">
            <a:solidFill>
              <a:schemeClr val="tx1"/>
            </a:solidFill>
          </a:ln>
        </p:spPr>
        <p:txBody>
          <a:bodyPr wrap="square">
            <a:spAutoFit/>
          </a:bodyPr>
          <a:lstStyle/>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a:p>
            <a:pPr>
              <a:spcBef>
                <a:spcPct val="0"/>
              </a:spcBef>
            </a:pPr>
            <a:endParaRPr lang="en-GB" altLang="en-US" sz="2400" dirty="0"/>
          </a:p>
        </p:txBody>
      </p:sp>
    </p:spTree>
    <p:extLst>
      <p:ext uri="{BB962C8B-B14F-4D97-AF65-F5344CB8AC3E}">
        <p14:creationId xmlns:p14="http://schemas.microsoft.com/office/powerpoint/2010/main" val="34083606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95E64D1-E60A-4AF9-8065-005234BF31B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DDC723C-F2D7-4A6C-B9D0-B155928FA49F}">
  <ds:schemaRefs>
    <ds:schemaRef ds:uri="http://schemas.microsoft.com/sharepoint/v3/contenttype/forms"/>
  </ds:schemaRefs>
</ds:datastoreItem>
</file>

<file path=customXml/itemProps3.xml><?xml version="1.0" encoding="utf-8"?>
<ds:datastoreItem xmlns:ds="http://schemas.openxmlformats.org/officeDocument/2006/customXml" ds:itemID="{31799277-B0DC-41C4-AD1C-EF4FAF2DD5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1273</TotalTime>
  <Words>2819</Words>
  <Application>Microsoft Office PowerPoint</Application>
  <PresentationFormat>Widescreen</PresentationFormat>
  <Paragraphs>308</Paragraphs>
  <Slides>21</Slides>
  <Notes>4</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Ethics and Values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7</cp:revision>
  <cp:lastPrinted>2020-09-30T11:44:05Z</cp:lastPrinted>
  <dcterms:created xsi:type="dcterms:W3CDTF">2020-09-25T20:25:19Z</dcterms:created>
  <dcterms:modified xsi:type="dcterms:W3CDTF">2021-12-06T12:26:26Z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