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7" r:id="rId3"/>
    <p:sldId id="262" r:id="rId4"/>
    <p:sldId id="265" r:id="rId5"/>
    <p:sldId id="256" r:id="rId6"/>
    <p:sldId id="263" r:id="rId7"/>
    <p:sldId id="261" r:id="rId8"/>
    <p:sldId id="258" r:id="rId9"/>
    <p:sldId id="266"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53D4705-729B-486F-902B-1132A6F1E149}" v="19" dt="2024-11-25T14:22:47.9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06" d="100"/>
          <a:sy n="106" d="100"/>
        </p:scale>
        <p:origin x="79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54993-1658-CB58-D0A9-3EBAEC51E12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A7EDD27-1A5B-C8D9-66D3-F98E21A9E18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0DB2FDA-B38C-A4AF-0ED1-6966D3F0214D}"/>
              </a:ext>
            </a:extLst>
          </p:cNvPr>
          <p:cNvSpPr>
            <a:spLocks noGrp="1"/>
          </p:cNvSpPr>
          <p:nvPr>
            <p:ph type="dt" sz="half" idx="10"/>
          </p:nvPr>
        </p:nvSpPr>
        <p:spPr/>
        <p:txBody>
          <a:bodyPr/>
          <a:lstStyle/>
          <a:p>
            <a:fld id="{8BF12A63-A5EE-4A83-9E56-8153F75951BB}" type="datetimeFigureOut">
              <a:rPr lang="en-GB" smtClean="0"/>
              <a:t>25/11/2024</a:t>
            </a:fld>
            <a:endParaRPr lang="en-GB"/>
          </a:p>
        </p:txBody>
      </p:sp>
      <p:sp>
        <p:nvSpPr>
          <p:cNvPr id="5" name="Footer Placeholder 4">
            <a:extLst>
              <a:ext uri="{FF2B5EF4-FFF2-40B4-BE49-F238E27FC236}">
                <a16:creationId xmlns:a16="http://schemas.microsoft.com/office/drawing/2014/main" id="{4B1097D3-C146-6FE8-FBBF-FDB7745519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1A8C40-1E4E-F89B-C808-646A3B251B0A}"/>
              </a:ext>
            </a:extLst>
          </p:cNvPr>
          <p:cNvSpPr>
            <a:spLocks noGrp="1"/>
          </p:cNvSpPr>
          <p:nvPr>
            <p:ph type="sldNum" sz="quarter" idx="12"/>
          </p:nvPr>
        </p:nvSpPr>
        <p:spPr/>
        <p:txBody>
          <a:bodyPr/>
          <a:lstStyle/>
          <a:p>
            <a:fld id="{9045BBAB-143C-46D2-92C2-FCAFEB56C111}" type="slidenum">
              <a:rPr lang="en-GB" smtClean="0"/>
              <a:t>‹#›</a:t>
            </a:fld>
            <a:endParaRPr lang="en-GB"/>
          </a:p>
        </p:txBody>
      </p:sp>
    </p:spTree>
    <p:extLst>
      <p:ext uri="{BB962C8B-B14F-4D97-AF65-F5344CB8AC3E}">
        <p14:creationId xmlns:p14="http://schemas.microsoft.com/office/powerpoint/2010/main" val="38947226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339C89-374D-B438-2629-16F1DD9DF77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3FF1102-172F-46E9-6B32-AE3462F363D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B8DB8D-8A52-5733-C784-17EDDF6C365B}"/>
              </a:ext>
            </a:extLst>
          </p:cNvPr>
          <p:cNvSpPr>
            <a:spLocks noGrp="1"/>
          </p:cNvSpPr>
          <p:nvPr>
            <p:ph type="dt" sz="half" idx="10"/>
          </p:nvPr>
        </p:nvSpPr>
        <p:spPr/>
        <p:txBody>
          <a:bodyPr/>
          <a:lstStyle/>
          <a:p>
            <a:fld id="{8BF12A63-A5EE-4A83-9E56-8153F75951BB}" type="datetimeFigureOut">
              <a:rPr lang="en-GB" smtClean="0"/>
              <a:t>25/11/2024</a:t>
            </a:fld>
            <a:endParaRPr lang="en-GB"/>
          </a:p>
        </p:txBody>
      </p:sp>
      <p:sp>
        <p:nvSpPr>
          <p:cNvPr id="5" name="Footer Placeholder 4">
            <a:extLst>
              <a:ext uri="{FF2B5EF4-FFF2-40B4-BE49-F238E27FC236}">
                <a16:creationId xmlns:a16="http://schemas.microsoft.com/office/drawing/2014/main" id="{0164FDFC-FEBD-B8BA-438D-234A2C3F92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D36C5A-E001-38DB-E245-B118E1BF7628}"/>
              </a:ext>
            </a:extLst>
          </p:cNvPr>
          <p:cNvSpPr>
            <a:spLocks noGrp="1"/>
          </p:cNvSpPr>
          <p:nvPr>
            <p:ph type="sldNum" sz="quarter" idx="12"/>
          </p:nvPr>
        </p:nvSpPr>
        <p:spPr/>
        <p:txBody>
          <a:bodyPr/>
          <a:lstStyle/>
          <a:p>
            <a:fld id="{9045BBAB-143C-46D2-92C2-FCAFEB56C111}" type="slidenum">
              <a:rPr lang="en-GB" smtClean="0"/>
              <a:t>‹#›</a:t>
            </a:fld>
            <a:endParaRPr lang="en-GB"/>
          </a:p>
        </p:txBody>
      </p:sp>
    </p:spTree>
    <p:extLst>
      <p:ext uri="{BB962C8B-B14F-4D97-AF65-F5344CB8AC3E}">
        <p14:creationId xmlns:p14="http://schemas.microsoft.com/office/powerpoint/2010/main" val="26527051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C3A153-D54A-217D-6B9C-948219BEDE9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A94B154-6606-3203-5E39-B4372C6BC37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942D7A7-F045-DEDD-F76F-BE5FADB338B4}"/>
              </a:ext>
            </a:extLst>
          </p:cNvPr>
          <p:cNvSpPr>
            <a:spLocks noGrp="1"/>
          </p:cNvSpPr>
          <p:nvPr>
            <p:ph type="dt" sz="half" idx="10"/>
          </p:nvPr>
        </p:nvSpPr>
        <p:spPr/>
        <p:txBody>
          <a:bodyPr/>
          <a:lstStyle/>
          <a:p>
            <a:fld id="{8BF12A63-A5EE-4A83-9E56-8153F75951BB}" type="datetimeFigureOut">
              <a:rPr lang="en-GB" smtClean="0"/>
              <a:t>25/11/2024</a:t>
            </a:fld>
            <a:endParaRPr lang="en-GB"/>
          </a:p>
        </p:txBody>
      </p:sp>
      <p:sp>
        <p:nvSpPr>
          <p:cNvPr id="5" name="Footer Placeholder 4">
            <a:extLst>
              <a:ext uri="{FF2B5EF4-FFF2-40B4-BE49-F238E27FC236}">
                <a16:creationId xmlns:a16="http://schemas.microsoft.com/office/drawing/2014/main" id="{152BF24B-EC84-89BB-D979-10FD5817E45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568CA6-8814-0C5A-12BB-CAC751305303}"/>
              </a:ext>
            </a:extLst>
          </p:cNvPr>
          <p:cNvSpPr>
            <a:spLocks noGrp="1"/>
          </p:cNvSpPr>
          <p:nvPr>
            <p:ph type="sldNum" sz="quarter" idx="12"/>
          </p:nvPr>
        </p:nvSpPr>
        <p:spPr/>
        <p:txBody>
          <a:bodyPr/>
          <a:lstStyle/>
          <a:p>
            <a:fld id="{9045BBAB-143C-46D2-92C2-FCAFEB56C111}" type="slidenum">
              <a:rPr lang="en-GB" smtClean="0"/>
              <a:t>‹#›</a:t>
            </a:fld>
            <a:endParaRPr lang="en-GB"/>
          </a:p>
        </p:txBody>
      </p:sp>
    </p:spTree>
    <p:extLst>
      <p:ext uri="{BB962C8B-B14F-4D97-AF65-F5344CB8AC3E}">
        <p14:creationId xmlns:p14="http://schemas.microsoft.com/office/powerpoint/2010/main" val="41501643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D6448C-0EBC-C275-B2F2-679B51D0C20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60701A6-26BF-D17D-45F7-38FA17B9B6B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466255B-22D2-2C23-FEB0-F0A41635AD2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45ABC41-9463-EB51-8FA1-9EEFD9E3DF59}"/>
              </a:ext>
            </a:extLst>
          </p:cNvPr>
          <p:cNvSpPr>
            <a:spLocks noGrp="1"/>
          </p:cNvSpPr>
          <p:nvPr>
            <p:ph type="dt" sz="half" idx="10"/>
          </p:nvPr>
        </p:nvSpPr>
        <p:spPr/>
        <p:txBody>
          <a:bodyPr/>
          <a:lstStyle/>
          <a:p>
            <a:fld id="{8BF12A63-A5EE-4A83-9E56-8153F75951BB}" type="datetimeFigureOut">
              <a:rPr lang="en-GB" smtClean="0"/>
              <a:t>25/11/2024</a:t>
            </a:fld>
            <a:endParaRPr lang="en-GB"/>
          </a:p>
        </p:txBody>
      </p:sp>
      <p:sp>
        <p:nvSpPr>
          <p:cNvPr id="6" name="Footer Placeholder 5">
            <a:extLst>
              <a:ext uri="{FF2B5EF4-FFF2-40B4-BE49-F238E27FC236}">
                <a16:creationId xmlns:a16="http://schemas.microsoft.com/office/drawing/2014/main" id="{C00EED71-5F52-1FA7-1692-4FFE6C4002F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76E1DB8-1D16-2B2A-566F-7A14B28CE478}"/>
              </a:ext>
            </a:extLst>
          </p:cNvPr>
          <p:cNvSpPr>
            <a:spLocks noGrp="1"/>
          </p:cNvSpPr>
          <p:nvPr>
            <p:ph type="sldNum" sz="quarter" idx="12"/>
          </p:nvPr>
        </p:nvSpPr>
        <p:spPr/>
        <p:txBody>
          <a:bodyPr/>
          <a:lstStyle/>
          <a:p>
            <a:fld id="{9045BBAB-143C-46D2-92C2-FCAFEB56C111}" type="slidenum">
              <a:rPr lang="en-GB" smtClean="0"/>
              <a:t>‹#›</a:t>
            </a:fld>
            <a:endParaRPr lang="en-GB"/>
          </a:p>
        </p:txBody>
      </p:sp>
    </p:spTree>
    <p:extLst>
      <p:ext uri="{BB962C8B-B14F-4D97-AF65-F5344CB8AC3E}">
        <p14:creationId xmlns:p14="http://schemas.microsoft.com/office/powerpoint/2010/main" val="34373824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75D829-6423-623D-BD80-10A0AC90421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C761521-181A-6F03-53A3-B8D7D229A1C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6CDE494-FB3E-F004-4370-20DB8C2A00B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595EC69-0C55-E13D-CF22-78A8A2DD04A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780A9C0-2CA0-7BB9-66F6-6DBFD5B9EFD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D47A566-7084-8C3E-6DF2-2F799FE79758}"/>
              </a:ext>
            </a:extLst>
          </p:cNvPr>
          <p:cNvSpPr>
            <a:spLocks noGrp="1"/>
          </p:cNvSpPr>
          <p:nvPr>
            <p:ph type="dt" sz="half" idx="10"/>
          </p:nvPr>
        </p:nvSpPr>
        <p:spPr/>
        <p:txBody>
          <a:bodyPr/>
          <a:lstStyle/>
          <a:p>
            <a:fld id="{8BF12A63-A5EE-4A83-9E56-8153F75951BB}" type="datetimeFigureOut">
              <a:rPr lang="en-GB" smtClean="0"/>
              <a:t>25/11/2024</a:t>
            </a:fld>
            <a:endParaRPr lang="en-GB"/>
          </a:p>
        </p:txBody>
      </p:sp>
      <p:sp>
        <p:nvSpPr>
          <p:cNvPr id="8" name="Footer Placeholder 7">
            <a:extLst>
              <a:ext uri="{FF2B5EF4-FFF2-40B4-BE49-F238E27FC236}">
                <a16:creationId xmlns:a16="http://schemas.microsoft.com/office/drawing/2014/main" id="{4CA6C169-3714-4E11-E31D-2CDEB198A23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800BAF0-D1D0-837A-E774-12DA9378B7F5}"/>
              </a:ext>
            </a:extLst>
          </p:cNvPr>
          <p:cNvSpPr>
            <a:spLocks noGrp="1"/>
          </p:cNvSpPr>
          <p:nvPr>
            <p:ph type="sldNum" sz="quarter" idx="12"/>
          </p:nvPr>
        </p:nvSpPr>
        <p:spPr/>
        <p:txBody>
          <a:bodyPr/>
          <a:lstStyle/>
          <a:p>
            <a:fld id="{9045BBAB-143C-46D2-92C2-FCAFEB56C111}" type="slidenum">
              <a:rPr lang="en-GB" smtClean="0"/>
              <a:t>‹#›</a:t>
            </a:fld>
            <a:endParaRPr lang="en-GB"/>
          </a:p>
        </p:txBody>
      </p:sp>
    </p:spTree>
    <p:extLst>
      <p:ext uri="{BB962C8B-B14F-4D97-AF65-F5344CB8AC3E}">
        <p14:creationId xmlns:p14="http://schemas.microsoft.com/office/powerpoint/2010/main" val="13591261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116544-229A-A684-0EA6-A5470B25B22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5EA3D61-C552-5882-048A-7F1506789E89}"/>
              </a:ext>
            </a:extLst>
          </p:cNvPr>
          <p:cNvSpPr>
            <a:spLocks noGrp="1"/>
          </p:cNvSpPr>
          <p:nvPr>
            <p:ph type="dt" sz="half" idx="10"/>
          </p:nvPr>
        </p:nvSpPr>
        <p:spPr/>
        <p:txBody>
          <a:bodyPr/>
          <a:lstStyle/>
          <a:p>
            <a:fld id="{8BF12A63-A5EE-4A83-9E56-8153F75951BB}" type="datetimeFigureOut">
              <a:rPr lang="en-GB" smtClean="0"/>
              <a:t>25/11/2024</a:t>
            </a:fld>
            <a:endParaRPr lang="en-GB"/>
          </a:p>
        </p:txBody>
      </p:sp>
      <p:sp>
        <p:nvSpPr>
          <p:cNvPr id="4" name="Footer Placeholder 3">
            <a:extLst>
              <a:ext uri="{FF2B5EF4-FFF2-40B4-BE49-F238E27FC236}">
                <a16:creationId xmlns:a16="http://schemas.microsoft.com/office/drawing/2014/main" id="{7C9C89FC-677C-6507-FE39-A0515A34928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8E7EE84-87DD-CAC1-55F9-83763A92C100}"/>
              </a:ext>
            </a:extLst>
          </p:cNvPr>
          <p:cNvSpPr>
            <a:spLocks noGrp="1"/>
          </p:cNvSpPr>
          <p:nvPr>
            <p:ph type="sldNum" sz="quarter" idx="12"/>
          </p:nvPr>
        </p:nvSpPr>
        <p:spPr/>
        <p:txBody>
          <a:bodyPr/>
          <a:lstStyle/>
          <a:p>
            <a:fld id="{9045BBAB-143C-46D2-92C2-FCAFEB56C111}" type="slidenum">
              <a:rPr lang="en-GB" smtClean="0"/>
              <a:t>‹#›</a:t>
            </a:fld>
            <a:endParaRPr lang="en-GB"/>
          </a:p>
        </p:txBody>
      </p:sp>
    </p:spTree>
    <p:extLst>
      <p:ext uri="{BB962C8B-B14F-4D97-AF65-F5344CB8AC3E}">
        <p14:creationId xmlns:p14="http://schemas.microsoft.com/office/powerpoint/2010/main" val="25430743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2E349E-7A24-4EF7-6BFB-67225A473EB5}"/>
              </a:ext>
            </a:extLst>
          </p:cNvPr>
          <p:cNvSpPr>
            <a:spLocks noGrp="1"/>
          </p:cNvSpPr>
          <p:nvPr>
            <p:ph type="dt" sz="half" idx="10"/>
          </p:nvPr>
        </p:nvSpPr>
        <p:spPr/>
        <p:txBody>
          <a:bodyPr/>
          <a:lstStyle/>
          <a:p>
            <a:fld id="{8BF12A63-A5EE-4A83-9E56-8153F75951BB}" type="datetimeFigureOut">
              <a:rPr lang="en-GB" smtClean="0"/>
              <a:t>25/11/2024</a:t>
            </a:fld>
            <a:endParaRPr lang="en-GB"/>
          </a:p>
        </p:txBody>
      </p:sp>
      <p:sp>
        <p:nvSpPr>
          <p:cNvPr id="3" name="Footer Placeholder 2">
            <a:extLst>
              <a:ext uri="{FF2B5EF4-FFF2-40B4-BE49-F238E27FC236}">
                <a16:creationId xmlns:a16="http://schemas.microsoft.com/office/drawing/2014/main" id="{6271544D-F50A-7C98-42C2-6DF870A7F83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141C3E2-3598-032E-5051-1E5202443E3B}"/>
              </a:ext>
            </a:extLst>
          </p:cNvPr>
          <p:cNvSpPr>
            <a:spLocks noGrp="1"/>
          </p:cNvSpPr>
          <p:nvPr>
            <p:ph type="sldNum" sz="quarter" idx="12"/>
          </p:nvPr>
        </p:nvSpPr>
        <p:spPr/>
        <p:txBody>
          <a:bodyPr/>
          <a:lstStyle/>
          <a:p>
            <a:fld id="{9045BBAB-143C-46D2-92C2-FCAFEB56C111}" type="slidenum">
              <a:rPr lang="en-GB" smtClean="0"/>
              <a:t>‹#›</a:t>
            </a:fld>
            <a:endParaRPr lang="en-GB"/>
          </a:p>
        </p:txBody>
      </p:sp>
    </p:spTree>
    <p:extLst>
      <p:ext uri="{BB962C8B-B14F-4D97-AF65-F5344CB8AC3E}">
        <p14:creationId xmlns:p14="http://schemas.microsoft.com/office/powerpoint/2010/main" val="13051756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71A13-3883-D4EA-7A94-8BD67FDB76B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CF660C4-39B2-6184-F86F-9027068684A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7693116-4801-A405-DE1B-E11204FA6A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F5E8902-2AAF-1A75-C49A-0B1224D7E058}"/>
              </a:ext>
            </a:extLst>
          </p:cNvPr>
          <p:cNvSpPr>
            <a:spLocks noGrp="1"/>
          </p:cNvSpPr>
          <p:nvPr>
            <p:ph type="dt" sz="half" idx="10"/>
          </p:nvPr>
        </p:nvSpPr>
        <p:spPr/>
        <p:txBody>
          <a:bodyPr/>
          <a:lstStyle/>
          <a:p>
            <a:fld id="{8BF12A63-A5EE-4A83-9E56-8153F75951BB}" type="datetimeFigureOut">
              <a:rPr lang="en-GB" smtClean="0"/>
              <a:t>25/11/2024</a:t>
            </a:fld>
            <a:endParaRPr lang="en-GB"/>
          </a:p>
        </p:txBody>
      </p:sp>
      <p:sp>
        <p:nvSpPr>
          <p:cNvPr id="6" name="Footer Placeholder 5">
            <a:extLst>
              <a:ext uri="{FF2B5EF4-FFF2-40B4-BE49-F238E27FC236}">
                <a16:creationId xmlns:a16="http://schemas.microsoft.com/office/drawing/2014/main" id="{20DB765D-1A18-1746-FE11-35980DB123B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A82769F-DD69-AB78-F34D-CA0F24ED975E}"/>
              </a:ext>
            </a:extLst>
          </p:cNvPr>
          <p:cNvSpPr>
            <a:spLocks noGrp="1"/>
          </p:cNvSpPr>
          <p:nvPr>
            <p:ph type="sldNum" sz="quarter" idx="12"/>
          </p:nvPr>
        </p:nvSpPr>
        <p:spPr/>
        <p:txBody>
          <a:bodyPr/>
          <a:lstStyle/>
          <a:p>
            <a:fld id="{9045BBAB-143C-46D2-92C2-FCAFEB56C111}" type="slidenum">
              <a:rPr lang="en-GB" smtClean="0"/>
              <a:t>‹#›</a:t>
            </a:fld>
            <a:endParaRPr lang="en-GB"/>
          </a:p>
        </p:txBody>
      </p:sp>
    </p:spTree>
    <p:extLst>
      <p:ext uri="{BB962C8B-B14F-4D97-AF65-F5344CB8AC3E}">
        <p14:creationId xmlns:p14="http://schemas.microsoft.com/office/powerpoint/2010/main" val="41171260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3E6A5-2B4E-8D36-5FC3-7E96162B8DB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4FA0B72-2F79-B90B-1946-BAA3178866B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5C75D2D-F44C-5CCA-03DF-2A344A20DE1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FC0FE9C-3750-F07F-1F0D-BC029488D073}"/>
              </a:ext>
            </a:extLst>
          </p:cNvPr>
          <p:cNvSpPr>
            <a:spLocks noGrp="1"/>
          </p:cNvSpPr>
          <p:nvPr>
            <p:ph type="dt" sz="half" idx="10"/>
          </p:nvPr>
        </p:nvSpPr>
        <p:spPr/>
        <p:txBody>
          <a:bodyPr/>
          <a:lstStyle/>
          <a:p>
            <a:fld id="{8BF12A63-A5EE-4A83-9E56-8153F75951BB}" type="datetimeFigureOut">
              <a:rPr lang="en-GB" smtClean="0"/>
              <a:t>25/11/2024</a:t>
            </a:fld>
            <a:endParaRPr lang="en-GB"/>
          </a:p>
        </p:txBody>
      </p:sp>
      <p:sp>
        <p:nvSpPr>
          <p:cNvPr id="6" name="Footer Placeholder 5">
            <a:extLst>
              <a:ext uri="{FF2B5EF4-FFF2-40B4-BE49-F238E27FC236}">
                <a16:creationId xmlns:a16="http://schemas.microsoft.com/office/drawing/2014/main" id="{B902CA82-F6FA-6961-8BAE-B08669EF179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15C8D19-58F3-A006-E5F1-674E6D84BF38}"/>
              </a:ext>
            </a:extLst>
          </p:cNvPr>
          <p:cNvSpPr>
            <a:spLocks noGrp="1"/>
          </p:cNvSpPr>
          <p:nvPr>
            <p:ph type="sldNum" sz="quarter" idx="12"/>
          </p:nvPr>
        </p:nvSpPr>
        <p:spPr/>
        <p:txBody>
          <a:bodyPr/>
          <a:lstStyle/>
          <a:p>
            <a:fld id="{9045BBAB-143C-46D2-92C2-FCAFEB56C111}" type="slidenum">
              <a:rPr lang="en-GB" smtClean="0"/>
              <a:t>‹#›</a:t>
            </a:fld>
            <a:endParaRPr lang="en-GB"/>
          </a:p>
        </p:txBody>
      </p:sp>
    </p:spTree>
    <p:extLst>
      <p:ext uri="{BB962C8B-B14F-4D97-AF65-F5344CB8AC3E}">
        <p14:creationId xmlns:p14="http://schemas.microsoft.com/office/powerpoint/2010/main" val="31057850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1A2F77-A1FC-E0A5-1269-71ED8105C52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C87D7FF-AB2A-9A2C-2F60-E536771D653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5475847-01C4-B62D-1296-925992407284}"/>
              </a:ext>
            </a:extLst>
          </p:cNvPr>
          <p:cNvSpPr>
            <a:spLocks noGrp="1"/>
          </p:cNvSpPr>
          <p:nvPr>
            <p:ph type="dt" sz="half" idx="10"/>
          </p:nvPr>
        </p:nvSpPr>
        <p:spPr/>
        <p:txBody>
          <a:bodyPr/>
          <a:lstStyle/>
          <a:p>
            <a:fld id="{8BF12A63-A5EE-4A83-9E56-8153F75951BB}" type="datetimeFigureOut">
              <a:rPr lang="en-GB" smtClean="0"/>
              <a:t>25/11/2024</a:t>
            </a:fld>
            <a:endParaRPr lang="en-GB"/>
          </a:p>
        </p:txBody>
      </p:sp>
      <p:sp>
        <p:nvSpPr>
          <p:cNvPr id="5" name="Footer Placeholder 4">
            <a:extLst>
              <a:ext uri="{FF2B5EF4-FFF2-40B4-BE49-F238E27FC236}">
                <a16:creationId xmlns:a16="http://schemas.microsoft.com/office/drawing/2014/main" id="{5F85B631-5FCA-B29F-2C8B-ED1F3435487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33CC80B-8945-E199-D1D8-E5710EFBC6D1}"/>
              </a:ext>
            </a:extLst>
          </p:cNvPr>
          <p:cNvSpPr>
            <a:spLocks noGrp="1"/>
          </p:cNvSpPr>
          <p:nvPr>
            <p:ph type="sldNum" sz="quarter" idx="12"/>
          </p:nvPr>
        </p:nvSpPr>
        <p:spPr/>
        <p:txBody>
          <a:bodyPr/>
          <a:lstStyle/>
          <a:p>
            <a:fld id="{9045BBAB-143C-46D2-92C2-FCAFEB56C111}" type="slidenum">
              <a:rPr lang="en-GB" smtClean="0"/>
              <a:t>‹#›</a:t>
            </a:fld>
            <a:endParaRPr lang="en-GB"/>
          </a:p>
        </p:txBody>
      </p:sp>
    </p:spTree>
    <p:extLst>
      <p:ext uri="{BB962C8B-B14F-4D97-AF65-F5344CB8AC3E}">
        <p14:creationId xmlns:p14="http://schemas.microsoft.com/office/powerpoint/2010/main" val="21632578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7EFFCCC-7D41-6DCE-3AB6-BD32CF8DE63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8A2C2B7-C44F-34B1-7186-699B1BCD6D8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3ABDF3-54CD-ACD2-7532-151CD1B5434F}"/>
              </a:ext>
            </a:extLst>
          </p:cNvPr>
          <p:cNvSpPr>
            <a:spLocks noGrp="1"/>
          </p:cNvSpPr>
          <p:nvPr>
            <p:ph type="dt" sz="half" idx="10"/>
          </p:nvPr>
        </p:nvSpPr>
        <p:spPr/>
        <p:txBody>
          <a:bodyPr/>
          <a:lstStyle/>
          <a:p>
            <a:fld id="{8BF12A63-A5EE-4A83-9E56-8153F75951BB}" type="datetimeFigureOut">
              <a:rPr lang="en-GB" smtClean="0"/>
              <a:t>25/11/2024</a:t>
            </a:fld>
            <a:endParaRPr lang="en-GB"/>
          </a:p>
        </p:txBody>
      </p:sp>
      <p:sp>
        <p:nvSpPr>
          <p:cNvPr id="5" name="Footer Placeholder 4">
            <a:extLst>
              <a:ext uri="{FF2B5EF4-FFF2-40B4-BE49-F238E27FC236}">
                <a16:creationId xmlns:a16="http://schemas.microsoft.com/office/drawing/2014/main" id="{5E7F352C-26E8-6053-1766-2F3E5EC6F10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A20B31-B97C-CD5C-6DF6-5F3A268D9F04}"/>
              </a:ext>
            </a:extLst>
          </p:cNvPr>
          <p:cNvSpPr>
            <a:spLocks noGrp="1"/>
          </p:cNvSpPr>
          <p:nvPr>
            <p:ph type="sldNum" sz="quarter" idx="12"/>
          </p:nvPr>
        </p:nvSpPr>
        <p:spPr/>
        <p:txBody>
          <a:bodyPr/>
          <a:lstStyle/>
          <a:p>
            <a:fld id="{9045BBAB-143C-46D2-92C2-FCAFEB56C111}" type="slidenum">
              <a:rPr lang="en-GB" smtClean="0"/>
              <a:t>‹#›</a:t>
            </a:fld>
            <a:endParaRPr lang="en-GB"/>
          </a:p>
        </p:txBody>
      </p:sp>
    </p:spTree>
    <p:extLst>
      <p:ext uri="{BB962C8B-B14F-4D97-AF65-F5344CB8AC3E}">
        <p14:creationId xmlns:p14="http://schemas.microsoft.com/office/powerpoint/2010/main" val="20043512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037A252-E759-B38E-CF3E-97B84F48C4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7EBB4CE-6956-0D1C-9A1F-A6F56BD7AC0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2636222-0FCA-BB5B-F04A-1E5A1F76AE8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BF12A63-A5EE-4A83-9E56-8153F75951BB}" type="datetimeFigureOut">
              <a:rPr lang="en-GB" smtClean="0"/>
              <a:t>25/11/2024</a:t>
            </a:fld>
            <a:endParaRPr lang="en-GB"/>
          </a:p>
        </p:txBody>
      </p:sp>
      <p:sp>
        <p:nvSpPr>
          <p:cNvPr id="5" name="Footer Placeholder 4">
            <a:extLst>
              <a:ext uri="{FF2B5EF4-FFF2-40B4-BE49-F238E27FC236}">
                <a16:creationId xmlns:a16="http://schemas.microsoft.com/office/drawing/2014/main" id="{6CEDD402-A1D0-F66B-5199-CE7664C780A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F0F04C9E-F24D-2AAA-1BD4-7BCB96C5F8B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045BBAB-143C-46D2-92C2-FCAFEB56C111}" type="slidenum">
              <a:rPr lang="en-GB" smtClean="0"/>
              <a:t>‹#›</a:t>
            </a:fld>
            <a:endParaRPr lang="en-GB"/>
          </a:p>
        </p:txBody>
      </p:sp>
    </p:spTree>
    <p:extLst>
      <p:ext uri="{BB962C8B-B14F-4D97-AF65-F5344CB8AC3E}">
        <p14:creationId xmlns:p14="http://schemas.microsoft.com/office/powerpoint/2010/main" val="10708537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1.xml"/><Relationship Id="rId7" Type="http://schemas.openxmlformats.org/officeDocument/2006/relationships/image" Target="../media/image6.jpe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5.jpeg"/><Relationship Id="rId11" Type="http://schemas.openxmlformats.org/officeDocument/2006/relationships/image" Target="../media/image1.png"/><Relationship Id="rId5" Type="http://schemas.openxmlformats.org/officeDocument/2006/relationships/image" Target="../media/image4.jpeg"/><Relationship Id="rId10" Type="http://schemas.openxmlformats.org/officeDocument/2006/relationships/image" Target="../media/image9.jpeg"/><Relationship Id="rId4" Type="http://schemas.openxmlformats.org/officeDocument/2006/relationships/image" Target="../media/image3.jpg"/><Relationship Id="rId9" Type="http://schemas.openxmlformats.org/officeDocument/2006/relationships/image" Target="../media/image8.jpeg"/></Relationships>
</file>

<file path=ppt/slides/_rels/slide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slideLayout" Target="../slideLayouts/slideLayout2.xml"/><Relationship Id="rId7" Type="http://schemas.openxmlformats.org/officeDocument/2006/relationships/image" Target="../media/image13.jp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 Id="rId9"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EB0058-15C3-4D7E-1CB7-1F3356CFEDB5}"/>
              </a:ext>
            </a:extLst>
          </p:cNvPr>
          <p:cNvSpPr>
            <a:spLocks noGrp="1"/>
          </p:cNvSpPr>
          <p:nvPr>
            <p:ph idx="1"/>
          </p:nvPr>
        </p:nvSpPr>
        <p:spPr>
          <a:xfrm>
            <a:off x="279148" y="254510"/>
            <a:ext cx="11470741" cy="5860092"/>
          </a:xfrm>
        </p:spPr>
        <p:txBody>
          <a:bodyPr/>
          <a:lstStyle/>
          <a:p>
            <a:pPr marL="0" indent="0" algn="ctr">
              <a:buNone/>
            </a:pPr>
            <a:r>
              <a:rPr lang="en-GB" sz="3600" b="1" i="0" dirty="0">
                <a:solidFill>
                  <a:srgbClr val="2B2438"/>
                </a:solidFill>
                <a:effectLst/>
                <a:latin typeface="__Open_Sans_9c011f"/>
              </a:rPr>
              <a:t>AQA Science qualifications provide a variety of opportunities for progression.</a:t>
            </a:r>
          </a:p>
          <a:p>
            <a:pPr marL="0" indent="0">
              <a:buNone/>
            </a:pPr>
            <a:endParaRPr lang="en-GB" dirty="0">
              <a:solidFill>
                <a:srgbClr val="2B2438"/>
              </a:solidFill>
              <a:latin typeface="__Open_Sans_9c011f"/>
            </a:endParaRPr>
          </a:p>
          <a:p>
            <a:pPr marL="0" indent="0">
              <a:buNone/>
            </a:pPr>
            <a:r>
              <a:rPr lang="en-GB" b="1" i="0" dirty="0">
                <a:solidFill>
                  <a:srgbClr val="FF0000"/>
                </a:solidFill>
                <a:effectLst/>
                <a:latin typeface="__Open_Sans_9c011f"/>
              </a:rPr>
              <a:t>Combined Science: </a:t>
            </a:r>
            <a:r>
              <a:rPr lang="en-GB" b="0" i="0" dirty="0">
                <a:solidFill>
                  <a:srgbClr val="2B2438"/>
                </a:solidFill>
                <a:effectLst/>
                <a:latin typeface="__Open_Sans_9c011f"/>
              </a:rPr>
              <a:t>Trilogy gives students the option to progress to A-levels in science or other subjects.</a:t>
            </a:r>
          </a:p>
          <a:p>
            <a:pPr marL="0" indent="0">
              <a:buNone/>
            </a:pPr>
            <a:endParaRPr lang="en-GB" b="0" i="0" dirty="0">
              <a:solidFill>
                <a:srgbClr val="2B2438"/>
              </a:solidFill>
              <a:effectLst/>
              <a:latin typeface="__Open_Sans_9c011f"/>
            </a:endParaRPr>
          </a:p>
          <a:p>
            <a:pPr marL="0" indent="0">
              <a:buNone/>
            </a:pPr>
            <a:endParaRPr lang="en-GB" b="0" i="0" dirty="0">
              <a:solidFill>
                <a:srgbClr val="2B2438"/>
              </a:solidFill>
              <a:effectLst/>
              <a:latin typeface="__Open_Sans_9c011f"/>
            </a:endParaRPr>
          </a:p>
          <a:p>
            <a:pPr marL="0" indent="0">
              <a:buNone/>
            </a:pPr>
            <a:r>
              <a:rPr lang="en-GB" b="1" dirty="0">
                <a:solidFill>
                  <a:srgbClr val="0070C0"/>
                </a:solidFill>
                <a:latin typeface="__Open_Sans_9c011f"/>
              </a:rPr>
              <a:t>Separate Science </a:t>
            </a:r>
            <a:r>
              <a:rPr lang="en-GB" dirty="0">
                <a:solidFill>
                  <a:srgbClr val="0070C0"/>
                </a:solidFill>
                <a:latin typeface="__Open_Sans_9c011f"/>
              </a:rPr>
              <a:t>: </a:t>
            </a:r>
            <a:r>
              <a:rPr lang="en-GB" b="0" i="0" dirty="0">
                <a:solidFill>
                  <a:srgbClr val="0070C0"/>
                </a:solidFill>
                <a:effectLst/>
                <a:latin typeface="Google Sans"/>
              </a:rPr>
              <a:t> </a:t>
            </a:r>
            <a:r>
              <a:rPr lang="en-GB" b="0" i="0" dirty="0">
                <a:solidFill>
                  <a:srgbClr val="040C28"/>
                </a:solidFill>
                <a:effectLst/>
                <a:latin typeface="Google Sans"/>
              </a:rPr>
              <a:t>It provides an excellent choice if you are intending to study Science at Advance level</a:t>
            </a:r>
            <a:r>
              <a:rPr lang="en-GB" b="0" i="0" dirty="0">
                <a:solidFill>
                  <a:srgbClr val="474747"/>
                </a:solidFill>
                <a:effectLst/>
                <a:latin typeface="Google Sans"/>
              </a:rPr>
              <a:t>, for example AS/A Level Biology, Chemistry, Physics and Applied Science. It will also provide the basis for future study of the Sciences at degree level and extensive employment opportunities.</a:t>
            </a:r>
            <a:endParaRPr lang="en-GB" dirty="0"/>
          </a:p>
        </p:txBody>
      </p:sp>
      <p:pic>
        <p:nvPicPr>
          <p:cNvPr id="2" name="Recorded Sound">
            <a:hlinkClick r:id="" action="ppaction://media"/>
            <a:extLst>
              <a:ext uri="{FF2B5EF4-FFF2-40B4-BE49-F238E27FC236}">
                <a16:creationId xmlns:a16="http://schemas.microsoft.com/office/drawing/2014/main" id="{F05CA213-296F-4D69-49BD-6E3505B93EC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0897354" y="5993890"/>
            <a:ext cx="609600" cy="609600"/>
          </a:xfrm>
          <a:prstGeom prst="rect">
            <a:avLst/>
          </a:prstGeom>
        </p:spPr>
      </p:pic>
    </p:spTree>
    <p:extLst>
      <p:ext uri="{BB962C8B-B14F-4D97-AF65-F5344CB8AC3E}">
        <p14:creationId xmlns:p14="http://schemas.microsoft.com/office/powerpoint/2010/main" val="4241448680"/>
      </p:ext>
    </p:extLst>
  </p:cSld>
  <p:clrMapOvr>
    <a:masterClrMapping/>
  </p:clrMapOvr>
  <mc:AlternateContent xmlns:mc="http://schemas.openxmlformats.org/markup-compatibility/2006" xmlns:p14="http://schemas.microsoft.com/office/powerpoint/2010/main">
    <mc:Choice Requires="p14">
      <p:transition spd="slow" p14:dur="2000" advTm="53687"/>
    </mc:Choice>
    <mc:Fallback xmlns="">
      <p:transition spd="slow" advTm="536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3687"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D33991-C693-7637-6E4A-A55EDD1F4E9D}"/>
              </a:ext>
            </a:extLst>
          </p:cNvPr>
          <p:cNvSpPr>
            <a:spLocks noGrp="1"/>
          </p:cNvSpPr>
          <p:nvPr>
            <p:ph type="title"/>
          </p:nvPr>
        </p:nvSpPr>
        <p:spPr>
          <a:xfrm>
            <a:off x="838200" y="18256"/>
            <a:ext cx="10515600" cy="1325563"/>
          </a:xfrm>
          <a:solidFill>
            <a:schemeClr val="accent1">
              <a:lumMod val="20000"/>
              <a:lumOff val="80000"/>
            </a:schemeClr>
          </a:solidFill>
        </p:spPr>
        <p:txBody>
          <a:bodyPr/>
          <a:lstStyle/>
          <a:p>
            <a:pPr algn="ctr"/>
            <a:r>
              <a:rPr lang="en-GB" dirty="0"/>
              <a:t>AQA Combined science </a:t>
            </a:r>
          </a:p>
        </p:txBody>
      </p:sp>
      <p:sp>
        <p:nvSpPr>
          <p:cNvPr id="3" name="Content Placeholder 2">
            <a:extLst>
              <a:ext uri="{FF2B5EF4-FFF2-40B4-BE49-F238E27FC236}">
                <a16:creationId xmlns:a16="http://schemas.microsoft.com/office/drawing/2014/main" id="{C8D4C4D5-3BBC-074F-09CA-7BA56B004592}"/>
              </a:ext>
            </a:extLst>
          </p:cNvPr>
          <p:cNvSpPr>
            <a:spLocks noGrp="1"/>
          </p:cNvSpPr>
          <p:nvPr>
            <p:ph idx="1"/>
          </p:nvPr>
        </p:nvSpPr>
        <p:spPr>
          <a:xfrm>
            <a:off x="99588" y="1520983"/>
            <a:ext cx="11887200" cy="4655980"/>
          </a:xfrm>
        </p:spPr>
        <p:txBody>
          <a:bodyPr>
            <a:normAutofit fontScale="92500" lnSpcReduction="10000"/>
          </a:bodyPr>
          <a:lstStyle/>
          <a:p>
            <a:pPr marL="0" indent="0" algn="l">
              <a:lnSpc>
                <a:spcPct val="100000"/>
              </a:lnSpc>
              <a:buNone/>
            </a:pPr>
            <a:r>
              <a:rPr lang="en-GB" b="1" i="0" dirty="0">
                <a:solidFill>
                  <a:srgbClr val="002060"/>
                </a:solidFill>
                <a:effectLst/>
                <a:latin typeface="__Open_Sans_9c011f"/>
              </a:rPr>
              <a:t>There are six papers:</a:t>
            </a:r>
            <a:r>
              <a:rPr lang="en-GB" i="0" dirty="0">
                <a:effectLst/>
                <a:latin typeface="__Open_Sans_9c011f"/>
              </a:rPr>
              <a:t>2 </a:t>
            </a:r>
            <a:r>
              <a:rPr lang="en-GB" b="0" i="0" dirty="0">
                <a:solidFill>
                  <a:srgbClr val="2B2438"/>
                </a:solidFill>
                <a:effectLst/>
                <a:latin typeface="__Open_Sans_9c011f"/>
              </a:rPr>
              <a:t>biology, 2 chemistry and 2 physics. Each of the papers will assess knowledge and understanding from distinct topic areas.</a:t>
            </a:r>
            <a:endParaRPr lang="en-GB" b="1" i="0" dirty="0">
              <a:solidFill>
                <a:srgbClr val="2B2438"/>
              </a:solidFill>
              <a:effectLst/>
              <a:latin typeface="__Open_Sans_9c011f"/>
            </a:endParaRPr>
          </a:p>
          <a:p>
            <a:pPr algn="l">
              <a:lnSpc>
                <a:spcPts val="1800"/>
              </a:lnSpc>
            </a:pPr>
            <a:endParaRPr lang="en-GB" b="1" dirty="0">
              <a:solidFill>
                <a:srgbClr val="2B2438"/>
              </a:solidFill>
              <a:latin typeface="__Open_Sans_9c011f"/>
            </a:endParaRPr>
          </a:p>
          <a:p>
            <a:pPr algn="l">
              <a:lnSpc>
                <a:spcPts val="1800"/>
              </a:lnSpc>
            </a:pPr>
            <a:r>
              <a:rPr lang="en-GB" b="1" i="0" dirty="0">
                <a:solidFill>
                  <a:srgbClr val="2B2438"/>
                </a:solidFill>
                <a:effectLst/>
                <a:latin typeface="__Open_Sans_9c011f"/>
              </a:rPr>
              <a:t>How it's assessed</a:t>
            </a:r>
            <a:endParaRPr lang="en-GB" b="0" i="0" dirty="0">
              <a:solidFill>
                <a:srgbClr val="2B2438"/>
              </a:solidFill>
              <a:effectLst/>
              <a:latin typeface="__Open_Sans_9c011f"/>
            </a:endParaRPr>
          </a:p>
          <a:p>
            <a:pPr algn="l">
              <a:buFont typeface="Arial" panose="020B0604020202020204" pitchFamily="34" charset="0"/>
              <a:buChar char="•"/>
            </a:pPr>
            <a:r>
              <a:rPr lang="en-GB" b="0" i="0" dirty="0">
                <a:solidFill>
                  <a:srgbClr val="00B0F0"/>
                </a:solidFill>
                <a:effectLst/>
                <a:latin typeface="__Open_Sans_9c011f"/>
              </a:rPr>
              <a:t>Written exam: </a:t>
            </a:r>
            <a:r>
              <a:rPr lang="en-GB" b="1" i="0" dirty="0">
                <a:solidFill>
                  <a:srgbClr val="00B0F0"/>
                </a:solidFill>
                <a:effectLst/>
                <a:latin typeface="__Open_Sans_9c011f"/>
              </a:rPr>
              <a:t>1 hour 15 minutes</a:t>
            </a:r>
          </a:p>
          <a:p>
            <a:pPr algn="l">
              <a:buFont typeface="Arial" panose="020B0604020202020204" pitchFamily="34" charset="0"/>
              <a:buChar char="•"/>
            </a:pPr>
            <a:r>
              <a:rPr lang="en-GB" b="0" i="0" dirty="0">
                <a:solidFill>
                  <a:srgbClr val="FF0000"/>
                </a:solidFill>
                <a:effectLst/>
                <a:latin typeface="__Open_Sans_9c011f"/>
              </a:rPr>
              <a:t>Foundation and Higher Tier</a:t>
            </a:r>
          </a:p>
          <a:p>
            <a:pPr algn="l">
              <a:buFont typeface="Arial" panose="020B0604020202020204" pitchFamily="34" charset="0"/>
              <a:buChar char="•"/>
            </a:pPr>
            <a:r>
              <a:rPr lang="en-GB" b="0" i="0" dirty="0">
                <a:solidFill>
                  <a:srgbClr val="00B0F0"/>
                </a:solidFill>
                <a:effectLst/>
                <a:latin typeface="__Open_Sans_9c011f"/>
              </a:rPr>
              <a:t>70 marks</a:t>
            </a:r>
          </a:p>
          <a:p>
            <a:pPr algn="l">
              <a:buFont typeface="Arial" panose="020B0604020202020204" pitchFamily="34" charset="0"/>
              <a:buChar char="•"/>
            </a:pPr>
            <a:r>
              <a:rPr lang="en-GB" b="0" i="0" dirty="0">
                <a:solidFill>
                  <a:srgbClr val="2B2438"/>
                </a:solidFill>
                <a:effectLst/>
                <a:latin typeface="__Open_Sans_9c011f"/>
              </a:rPr>
              <a:t>Each paper is 16.7% of GCSE</a:t>
            </a:r>
          </a:p>
          <a:p>
            <a:pPr algn="l">
              <a:buFont typeface="Arial" panose="020B0604020202020204" pitchFamily="34" charset="0"/>
              <a:buChar char="•"/>
            </a:pPr>
            <a:endParaRPr lang="en-GB" b="0" i="0" dirty="0">
              <a:solidFill>
                <a:srgbClr val="2B2438"/>
              </a:solidFill>
              <a:effectLst/>
              <a:latin typeface="__Open_Sans_9c011f"/>
            </a:endParaRPr>
          </a:p>
          <a:p>
            <a:pPr marL="0" indent="0" algn="l">
              <a:lnSpc>
                <a:spcPts val="1800"/>
              </a:lnSpc>
              <a:buNone/>
            </a:pPr>
            <a:r>
              <a:rPr lang="en-GB" b="1" i="0" dirty="0">
                <a:solidFill>
                  <a:srgbClr val="2B2438"/>
                </a:solidFill>
                <a:effectLst/>
                <a:latin typeface="__Open_Sans_9c011f"/>
              </a:rPr>
              <a:t>Questions: </a:t>
            </a:r>
            <a:endParaRPr lang="en-GB" b="0" i="0" dirty="0">
              <a:solidFill>
                <a:srgbClr val="2B2438"/>
              </a:solidFill>
              <a:effectLst/>
              <a:latin typeface="__Open_Sans_9c011f"/>
            </a:endParaRPr>
          </a:p>
          <a:p>
            <a:pPr algn="l">
              <a:lnSpc>
                <a:spcPts val="1800"/>
              </a:lnSpc>
            </a:pPr>
            <a:r>
              <a:rPr lang="en-GB" b="0" i="0" dirty="0">
                <a:solidFill>
                  <a:srgbClr val="2B2438"/>
                </a:solidFill>
                <a:effectLst/>
                <a:latin typeface="__Open_Sans_9c011f"/>
              </a:rPr>
              <a:t>Multiple choice, structured, closed short answer, and open response.</a:t>
            </a:r>
          </a:p>
          <a:p>
            <a:endParaRPr lang="en-GB" dirty="0"/>
          </a:p>
        </p:txBody>
      </p:sp>
      <p:pic>
        <p:nvPicPr>
          <p:cNvPr id="4" name="Recorded Sound">
            <a:hlinkClick r:id="" action="ppaction://media"/>
            <a:extLst>
              <a:ext uri="{FF2B5EF4-FFF2-40B4-BE49-F238E27FC236}">
                <a16:creationId xmlns:a16="http://schemas.microsoft.com/office/drawing/2014/main" id="{0295B727-A324-2AEA-CF17-89D171CDD63D}"/>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214225" y="6049327"/>
            <a:ext cx="609600" cy="609600"/>
          </a:xfrm>
          <a:prstGeom prst="rect">
            <a:avLst/>
          </a:prstGeom>
        </p:spPr>
      </p:pic>
    </p:spTree>
    <p:extLst>
      <p:ext uri="{BB962C8B-B14F-4D97-AF65-F5344CB8AC3E}">
        <p14:creationId xmlns:p14="http://schemas.microsoft.com/office/powerpoint/2010/main" val="864236065"/>
      </p:ext>
    </p:extLst>
  </p:cSld>
  <p:clrMapOvr>
    <a:masterClrMapping/>
  </p:clrMapOvr>
  <mc:AlternateContent xmlns:mc="http://schemas.openxmlformats.org/markup-compatibility/2006" xmlns:p14="http://schemas.microsoft.com/office/powerpoint/2010/main">
    <mc:Choice Requires="p14">
      <p:transition spd="slow" p14:dur="2000" advTm="66522"/>
    </mc:Choice>
    <mc:Fallback xmlns="">
      <p:transition spd="slow" advTm="665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652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E766BC-F047-6316-D52A-576351577F33}"/>
              </a:ext>
            </a:extLst>
          </p:cNvPr>
          <p:cNvSpPr>
            <a:spLocks noGrp="1"/>
          </p:cNvSpPr>
          <p:nvPr>
            <p:ph type="title"/>
          </p:nvPr>
        </p:nvSpPr>
        <p:spPr>
          <a:xfrm>
            <a:off x="838200" y="126749"/>
            <a:ext cx="10515600" cy="697117"/>
          </a:xfrm>
          <a:solidFill>
            <a:schemeClr val="accent5">
              <a:lumMod val="20000"/>
              <a:lumOff val="80000"/>
            </a:schemeClr>
          </a:solidFill>
        </p:spPr>
        <p:txBody>
          <a:bodyPr>
            <a:normAutofit fontScale="90000"/>
          </a:bodyPr>
          <a:lstStyle/>
          <a:p>
            <a:r>
              <a:rPr lang="en-GB" dirty="0"/>
              <a:t>AQA  Science Required Practical work</a:t>
            </a:r>
          </a:p>
        </p:txBody>
      </p:sp>
      <p:sp>
        <p:nvSpPr>
          <p:cNvPr id="3" name="Content Placeholder 2">
            <a:extLst>
              <a:ext uri="{FF2B5EF4-FFF2-40B4-BE49-F238E27FC236}">
                <a16:creationId xmlns:a16="http://schemas.microsoft.com/office/drawing/2014/main" id="{C50AECEB-D46B-0C84-A367-4A7B7031FAD8}"/>
              </a:ext>
            </a:extLst>
          </p:cNvPr>
          <p:cNvSpPr>
            <a:spLocks noGrp="1"/>
          </p:cNvSpPr>
          <p:nvPr>
            <p:ph idx="1"/>
          </p:nvPr>
        </p:nvSpPr>
        <p:spPr>
          <a:xfrm>
            <a:off x="306309" y="961207"/>
            <a:ext cx="11579382" cy="5513560"/>
          </a:xfrm>
        </p:spPr>
        <p:txBody>
          <a:bodyPr>
            <a:normAutofit fontScale="85000" lnSpcReduction="20000"/>
          </a:bodyPr>
          <a:lstStyle/>
          <a:p>
            <a:pPr marL="0" indent="0" algn="ctr">
              <a:lnSpc>
                <a:spcPct val="110000"/>
              </a:lnSpc>
              <a:buNone/>
            </a:pPr>
            <a:r>
              <a:rPr lang="en-GB" b="1" i="0" dirty="0">
                <a:solidFill>
                  <a:srgbClr val="2B2438"/>
                </a:solidFill>
                <a:effectLst/>
                <a:latin typeface="Aptos" panose="020B0004020202020204" pitchFamily="34" charset="0"/>
              </a:rPr>
              <a:t>Practical work is at the heart of science! </a:t>
            </a:r>
          </a:p>
          <a:p>
            <a:pPr marL="0" indent="0" algn="l">
              <a:lnSpc>
                <a:spcPct val="110000"/>
              </a:lnSpc>
              <a:buNone/>
            </a:pPr>
            <a:r>
              <a:rPr lang="en-GB" sz="2900" b="0" i="0" dirty="0">
                <a:solidFill>
                  <a:srgbClr val="2B2438"/>
                </a:solidFill>
                <a:effectLst/>
                <a:latin typeface="__Open_Sans_9c011f"/>
              </a:rPr>
              <a:t>There are three interconnected, but separate reasons for doing practical work in schools. They are:</a:t>
            </a:r>
            <a:endParaRPr lang="en-GB" sz="2900" b="0" i="0" dirty="0">
              <a:solidFill>
                <a:srgbClr val="2B2438"/>
              </a:solidFill>
              <a:effectLst/>
              <a:latin typeface="Aptos" panose="020B0004020202020204" pitchFamily="34" charset="0"/>
            </a:endParaRPr>
          </a:p>
          <a:p>
            <a:pPr algn="l">
              <a:lnSpc>
                <a:spcPct val="110000"/>
              </a:lnSpc>
              <a:buFont typeface="+mj-lt"/>
              <a:buAutoNum type="arabicPeriod"/>
            </a:pPr>
            <a:r>
              <a:rPr lang="en-GB" sz="2400" b="1" i="0" dirty="0">
                <a:solidFill>
                  <a:srgbClr val="FF0000"/>
                </a:solidFill>
                <a:effectLst/>
                <a:latin typeface="Aptos" panose="020B0004020202020204" pitchFamily="34" charset="0"/>
              </a:rPr>
              <a:t>To support and consolidate scientific concepts (knowledge and understanding).</a:t>
            </a:r>
            <a:r>
              <a:rPr lang="en-GB" sz="2400" b="0" i="0" dirty="0">
                <a:solidFill>
                  <a:srgbClr val="2B2438"/>
                </a:solidFill>
                <a:effectLst/>
                <a:latin typeface="Aptos" panose="020B0004020202020204" pitchFamily="34" charset="0"/>
              </a:rPr>
              <a:t>This is done by applying and developing what is known and understood of abstract ideas and models. Through practical work we can make sense of new information and observations and provide insights into the development of scientific thinking.</a:t>
            </a:r>
          </a:p>
          <a:p>
            <a:pPr algn="l">
              <a:lnSpc>
                <a:spcPct val="110000"/>
              </a:lnSpc>
              <a:buFont typeface="+mj-lt"/>
              <a:buAutoNum type="arabicPeriod"/>
            </a:pPr>
            <a:r>
              <a:rPr lang="en-GB" sz="2400" b="1" i="0" dirty="0">
                <a:solidFill>
                  <a:srgbClr val="FF0000"/>
                </a:solidFill>
                <a:effectLst/>
                <a:latin typeface="Aptos" panose="020B0004020202020204" pitchFamily="34" charset="0"/>
              </a:rPr>
              <a:t>To develop investigative skills. These transferable skills include:</a:t>
            </a:r>
          </a:p>
          <a:p>
            <a:pPr marL="742950" lvl="1" indent="-285750" algn="l">
              <a:lnSpc>
                <a:spcPct val="110000"/>
              </a:lnSpc>
              <a:buFont typeface="+mj-lt"/>
              <a:buAutoNum type="arabicPeriod"/>
            </a:pPr>
            <a:r>
              <a:rPr lang="en-GB" dirty="0">
                <a:solidFill>
                  <a:srgbClr val="2B2438"/>
                </a:solidFill>
                <a:latin typeface="Aptos" panose="020B0004020202020204" pitchFamily="34" charset="0"/>
              </a:rPr>
              <a:t>D</a:t>
            </a:r>
            <a:r>
              <a:rPr lang="en-GB" b="0" i="0" dirty="0">
                <a:solidFill>
                  <a:srgbClr val="2B2438"/>
                </a:solidFill>
                <a:effectLst/>
                <a:latin typeface="Aptos" panose="020B0004020202020204" pitchFamily="34" charset="0"/>
              </a:rPr>
              <a:t>evising and investigating testable questions</a:t>
            </a:r>
          </a:p>
          <a:p>
            <a:pPr marL="742950" lvl="1" indent="-285750" algn="l">
              <a:lnSpc>
                <a:spcPct val="110000"/>
              </a:lnSpc>
              <a:buFont typeface="+mj-lt"/>
              <a:buAutoNum type="arabicPeriod"/>
            </a:pPr>
            <a:r>
              <a:rPr lang="en-GB" dirty="0">
                <a:solidFill>
                  <a:srgbClr val="2B2438"/>
                </a:solidFill>
                <a:latin typeface="Aptos" panose="020B0004020202020204" pitchFamily="34" charset="0"/>
              </a:rPr>
              <a:t>I</a:t>
            </a:r>
            <a:r>
              <a:rPr lang="en-GB" b="0" i="0" dirty="0">
                <a:solidFill>
                  <a:srgbClr val="2B2438"/>
                </a:solidFill>
                <a:effectLst/>
                <a:latin typeface="Aptos" panose="020B0004020202020204" pitchFamily="34" charset="0"/>
              </a:rPr>
              <a:t>dentifying and controlling variables</a:t>
            </a:r>
          </a:p>
          <a:p>
            <a:pPr marL="742950" lvl="1" indent="-285750" algn="l">
              <a:lnSpc>
                <a:spcPct val="110000"/>
              </a:lnSpc>
              <a:buFont typeface="+mj-lt"/>
              <a:buAutoNum type="arabicPeriod"/>
            </a:pPr>
            <a:r>
              <a:rPr lang="en-GB" dirty="0">
                <a:solidFill>
                  <a:srgbClr val="2B2438"/>
                </a:solidFill>
                <a:latin typeface="Aptos" panose="020B0004020202020204" pitchFamily="34" charset="0"/>
              </a:rPr>
              <a:t>A</a:t>
            </a:r>
            <a:r>
              <a:rPr lang="en-GB" b="0" i="0" dirty="0">
                <a:solidFill>
                  <a:srgbClr val="2B2438"/>
                </a:solidFill>
                <a:effectLst/>
                <a:latin typeface="Aptos" panose="020B0004020202020204" pitchFamily="34" charset="0"/>
              </a:rPr>
              <a:t>nalysing, interpreting and evaluating data.</a:t>
            </a:r>
          </a:p>
          <a:p>
            <a:pPr>
              <a:lnSpc>
                <a:spcPct val="110000"/>
              </a:lnSpc>
              <a:buFont typeface="+mj-lt"/>
              <a:buAutoNum type="arabicPeriod"/>
            </a:pPr>
            <a:r>
              <a:rPr lang="en-GB" sz="2400" b="1" i="0" dirty="0">
                <a:solidFill>
                  <a:srgbClr val="FF0000"/>
                </a:solidFill>
                <a:effectLst/>
                <a:latin typeface="Aptos" panose="020B0004020202020204" pitchFamily="34" charset="0"/>
              </a:rPr>
              <a:t>To build and master practical skills such as:</a:t>
            </a:r>
          </a:p>
          <a:p>
            <a:pPr marL="742950" lvl="1" indent="-285750" algn="l">
              <a:lnSpc>
                <a:spcPct val="110000"/>
              </a:lnSpc>
              <a:buFont typeface="+mj-lt"/>
              <a:buAutoNum type="arabicPeriod"/>
            </a:pPr>
            <a:r>
              <a:rPr lang="en-GB" b="0" i="0" dirty="0">
                <a:solidFill>
                  <a:srgbClr val="2B2438"/>
                </a:solidFill>
                <a:effectLst/>
                <a:latin typeface="Aptos" panose="020B0004020202020204" pitchFamily="34" charset="0"/>
              </a:rPr>
              <a:t>using specialist equipment to take measurements</a:t>
            </a:r>
          </a:p>
          <a:p>
            <a:pPr marL="742950" lvl="1" indent="-285750" algn="l">
              <a:lnSpc>
                <a:spcPct val="110000"/>
              </a:lnSpc>
              <a:buFont typeface="+mj-lt"/>
              <a:buAutoNum type="arabicPeriod"/>
            </a:pPr>
            <a:r>
              <a:rPr lang="en-GB" b="0" i="0" dirty="0">
                <a:solidFill>
                  <a:srgbClr val="2B2438"/>
                </a:solidFill>
                <a:effectLst/>
                <a:latin typeface="Aptos" panose="020B0004020202020204" pitchFamily="34" charset="0"/>
              </a:rPr>
              <a:t>handling and manipulating equipment with confidence and fluency</a:t>
            </a:r>
          </a:p>
          <a:p>
            <a:pPr marL="742950" lvl="1" indent="-285750" algn="l">
              <a:lnSpc>
                <a:spcPct val="110000"/>
              </a:lnSpc>
              <a:buFont typeface="+mj-lt"/>
              <a:buAutoNum type="arabicPeriod"/>
            </a:pPr>
            <a:r>
              <a:rPr lang="en-GB" b="0" i="0" dirty="0">
                <a:solidFill>
                  <a:srgbClr val="2B2438"/>
                </a:solidFill>
                <a:effectLst/>
                <a:latin typeface="Aptos" panose="020B0004020202020204" pitchFamily="34" charset="0"/>
              </a:rPr>
              <a:t>recognising hazards and planning how to minimise risk.</a:t>
            </a:r>
          </a:p>
          <a:p>
            <a:endParaRPr lang="en-GB" dirty="0"/>
          </a:p>
        </p:txBody>
      </p:sp>
      <p:pic>
        <p:nvPicPr>
          <p:cNvPr id="5" name="Recorded Sound">
            <a:hlinkClick r:id="" action="ppaction://media"/>
            <a:extLst>
              <a:ext uri="{FF2B5EF4-FFF2-40B4-BE49-F238E27FC236}">
                <a16:creationId xmlns:a16="http://schemas.microsoft.com/office/drawing/2014/main" id="{9948FA45-C793-D96F-E932-B9EFB85B9FE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178012" y="5896793"/>
            <a:ext cx="609600" cy="609600"/>
          </a:xfrm>
          <a:prstGeom prst="rect">
            <a:avLst/>
          </a:prstGeom>
        </p:spPr>
      </p:pic>
    </p:spTree>
    <p:extLst>
      <p:ext uri="{BB962C8B-B14F-4D97-AF65-F5344CB8AC3E}">
        <p14:creationId xmlns:p14="http://schemas.microsoft.com/office/powerpoint/2010/main" val="2604322616"/>
      </p:ext>
    </p:extLst>
  </p:cSld>
  <p:clrMapOvr>
    <a:masterClrMapping/>
  </p:clrMapOvr>
  <mc:AlternateContent xmlns:mc="http://schemas.openxmlformats.org/markup-compatibility/2006" xmlns:p14="http://schemas.microsoft.com/office/powerpoint/2010/main">
    <mc:Choice Requires="p14">
      <p:transition spd="slow" p14:dur="2000" advTm="59926"/>
    </mc:Choice>
    <mc:Fallback xmlns="">
      <p:transition spd="slow" advTm="599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545"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C8B3A05-D047-6841-95E8-38C1E1211048}"/>
              </a:ext>
            </a:extLst>
          </p:cNvPr>
          <p:cNvPicPr>
            <a:picLocks noGrp="1" noChangeAspect="1"/>
          </p:cNvPicPr>
          <p:nvPr>
            <p:ph idx="1"/>
          </p:nvPr>
        </p:nvPicPr>
        <p:blipFill>
          <a:blip r:embed="rId4"/>
          <a:srcRect l="52339" t="29844" r="21804" b="14337"/>
          <a:stretch/>
        </p:blipFill>
        <p:spPr>
          <a:xfrm>
            <a:off x="485775" y="123826"/>
            <a:ext cx="6429375" cy="6638924"/>
          </a:xfrm>
        </p:spPr>
      </p:pic>
      <p:sp>
        <p:nvSpPr>
          <p:cNvPr id="6" name="TextBox 5">
            <a:extLst>
              <a:ext uri="{FF2B5EF4-FFF2-40B4-BE49-F238E27FC236}">
                <a16:creationId xmlns:a16="http://schemas.microsoft.com/office/drawing/2014/main" id="{2FE4195E-9ED4-DC6F-8BFE-FEC631F2BC7D}"/>
              </a:ext>
            </a:extLst>
          </p:cNvPr>
          <p:cNvSpPr txBox="1"/>
          <p:nvPr/>
        </p:nvSpPr>
        <p:spPr>
          <a:xfrm>
            <a:off x="5857875" y="95250"/>
            <a:ext cx="1962150" cy="1285875"/>
          </a:xfrm>
          <a:prstGeom prst="rect">
            <a:avLst/>
          </a:prstGeom>
          <a:solidFill>
            <a:schemeClr val="bg1"/>
          </a:solidFill>
        </p:spPr>
        <p:txBody>
          <a:bodyPr wrap="square" rtlCol="0">
            <a:spAutoFit/>
          </a:bodyPr>
          <a:lstStyle/>
          <a:p>
            <a:endParaRPr lang="en-GB" dirty="0"/>
          </a:p>
        </p:txBody>
      </p:sp>
      <p:sp>
        <p:nvSpPr>
          <p:cNvPr id="7" name="TextBox 6">
            <a:extLst>
              <a:ext uri="{FF2B5EF4-FFF2-40B4-BE49-F238E27FC236}">
                <a16:creationId xmlns:a16="http://schemas.microsoft.com/office/drawing/2014/main" id="{39E2BA3A-C61E-E081-E21E-8595CEE9644B}"/>
              </a:ext>
            </a:extLst>
          </p:cNvPr>
          <p:cNvSpPr txBox="1"/>
          <p:nvPr/>
        </p:nvSpPr>
        <p:spPr>
          <a:xfrm>
            <a:off x="7119042" y="312913"/>
            <a:ext cx="4791075" cy="646331"/>
          </a:xfrm>
          <a:prstGeom prst="rect">
            <a:avLst/>
          </a:prstGeom>
          <a:noFill/>
        </p:spPr>
        <p:txBody>
          <a:bodyPr wrap="square" rtlCol="0">
            <a:spAutoFit/>
          </a:bodyPr>
          <a:lstStyle/>
          <a:p>
            <a:r>
              <a:rPr lang="en-GB" sz="3600" dirty="0"/>
              <a:t>GCSE Science topics</a:t>
            </a:r>
          </a:p>
        </p:txBody>
      </p:sp>
      <p:pic>
        <p:nvPicPr>
          <p:cNvPr id="4" name="Recorded Sound">
            <a:hlinkClick r:id="" action="ppaction://media"/>
            <a:extLst>
              <a:ext uri="{FF2B5EF4-FFF2-40B4-BE49-F238E27FC236}">
                <a16:creationId xmlns:a16="http://schemas.microsoft.com/office/drawing/2014/main" id="{276CAC04-6F26-743E-A3C1-32B1B8E58A1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096625" y="6075630"/>
            <a:ext cx="609600" cy="609600"/>
          </a:xfrm>
          <a:prstGeom prst="rect">
            <a:avLst/>
          </a:prstGeom>
        </p:spPr>
      </p:pic>
    </p:spTree>
    <p:extLst>
      <p:ext uri="{BB962C8B-B14F-4D97-AF65-F5344CB8AC3E}">
        <p14:creationId xmlns:p14="http://schemas.microsoft.com/office/powerpoint/2010/main" val="2643149813"/>
      </p:ext>
    </p:extLst>
  </p:cSld>
  <p:clrMapOvr>
    <a:masterClrMapping/>
  </p:clrMapOvr>
  <mc:AlternateContent xmlns:mc="http://schemas.openxmlformats.org/markup-compatibility/2006" xmlns:p14="http://schemas.microsoft.com/office/powerpoint/2010/main">
    <mc:Choice Requires="p14">
      <p:transition spd="slow" p14:dur="2000" advTm="18180"/>
    </mc:Choice>
    <mc:Fallback xmlns="">
      <p:transition spd="slow" advTm="181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96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D48D9584-D2FD-48CE-9E17-4E250B743B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close-up of test tubes&#10;&#10;Description automatically generated">
            <a:extLst>
              <a:ext uri="{FF2B5EF4-FFF2-40B4-BE49-F238E27FC236}">
                <a16:creationId xmlns:a16="http://schemas.microsoft.com/office/drawing/2014/main" id="{4898EA37-E792-6CC0-9099-7EDB4DCF6059}"/>
              </a:ext>
            </a:extLst>
          </p:cNvPr>
          <p:cNvPicPr>
            <a:picLocks noChangeAspect="1"/>
          </p:cNvPicPr>
          <p:nvPr/>
        </p:nvPicPr>
        <p:blipFill>
          <a:blip r:embed="rId4">
            <a:extLst>
              <a:ext uri="{28A0092B-C50C-407E-A947-70E740481C1C}">
                <a14:useLocalDpi xmlns:a14="http://schemas.microsoft.com/office/drawing/2010/main" val="0"/>
              </a:ext>
            </a:extLst>
          </a:blip>
          <a:srcRect r="2657" b="1"/>
          <a:stretch/>
        </p:blipFill>
        <p:spPr>
          <a:xfrm>
            <a:off x="3577219" y="10"/>
            <a:ext cx="4979304" cy="3401558"/>
          </a:xfrm>
          <a:custGeom>
            <a:avLst/>
            <a:gdLst/>
            <a:ahLst/>
            <a:cxnLst/>
            <a:rect l="l" t="t" r="r" b="b"/>
            <a:pathLst>
              <a:path w="4979304" h="3364992">
                <a:moveTo>
                  <a:pt x="0" y="0"/>
                </a:moveTo>
                <a:lnTo>
                  <a:pt x="4211250" y="0"/>
                </a:lnTo>
                <a:lnTo>
                  <a:pt x="4309461" y="192282"/>
                </a:lnTo>
                <a:cubicBezTo>
                  <a:pt x="4697535" y="1033269"/>
                  <a:pt x="4937593" y="2032690"/>
                  <a:pt x="4974907" y="3110424"/>
                </a:cubicBezTo>
                <a:lnTo>
                  <a:pt x="4979304" y="3364992"/>
                </a:lnTo>
                <a:lnTo>
                  <a:pt x="800592" y="3364992"/>
                </a:lnTo>
                <a:lnTo>
                  <a:pt x="797493" y="3185579"/>
                </a:lnTo>
                <a:cubicBezTo>
                  <a:pt x="756786" y="2009870"/>
                  <a:pt x="474799" y="927359"/>
                  <a:pt x="22579" y="42066"/>
                </a:cubicBezTo>
                <a:close/>
              </a:path>
            </a:pathLst>
          </a:custGeom>
        </p:spPr>
      </p:pic>
      <p:pic>
        <p:nvPicPr>
          <p:cNvPr id="11" name="Picture 10" descr="A few students doing a science experiment&#10;&#10;Description automatically generated with medium confidence">
            <a:extLst>
              <a:ext uri="{FF2B5EF4-FFF2-40B4-BE49-F238E27FC236}">
                <a16:creationId xmlns:a16="http://schemas.microsoft.com/office/drawing/2014/main" id="{99573689-29BE-7977-A55F-657FF7D1CED2}"/>
              </a:ext>
            </a:extLst>
          </p:cNvPr>
          <p:cNvPicPr>
            <a:picLocks noChangeAspect="1"/>
          </p:cNvPicPr>
          <p:nvPr/>
        </p:nvPicPr>
        <p:blipFill>
          <a:blip r:embed="rId5">
            <a:extLst>
              <a:ext uri="{28A0092B-C50C-407E-A947-70E740481C1C}">
                <a14:useLocalDpi xmlns:a14="http://schemas.microsoft.com/office/drawing/2010/main" val="0"/>
              </a:ext>
            </a:extLst>
          </a:blip>
          <a:srcRect l="11145" r="3112"/>
          <a:stretch/>
        </p:blipFill>
        <p:spPr>
          <a:xfrm>
            <a:off x="7822523" y="3456433"/>
            <a:ext cx="4369477" cy="3401568"/>
          </a:xfrm>
          <a:custGeom>
            <a:avLst/>
            <a:gdLst/>
            <a:ahLst/>
            <a:cxnLst/>
            <a:rect l="l" t="t" r="r" b="b"/>
            <a:pathLst>
              <a:path w="4369477" h="3401568">
                <a:moveTo>
                  <a:pt x="781270" y="0"/>
                </a:moveTo>
                <a:lnTo>
                  <a:pt x="4369477" y="0"/>
                </a:lnTo>
                <a:lnTo>
                  <a:pt x="4369477" y="3401568"/>
                </a:lnTo>
                <a:lnTo>
                  <a:pt x="0" y="3401568"/>
                </a:lnTo>
                <a:lnTo>
                  <a:pt x="1963" y="3397912"/>
                </a:lnTo>
                <a:cubicBezTo>
                  <a:pt x="454182" y="2512619"/>
                  <a:pt x="736170" y="1430108"/>
                  <a:pt x="776876" y="254399"/>
                </a:cubicBezTo>
                <a:close/>
              </a:path>
            </a:pathLst>
          </a:custGeom>
        </p:spPr>
      </p:pic>
      <p:pic>
        <p:nvPicPr>
          <p:cNvPr id="7" name="Picture 6" descr="A laboratory table with test tubes and beakers&#10;&#10;Description automatically generated">
            <a:extLst>
              <a:ext uri="{FF2B5EF4-FFF2-40B4-BE49-F238E27FC236}">
                <a16:creationId xmlns:a16="http://schemas.microsoft.com/office/drawing/2014/main" id="{160A10F0-3BF7-D930-9AD4-9A5907BBF139}"/>
              </a:ext>
            </a:extLst>
          </p:cNvPr>
          <p:cNvPicPr>
            <a:picLocks noChangeAspect="1"/>
          </p:cNvPicPr>
          <p:nvPr/>
        </p:nvPicPr>
        <p:blipFill>
          <a:blip r:embed="rId6">
            <a:extLst>
              <a:ext uri="{28A0092B-C50C-407E-A947-70E740481C1C}">
                <a14:useLocalDpi xmlns:a14="http://schemas.microsoft.com/office/drawing/2010/main" val="0"/>
              </a:ext>
            </a:extLst>
          </a:blip>
          <a:srcRect l="3708" r="1" b="1"/>
          <a:stretch/>
        </p:blipFill>
        <p:spPr>
          <a:xfrm>
            <a:off x="3630260" y="3456432"/>
            <a:ext cx="4925479" cy="3401568"/>
          </a:xfrm>
          <a:custGeom>
            <a:avLst/>
            <a:gdLst/>
            <a:ahLst/>
            <a:cxnLst/>
            <a:rect l="l" t="t" r="r" b="b"/>
            <a:pathLst>
              <a:path w="4925479" h="3364992">
                <a:moveTo>
                  <a:pt x="749362" y="0"/>
                </a:moveTo>
                <a:lnTo>
                  <a:pt x="4925479" y="0"/>
                </a:lnTo>
                <a:lnTo>
                  <a:pt x="4921868" y="209033"/>
                </a:lnTo>
                <a:cubicBezTo>
                  <a:pt x="4884554" y="1286766"/>
                  <a:pt x="4644496" y="2286187"/>
                  <a:pt x="4256422" y="3127175"/>
                </a:cubicBezTo>
                <a:lnTo>
                  <a:pt x="4134952" y="3364992"/>
                </a:lnTo>
                <a:lnTo>
                  <a:pt x="0" y="3364992"/>
                </a:lnTo>
                <a:lnTo>
                  <a:pt x="79008" y="3202330"/>
                </a:lnTo>
                <a:cubicBezTo>
                  <a:pt x="467082" y="2361343"/>
                  <a:pt x="707140" y="1361922"/>
                  <a:pt x="744454" y="284189"/>
                </a:cubicBezTo>
                <a:close/>
              </a:path>
            </a:pathLst>
          </a:custGeom>
        </p:spPr>
      </p:pic>
      <p:sp useBgFill="1">
        <p:nvSpPr>
          <p:cNvPr id="29" name="Freeform: Shape 28">
            <a:extLst>
              <a:ext uri="{FF2B5EF4-FFF2-40B4-BE49-F238E27FC236}">
                <a16:creationId xmlns:a16="http://schemas.microsoft.com/office/drawing/2014/main" id="{CA17DEF4-6C5D-41C6-8D93-5C7CFD7ADA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97136" cy="6858000"/>
          </a:xfrm>
          <a:custGeom>
            <a:avLst/>
            <a:gdLst>
              <a:gd name="connsiteX0" fmla="*/ 0 w 4397136"/>
              <a:gd name="connsiteY0" fmla="*/ 0 h 6858000"/>
              <a:gd name="connsiteX1" fmla="*/ 3599069 w 4397136"/>
              <a:gd name="connsiteY1" fmla="*/ 0 h 6858000"/>
              <a:gd name="connsiteX2" fmla="*/ 3634072 w 4397136"/>
              <a:gd name="connsiteY2" fmla="*/ 58977 h 6858000"/>
              <a:gd name="connsiteX3" fmla="*/ 4397136 w 4397136"/>
              <a:gd name="connsiteY3" fmla="*/ 3474189 h 6858000"/>
              <a:gd name="connsiteX4" fmla="*/ 3802221 w 4397136"/>
              <a:gd name="connsiteY4" fmla="*/ 6546415 h 6858000"/>
              <a:gd name="connsiteX5" fmla="*/ 3649466 w 4397136"/>
              <a:gd name="connsiteY5" fmla="*/ 6858000 h 6858000"/>
              <a:gd name="connsiteX6" fmla="*/ 0 w 4397136"/>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97136" h="6858000">
                <a:moveTo>
                  <a:pt x="0" y="0"/>
                </a:moveTo>
                <a:lnTo>
                  <a:pt x="3599069" y="0"/>
                </a:lnTo>
                <a:lnTo>
                  <a:pt x="3634072" y="58977"/>
                </a:lnTo>
                <a:cubicBezTo>
                  <a:pt x="4105532" y="933006"/>
                  <a:pt x="4397136" y="2140466"/>
                  <a:pt x="4397136" y="3474189"/>
                </a:cubicBezTo>
                <a:cubicBezTo>
                  <a:pt x="4397136" y="4641197"/>
                  <a:pt x="4173877" y="5711534"/>
                  <a:pt x="3802221" y="6546415"/>
                </a:cubicBezTo>
                <a:lnTo>
                  <a:pt x="3649466"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33" name="Freeform: Shape 32">
            <a:extLst>
              <a:ext uri="{FF2B5EF4-FFF2-40B4-BE49-F238E27FC236}">
                <a16:creationId xmlns:a16="http://schemas.microsoft.com/office/drawing/2014/main" id="{22BBC5A3-5C8C-4FB9-AEFF-8778D2C98D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86504" cy="6858000"/>
          </a:xfrm>
          <a:custGeom>
            <a:avLst/>
            <a:gdLst>
              <a:gd name="connsiteX0" fmla="*/ 0 w 4386504"/>
              <a:gd name="connsiteY0" fmla="*/ 0 h 6858000"/>
              <a:gd name="connsiteX1" fmla="*/ 3588437 w 4386504"/>
              <a:gd name="connsiteY1" fmla="*/ 0 h 6858000"/>
              <a:gd name="connsiteX2" fmla="*/ 3623440 w 4386504"/>
              <a:gd name="connsiteY2" fmla="*/ 58977 h 6858000"/>
              <a:gd name="connsiteX3" fmla="*/ 4386504 w 4386504"/>
              <a:gd name="connsiteY3" fmla="*/ 3474189 h 6858000"/>
              <a:gd name="connsiteX4" fmla="*/ 3791589 w 4386504"/>
              <a:gd name="connsiteY4" fmla="*/ 6546415 h 6858000"/>
              <a:gd name="connsiteX5" fmla="*/ 3638834 w 4386504"/>
              <a:gd name="connsiteY5" fmla="*/ 6858000 h 6858000"/>
              <a:gd name="connsiteX6" fmla="*/ 0 w 438650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6504" h="6858000">
                <a:moveTo>
                  <a:pt x="0" y="0"/>
                </a:moveTo>
                <a:lnTo>
                  <a:pt x="3588437" y="0"/>
                </a:lnTo>
                <a:lnTo>
                  <a:pt x="3623440" y="58977"/>
                </a:lnTo>
                <a:cubicBezTo>
                  <a:pt x="4094900" y="933006"/>
                  <a:pt x="4386504" y="2140466"/>
                  <a:pt x="4386504" y="3474189"/>
                </a:cubicBezTo>
                <a:cubicBezTo>
                  <a:pt x="4386504" y="4641197"/>
                  <a:pt x="4163245" y="5711534"/>
                  <a:pt x="3791589" y="6546415"/>
                </a:cubicBezTo>
                <a:lnTo>
                  <a:pt x="3638834"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137E096-EEAA-400B-DBF0-91F2C76E65C1}"/>
              </a:ext>
            </a:extLst>
          </p:cNvPr>
          <p:cNvSpPr>
            <a:spLocks noGrp="1"/>
          </p:cNvSpPr>
          <p:nvPr>
            <p:ph type="ctrTitle"/>
          </p:nvPr>
        </p:nvSpPr>
        <p:spPr>
          <a:xfrm>
            <a:off x="384702" y="452791"/>
            <a:ext cx="3596747" cy="1452209"/>
          </a:xfrm>
        </p:spPr>
        <p:txBody>
          <a:bodyPr>
            <a:normAutofit/>
          </a:bodyPr>
          <a:lstStyle/>
          <a:p>
            <a:pPr algn="l"/>
            <a:r>
              <a:rPr lang="en-GB" sz="2400" dirty="0"/>
              <a:t>Our students completing  Combined Science Required practical work </a:t>
            </a:r>
          </a:p>
        </p:txBody>
      </p:sp>
      <p:sp>
        <p:nvSpPr>
          <p:cNvPr id="35" name="Rectangle 34">
            <a:extLst>
              <a:ext uri="{FF2B5EF4-FFF2-40B4-BE49-F238E27FC236}">
                <a16:creationId xmlns:a16="http://schemas.microsoft.com/office/drawing/2014/main" id="{3BB917E8-D696-4787-96D6-521A9C42F9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7989"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close-up of a laboratory&#10;&#10;Description automatically generated">
            <a:extLst>
              <a:ext uri="{FF2B5EF4-FFF2-40B4-BE49-F238E27FC236}">
                <a16:creationId xmlns:a16="http://schemas.microsoft.com/office/drawing/2014/main" id="{1C1C9C86-328D-3B87-FB06-A3C9687BF932}"/>
              </a:ext>
            </a:extLst>
          </p:cNvPr>
          <p:cNvPicPr>
            <a:picLocks noChangeAspect="1"/>
          </p:cNvPicPr>
          <p:nvPr/>
        </p:nvPicPr>
        <p:blipFill>
          <a:blip r:embed="rId7">
            <a:extLst>
              <a:ext uri="{28A0092B-C50C-407E-A947-70E740481C1C}">
                <a14:useLocalDpi xmlns:a14="http://schemas.microsoft.com/office/drawing/2010/main" val="0"/>
              </a:ext>
            </a:extLst>
          </a:blip>
          <a:srcRect l="14701" r="1" b="1"/>
          <a:stretch/>
        </p:blipFill>
        <p:spPr>
          <a:xfrm>
            <a:off x="7845207" y="10"/>
            <a:ext cx="4346795" cy="3401558"/>
          </a:xfrm>
          <a:custGeom>
            <a:avLst/>
            <a:gdLst/>
            <a:ahLst/>
            <a:cxnLst/>
            <a:rect l="l" t="t" r="r" b="b"/>
            <a:pathLst>
              <a:path w="4346795" h="3401568">
                <a:moveTo>
                  <a:pt x="0" y="0"/>
                </a:moveTo>
                <a:lnTo>
                  <a:pt x="4346795" y="0"/>
                </a:lnTo>
                <a:lnTo>
                  <a:pt x="4346795" y="3401568"/>
                </a:lnTo>
                <a:lnTo>
                  <a:pt x="762748" y="3401568"/>
                </a:lnTo>
                <a:lnTo>
                  <a:pt x="751436" y="2963954"/>
                </a:lnTo>
                <a:cubicBezTo>
                  <a:pt x="698408" y="1942163"/>
                  <a:pt x="463174" y="995044"/>
                  <a:pt x="93264" y="192283"/>
                </a:cubicBezTo>
                <a:close/>
              </a:path>
            </a:pathLst>
          </a:custGeom>
        </p:spPr>
      </p:pic>
      <p:sp>
        <p:nvSpPr>
          <p:cNvPr id="34" name="Rectangle 33">
            <a:extLst>
              <a:ext uri="{FF2B5EF4-FFF2-40B4-BE49-F238E27FC236}">
                <a16:creationId xmlns:a16="http://schemas.microsoft.com/office/drawing/2014/main" id="{39F4C545-E278-42ED-9B78-2EBA464444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912" y="4544568"/>
            <a:ext cx="341496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6" name="Picture 35">
            <a:extLst>
              <a:ext uri="{FF2B5EF4-FFF2-40B4-BE49-F238E27FC236}">
                <a16:creationId xmlns:a16="http://schemas.microsoft.com/office/drawing/2014/main" id="{39025E78-40D9-7C29-57EB-FA817CAB158E}"/>
              </a:ext>
            </a:extLst>
          </p:cNvPr>
          <p:cNvPicPr>
            <a:picLocks noChangeAspect="1"/>
          </p:cNvPicPr>
          <p:nvPr/>
        </p:nvPicPr>
        <p:blipFill>
          <a:blip r:embed="rId8"/>
          <a:stretch>
            <a:fillRect/>
          </a:stretch>
        </p:blipFill>
        <p:spPr>
          <a:xfrm>
            <a:off x="275275" y="4790612"/>
            <a:ext cx="3273952" cy="1994235"/>
          </a:xfrm>
          <a:prstGeom prst="rect">
            <a:avLst/>
          </a:prstGeom>
        </p:spPr>
      </p:pic>
      <p:pic>
        <p:nvPicPr>
          <p:cNvPr id="37" name="Content Placeholder 22" descr="A group of people sitting at a table&#10;&#10;Description automatically generated">
            <a:extLst>
              <a:ext uri="{FF2B5EF4-FFF2-40B4-BE49-F238E27FC236}">
                <a16:creationId xmlns:a16="http://schemas.microsoft.com/office/drawing/2014/main" id="{18C4662E-A43B-73C0-EB25-3A17FF1A91B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rot="5400000">
            <a:off x="10044" y="2547885"/>
            <a:ext cx="2118359" cy="1728702"/>
          </a:xfrm>
          <a:prstGeom prst="rect">
            <a:avLst/>
          </a:prstGeom>
        </p:spPr>
      </p:pic>
      <p:pic>
        <p:nvPicPr>
          <p:cNvPr id="39" name="Picture 38" descr="A person wearing safety goggles and holding a piece of paper&#10;&#10;Description automatically generated">
            <a:extLst>
              <a:ext uri="{FF2B5EF4-FFF2-40B4-BE49-F238E27FC236}">
                <a16:creationId xmlns:a16="http://schemas.microsoft.com/office/drawing/2014/main" id="{064515E9-4D61-255A-4C3D-D54492E3688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rot="5400000">
            <a:off x="2049147" y="2430528"/>
            <a:ext cx="2209800" cy="2054856"/>
          </a:xfrm>
          <a:prstGeom prst="rect">
            <a:avLst/>
          </a:prstGeom>
        </p:spPr>
      </p:pic>
      <p:pic>
        <p:nvPicPr>
          <p:cNvPr id="3" name="Recorded Sound">
            <a:hlinkClick r:id="" action="ppaction://media"/>
            <a:extLst>
              <a:ext uri="{FF2B5EF4-FFF2-40B4-BE49-F238E27FC236}">
                <a16:creationId xmlns:a16="http://schemas.microsoft.com/office/drawing/2014/main" id="{50619A5E-FCEF-3CC1-1375-783FDAA742C2}"/>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8589399" y="6175247"/>
            <a:ext cx="609600" cy="609600"/>
          </a:xfrm>
          <a:prstGeom prst="rect">
            <a:avLst/>
          </a:prstGeom>
        </p:spPr>
      </p:pic>
    </p:spTree>
    <p:extLst>
      <p:ext uri="{BB962C8B-B14F-4D97-AF65-F5344CB8AC3E}">
        <p14:creationId xmlns:p14="http://schemas.microsoft.com/office/powerpoint/2010/main" val="643281842"/>
      </p:ext>
    </p:extLst>
  </p:cSld>
  <p:clrMapOvr>
    <a:masterClrMapping/>
  </p:clrMapOvr>
  <mc:AlternateContent xmlns:mc="http://schemas.openxmlformats.org/markup-compatibility/2006" xmlns:p14="http://schemas.microsoft.com/office/powerpoint/2010/main">
    <mc:Choice Requires="p14">
      <p:transition spd="slow" p14:dur="2000" advTm="7938"/>
    </mc:Choice>
    <mc:Fallback xmlns="">
      <p:transition spd="slow" advTm="793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93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5CB593EA-2F98-479F-B4C4-F366571FA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1" name="Picture 20" descr="People in a laboratory working on a test&#10;&#10;Description automatically generated with medium confidence">
            <a:extLst>
              <a:ext uri="{FF2B5EF4-FFF2-40B4-BE49-F238E27FC236}">
                <a16:creationId xmlns:a16="http://schemas.microsoft.com/office/drawing/2014/main" id="{6F1DC732-3E6D-7063-D984-997CB5240C32}"/>
              </a:ext>
            </a:extLst>
          </p:cNvPr>
          <p:cNvPicPr>
            <a:picLocks noChangeAspect="1"/>
          </p:cNvPicPr>
          <p:nvPr/>
        </p:nvPicPr>
        <p:blipFill>
          <a:blip r:embed="rId4">
            <a:extLst>
              <a:ext uri="{28A0092B-C50C-407E-A947-70E740481C1C}">
                <a14:useLocalDpi xmlns:a14="http://schemas.microsoft.com/office/drawing/2010/main" val="0"/>
              </a:ext>
            </a:extLst>
          </a:blip>
          <a:srcRect t="7079" r="-1" b="17179"/>
          <a:stretch/>
        </p:blipFill>
        <p:spPr>
          <a:xfrm>
            <a:off x="20" y="10"/>
            <a:ext cx="2970445" cy="3383269"/>
          </a:xfrm>
          <a:prstGeom prst="rect">
            <a:avLst/>
          </a:prstGeom>
        </p:spPr>
      </p:pic>
      <p:pic>
        <p:nvPicPr>
          <p:cNvPr id="19" name="Picture 18" descr="A close-up of a laboratory equipment&#10;&#10;Description automatically generated">
            <a:extLst>
              <a:ext uri="{FF2B5EF4-FFF2-40B4-BE49-F238E27FC236}">
                <a16:creationId xmlns:a16="http://schemas.microsoft.com/office/drawing/2014/main" id="{945B2D2D-F118-103A-67D7-1E510BBE79F4}"/>
              </a:ext>
            </a:extLst>
          </p:cNvPr>
          <p:cNvPicPr>
            <a:picLocks noChangeAspect="1"/>
          </p:cNvPicPr>
          <p:nvPr/>
        </p:nvPicPr>
        <p:blipFill>
          <a:blip r:embed="rId5">
            <a:extLst>
              <a:ext uri="{28A0092B-C50C-407E-A947-70E740481C1C}">
                <a14:useLocalDpi xmlns:a14="http://schemas.microsoft.com/office/drawing/2010/main" val="0"/>
              </a:ext>
            </a:extLst>
          </a:blip>
          <a:srcRect t="5599" r="-1" b="18658"/>
          <a:stretch/>
        </p:blipFill>
        <p:spPr>
          <a:xfrm>
            <a:off x="3072956" y="10"/>
            <a:ext cx="2970465" cy="3383268"/>
          </a:xfrm>
          <a:prstGeom prst="rect">
            <a:avLst/>
          </a:prstGeom>
        </p:spPr>
      </p:pic>
      <p:pic>
        <p:nvPicPr>
          <p:cNvPr id="5" name="Content Placeholder 4" descr="A person in a lab&#10;&#10;Description automatically generated">
            <a:extLst>
              <a:ext uri="{FF2B5EF4-FFF2-40B4-BE49-F238E27FC236}">
                <a16:creationId xmlns:a16="http://schemas.microsoft.com/office/drawing/2014/main" id="{0C63E3D6-2E11-034D-8ED0-9117516C9E98}"/>
              </a:ext>
            </a:extLst>
          </p:cNvPr>
          <p:cNvPicPr>
            <a:picLocks noChangeAspect="1"/>
          </p:cNvPicPr>
          <p:nvPr/>
        </p:nvPicPr>
        <p:blipFill>
          <a:blip r:embed="rId6">
            <a:extLst>
              <a:ext uri="{28A0092B-C50C-407E-A947-70E740481C1C}">
                <a14:useLocalDpi xmlns:a14="http://schemas.microsoft.com/office/drawing/2010/main" val="0"/>
              </a:ext>
            </a:extLst>
          </a:blip>
          <a:srcRect r="-3" b="24006"/>
          <a:stretch/>
        </p:blipFill>
        <p:spPr>
          <a:xfrm>
            <a:off x="6145909" y="10"/>
            <a:ext cx="2971800" cy="3383268"/>
          </a:xfrm>
          <a:prstGeom prst="rect">
            <a:avLst/>
          </a:prstGeom>
        </p:spPr>
      </p:pic>
      <p:pic>
        <p:nvPicPr>
          <p:cNvPr id="9" name="Picture 8" descr="A group of people in a laboratory&#10;&#10;Description automatically generated">
            <a:extLst>
              <a:ext uri="{FF2B5EF4-FFF2-40B4-BE49-F238E27FC236}">
                <a16:creationId xmlns:a16="http://schemas.microsoft.com/office/drawing/2014/main" id="{03B6FCAB-30E5-B211-F1E8-FE0D2F259BC4}"/>
              </a:ext>
            </a:extLst>
          </p:cNvPr>
          <p:cNvPicPr>
            <a:picLocks noChangeAspect="1"/>
          </p:cNvPicPr>
          <p:nvPr/>
        </p:nvPicPr>
        <p:blipFill>
          <a:blip r:embed="rId7">
            <a:extLst>
              <a:ext uri="{28A0092B-C50C-407E-A947-70E740481C1C}">
                <a14:useLocalDpi xmlns:a14="http://schemas.microsoft.com/office/drawing/2010/main" val="0"/>
              </a:ext>
            </a:extLst>
          </a:blip>
          <a:srcRect l="30757" r="10830"/>
          <a:stretch/>
        </p:blipFill>
        <p:spPr>
          <a:xfrm>
            <a:off x="9220200" y="10"/>
            <a:ext cx="2971800" cy="3383268"/>
          </a:xfrm>
          <a:prstGeom prst="rect">
            <a:avLst/>
          </a:prstGeom>
        </p:spPr>
      </p:pic>
      <p:pic>
        <p:nvPicPr>
          <p:cNvPr id="7" name="Picture 6" descr="A person sitting at a table with a scale&#10;&#10;Description automatically generated">
            <a:extLst>
              <a:ext uri="{FF2B5EF4-FFF2-40B4-BE49-F238E27FC236}">
                <a16:creationId xmlns:a16="http://schemas.microsoft.com/office/drawing/2014/main" id="{A5159906-D0DF-E997-A371-E39A0677B058}"/>
              </a:ext>
            </a:extLst>
          </p:cNvPr>
          <p:cNvPicPr>
            <a:picLocks noChangeAspect="1"/>
          </p:cNvPicPr>
          <p:nvPr/>
        </p:nvPicPr>
        <p:blipFill>
          <a:blip r:embed="rId8">
            <a:extLst>
              <a:ext uri="{28A0092B-C50C-407E-A947-70E740481C1C}">
                <a14:useLocalDpi xmlns:a14="http://schemas.microsoft.com/office/drawing/2010/main" val="0"/>
              </a:ext>
            </a:extLst>
          </a:blip>
          <a:srcRect l="15166" r="42853" b="-1"/>
          <a:stretch/>
        </p:blipFill>
        <p:spPr>
          <a:xfrm rot="5400000">
            <a:off x="1329561" y="2144141"/>
            <a:ext cx="3383280" cy="6044438"/>
          </a:xfrm>
          <a:prstGeom prst="rect">
            <a:avLst/>
          </a:prstGeom>
        </p:spPr>
      </p:pic>
      <p:sp>
        <p:nvSpPr>
          <p:cNvPr id="30" name="Rectangle 29">
            <a:extLst>
              <a:ext uri="{FF2B5EF4-FFF2-40B4-BE49-F238E27FC236}">
                <a16:creationId xmlns:a16="http://schemas.microsoft.com/office/drawing/2014/main" id="{39BEB6D0-9E4E-4221-93D1-74ABECEE9E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45910" y="3474720"/>
            <a:ext cx="6046090" cy="3383281"/>
          </a:xfrm>
          <a:prstGeom prst="rect">
            <a:avLst/>
          </a:prstGeom>
          <a:solidFill>
            <a:srgbClr val="5C3F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BFC6D74-9723-AC78-DCCB-E5B75FC4B22A}"/>
              </a:ext>
            </a:extLst>
          </p:cNvPr>
          <p:cNvSpPr>
            <a:spLocks noGrp="1"/>
          </p:cNvSpPr>
          <p:nvPr>
            <p:ph type="title"/>
          </p:nvPr>
        </p:nvSpPr>
        <p:spPr>
          <a:xfrm>
            <a:off x="6491653" y="3799272"/>
            <a:ext cx="5193748" cy="637124"/>
          </a:xfrm>
        </p:spPr>
        <p:txBody>
          <a:bodyPr>
            <a:normAutofit fontScale="90000"/>
          </a:bodyPr>
          <a:lstStyle/>
          <a:p>
            <a:r>
              <a:rPr lang="en-GB" sz="3200" dirty="0">
                <a:solidFill>
                  <a:srgbClr val="FFFFFF"/>
                </a:solidFill>
              </a:rPr>
              <a:t>Triple Science students at work!</a:t>
            </a:r>
          </a:p>
        </p:txBody>
      </p:sp>
      <p:pic>
        <p:nvPicPr>
          <p:cNvPr id="3" name="Recorded Sound">
            <a:hlinkClick r:id="" action="ppaction://media"/>
            <a:extLst>
              <a:ext uri="{FF2B5EF4-FFF2-40B4-BE49-F238E27FC236}">
                <a16:creationId xmlns:a16="http://schemas.microsoft.com/office/drawing/2014/main" id="{A50BDF74-9273-7570-4B4B-30C3841BDF9D}"/>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9220200" y="6066576"/>
            <a:ext cx="609600" cy="609600"/>
          </a:xfrm>
          <a:prstGeom prst="rect">
            <a:avLst/>
          </a:prstGeom>
        </p:spPr>
      </p:pic>
    </p:spTree>
    <p:extLst>
      <p:ext uri="{BB962C8B-B14F-4D97-AF65-F5344CB8AC3E}">
        <p14:creationId xmlns:p14="http://schemas.microsoft.com/office/powerpoint/2010/main" val="2865275157"/>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2908"/>
    </mc:Choice>
    <mc:Fallback xmlns="">
      <p:transition spd="slow" advTm="129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2908"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887B2A-6B0D-109E-35CA-BDF1B87C033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F796B8-8406-6B62-3ABB-7FC08A1C103E}"/>
              </a:ext>
            </a:extLst>
          </p:cNvPr>
          <p:cNvSpPr>
            <a:spLocks noGrp="1"/>
          </p:cNvSpPr>
          <p:nvPr>
            <p:ph type="title"/>
          </p:nvPr>
        </p:nvSpPr>
        <p:spPr>
          <a:xfrm>
            <a:off x="785388" y="149382"/>
            <a:ext cx="10515600" cy="1325563"/>
          </a:xfrm>
          <a:solidFill>
            <a:schemeClr val="accent1">
              <a:lumMod val="20000"/>
              <a:lumOff val="80000"/>
            </a:schemeClr>
          </a:solidFill>
        </p:spPr>
        <p:txBody>
          <a:bodyPr/>
          <a:lstStyle/>
          <a:p>
            <a:r>
              <a:rPr lang="en-GB" dirty="0"/>
              <a:t>AQA Triple Science –Separate science </a:t>
            </a:r>
          </a:p>
        </p:txBody>
      </p:sp>
      <p:sp>
        <p:nvSpPr>
          <p:cNvPr id="3" name="Content Placeholder 2">
            <a:extLst>
              <a:ext uri="{FF2B5EF4-FFF2-40B4-BE49-F238E27FC236}">
                <a16:creationId xmlns:a16="http://schemas.microsoft.com/office/drawing/2014/main" id="{A664D4AC-BB4C-AF44-F683-45E0D88037BD}"/>
              </a:ext>
            </a:extLst>
          </p:cNvPr>
          <p:cNvSpPr>
            <a:spLocks noGrp="1"/>
          </p:cNvSpPr>
          <p:nvPr>
            <p:ph idx="1"/>
          </p:nvPr>
        </p:nvSpPr>
        <p:spPr>
          <a:xfrm>
            <a:off x="99588" y="1674891"/>
            <a:ext cx="11887200" cy="5033727"/>
          </a:xfrm>
        </p:spPr>
        <p:txBody>
          <a:bodyPr>
            <a:normAutofit fontScale="92500" lnSpcReduction="10000"/>
          </a:bodyPr>
          <a:lstStyle/>
          <a:p>
            <a:pPr marL="0" indent="0" algn="l">
              <a:lnSpc>
                <a:spcPct val="100000"/>
              </a:lnSpc>
              <a:buNone/>
            </a:pPr>
            <a:r>
              <a:rPr lang="en-GB" b="1" i="0" dirty="0">
                <a:solidFill>
                  <a:srgbClr val="2B2438"/>
                </a:solidFill>
                <a:effectLst/>
                <a:latin typeface="__Open_Sans_9c011f"/>
              </a:rPr>
              <a:t>There are six papers: </a:t>
            </a:r>
            <a:r>
              <a:rPr lang="en-GB" b="0" i="0" dirty="0">
                <a:solidFill>
                  <a:srgbClr val="2B2438"/>
                </a:solidFill>
                <a:effectLst/>
                <a:latin typeface="__Open_Sans_9c011f"/>
              </a:rPr>
              <a:t>two biology, two chemistry and two physics. Each of the papers will assess knowledge and understanding from distinct topic areas.</a:t>
            </a:r>
            <a:endParaRPr lang="en-GB" b="1" i="0" dirty="0">
              <a:solidFill>
                <a:srgbClr val="2B2438"/>
              </a:solidFill>
              <a:effectLst/>
              <a:latin typeface="__Open_Sans_9c011f"/>
            </a:endParaRPr>
          </a:p>
          <a:p>
            <a:pPr algn="l">
              <a:lnSpc>
                <a:spcPts val="1800"/>
              </a:lnSpc>
            </a:pPr>
            <a:endParaRPr lang="en-GB" b="1" dirty="0">
              <a:solidFill>
                <a:srgbClr val="2B2438"/>
              </a:solidFill>
              <a:latin typeface="__Open_Sans_9c011f"/>
            </a:endParaRPr>
          </a:p>
          <a:p>
            <a:pPr algn="l">
              <a:lnSpc>
                <a:spcPts val="1800"/>
              </a:lnSpc>
            </a:pPr>
            <a:r>
              <a:rPr lang="en-GB" b="1" i="0" dirty="0">
                <a:solidFill>
                  <a:srgbClr val="2B2438"/>
                </a:solidFill>
                <a:effectLst/>
                <a:latin typeface="__Open_Sans_9c011f"/>
              </a:rPr>
              <a:t>How it's assessed</a:t>
            </a:r>
            <a:endParaRPr lang="en-GB" b="0" i="0" dirty="0">
              <a:solidFill>
                <a:srgbClr val="2B2438"/>
              </a:solidFill>
              <a:effectLst/>
              <a:latin typeface="__Open_Sans_9c011f"/>
            </a:endParaRPr>
          </a:p>
          <a:p>
            <a:pPr algn="l">
              <a:buFont typeface="Arial" panose="020B0604020202020204" pitchFamily="34" charset="0"/>
              <a:buChar char="•"/>
            </a:pPr>
            <a:r>
              <a:rPr lang="en-GB" b="0" i="0" dirty="0">
                <a:solidFill>
                  <a:srgbClr val="00B0F0"/>
                </a:solidFill>
                <a:effectLst/>
                <a:latin typeface="__Open_Sans_9c011f"/>
              </a:rPr>
              <a:t>Written exam: 1 hour 45 minutes</a:t>
            </a:r>
          </a:p>
          <a:p>
            <a:pPr algn="l">
              <a:buFont typeface="Arial" panose="020B0604020202020204" pitchFamily="34" charset="0"/>
              <a:buChar char="•"/>
            </a:pPr>
            <a:r>
              <a:rPr lang="en-GB" b="0" i="0" dirty="0">
                <a:solidFill>
                  <a:srgbClr val="2B2438"/>
                </a:solidFill>
                <a:effectLst/>
                <a:latin typeface="__Open_Sans_9c011f"/>
              </a:rPr>
              <a:t>We </a:t>
            </a:r>
            <a:r>
              <a:rPr lang="en-GB" dirty="0">
                <a:solidFill>
                  <a:srgbClr val="2B2438"/>
                </a:solidFill>
                <a:latin typeface="__Open_Sans_9c011f"/>
              </a:rPr>
              <a:t>enter our students into </a:t>
            </a:r>
            <a:r>
              <a:rPr lang="en-GB" b="1" i="0" dirty="0">
                <a:solidFill>
                  <a:srgbClr val="2B2438"/>
                </a:solidFill>
                <a:effectLst/>
                <a:latin typeface="__Open_Sans_9c011f"/>
              </a:rPr>
              <a:t>Higher Tier </a:t>
            </a:r>
            <a:r>
              <a:rPr lang="en-GB" b="0" i="0" dirty="0">
                <a:solidFill>
                  <a:srgbClr val="2B2438"/>
                </a:solidFill>
                <a:effectLst/>
                <a:latin typeface="__Open_Sans_9c011f"/>
              </a:rPr>
              <a:t>however there is also Triple science foundation tier.</a:t>
            </a:r>
          </a:p>
          <a:p>
            <a:pPr algn="l">
              <a:buFont typeface="Arial" panose="020B0604020202020204" pitchFamily="34" charset="0"/>
              <a:buChar char="•"/>
            </a:pPr>
            <a:r>
              <a:rPr lang="en-GB" dirty="0">
                <a:solidFill>
                  <a:srgbClr val="00B0F0"/>
                </a:solidFill>
                <a:latin typeface="__Open_Sans_9c011f"/>
              </a:rPr>
              <a:t>100</a:t>
            </a:r>
            <a:r>
              <a:rPr lang="en-GB" b="0" i="0" dirty="0">
                <a:solidFill>
                  <a:srgbClr val="00B0F0"/>
                </a:solidFill>
                <a:effectLst/>
                <a:latin typeface="__Open_Sans_9c011f"/>
              </a:rPr>
              <a:t> marks</a:t>
            </a:r>
          </a:p>
          <a:p>
            <a:pPr algn="l">
              <a:buFont typeface="Arial" panose="020B0604020202020204" pitchFamily="34" charset="0"/>
              <a:buChar char="•"/>
            </a:pPr>
            <a:r>
              <a:rPr lang="en-GB" b="0" i="0" dirty="0">
                <a:solidFill>
                  <a:srgbClr val="2B2438"/>
                </a:solidFill>
                <a:effectLst/>
                <a:latin typeface="__Open_Sans_9c011f"/>
              </a:rPr>
              <a:t>Each paper is 50% of GCSE</a:t>
            </a:r>
          </a:p>
          <a:p>
            <a:pPr marL="0" indent="0" algn="l">
              <a:lnSpc>
                <a:spcPts val="1800"/>
              </a:lnSpc>
              <a:buNone/>
            </a:pPr>
            <a:r>
              <a:rPr lang="en-GB" b="1" i="0" dirty="0">
                <a:solidFill>
                  <a:srgbClr val="2B2438"/>
                </a:solidFill>
                <a:effectLst/>
                <a:latin typeface="__Open_Sans_9c011f"/>
              </a:rPr>
              <a:t>Questions: </a:t>
            </a:r>
          </a:p>
          <a:p>
            <a:pPr marL="0" indent="0" algn="l">
              <a:lnSpc>
                <a:spcPts val="1800"/>
              </a:lnSpc>
              <a:buNone/>
            </a:pPr>
            <a:r>
              <a:rPr lang="en-GB" i="0" dirty="0">
                <a:solidFill>
                  <a:srgbClr val="2B2438"/>
                </a:solidFill>
                <a:effectLst/>
                <a:latin typeface="__Open_Sans_9c011f"/>
              </a:rPr>
              <a:t>Demonstrating knowledge and understanding, interpreting and evaluating data, making judgements, drawing conclusions, developing and improving experimental procedures.</a:t>
            </a:r>
          </a:p>
          <a:p>
            <a:pPr marL="0" indent="0" algn="l">
              <a:lnSpc>
                <a:spcPts val="1800"/>
              </a:lnSpc>
              <a:buNone/>
            </a:pPr>
            <a:endParaRPr lang="en-GB" b="0" i="0" dirty="0">
              <a:solidFill>
                <a:srgbClr val="2B2438"/>
              </a:solidFill>
              <a:effectLst/>
              <a:latin typeface="__Open_Sans_9c011f"/>
            </a:endParaRPr>
          </a:p>
          <a:p>
            <a:endParaRPr lang="en-GB" dirty="0"/>
          </a:p>
        </p:txBody>
      </p:sp>
      <p:pic>
        <p:nvPicPr>
          <p:cNvPr id="4" name="Recorded Sound">
            <a:hlinkClick r:id="" action="ppaction://media"/>
            <a:extLst>
              <a:ext uri="{FF2B5EF4-FFF2-40B4-BE49-F238E27FC236}">
                <a16:creationId xmlns:a16="http://schemas.microsoft.com/office/drawing/2014/main" id="{B956C036-A31A-F4A3-1C7C-A895B675616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843380" y="6099018"/>
            <a:ext cx="609600" cy="609600"/>
          </a:xfrm>
          <a:prstGeom prst="rect">
            <a:avLst/>
          </a:prstGeom>
        </p:spPr>
      </p:pic>
    </p:spTree>
    <p:extLst>
      <p:ext uri="{BB962C8B-B14F-4D97-AF65-F5344CB8AC3E}">
        <p14:creationId xmlns:p14="http://schemas.microsoft.com/office/powerpoint/2010/main" val="1932537566"/>
      </p:ext>
    </p:extLst>
  </p:cSld>
  <p:clrMapOvr>
    <a:masterClrMapping/>
  </p:clrMapOvr>
  <mc:AlternateContent xmlns:mc="http://schemas.openxmlformats.org/markup-compatibility/2006" xmlns:p14="http://schemas.microsoft.com/office/powerpoint/2010/main">
    <mc:Choice Requires="p14">
      <p:transition spd="slow" p14:dur="2000" advTm="63350"/>
    </mc:Choice>
    <mc:Fallback xmlns="">
      <p:transition spd="slow" advTm="633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335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00657-63E3-0682-21A7-D31E105E5A62}"/>
              </a:ext>
            </a:extLst>
          </p:cNvPr>
          <p:cNvSpPr>
            <a:spLocks noGrp="1"/>
          </p:cNvSpPr>
          <p:nvPr>
            <p:ph type="title"/>
          </p:nvPr>
        </p:nvSpPr>
        <p:spPr>
          <a:xfrm>
            <a:off x="838200" y="84405"/>
            <a:ext cx="10515600" cy="1325563"/>
          </a:xfrm>
        </p:spPr>
        <p:txBody>
          <a:bodyPr/>
          <a:lstStyle/>
          <a:p>
            <a:pPr algn="ctr"/>
            <a:r>
              <a:rPr lang="en-GB" b="1" dirty="0"/>
              <a:t>Revision tools</a:t>
            </a:r>
          </a:p>
        </p:txBody>
      </p:sp>
      <p:sp>
        <p:nvSpPr>
          <p:cNvPr id="3" name="Content Placeholder 2">
            <a:extLst>
              <a:ext uri="{FF2B5EF4-FFF2-40B4-BE49-F238E27FC236}">
                <a16:creationId xmlns:a16="http://schemas.microsoft.com/office/drawing/2014/main" id="{9C453EF9-04F0-BBED-31A3-71E08E1C522D}"/>
              </a:ext>
            </a:extLst>
          </p:cNvPr>
          <p:cNvSpPr>
            <a:spLocks noGrp="1"/>
          </p:cNvSpPr>
          <p:nvPr>
            <p:ph idx="1"/>
          </p:nvPr>
        </p:nvSpPr>
        <p:spPr>
          <a:xfrm>
            <a:off x="289286" y="1543844"/>
            <a:ext cx="10720057" cy="4486275"/>
          </a:xfrm>
        </p:spPr>
        <p:txBody>
          <a:bodyPr/>
          <a:lstStyle/>
          <a:p>
            <a:pPr algn="l">
              <a:buFont typeface="Arial" panose="020B0604020202020204" pitchFamily="34" charset="0"/>
              <a:buChar char="•"/>
            </a:pPr>
            <a:r>
              <a:rPr lang="en-GB" b="0" i="0" dirty="0">
                <a:solidFill>
                  <a:srgbClr val="2B2438"/>
                </a:solidFill>
                <a:effectLst/>
                <a:latin typeface="__Open_Sans_9c011f"/>
              </a:rPr>
              <a:t> Kerboodle online book &amp; targeted worksheets</a:t>
            </a:r>
          </a:p>
          <a:p>
            <a:pPr algn="l">
              <a:buFont typeface="Arial" panose="020B0604020202020204" pitchFamily="34" charset="0"/>
              <a:buChar char="•"/>
            </a:pPr>
            <a:r>
              <a:rPr lang="en-GB" dirty="0">
                <a:solidFill>
                  <a:srgbClr val="2B2438"/>
                </a:solidFill>
                <a:latin typeface="__Open_Sans_9c011f"/>
              </a:rPr>
              <a:t> Tassomai quiz</a:t>
            </a:r>
            <a:endParaRPr lang="en-GB" b="0" i="0" dirty="0">
              <a:solidFill>
                <a:srgbClr val="2B2438"/>
              </a:solidFill>
              <a:effectLst/>
              <a:latin typeface="__Open_Sans_9c011f"/>
            </a:endParaRPr>
          </a:p>
          <a:p>
            <a:pPr algn="l">
              <a:buFont typeface="Arial" panose="020B0604020202020204" pitchFamily="34" charset="0"/>
              <a:buChar char="•"/>
            </a:pPr>
            <a:r>
              <a:rPr lang="en-GB" b="0" i="0" dirty="0">
                <a:solidFill>
                  <a:srgbClr val="2B2438"/>
                </a:solidFill>
                <a:effectLst/>
                <a:latin typeface="__Open_Sans_9c011f"/>
              </a:rPr>
              <a:t>Past papers, mark schemes and examiners’ reports</a:t>
            </a:r>
          </a:p>
          <a:p>
            <a:pPr algn="l">
              <a:buFont typeface="Arial" panose="020B0604020202020204" pitchFamily="34" charset="0"/>
              <a:buChar char="•"/>
            </a:pPr>
            <a:r>
              <a:rPr lang="en-GB" dirty="0">
                <a:solidFill>
                  <a:srgbClr val="2B2438"/>
                </a:solidFill>
                <a:latin typeface="__Open_Sans_9c011f"/>
              </a:rPr>
              <a:t>S</a:t>
            </a:r>
            <a:r>
              <a:rPr lang="en-GB" b="0" i="0" dirty="0">
                <a:solidFill>
                  <a:srgbClr val="2B2438"/>
                </a:solidFill>
                <a:effectLst/>
                <a:latin typeface="__Open_Sans_9c011f"/>
              </a:rPr>
              <a:t>ample papers and mark schemes for new courses</a:t>
            </a:r>
          </a:p>
          <a:p>
            <a:pPr algn="l">
              <a:buFont typeface="Arial" panose="020B0604020202020204" pitchFamily="34" charset="0"/>
              <a:buChar char="•"/>
            </a:pPr>
            <a:r>
              <a:rPr lang="en-GB" b="0" i="0" dirty="0" err="1">
                <a:solidFill>
                  <a:srgbClr val="2B2438"/>
                </a:solidFill>
                <a:effectLst/>
                <a:latin typeface="__Open_Sans_9c011f"/>
              </a:rPr>
              <a:t>Exampro</a:t>
            </a:r>
            <a:r>
              <a:rPr lang="en-GB" b="0" i="0" dirty="0">
                <a:solidFill>
                  <a:srgbClr val="2B2438"/>
                </a:solidFill>
                <a:effectLst/>
                <a:latin typeface="__Open_Sans_9c011f"/>
              </a:rPr>
              <a:t>: a searchable bank of past AQA exam questions</a:t>
            </a:r>
          </a:p>
          <a:p>
            <a:pPr algn="l">
              <a:buFont typeface="Arial" panose="020B0604020202020204" pitchFamily="34" charset="0"/>
              <a:buChar char="•"/>
            </a:pPr>
            <a:r>
              <a:rPr lang="en-GB" dirty="0">
                <a:solidFill>
                  <a:srgbClr val="2B2438"/>
                </a:solidFill>
                <a:latin typeface="__Open_Sans_9c011f"/>
              </a:rPr>
              <a:t>E</a:t>
            </a:r>
            <a:r>
              <a:rPr lang="en-GB" b="0" i="0" dirty="0">
                <a:solidFill>
                  <a:srgbClr val="2B2438"/>
                </a:solidFill>
                <a:effectLst/>
                <a:latin typeface="__Open_Sans_9c011f"/>
              </a:rPr>
              <a:t>xample student answers with examiner commentaries</a:t>
            </a:r>
          </a:p>
          <a:p>
            <a:pPr algn="l">
              <a:buFont typeface="Arial" panose="020B0604020202020204" pitchFamily="34" charset="0"/>
              <a:buChar char="•"/>
            </a:pPr>
            <a:r>
              <a:rPr lang="en-GB" dirty="0">
                <a:solidFill>
                  <a:srgbClr val="2B2438"/>
                </a:solidFill>
                <a:latin typeface="__Open_Sans_9c011f"/>
              </a:rPr>
              <a:t>BBC Bitesize science resources</a:t>
            </a:r>
            <a:endParaRPr lang="en-GB" b="0" i="0" dirty="0">
              <a:solidFill>
                <a:srgbClr val="2B2438"/>
              </a:solidFill>
              <a:effectLst/>
              <a:latin typeface="__Open_Sans_9c011f"/>
            </a:endParaRPr>
          </a:p>
          <a:p>
            <a:endParaRPr lang="en-GB" dirty="0"/>
          </a:p>
        </p:txBody>
      </p:sp>
      <p:pic>
        <p:nvPicPr>
          <p:cNvPr id="4" name="Recorded Sound">
            <a:hlinkClick r:id="" action="ppaction://media"/>
            <a:extLst>
              <a:ext uri="{FF2B5EF4-FFF2-40B4-BE49-F238E27FC236}">
                <a16:creationId xmlns:a16="http://schemas.microsoft.com/office/drawing/2014/main" id="{2CBD50F6-0F78-113B-4F56-B3B7E5A2CA4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530282" y="5722544"/>
            <a:ext cx="609600" cy="609600"/>
          </a:xfrm>
          <a:prstGeom prst="rect">
            <a:avLst/>
          </a:prstGeom>
        </p:spPr>
      </p:pic>
      <p:pic>
        <p:nvPicPr>
          <p:cNvPr id="6" name="Picture 5">
            <a:extLst>
              <a:ext uri="{FF2B5EF4-FFF2-40B4-BE49-F238E27FC236}">
                <a16:creationId xmlns:a16="http://schemas.microsoft.com/office/drawing/2014/main" id="{2F32130F-9B51-3142-BC40-6210F0E5D41B}"/>
              </a:ext>
            </a:extLst>
          </p:cNvPr>
          <p:cNvPicPr>
            <a:picLocks noChangeAspect="1"/>
          </p:cNvPicPr>
          <p:nvPr/>
        </p:nvPicPr>
        <p:blipFill>
          <a:blip r:embed="rId5"/>
          <a:srcRect l="4711" t="16667" r="13976" b="10308"/>
          <a:stretch/>
        </p:blipFill>
        <p:spPr>
          <a:xfrm>
            <a:off x="8130012" y="1201800"/>
            <a:ext cx="4061988" cy="1523292"/>
          </a:xfrm>
          <a:prstGeom prst="rect">
            <a:avLst/>
          </a:prstGeom>
        </p:spPr>
      </p:pic>
      <p:pic>
        <p:nvPicPr>
          <p:cNvPr id="8" name="Picture 7">
            <a:extLst>
              <a:ext uri="{FF2B5EF4-FFF2-40B4-BE49-F238E27FC236}">
                <a16:creationId xmlns:a16="http://schemas.microsoft.com/office/drawing/2014/main" id="{59A28DDA-90E0-76FB-3E89-BD203E104ADB}"/>
              </a:ext>
            </a:extLst>
          </p:cNvPr>
          <p:cNvPicPr>
            <a:picLocks noChangeAspect="1"/>
          </p:cNvPicPr>
          <p:nvPr/>
        </p:nvPicPr>
        <p:blipFill>
          <a:blip r:embed="rId6"/>
          <a:stretch>
            <a:fillRect/>
          </a:stretch>
        </p:blipFill>
        <p:spPr>
          <a:xfrm>
            <a:off x="346625" y="5281093"/>
            <a:ext cx="4546039" cy="1492502"/>
          </a:xfrm>
          <a:prstGeom prst="rect">
            <a:avLst/>
          </a:prstGeom>
        </p:spPr>
      </p:pic>
    </p:spTree>
    <p:extLst>
      <p:ext uri="{BB962C8B-B14F-4D97-AF65-F5344CB8AC3E}">
        <p14:creationId xmlns:p14="http://schemas.microsoft.com/office/powerpoint/2010/main" val="2385296516"/>
      </p:ext>
    </p:extLst>
  </p:cSld>
  <p:clrMapOvr>
    <a:masterClrMapping/>
  </p:clrMapOvr>
  <mc:AlternateContent xmlns:mc="http://schemas.openxmlformats.org/markup-compatibility/2006" xmlns:p14="http://schemas.microsoft.com/office/powerpoint/2010/main">
    <mc:Choice Requires="p14">
      <p:transition spd="slow" p14:dur="2000" advTm="54346"/>
    </mc:Choice>
    <mc:Fallback xmlns="">
      <p:transition spd="slow" advTm="543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434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57465-3AE3-85E7-B0AC-C6E0100245C7}"/>
              </a:ext>
            </a:extLst>
          </p:cNvPr>
          <p:cNvSpPr>
            <a:spLocks noGrp="1"/>
          </p:cNvSpPr>
          <p:nvPr>
            <p:ph type="title"/>
          </p:nvPr>
        </p:nvSpPr>
        <p:spPr>
          <a:xfrm>
            <a:off x="946841" y="1795572"/>
            <a:ext cx="10515600" cy="1325563"/>
          </a:xfrm>
        </p:spPr>
        <p:txBody>
          <a:bodyPr>
            <a:normAutofit/>
          </a:bodyPr>
          <a:lstStyle/>
          <a:p>
            <a:pPr algn="ctr"/>
            <a:r>
              <a:rPr lang="en-GB" sz="6000" b="1" dirty="0"/>
              <a:t>Thank you</a:t>
            </a:r>
          </a:p>
        </p:txBody>
      </p:sp>
      <p:pic>
        <p:nvPicPr>
          <p:cNvPr id="5" name="Recorded Sound">
            <a:hlinkClick r:id="" action="ppaction://media"/>
            <a:extLst>
              <a:ext uri="{FF2B5EF4-FFF2-40B4-BE49-F238E27FC236}">
                <a16:creationId xmlns:a16="http://schemas.microsoft.com/office/drawing/2014/main" id="{E5E5E5B2-55DD-6A54-8892-CB4323BC79E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317605771"/>
      </p:ext>
    </p:extLst>
  </p:cSld>
  <p:clrMapOvr>
    <a:masterClrMapping/>
  </p:clrMapOvr>
  <mc:AlternateContent xmlns:mc="http://schemas.openxmlformats.org/markup-compatibility/2006" xmlns:p14="http://schemas.microsoft.com/office/powerpoint/2010/main">
    <mc:Choice Requires="p14">
      <p:transition spd="slow" p14:dur="2000" advTm="30674"/>
    </mc:Choice>
    <mc:Fallback xmlns="">
      <p:transition spd="slow" advTm="306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0604"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290</TotalTime>
  <Words>454</Words>
  <Application>Microsoft Office PowerPoint</Application>
  <PresentationFormat>Widescreen</PresentationFormat>
  <Paragraphs>51</Paragraphs>
  <Slides>9</Slides>
  <Notes>0</Notes>
  <HiddenSlides>0</HiddenSlides>
  <MMClips>9</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__Open_Sans_9c011f</vt:lpstr>
      <vt:lpstr>Aptos</vt:lpstr>
      <vt:lpstr>Aptos Display</vt:lpstr>
      <vt:lpstr>Arial</vt:lpstr>
      <vt:lpstr>Calibri</vt:lpstr>
      <vt:lpstr>Google Sans</vt:lpstr>
      <vt:lpstr>Office Theme</vt:lpstr>
      <vt:lpstr>PowerPoint Presentation</vt:lpstr>
      <vt:lpstr>AQA Combined science </vt:lpstr>
      <vt:lpstr>AQA  Science Required Practical work</vt:lpstr>
      <vt:lpstr>PowerPoint Presentation</vt:lpstr>
      <vt:lpstr>Our students completing  Combined Science Required practical work </vt:lpstr>
      <vt:lpstr>Triple Science students at work!</vt:lpstr>
      <vt:lpstr>AQA Triple Science –Separate science </vt:lpstr>
      <vt:lpstr>Revision tools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Ulyana Manivchuk</dc:creator>
  <cp:lastModifiedBy>Selin Marakli</cp:lastModifiedBy>
  <cp:revision>3</cp:revision>
  <dcterms:created xsi:type="dcterms:W3CDTF">2024-11-25T10:38:53Z</dcterms:created>
  <dcterms:modified xsi:type="dcterms:W3CDTF">2024-11-25T15:46:49Z</dcterms:modified>
</cp:coreProperties>
</file>