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ink/ink1.xml" ContentType="application/inkml+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55"/>
  </p:notesMasterIdLst>
  <p:sldIdLst>
    <p:sldId id="256" r:id="rId5"/>
    <p:sldId id="405" r:id="rId6"/>
    <p:sldId id="406" r:id="rId7"/>
    <p:sldId id="391" r:id="rId8"/>
    <p:sldId id="382" r:id="rId9"/>
    <p:sldId id="420" r:id="rId10"/>
    <p:sldId id="383" r:id="rId11"/>
    <p:sldId id="389" r:id="rId12"/>
    <p:sldId id="263" r:id="rId13"/>
    <p:sldId id="304" r:id="rId14"/>
    <p:sldId id="306" r:id="rId15"/>
    <p:sldId id="305" r:id="rId16"/>
    <p:sldId id="385" r:id="rId17"/>
    <p:sldId id="384" r:id="rId18"/>
    <p:sldId id="408" r:id="rId19"/>
    <p:sldId id="324" r:id="rId20"/>
    <p:sldId id="409" r:id="rId21"/>
    <p:sldId id="407" r:id="rId22"/>
    <p:sldId id="410" r:id="rId23"/>
    <p:sldId id="411" r:id="rId24"/>
    <p:sldId id="261" r:id="rId25"/>
    <p:sldId id="308" r:id="rId26"/>
    <p:sldId id="259" r:id="rId27"/>
    <p:sldId id="412" r:id="rId28"/>
    <p:sldId id="315" r:id="rId29"/>
    <p:sldId id="316" r:id="rId30"/>
    <p:sldId id="258" r:id="rId31"/>
    <p:sldId id="413" r:id="rId32"/>
    <p:sldId id="272" r:id="rId33"/>
    <p:sldId id="414" r:id="rId34"/>
    <p:sldId id="317" r:id="rId35"/>
    <p:sldId id="273" r:id="rId36"/>
    <p:sldId id="319" r:id="rId37"/>
    <p:sldId id="415" r:id="rId38"/>
    <p:sldId id="274" r:id="rId39"/>
    <p:sldId id="416" r:id="rId40"/>
    <p:sldId id="320" r:id="rId41"/>
    <p:sldId id="275" r:id="rId42"/>
    <p:sldId id="417" r:id="rId43"/>
    <p:sldId id="321" r:id="rId44"/>
    <p:sldId id="276" r:id="rId45"/>
    <p:sldId id="323" r:id="rId46"/>
    <p:sldId id="418" r:id="rId47"/>
    <p:sldId id="278" r:id="rId48"/>
    <p:sldId id="404" r:id="rId49"/>
    <p:sldId id="387" r:id="rId50"/>
    <p:sldId id="386" r:id="rId51"/>
    <p:sldId id="419" r:id="rId52"/>
    <p:sldId id="388" r:id="rId53"/>
    <p:sldId id="401"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uzanne Reeves" initials="SR" lastIdx="1" clrIdx="0">
    <p:extLst>
      <p:ext uri="{19B8F6BF-5375-455C-9EA6-DF929625EA0E}">
        <p15:presenceInfo xmlns:p15="http://schemas.microsoft.com/office/powerpoint/2012/main" userId="S::SReeves@stewardsacademy.org::c20b4c92-986a-4e16-92e3-761715d3d39d"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3FDEB23-92FE-499A-BB75-41576F2CD3EF}" v="2" dt="2021-11-02T08:33:58.37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114" d="100"/>
          <a:sy n="114" d="100"/>
        </p:scale>
        <p:origin x="186"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viewProps" Target="viewProps.xml"/><Relationship Id="rId5" Type="http://schemas.openxmlformats.org/officeDocument/2006/relationships/slide" Target="slides/slide1.xml"/><Relationship Id="rId61" Type="http://schemas.microsoft.com/office/2015/10/relationships/revisionInfo" Target="revisionInfo.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commentAuthors" Target="commentAuthor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presProps" Target="pres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0-12-20T17:58:26.617"/>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21511 1746 16383 0 0,'0'0'-16383'0'0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7231C05-60F7-4305-8355-98548D70085E}" type="datetimeFigureOut">
              <a:rPr lang="en-GB" smtClean="0"/>
              <a:t>15/12/2021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7B82206-7CED-4C94-8469-F8B01D9C545A}" type="slidenum">
              <a:rPr lang="en-GB" smtClean="0"/>
              <a:t>‹#›</a:t>
            </a:fld>
            <a:endParaRPr lang="en-GB"/>
          </a:p>
        </p:txBody>
      </p:sp>
    </p:spTree>
    <p:extLst>
      <p:ext uri="{BB962C8B-B14F-4D97-AF65-F5344CB8AC3E}">
        <p14:creationId xmlns:p14="http://schemas.microsoft.com/office/powerpoint/2010/main" val="35643020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67D5CB1-E787-483D-81C6-12F21529A382}" type="datetime1">
              <a:rPr lang="en-US" smtClean="0"/>
              <a:t>12/15/2021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D6177A9-7965-4713-8448-05222FCB7530}" type="datetime1">
              <a:rPr lang="en-US" smtClean="0"/>
              <a:t>12/15/2021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A2B71F-16C9-4B3F-8A9C-50E0C3587542}" type="datetime1">
              <a:rPr lang="en-US" smtClean="0"/>
              <a:t>12/15/2021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3BA9859-5390-427E-924C-0945549B31CB}" type="datetime1">
              <a:rPr lang="en-US" smtClean="0"/>
              <a:t>12/15/2021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602C1C2-BF1A-4864-A65C-A2A9A3ED702E}" type="datetime1">
              <a:rPr lang="en-US" smtClean="0"/>
              <a:t>12/15/2021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994409B-B981-46F3-8F7D-1D74CF6AEC74}" type="datetime1">
              <a:rPr lang="en-US" smtClean="0"/>
              <a:t>12/15/2021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6C50E5E-CD44-4C60-8D14-5A2913C5E670}" type="datetime1">
              <a:rPr lang="en-US" smtClean="0"/>
              <a:t>12/15/2021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A9BF113-BF34-4E1B-B7E9-61B6CE492DEA}" type="datetime1">
              <a:rPr lang="en-US" smtClean="0"/>
              <a:t>12/15/2021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AEF57D1-3212-4A98-9E72-729BFA4BF579}" type="datetime1">
              <a:rPr lang="en-US" smtClean="0"/>
              <a:t>12/15/2021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C3CC086-0A2D-45FD-BF83-DCFD3E16D3AC}" type="datetime1">
              <a:rPr lang="en-US" smtClean="0"/>
              <a:t>12/15/2021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2FA3BE-4368-4ED9-BABD-6096B26F71FD}" type="datetime1">
              <a:rPr lang="en-US" smtClean="0"/>
              <a:t>12/15/2021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74EC12-2864-4AE6-BF3D-3538BD9B3495}" type="datetime1">
              <a:rPr lang="en-US" smtClean="0"/>
              <a:t>12/15/2021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mailto:sreeves@stewardsacademy.org"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www.youtube.com/watch?v=273eSvOwpKk"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hyperlink" Target="https://en.wikipedia.org/wiki/The_X_Factor_(UK_TV_series)" TargetMode="External"/><Relationship Id="rId13" Type="http://schemas.openxmlformats.org/officeDocument/2006/relationships/hyperlink" Target="https://en.wikipedia.org/wiki/Order_of_the_British_Empire" TargetMode="External"/><Relationship Id="rId3" Type="http://schemas.openxmlformats.org/officeDocument/2006/relationships/hyperlink" Target="https://en.wikipedia.org/wiki/Pop_music" TargetMode="External"/><Relationship Id="rId7" Type="http://schemas.openxmlformats.org/officeDocument/2006/relationships/hyperlink" Target="https://en.wikipedia.org/wiki/Gary_Barlow#cite_note-6" TargetMode="External"/><Relationship Id="rId12" Type="http://schemas.openxmlformats.org/officeDocument/2006/relationships/hyperlink" Target="https://en.wikipedia.org/wiki/Gary_Barlow#cite_note-life.royalalberthall.com-12" TargetMode="External"/><Relationship Id="rId2" Type="http://schemas.openxmlformats.org/officeDocument/2006/relationships/hyperlink" Target="https://en.wikipedia.org/wiki/Officer_of_the_Order_of_the_British_Empire" TargetMode="External"/><Relationship Id="rId16"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hyperlink" Target="https://en.wikipedia.org/wiki/Gary_Barlow#cite_note-5" TargetMode="External"/><Relationship Id="rId11" Type="http://schemas.openxmlformats.org/officeDocument/2006/relationships/hyperlink" Target="https://en.wikipedia.org/wiki/British_Academy_of_Songwriters,_Composers_and_Authors" TargetMode="External"/><Relationship Id="rId5" Type="http://schemas.openxmlformats.org/officeDocument/2006/relationships/hyperlink" Target="https://en.wikipedia.org/wiki/Lists_of_UK_top_10_singles" TargetMode="External"/><Relationship Id="rId15" Type="http://schemas.openxmlformats.org/officeDocument/2006/relationships/image" Target="../media/image5.png"/><Relationship Id="rId10" Type="http://schemas.openxmlformats.org/officeDocument/2006/relationships/hyperlink" Target="https://en.wikipedia.org/wiki/Ivor_Novello_Awards" TargetMode="External"/><Relationship Id="rId4" Type="http://schemas.openxmlformats.org/officeDocument/2006/relationships/hyperlink" Target="https://en.wikipedia.org/wiki/Take_That" TargetMode="External"/><Relationship Id="rId9" Type="http://schemas.openxmlformats.org/officeDocument/2006/relationships/hyperlink" Target="https://en.wikipedia.org/wiki/Let_It_Shine_(2017_TV_series)" TargetMode="External"/><Relationship Id="rId14" Type="http://schemas.openxmlformats.org/officeDocument/2006/relationships/hyperlink" Target="https://en.wikipedia.org/wiki/2012_Queen%27s_Birthday_Honours"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customXml" Target="../ink/ink1.xml"/><Relationship Id="rId1" Type="http://schemas.openxmlformats.org/officeDocument/2006/relationships/slideLayout" Target="../slideLayouts/slideLayout2.xml"/><Relationship Id="rId5" Type="http://schemas.openxmlformats.org/officeDocument/2006/relationships/image" Target="../media/image260.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42121" y="1122363"/>
            <a:ext cx="10787269" cy="2387600"/>
          </a:xfrm>
        </p:spPr>
        <p:txBody>
          <a:bodyPr>
            <a:normAutofit/>
          </a:bodyPr>
          <a:lstStyle/>
          <a:p>
            <a:br>
              <a:rPr lang="en-US" sz="3600" b="1" dirty="0">
                <a:ea typeface="+mj-lt"/>
                <a:cs typeface="+mj-lt"/>
              </a:rPr>
            </a:br>
            <a:r>
              <a:rPr lang="en-US" sz="2800" b="1" dirty="0">
                <a:ea typeface="+mj-lt"/>
                <a:cs typeface="+mj-lt"/>
              </a:rPr>
              <a:t>Year 11 Music Autumn B   2021-2022</a:t>
            </a:r>
            <a:br>
              <a:rPr lang="en-US" sz="2800" b="1" dirty="0">
                <a:ea typeface="+mj-lt"/>
                <a:cs typeface="+mj-lt"/>
              </a:rPr>
            </a:br>
            <a:r>
              <a:rPr lang="en-US" sz="2800" b="1" dirty="0">
                <a:ea typeface="+mj-lt"/>
                <a:cs typeface="+mj-lt"/>
              </a:rPr>
              <a:t>GCSE Unit:  Music and Me: Free Brief Composition</a:t>
            </a:r>
            <a:br>
              <a:rPr lang="en-US" sz="2800" b="1" dirty="0">
                <a:ea typeface="+mj-lt"/>
                <a:cs typeface="+mj-lt"/>
              </a:rPr>
            </a:br>
            <a:r>
              <a:rPr lang="en-US" sz="2800" b="1" dirty="0">
                <a:ea typeface="+mj-lt"/>
                <a:cs typeface="+mj-lt"/>
              </a:rPr>
              <a:t>Song Writing with Gary Barlow BBC Maestro Series</a:t>
            </a:r>
            <a:br>
              <a:rPr lang="en-US" sz="2800" b="1" dirty="0">
                <a:ea typeface="+mj-lt"/>
                <a:cs typeface="+mj-lt"/>
              </a:rPr>
            </a:br>
            <a:endParaRPr lang="en-US" sz="3600" b="1" dirty="0">
              <a:ea typeface="+mj-lt"/>
              <a:cs typeface="+mj-lt"/>
            </a:endParaRPr>
          </a:p>
        </p:txBody>
      </p:sp>
      <p:sp>
        <p:nvSpPr>
          <p:cNvPr id="3" name="Subtitle 2"/>
          <p:cNvSpPr>
            <a:spLocks noGrp="1"/>
          </p:cNvSpPr>
          <p:nvPr>
            <p:ph type="subTitle" idx="1"/>
          </p:nvPr>
        </p:nvSpPr>
        <p:spPr>
          <a:xfrm>
            <a:off x="1524000" y="3602037"/>
            <a:ext cx="9144000" cy="2573475"/>
          </a:xfrm>
        </p:spPr>
        <p:txBody>
          <a:bodyPr vert="horz" lIns="91440" tIns="45720" rIns="91440" bIns="45720" rtlCol="0" anchor="t">
            <a:normAutofit/>
          </a:bodyPr>
          <a:lstStyle/>
          <a:p>
            <a:r>
              <a:rPr lang="en-US" dirty="0"/>
              <a:t>Name:___________________________</a:t>
            </a:r>
          </a:p>
          <a:p>
            <a:endParaRPr lang="en-US" dirty="0"/>
          </a:p>
          <a:p>
            <a:r>
              <a:rPr lang="en-US" dirty="0"/>
              <a:t>Class:________</a:t>
            </a:r>
          </a:p>
        </p:txBody>
      </p:sp>
      <p:sp>
        <p:nvSpPr>
          <p:cNvPr id="4" name="Slide Number Placeholder 3">
            <a:extLst>
              <a:ext uri="{FF2B5EF4-FFF2-40B4-BE49-F238E27FC236}">
                <a16:creationId xmlns:a16="http://schemas.microsoft.com/office/drawing/2014/main" id="{434B71AE-F687-4EC2-A3BB-F5103A020ADC}"/>
              </a:ext>
            </a:extLst>
          </p:cNvPr>
          <p:cNvSpPr>
            <a:spLocks noGrp="1"/>
          </p:cNvSpPr>
          <p:nvPr>
            <p:ph type="sldNum" sz="quarter" idx="12"/>
          </p:nvPr>
        </p:nvSpPr>
        <p:spPr/>
        <p:txBody>
          <a:bodyPr/>
          <a:lstStyle/>
          <a:p>
            <a:fld id="{330EA680-D336-4FF7-8B7A-9848BB0A1C32}" type="slidenum">
              <a:rPr lang="en-US" smtClean="0"/>
              <a:t>1</a:t>
            </a:fld>
            <a:endParaRPr lang="en-US"/>
          </a:p>
        </p:txBody>
      </p:sp>
      <p:pic>
        <p:nvPicPr>
          <p:cNvPr id="5" name="Picture 5" descr="A person wearing a suit and tie&#10;&#10;Description automatically generated">
            <a:extLst>
              <a:ext uri="{FF2B5EF4-FFF2-40B4-BE49-F238E27FC236}">
                <a16:creationId xmlns:a16="http://schemas.microsoft.com/office/drawing/2014/main" id="{092FDB31-6637-4E7E-AB04-561E7E93F5BA}"/>
              </a:ext>
            </a:extLst>
          </p:cNvPr>
          <p:cNvPicPr>
            <a:picLocks noChangeAspect="1"/>
          </p:cNvPicPr>
          <p:nvPr/>
        </p:nvPicPr>
        <p:blipFill>
          <a:blip r:embed="rId2"/>
          <a:stretch>
            <a:fillRect/>
          </a:stretch>
        </p:blipFill>
        <p:spPr>
          <a:xfrm>
            <a:off x="1284860" y="4508682"/>
            <a:ext cx="1402675" cy="1535712"/>
          </a:xfrm>
          <a:prstGeom prst="rect">
            <a:avLst/>
          </a:prstGeom>
        </p:spPr>
      </p:pic>
      <p:pic>
        <p:nvPicPr>
          <p:cNvPr id="7" name="Picture 6">
            <a:extLst>
              <a:ext uri="{FF2B5EF4-FFF2-40B4-BE49-F238E27FC236}">
                <a16:creationId xmlns:a16="http://schemas.microsoft.com/office/drawing/2014/main" id="{4B4787EE-A4CA-4590-86B7-15CEB980DBE9}"/>
              </a:ext>
            </a:extLst>
          </p:cNvPr>
          <p:cNvPicPr>
            <a:picLocks noChangeAspect="1"/>
          </p:cNvPicPr>
          <p:nvPr/>
        </p:nvPicPr>
        <p:blipFill>
          <a:blip r:embed="rId3"/>
          <a:stretch>
            <a:fillRect/>
          </a:stretch>
        </p:blipFill>
        <p:spPr>
          <a:xfrm>
            <a:off x="662610" y="813606"/>
            <a:ext cx="1943100" cy="2171700"/>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03EB54-6C87-41F0-A0BC-363E97695092}"/>
              </a:ext>
            </a:extLst>
          </p:cNvPr>
          <p:cNvSpPr>
            <a:spLocks noGrp="1"/>
          </p:cNvSpPr>
          <p:nvPr>
            <p:ph type="title"/>
          </p:nvPr>
        </p:nvSpPr>
        <p:spPr/>
        <p:txBody>
          <a:bodyPr/>
          <a:lstStyle/>
          <a:p>
            <a:r>
              <a:rPr lang="en-GB" dirty="0"/>
              <a:t>Specifics for 2022 (Reduced requirements):</a:t>
            </a:r>
          </a:p>
        </p:txBody>
      </p:sp>
      <p:sp>
        <p:nvSpPr>
          <p:cNvPr id="3" name="Content Placeholder 2">
            <a:extLst>
              <a:ext uri="{FF2B5EF4-FFF2-40B4-BE49-F238E27FC236}">
                <a16:creationId xmlns:a16="http://schemas.microsoft.com/office/drawing/2014/main" id="{9C57BCE2-05BE-4BDF-B16F-21E8C2E2B6E7}"/>
              </a:ext>
            </a:extLst>
          </p:cNvPr>
          <p:cNvSpPr>
            <a:spLocks noGrp="1"/>
          </p:cNvSpPr>
          <p:nvPr>
            <p:ph idx="1"/>
          </p:nvPr>
        </p:nvSpPr>
        <p:spPr>
          <a:xfrm>
            <a:off x="838200" y="1484243"/>
            <a:ext cx="10515600" cy="4692720"/>
          </a:xfrm>
        </p:spPr>
        <p:txBody>
          <a:bodyPr>
            <a:normAutofit lnSpcReduction="10000"/>
          </a:bodyPr>
          <a:lstStyle/>
          <a:p>
            <a:pPr algn="l"/>
            <a:r>
              <a:rPr lang="en-GB" b="0" i="0" dirty="0">
                <a:solidFill>
                  <a:srgbClr val="333333"/>
                </a:solidFill>
                <a:effectLst/>
                <a:latin typeface="Helvetica Neue"/>
              </a:rPr>
              <a:t>Playing: 1.5 minutes </a:t>
            </a:r>
          </a:p>
          <a:p>
            <a:pPr algn="l"/>
            <a:r>
              <a:rPr lang="en-GB" b="0" i="0" dirty="0">
                <a:solidFill>
                  <a:srgbClr val="333333"/>
                </a:solidFill>
                <a:effectLst/>
                <a:latin typeface="Helvetica Neue"/>
              </a:rPr>
              <a:t>Learners may still perform multiple pieces to meet the performance minimum duration.</a:t>
            </a:r>
          </a:p>
          <a:p>
            <a:pPr algn="l"/>
            <a:r>
              <a:rPr lang="en-GB" b="0" i="0" dirty="0">
                <a:solidFill>
                  <a:srgbClr val="333333"/>
                </a:solidFill>
                <a:effectLst/>
                <a:latin typeface="Helvetica Neue"/>
              </a:rPr>
              <a:t>Composition: 2 minutes. </a:t>
            </a:r>
          </a:p>
          <a:p>
            <a:pPr marL="0" indent="0" algn="l">
              <a:buNone/>
            </a:pPr>
            <a:r>
              <a:rPr lang="en-GB" u="sng">
                <a:solidFill>
                  <a:srgbClr val="333333"/>
                </a:solidFill>
                <a:latin typeface="Helvetica Neue"/>
              </a:rPr>
              <a:t>Integrated </a:t>
            </a:r>
            <a:r>
              <a:rPr lang="en-GB" u="sng" dirty="0">
                <a:solidFill>
                  <a:srgbClr val="333333"/>
                </a:solidFill>
                <a:latin typeface="Helvetica Neue"/>
              </a:rPr>
              <a:t>Portfolio – YES</a:t>
            </a:r>
          </a:p>
          <a:p>
            <a:pPr marL="0" indent="0" algn="l">
              <a:buNone/>
            </a:pPr>
            <a:r>
              <a:rPr lang="en-GB" dirty="0">
                <a:solidFill>
                  <a:srgbClr val="333333"/>
                </a:solidFill>
                <a:latin typeface="Helvetica Neue"/>
              </a:rPr>
              <a:t>The Solo playing and the Free Composition are known as the ‘Integrated Portfolio’ and they are requirements</a:t>
            </a:r>
          </a:p>
          <a:p>
            <a:pPr marL="0" indent="0" algn="l">
              <a:buNone/>
            </a:pPr>
            <a:r>
              <a:rPr lang="en-GB" u="sng" dirty="0">
                <a:solidFill>
                  <a:srgbClr val="333333"/>
                </a:solidFill>
                <a:latin typeface="Helvetica Neue"/>
              </a:rPr>
              <a:t>The Practical Portfolio: NO</a:t>
            </a:r>
          </a:p>
          <a:p>
            <a:pPr marL="0" indent="0" algn="l">
              <a:buNone/>
            </a:pPr>
            <a:r>
              <a:rPr lang="en-GB" dirty="0">
                <a:solidFill>
                  <a:srgbClr val="333333"/>
                </a:solidFill>
                <a:latin typeface="Helvetica Neue"/>
              </a:rPr>
              <a:t>The group playing and the set brief composing are know as the Practical Portfolio and we are not required to produced these. </a:t>
            </a:r>
            <a:endParaRPr lang="en-GB" dirty="0"/>
          </a:p>
        </p:txBody>
      </p:sp>
      <p:sp>
        <p:nvSpPr>
          <p:cNvPr id="4" name="Slide Number Placeholder 3">
            <a:extLst>
              <a:ext uri="{FF2B5EF4-FFF2-40B4-BE49-F238E27FC236}">
                <a16:creationId xmlns:a16="http://schemas.microsoft.com/office/drawing/2014/main" id="{83659BE0-505B-461E-930A-707E503B9510}"/>
              </a:ext>
            </a:extLst>
          </p:cNvPr>
          <p:cNvSpPr>
            <a:spLocks noGrp="1"/>
          </p:cNvSpPr>
          <p:nvPr>
            <p:ph type="sldNum" sz="quarter" idx="12"/>
          </p:nvPr>
        </p:nvSpPr>
        <p:spPr/>
        <p:txBody>
          <a:bodyPr/>
          <a:lstStyle/>
          <a:p>
            <a:fld id="{330EA680-D336-4FF7-8B7A-9848BB0A1C32}" type="slidenum">
              <a:rPr lang="en-US" smtClean="0"/>
              <a:t>2</a:t>
            </a:fld>
            <a:endParaRPr lang="en-US"/>
          </a:p>
        </p:txBody>
      </p:sp>
    </p:spTree>
    <p:extLst>
      <p:ext uri="{BB962C8B-B14F-4D97-AF65-F5344CB8AC3E}">
        <p14:creationId xmlns:p14="http://schemas.microsoft.com/office/powerpoint/2010/main" val="8254423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3FDD261-DFDE-45E8-9347-622C842A8070}"/>
              </a:ext>
            </a:extLst>
          </p:cNvPr>
          <p:cNvSpPr>
            <a:spLocks noGrp="1"/>
          </p:cNvSpPr>
          <p:nvPr>
            <p:ph idx="1"/>
          </p:nvPr>
        </p:nvSpPr>
        <p:spPr>
          <a:xfrm>
            <a:off x="838200" y="583096"/>
            <a:ext cx="10515600" cy="5593867"/>
          </a:xfrm>
        </p:spPr>
        <p:txBody>
          <a:bodyPr numCol="2">
            <a:normAutofit fontScale="70000" lnSpcReduction="20000"/>
          </a:bodyPr>
          <a:lstStyle/>
          <a:p>
            <a:pPr marL="0" indent="0">
              <a:lnSpc>
                <a:spcPct val="107000"/>
              </a:lnSpc>
              <a:spcAft>
                <a:spcPts val="800"/>
              </a:spcAft>
              <a:buNone/>
            </a:pPr>
            <a:endParaRPr lang="en-GB" sz="1800" u="sng"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1800" dirty="0"/>
              <a:t>Overview:</a:t>
            </a:r>
            <a:endParaRPr lang="en-GB" sz="1800" u="sng"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1800" u="sng" dirty="0">
                <a:effectLst/>
                <a:latin typeface="Calibri" panose="020F0502020204030204" pitchFamily="34" charset="0"/>
                <a:ea typeface="Calibri" panose="020F0502020204030204" pitchFamily="34" charset="0"/>
                <a:cs typeface="Times New Roman" panose="02020603050405020304" pitchFamily="18" charset="0"/>
              </a:rPr>
              <a:t>Week 8:</a:t>
            </a:r>
          </a:p>
          <a:p>
            <a:pPr marL="0" indent="0">
              <a:lnSpc>
                <a:spcPct val="107000"/>
              </a:lnSpc>
              <a:spcAft>
                <a:spcPts val="800"/>
              </a:spcAft>
              <a:buNone/>
            </a:pPr>
            <a:r>
              <a:rPr lang="en-US" sz="1800" dirty="0">
                <a:effectLst/>
                <a:latin typeface="Calibri" panose="020F0502020204030204" pitchFamily="34" charset="0"/>
                <a:ea typeface="Times New Roman" panose="02020603050405020304" pitchFamily="18" charset="0"/>
              </a:rPr>
              <a:t>1. Tuesday, Composing</a:t>
            </a:r>
            <a:r>
              <a:rPr lang="en-GB" sz="1800"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marL="342900" lvl="0" indent="-342900" fontAlgn="base">
              <a:buFont typeface="+mj-lt"/>
              <a:buAutoNum type="arabicPeriod" startAt="2"/>
            </a:pPr>
            <a:r>
              <a:rPr lang="en-US" sz="1800" dirty="0">
                <a:effectLst/>
                <a:latin typeface="Calibri" panose="020F0502020204030204" pitchFamily="34" charset="0"/>
                <a:ea typeface="Times New Roman" panose="02020603050405020304" pitchFamily="18" charset="0"/>
              </a:rPr>
              <a:t>Thursday, Composing  </a:t>
            </a:r>
          </a:p>
          <a:p>
            <a:pPr marL="0" lvl="0" indent="0" fontAlgn="base">
              <a:buNone/>
            </a:pPr>
            <a:r>
              <a:rPr lang="en-US" sz="1800" u="sng" dirty="0">
                <a:effectLst/>
                <a:latin typeface="Calibri" panose="020F0502020204030204" pitchFamily="34" charset="0"/>
                <a:ea typeface="Times New Roman" panose="02020603050405020304" pitchFamily="18" charset="0"/>
              </a:rPr>
              <a:t>Week 9:</a:t>
            </a:r>
            <a:endParaRPr lang="en-GB" sz="1800" u="sng" dirty="0">
              <a:effectLst/>
              <a:latin typeface="Times New Roman" panose="02020603050405020304" pitchFamily="18" charset="0"/>
              <a:ea typeface="Times New Roman" panose="02020603050405020304" pitchFamily="18" charset="0"/>
            </a:endParaRPr>
          </a:p>
          <a:p>
            <a:pPr marL="0" indent="0" fontAlgn="base">
              <a:buNone/>
            </a:pPr>
            <a:r>
              <a:rPr lang="en-US" sz="1800" dirty="0">
                <a:effectLst/>
                <a:latin typeface="Calibri" panose="020F0502020204030204" pitchFamily="34" charset="0"/>
                <a:ea typeface="Times New Roman" panose="02020603050405020304" pitchFamily="18" charset="0"/>
              </a:rPr>
              <a:t>Tuesday, Playing prep for following week </a:t>
            </a:r>
            <a:endParaRPr lang="en-GB" sz="1800" dirty="0">
              <a:effectLst/>
              <a:latin typeface="Times New Roman" panose="02020603050405020304" pitchFamily="18" charset="0"/>
              <a:ea typeface="Times New Roman" panose="02020603050405020304" pitchFamily="18" charset="0"/>
            </a:endParaRPr>
          </a:p>
          <a:p>
            <a:pPr marL="0" indent="0" fontAlgn="base">
              <a:buNone/>
            </a:pPr>
            <a:r>
              <a:rPr lang="en-US" sz="1800" dirty="0">
                <a:effectLst/>
                <a:latin typeface="Calibri" panose="020F0502020204030204" pitchFamily="34" charset="0"/>
                <a:ea typeface="Times New Roman" panose="02020603050405020304" pitchFamily="18" charset="0"/>
              </a:rPr>
              <a:t>Thursday, Playing prep for following week </a:t>
            </a:r>
            <a:endParaRPr lang="en-GB" sz="1800" dirty="0">
              <a:effectLst/>
              <a:latin typeface="Times New Roman" panose="02020603050405020304" pitchFamily="18" charset="0"/>
              <a:ea typeface="Times New Roman" panose="02020603050405020304" pitchFamily="18" charset="0"/>
            </a:endParaRPr>
          </a:p>
          <a:p>
            <a:pPr marL="0" indent="0" fontAlgn="base">
              <a:buNone/>
            </a:pPr>
            <a:r>
              <a:rPr lang="en-US" sz="1800" dirty="0">
                <a:effectLst/>
                <a:latin typeface="Calibri" panose="020F0502020204030204" pitchFamily="34" charset="0"/>
                <a:ea typeface="Times New Roman" panose="02020603050405020304" pitchFamily="18" charset="0"/>
              </a:rPr>
              <a:t> </a:t>
            </a:r>
            <a:r>
              <a:rPr lang="en-US" sz="1800" u="sng" dirty="0">
                <a:effectLst/>
                <a:latin typeface="Calibri" panose="020F0502020204030204" pitchFamily="34" charset="0"/>
                <a:ea typeface="Times New Roman" panose="02020603050405020304" pitchFamily="18" charset="0"/>
              </a:rPr>
              <a:t>Week 10:</a:t>
            </a:r>
            <a:endParaRPr lang="en-GB" sz="1800" u="sng" dirty="0">
              <a:effectLst/>
              <a:latin typeface="Times New Roman" panose="02020603050405020304" pitchFamily="18" charset="0"/>
              <a:ea typeface="Times New Roman" panose="02020603050405020304" pitchFamily="18" charset="0"/>
            </a:endParaRPr>
          </a:p>
          <a:p>
            <a:pPr marL="0" indent="0" fontAlgn="base">
              <a:buNone/>
              <a:tabLst>
                <a:tab pos="457200" algn="l"/>
              </a:tabLst>
            </a:pPr>
            <a:r>
              <a:rPr lang="en-US" sz="1800" dirty="0">
                <a:effectLst/>
                <a:latin typeface="Calibri" panose="020F0502020204030204" pitchFamily="34" charset="0"/>
                <a:ea typeface="Times New Roman" panose="02020603050405020304" pitchFamily="18" charset="0"/>
              </a:rPr>
              <a:t>Tuesday, Composing </a:t>
            </a:r>
            <a:endParaRPr lang="en-GB" sz="1800" dirty="0">
              <a:effectLst/>
              <a:latin typeface="Times New Roman" panose="02020603050405020304" pitchFamily="18" charset="0"/>
              <a:ea typeface="Times New Roman" panose="02020603050405020304" pitchFamily="18" charset="0"/>
            </a:endParaRPr>
          </a:p>
          <a:p>
            <a:pPr marL="0" indent="0" fontAlgn="base">
              <a:buNone/>
            </a:pPr>
            <a:r>
              <a:rPr lang="en-US" sz="1800" dirty="0">
                <a:effectLst/>
                <a:latin typeface="Calibri" panose="020F0502020204030204" pitchFamily="34" charset="0"/>
                <a:ea typeface="Times New Roman" panose="02020603050405020304" pitchFamily="18" charset="0"/>
              </a:rPr>
              <a:t>WEDNESDAY, PLAYING MOCK All afternoon </a:t>
            </a:r>
            <a:endParaRPr lang="en-GB" sz="1800" dirty="0">
              <a:effectLst/>
              <a:latin typeface="Times New Roman" panose="02020603050405020304" pitchFamily="18" charset="0"/>
              <a:ea typeface="Times New Roman" panose="02020603050405020304" pitchFamily="18" charset="0"/>
            </a:endParaRPr>
          </a:p>
          <a:p>
            <a:pPr marL="0" indent="0" fontAlgn="base">
              <a:buNone/>
              <a:tabLst>
                <a:tab pos="457200" algn="l"/>
              </a:tabLst>
            </a:pPr>
            <a:r>
              <a:rPr lang="en-US" sz="1800" dirty="0">
                <a:effectLst/>
                <a:latin typeface="Calibri" panose="020F0502020204030204" pitchFamily="34" charset="0"/>
                <a:ea typeface="Times New Roman" panose="02020603050405020304" pitchFamily="18" charset="0"/>
              </a:rPr>
              <a:t>Thursday, Composing   </a:t>
            </a:r>
          </a:p>
          <a:p>
            <a:pPr marL="0" indent="0" fontAlgn="base">
              <a:buNone/>
              <a:tabLst>
                <a:tab pos="457200" algn="l"/>
              </a:tabLst>
            </a:pPr>
            <a:r>
              <a:rPr lang="en-US" sz="1800" u="sng" dirty="0">
                <a:effectLst/>
                <a:latin typeface="Calibri" panose="020F0502020204030204" pitchFamily="34" charset="0"/>
                <a:ea typeface="Times New Roman" panose="02020603050405020304" pitchFamily="18" charset="0"/>
              </a:rPr>
              <a:t>Week 11:</a:t>
            </a:r>
            <a:endParaRPr lang="en-GB" sz="1800" u="sng" dirty="0">
              <a:effectLst/>
              <a:latin typeface="Times New Roman" panose="02020603050405020304" pitchFamily="18" charset="0"/>
              <a:ea typeface="Times New Roman" panose="02020603050405020304" pitchFamily="18" charset="0"/>
            </a:endParaRPr>
          </a:p>
          <a:p>
            <a:pPr marL="0" indent="0" fontAlgn="base">
              <a:buNone/>
              <a:tabLst>
                <a:tab pos="457200" algn="l"/>
              </a:tabLst>
            </a:pPr>
            <a:r>
              <a:rPr lang="en-US" sz="1800" dirty="0">
                <a:effectLst/>
                <a:latin typeface="Calibri" panose="020F0502020204030204" pitchFamily="34" charset="0"/>
                <a:ea typeface="Times New Roman" panose="02020603050405020304" pitchFamily="18" charset="0"/>
              </a:rPr>
              <a:t>Tuesday, Composing </a:t>
            </a:r>
            <a:endParaRPr lang="en-GB" sz="1800" dirty="0">
              <a:effectLst/>
              <a:latin typeface="Times New Roman" panose="02020603050405020304" pitchFamily="18" charset="0"/>
              <a:ea typeface="Times New Roman" panose="02020603050405020304" pitchFamily="18" charset="0"/>
            </a:endParaRPr>
          </a:p>
          <a:p>
            <a:pPr marL="0" indent="0" fontAlgn="base">
              <a:buNone/>
              <a:tabLst>
                <a:tab pos="457200" algn="l"/>
              </a:tabLst>
            </a:pPr>
            <a:r>
              <a:rPr lang="en-US" sz="1800" dirty="0">
                <a:effectLst/>
                <a:latin typeface="Calibri" panose="020F0502020204030204" pitchFamily="34" charset="0"/>
                <a:ea typeface="Times New Roman" panose="02020603050405020304" pitchFamily="18" charset="0"/>
              </a:rPr>
              <a:t>Thursday, Composing </a:t>
            </a:r>
            <a:endParaRPr lang="en-GB" sz="1800" dirty="0">
              <a:effectLst/>
              <a:latin typeface="Times New Roman" panose="02020603050405020304" pitchFamily="18" charset="0"/>
              <a:ea typeface="Times New Roman" panose="02020603050405020304" pitchFamily="18" charset="0"/>
            </a:endParaRPr>
          </a:p>
          <a:p>
            <a:pPr marL="0" indent="0" fontAlgn="base">
              <a:buNone/>
            </a:pPr>
            <a:r>
              <a:rPr lang="en-US" sz="1800" u="sng" dirty="0">
                <a:effectLst/>
                <a:latin typeface="Calibri" panose="020F0502020204030204" pitchFamily="34" charset="0"/>
                <a:ea typeface="Times New Roman" panose="02020603050405020304" pitchFamily="18" charset="0"/>
              </a:rPr>
              <a:t>Week 12:</a:t>
            </a:r>
            <a:endParaRPr lang="en-GB" sz="1800" u="sng" dirty="0">
              <a:effectLst/>
              <a:latin typeface="Times New Roman" panose="02020603050405020304" pitchFamily="18" charset="0"/>
              <a:ea typeface="Times New Roman" panose="02020603050405020304" pitchFamily="18" charset="0"/>
            </a:endParaRPr>
          </a:p>
          <a:p>
            <a:pPr marL="0" indent="0" fontAlgn="base">
              <a:buNone/>
              <a:tabLst>
                <a:tab pos="457200" algn="l"/>
              </a:tabLst>
            </a:pPr>
            <a:r>
              <a:rPr lang="en-US" sz="1800" dirty="0">
                <a:effectLst/>
                <a:latin typeface="Calibri" panose="020F0502020204030204" pitchFamily="34" charset="0"/>
                <a:ea typeface="Times New Roman" panose="02020603050405020304" pitchFamily="18" charset="0"/>
              </a:rPr>
              <a:t>Tuesday, Composing </a:t>
            </a:r>
            <a:endParaRPr lang="en-GB" sz="1800" dirty="0">
              <a:effectLst/>
              <a:latin typeface="Times New Roman" panose="02020603050405020304" pitchFamily="18" charset="0"/>
              <a:ea typeface="Times New Roman" panose="02020603050405020304" pitchFamily="18" charset="0"/>
            </a:endParaRPr>
          </a:p>
          <a:p>
            <a:pPr marL="0" indent="0" fontAlgn="base">
              <a:buNone/>
              <a:tabLst>
                <a:tab pos="457200" algn="l"/>
              </a:tabLst>
            </a:pPr>
            <a:r>
              <a:rPr lang="en-US" sz="1800" dirty="0">
                <a:effectLst/>
                <a:latin typeface="Calibri" panose="020F0502020204030204" pitchFamily="34" charset="0"/>
                <a:ea typeface="Times New Roman" panose="02020603050405020304" pitchFamily="18" charset="0"/>
              </a:rPr>
              <a:t>Thursday, Composing </a:t>
            </a:r>
          </a:p>
          <a:p>
            <a:pPr marL="0" indent="0" fontAlgn="base">
              <a:buNone/>
              <a:tabLst>
                <a:tab pos="457200" algn="l"/>
              </a:tabLst>
            </a:pPr>
            <a:endParaRPr lang="en-GB" sz="1800" dirty="0">
              <a:effectLst/>
              <a:latin typeface="Times New Roman" panose="02020603050405020304" pitchFamily="18" charset="0"/>
              <a:ea typeface="Times New Roman" panose="02020603050405020304" pitchFamily="18" charset="0"/>
            </a:endParaRPr>
          </a:p>
          <a:p>
            <a:pPr marL="0" indent="0" fontAlgn="base">
              <a:buNone/>
            </a:pPr>
            <a:r>
              <a:rPr lang="en-US" sz="1800" u="sng" dirty="0">
                <a:effectLst/>
                <a:latin typeface="Calibri" panose="020F0502020204030204" pitchFamily="34" charset="0"/>
                <a:ea typeface="Times New Roman" panose="02020603050405020304" pitchFamily="18" charset="0"/>
              </a:rPr>
              <a:t> Week 13:</a:t>
            </a:r>
            <a:endParaRPr lang="en-GB" sz="1800" u="sng" dirty="0">
              <a:effectLst/>
              <a:latin typeface="Times New Roman" panose="02020603050405020304" pitchFamily="18" charset="0"/>
              <a:ea typeface="Times New Roman" panose="02020603050405020304" pitchFamily="18" charset="0"/>
            </a:endParaRPr>
          </a:p>
          <a:p>
            <a:pPr marL="0" indent="0" fontAlgn="base">
              <a:buNone/>
              <a:tabLst>
                <a:tab pos="457200" algn="l"/>
              </a:tabLst>
            </a:pPr>
            <a:r>
              <a:rPr lang="en-US" sz="1800" dirty="0">
                <a:effectLst/>
                <a:latin typeface="Calibri" panose="020F0502020204030204" pitchFamily="34" charset="0"/>
                <a:ea typeface="Times New Roman" panose="02020603050405020304" pitchFamily="18" charset="0"/>
              </a:rPr>
              <a:t>Tuesday, Start sending finished compositions to teachers on </a:t>
            </a:r>
            <a:r>
              <a:rPr lang="en-US" sz="1800" dirty="0" err="1">
                <a:effectLst/>
                <a:latin typeface="Calibri" panose="020F0502020204030204" pitchFamily="34" charset="0"/>
                <a:ea typeface="Times New Roman" panose="02020603050405020304" pitchFamily="18" charset="0"/>
              </a:rPr>
              <a:t>Classcharts</a:t>
            </a:r>
            <a:r>
              <a:rPr lang="en-US" sz="1800"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marL="0" indent="0" fontAlgn="base">
              <a:buNone/>
              <a:tabLst>
                <a:tab pos="457200" algn="l"/>
              </a:tabLst>
            </a:pPr>
            <a:r>
              <a:rPr lang="en-US" sz="1800" dirty="0">
                <a:effectLst/>
                <a:latin typeface="Calibri" panose="020F0502020204030204" pitchFamily="34" charset="0"/>
                <a:ea typeface="Times New Roman" panose="02020603050405020304" pitchFamily="18" charset="0"/>
              </a:rPr>
              <a:t>Thursday, Last compositions to be finished </a:t>
            </a:r>
          </a:p>
          <a:p>
            <a:pPr marL="0" indent="0" fontAlgn="base">
              <a:buNone/>
            </a:pPr>
            <a:r>
              <a:rPr lang="en-US" sz="1800" u="sng" dirty="0">
                <a:effectLst/>
                <a:latin typeface="Calibri" panose="020F0502020204030204" pitchFamily="34" charset="0"/>
                <a:ea typeface="Times New Roman" panose="02020603050405020304" pitchFamily="18" charset="0"/>
              </a:rPr>
              <a:t>Week 14:</a:t>
            </a:r>
            <a:endParaRPr lang="en-GB" sz="1800" u="sng" dirty="0">
              <a:effectLst/>
              <a:latin typeface="Times New Roman" panose="02020603050405020304" pitchFamily="18" charset="0"/>
              <a:ea typeface="Times New Roman" panose="02020603050405020304" pitchFamily="18" charset="0"/>
            </a:endParaRPr>
          </a:p>
          <a:p>
            <a:pPr marL="0" indent="0" fontAlgn="base">
              <a:buNone/>
              <a:tabLst>
                <a:tab pos="457200" algn="l"/>
              </a:tabLst>
            </a:pPr>
            <a:r>
              <a:rPr lang="en-US" sz="1800" dirty="0">
                <a:effectLst/>
                <a:latin typeface="Calibri" panose="020F0502020204030204" pitchFamily="34" charset="0"/>
                <a:ea typeface="Times New Roman" panose="02020603050405020304" pitchFamily="18" charset="0"/>
              </a:rPr>
              <a:t>Tuesday, Composition should be completely finished and all three items handed in </a:t>
            </a:r>
          </a:p>
          <a:p>
            <a:pPr marL="0" indent="0" fontAlgn="base">
              <a:buNone/>
              <a:tabLst>
                <a:tab pos="457200" algn="l"/>
              </a:tabLst>
            </a:pPr>
            <a:endParaRPr lang="en-US" sz="1800" dirty="0">
              <a:latin typeface="Calibri" panose="020F0502020204030204" pitchFamily="34" charset="0"/>
              <a:ea typeface="Times New Roman" panose="02020603050405020304" pitchFamily="18" charset="0"/>
            </a:endParaRPr>
          </a:p>
          <a:p>
            <a:pPr marL="0" indent="0" fontAlgn="base">
              <a:buNone/>
              <a:tabLst>
                <a:tab pos="457200" algn="l"/>
              </a:tabLst>
            </a:pPr>
            <a:endParaRPr lang="en-GB" sz="1800" dirty="0">
              <a:effectLst/>
              <a:latin typeface="Times New Roman" panose="02020603050405020304" pitchFamily="18" charset="0"/>
              <a:ea typeface="Times New Roman" panose="02020603050405020304" pitchFamily="18" charset="0"/>
            </a:endParaRPr>
          </a:p>
          <a:p>
            <a:pPr marL="0" indent="0" fontAlgn="base">
              <a:buNone/>
            </a:pPr>
            <a:r>
              <a:rPr lang="en-US" sz="1800" dirty="0">
                <a:effectLst/>
                <a:latin typeface="Calibri" panose="020F0502020204030204" pitchFamily="34" charset="0"/>
                <a:ea typeface="Times New Roman" panose="02020603050405020304" pitchFamily="18" charset="0"/>
              </a:rPr>
              <a:t>*Complete scores/lead sheets, *Composing journey and *iPad/Phone Recording. Must have a title.</a:t>
            </a:r>
            <a:endParaRPr lang="en-GB" sz="1800" dirty="0">
              <a:effectLst/>
              <a:latin typeface="Times New Roman" panose="02020603050405020304" pitchFamily="18" charset="0"/>
              <a:ea typeface="Times New Roman" panose="02020603050405020304" pitchFamily="18" charset="0"/>
            </a:endParaRPr>
          </a:p>
          <a:p>
            <a:pPr marL="0" indent="0" fontAlgn="base">
              <a:buNone/>
            </a:pPr>
            <a:r>
              <a:rPr lang="en-US" sz="1800"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marL="0" indent="0" fontAlgn="base">
              <a:buNone/>
            </a:pPr>
            <a:r>
              <a:rPr lang="en-US" sz="1800" dirty="0">
                <a:latin typeface="Calibri" panose="020F0502020204030204" pitchFamily="34" charset="0"/>
                <a:ea typeface="Times New Roman" panose="02020603050405020304" pitchFamily="18" charset="0"/>
              </a:rPr>
              <a:t>Official </a:t>
            </a:r>
            <a:r>
              <a:rPr lang="en-US" sz="1800" dirty="0">
                <a:effectLst/>
                <a:latin typeface="Calibri" panose="020F0502020204030204" pitchFamily="34" charset="0"/>
                <a:ea typeface="Times New Roman" panose="02020603050405020304" pitchFamily="18" charset="0"/>
              </a:rPr>
              <a:t>intervention for GCSE Music: </a:t>
            </a:r>
          </a:p>
          <a:p>
            <a:pPr marL="0" indent="0" fontAlgn="base">
              <a:buNone/>
            </a:pPr>
            <a:r>
              <a:rPr lang="en-US" sz="1800" dirty="0">
                <a:effectLst/>
                <a:latin typeface="Calibri" panose="020F0502020204030204" pitchFamily="34" charset="0"/>
                <a:ea typeface="Times New Roman" panose="02020603050405020304" pitchFamily="18" charset="0"/>
              </a:rPr>
              <a:t>Week 2s, Thursdays after school</a:t>
            </a:r>
          </a:p>
          <a:p>
            <a:pPr marL="0" indent="0" fontAlgn="base">
              <a:buNone/>
            </a:pPr>
            <a:endParaRPr lang="en-GB" sz="1800" dirty="0">
              <a:effectLst/>
              <a:latin typeface="Times New Roman" panose="02020603050405020304" pitchFamily="18" charset="0"/>
              <a:ea typeface="Times New Roman" panose="02020603050405020304" pitchFamily="18" charset="0"/>
            </a:endParaRPr>
          </a:p>
          <a:p>
            <a:pPr marL="0" indent="0" fontAlgn="base">
              <a:buNone/>
            </a:pPr>
            <a:r>
              <a:rPr lang="en-US" sz="1800" dirty="0">
                <a:effectLst/>
                <a:latin typeface="Calibri" panose="020F0502020204030204" pitchFamily="34" charset="0"/>
                <a:ea typeface="Times New Roman" panose="02020603050405020304" pitchFamily="18" charset="0"/>
              </a:rPr>
              <a:t>We cannot ask you to come other days unless your teachers say they are free from your allocated subject.  </a:t>
            </a:r>
          </a:p>
          <a:p>
            <a:pPr marL="0" indent="0" fontAlgn="base">
              <a:buNone/>
            </a:pPr>
            <a:endParaRPr lang="en-GB" sz="1800" dirty="0">
              <a:effectLst/>
              <a:latin typeface="Times New Roman" panose="02020603050405020304" pitchFamily="18" charset="0"/>
              <a:ea typeface="Times New Roman" panose="02020603050405020304" pitchFamily="18" charset="0"/>
            </a:endParaRPr>
          </a:p>
          <a:p>
            <a:pPr marL="0" indent="0" fontAlgn="base">
              <a:buNone/>
            </a:pPr>
            <a:r>
              <a:rPr lang="en-US" sz="1800" dirty="0">
                <a:effectLst/>
                <a:latin typeface="Calibri" panose="020F0502020204030204" pitchFamily="34" charset="0"/>
                <a:ea typeface="Times New Roman" panose="02020603050405020304" pitchFamily="18" charset="0"/>
              </a:rPr>
              <a:t>SMR free Tuesdays and Thursdays after school – students can book for help.  </a:t>
            </a:r>
            <a:endParaRPr lang="en-GB" sz="1800" dirty="0">
              <a:effectLst/>
              <a:latin typeface="Times New Roman" panose="02020603050405020304" pitchFamily="18" charset="0"/>
              <a:ea typeface="Times New Roman" panose="02020603050405020304" pitchFamily="18" charset="0"/>
            </a:endParaRPr>
          </a:p>
          <a:p>
            <a:pPr marL="0" indent="0" fontAlgn="base">
              <a:buNone/>
              <a:tabLst>
                <a:tab pos="457200" algn="l"/>
              </a:tabLst>
            </a:pPr>
            <a:endParaRPr lang="en-GB" sz="1800" dirty="0">
              <a:effectLst/>
              <a:latin typeface="Times New Roman" panose="02020603050405020304" pitchFamily="18" charset="0"/>
              <a:ea typeface="Times New Roman" panose="02020603050405020304" pitchFamily="18" charset="0"/>
            </a:endParaRPr>
          </a:p>
          <a:p>
            <a:pPr marL="0" indent="0">
              <a:buNone/>
            </a:pPr>
            <a:endParaRPr lang="en-GB" dirty="0"/>
          </a:p>
        </p:txBody>
      </p:sp>
      <p:sp>
        <p:nvSpPr>
          <p:cNvPr id="4" name="Slide Number Placeholder 3">
            <a:extLst>
              <a:ext uri="{FF2B5EF4-FFF2-40B4-BE49-F238E27FC236}">
                <a16:creationId xmlns:a16="http://schemas.microsoft.com/office/drawing/2014/main" id="{DFA07733-72B1-4401-84B7-2F42242BD0E2}"/>
              </a:ext>
            </a:extLst>
          </p:cNvPr>
          <p:cNvSpPr>
            <a:spLocks noGrp="1"/>
          </p:cNvSpPr>
          <p:nvPr>
            <p:ph type="sldNum" sz="quarter" idx="12"/>
          </p:nvPr>
        </p:nvSpPr>
        <p:spPr/>
        <p:txBody>
          <a:bodyPr/>
          <a:lstStyle/>
          <a:p>
            <a:fld id="{330EA680-D336-4FF7-8B7A-9848BB0A1C32}" type="slidenum">
              <a:rPr lang="en-US" smtClean="0"/>
              <a:t>3</a:t>
            </a:fld>
            <a:endParaRPr lang="en-US"/>
          </a:p>
        </p:txBody>
      </p:sp>
    </p:spTree>
    <p:extLst>
      <p:ext uri="{BB962C8B-B14F-4D97-AF65-F5344CB8AC3E}">
        <p14:creationId xmlns:p14="http://schemas.microsoft.com/office/powerpoint/2010/main" val="10445252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7B66B94-A273-4EC3-BDB0-15CCD8E24617}"/>
              </a:ext>
            </a:extLst>
          </p:cNvPr>
          <p:cNvSpPr>
            <a:spLocks noGrp="1"/>
          </p:cNvSpPr>
          <p:nvPr>
            <p:ph idx="1"/>
          </p:nvPr>
        </p:nvSpPr>
        <p:spPr>
          <a:xfrm>
            <a:off x="1046922" y="795130"/>
            <a:ext cx="10045148" cy="5141844"/>
          </a:xfrm>
        </p:spPr>
        <p:txBody>
          <a:bodyPr vert="horz" lIns="91440" tIns="45720" rIns="91440" bIns="45720" rtlCol="0" anchor="t">
            <a:normAutofit/>
          </a:bodyPr>
          <a:lstStyle/>
          <a:p>
            <a:pPr marL="0" indent="0">
              <a:buNone/>
            </a:pPr>
            <a:r>
              <a:rPr lang="en-US" sz="1900" dirty="0">
                <a:cs typeface="Calibri" panose="020F0502020204030204"/>
              </a:rPr>
              <a:t>COMPOSING SCORE:</a:t>
            </a:r>
          </a:p>
          <a:p>
            <a:pPr marL="0" indent="0">
              <a:buNone/>
            </a:pPr>
            <a:r>
              <a:rPr lang="en-US" sz="1900" dirty="0">
                <a:cs typeface="Calibri" panose="020F0502020204030204"/>
              </a:rPr>
              <a:t>Your composition score can be one of the following:</a:t>
            </a:r>
            <a:endParaRPr lang="en-US" sz="1900" dirty="0"/>
          </a:p>
          <a:p>
            <a:pPr marL="0" indent="0">
              <a:buNone/>
            </a:pPr>
            <a:r>
              <a:rPr lang="en-US" sz="1900" dirty="0">
                <a:cs typeface="Calibri" panose="020F0502020204030204"/>
              </a:rPr>
              <a:t>- a print out of the work you have done on </a:t>
            </a:r>
            <a:r>
              <a:rPr lang="en-US" sz="1900" dirty="0" err="1">
                <a:cs typeface="Calibri" panose="020F0502020204030204"/>
              </a:rPr>
              <a:t>Soundation</a:t>
            </a:r>
            <a:r>
              <a:rPr lang="en-US" sz="1900" dirty="0">
                <a:cs typeface="Calibri" panose="020F0502020204030204"/>
              </a:rPr>
              <a:t>/Garage band/other software</a:t>
            </a:r>
          </a:p>
          <a:p>
            <a:pPr marL="0" indent="0">
              <a:buNone/>
            </a:pPr>
            <a:r>
              <a:rPr lang="en-US" sz="1900" dirty="0">
                <a:cs typeface="Calibri" panose="020F0502020204030204"/>
              </a:rPr>
              <a:t>- a print out of the work you have done on Sibelius/Encore/Note Flight/</a:t>
            </a:r>
            <a:r>
              <a:rPr lang="en-US" sz="1900" dirty="0" err="1">
                <a:cs typeface="Calibri" panose="020F0502020204030204"/>
              </a:rPr>
              <a:t>Musescore</a:t>
            </a:r>
            <a:endParaRPr lang="en-US" sz="1900" dirty="0">
              <a:cs typeface="Calibri" panose="020F0502020204030204"/>
            </a:endParaRPr>
          </a:p>
          <a:p>
            <a:pPr marL="0" indent="0">
              <a:buNone/>
            </a:pPr>
            <a:r>
              <a:rPr lang="en-US" sz="1900" dirty="0">
                <a:cs typeface="Calibri" panose="020F0502020204030204"/>
              </a:rPr>
              <a:t>- a print out or hand written lead sheet with the melody notes or letters, the chords, bassline, guitar riffs, drum patterns written out in standard notation/letters etc. </a:t>
            </a:r>
          </a:p>
          <a:p>
            <a:pPr marL="0" indent="0">
              <a:buNone/>
            </a:pPr>
            <a:r>
              <a:rPr lang="en-US" sz="1900" dirty="0">
                <a:cs typeface="Calibri" panose="020F0502020204030204"/>
              </a:rPr>
              <a:t>- a typed description of what happens and when, in your composition.</a:t>
            </a:r>
          </a:p>
          <a:p>
            <a:pPr marL="0" indent="0">
              <a:buNone/>
            </a:pPr>
            <a:r>
              <a:rPr lang="en-US" sz="1900" dirty="0">
                <a:cs typeface="Calibri" panose="020F0502020204030204"/>
              </a:rPr>
              <a:t>This must be as detailed as possible, in order for the reader to be able to imagine your piece</a:t>
            </a:r>
          </a:p>
          <a:p>
            <a:pPr marL="0" indent="0">
              <a:buNone/>
            </a:pPr>
            <a:r>
              <a:rPr lang="en-US" sz="1900" dirty="0">
                <a:cs typeface="Calibri" panose="020F0502020204030204"/>
              </a:rPr>
              <a:t>Use the structure of the piece to show what </a:t>
            </a:r>
          </a:p>
          <a:p>
            <a:pPr marL="0" indent="0">
              <a:buNone/>
            </a:pPr>
            <a:endParaRPr lang="en-US" sz="1900" dirty="0">
              <a:cs typeface="Calibri" panose="020F0502020204030204"/>
            </a:endParaRPr>
          </a:p>
          <a:p>
            <a:pPr marL="0" indent="0">
              <a:buNone/>
            </a:pPr>
            <a:r>
              <a:rPr lang="en-US" sz="1900" dirty="0">
                <a:cs typeface="Calibri" panose="020F0502020204030204"/>
              </a:rPr>
              <a:t>Do not forget to put your:</a:t>
            </a:r>
          </a:p>
          <a:p>
            <a:pPr marL="0" indent="0">
              <a:buNone/>
            </a:pPr>
            <a:r>
              <a:rPr lang="en-US" sz="1900" dirty="0">
                <a:cs typeface="Calibri" panose="020F0502020204030204"/>
              </a:rPr>
              <a:t>Full name, OCR ID number, school, school ID number and the title of your composition at the top of the paper. </a:t>
            </a:r>
          </a:p>
          <a:p>
            <a:pPr marL="0" indent="0">
              <a:buNone/>
            </a:pPr>
            <a:r>
              <a:rPr lang="en-US" sz="1900" dirty="0">
                <a:cs typeface="Calibri" panose="020F0502020204030204"/>
              </a:rPr>
              <a:t>When you hand it in, do so by e-mail to </a:t>
            </a:r>
            <a:r>
              <a:rPr lang="en-US" sz="1900" dirty="0">
                <a:cs typeface="Calibri" panose="020F0502020204030204"/>
                <a:hlinkClick r:id="rId2"/>
              </a:rPr>
              <a:t>sreeves@stewardsacademy.org</a:t>
            </a:r>
          </a:p>
          <a:p>
            <a:pPr marL="0" indent="0">
              <a:buNone/>
            </a:pPr>
            <a:endParaRPr lang="en-US" dirty="0">
              <a:cs typeface="Calibri" panose="020F0502020204030204"/>
            </a:endParaRPr>
          </a:p>
        </p:txBody>
      </p:sp>
      <p:sp>
        <p:nvSpPr>
          <p:cNvPr id="4" name="Slide Number Placeholder 3">
            <a:extLst>
              <a:ext uri="{FF2B5EF4-FFF2-40B4-BE49-F238E27FC236}">
                <a16:creationId xmlns:a16="http://schemas.microsoft.com/office/drawing/2014/main" id="{F8ADF6F3-4A99-4D03-80D3-B8DBBE20F434}"/>
              </a:ext>
            </a:extLst>
          </p:cNvPr>
          <p:cNvSpPr>
            <a:spLocks noGrp="1"/>
          </p:cNvSpPr>
          <p:nvPr>
            <p:ph type="sldNum" sz="quarter" idx="12"/>
          </p:nvPr>
        </p:nvSpPr>
        <p:spPr/>
        <p:txBody>
          <a:bodyPr/>
          <a:lstStyle/>
          <a:p>
            <a:fld id="{330EA680-D336-4FF7-8B7A-9848BB0A1C32}" type="slidenum">
              <a:rPr lang="en-US" smtClean="0"/>
              <a:t>4</a:t>
            </a:fld>
            <a:endParaRPr lang="en-US"/>
          </a:p>
        </p:txBody>
      </p:sp>
    </p:spTree>
    <p:extLst>
      <p:ext uri="{BB962C8B-B14F-4D97-AF65-F5344CB8AC3E}">
        <p14:creationId xmlns:p14="http://schemas.microsoft.com/office/powerpoint/2010/main" val="30586965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B23A24-5174-4197-871F-1A9A2211316A}"/>
              </a:ext>
            </a:extLst>
          </p:cNvPr>
          <p:cNvSpPr>
            <a:spLocks noGrp="1"/>
          </p:cNvSpPr>
          <p:nvPr>
            <p:ph type="title"/>
          </p:nvPr>
        </p:nvSpPr>
        <p:spPr>
          <a:xfrm>
            <a:off x="838200" y="-1020417"/>
            <a:ext cx="10515600" cy="2711105"/>
          </a:xfrm>
        </p:spPr>
        <p:txBody>
          <a:bodyPr/>
          <a:lstStyle/>
          <a:p>
            <a:r>
              <a:rPr lang="en-GB" dirty="0"/>
              <a:t>                      </a:t>
            </a:r>
          </a:p>
        </p:txBody>
      </p:sp>
      <p:sp>
        <p:nvSpPr>
          <p:cNvPr id="3" name="Content Placeholder 2">
            <a:extLst>
              <a:ext uri="{FF2B5EF4-FFF2-40B4-BE49-F238E27FC236}">
                <a16:creationId xmlns:a16="http://schemas.microsoft.com/office/drawing/2014/main" id="{8971A4C4-2339-4EB8-8AF5-5B06FBB18241}"/>
              </a:ext>
            </a:extLst>
          </p:cNvPr>
          <p:cNvSpPr>
            <a:spLocks noGrp="1"/>
          </p:cNvSpPr>
          <p:nvPr>
            <p:ph idx="1"/>
          </p:nvPr>
        </p:nvSpPr>
        <p:spPr>
          <a:xfrm>
            <a:off x="1099929" y="1007164"/>
            <a:ext cx="9415671" cy="4956313"/>
          </a:xfrm>
        </p:spPr>
        <p:txBody>
          <a:bodyPr vert="horz" lIns="91440" tIns="45720" rIns="91440" bIns="45720" rtlCol="0" anchor="t">
            <a:normAutofit fontScale="85000" lnSpcReduction="20000"/>
          </a:bodyPr>
          <a:lstStyle/>
          <a:p>
            <a:pPr marL="0" indent="0" algn="l" rtl="0" fontAlgn="base">
              <a:buNone/>
            </a:pPr>
            <a:r>
              <a:rPr lang="en-GB" sz="3200" dirty="0"/>
              <a:t>KO: GCSE Composing </a:t>
            </a:r>
          </a:p>
          <a:p>
            <a:pPr marL="0" indent="0" algn="l" rtl="0" fontAlgn="base">
              <a:buNone/>
            </a:pPr>
            <a:r>
              <a:rPr lang="en-GB" sz="1800" b="0" i="0" dirty="0">
                <a:solidFill>
                  <a:srgbClr val="000000"/>
                </a:solidFill>
                <a:effectLst/>
                <a:latin typeface="Calibri"/>
                <a:cs typeface="Calibri"/>
              </a:rPr>
              <a:t>Mood/Atmosphere/a Feeling: Imagine the kind of scene you would like to create. Perhaps it’s for a scene in a film </a:t>
            </a:r>
          </a:p>
          <a:p>
            <a:pPr algn="l" rtl="0" fontAlgn="base">
              <a:buFont typeface="+mj-lt"/>
              <a:buAutoNum type="arabicPeriod" startAt="2"/>
            </a:pPr>
            <a:r>
              <a:rPr lang="en-GB" sz="1800" b="0" i="0" dirty="0">
                <a:solidFill>
                  <a:srgbClr val="000000"/>
                </a:solidFill>
                <a:effectLst/>
                <a:latin typeface="Calibri"/>
                <a:cs typeface="Calibri"/>
              </a:rPr>
              <a:t>Genre/Style/Period: Is your piece modern or old? Does it sound as though it comes from a certain period of time? How will you recreate this? </a:t>
            </a:r>
          </a:p>
          <a:p>
            <a:pPr algn="l" rtl="0" fontAlgn="base">
              <a:buFont typeface="+mj-lt"/>
              <a:buAutoNum type="arabicPeriod" startAt="3"/>
            </a:pPr>
            <a:r>
              <a:rPr lang="en-GB" sz="1800" b="0" i="0" dirty="0">
                <a:solidFill>
                  <a:srgbClr val="000000"/>
                </a:solidFill>
                <a:effectLst/>
                <a:latin typeface="Calibri" panose="020F0502020204030204" pitchFamily="34" charset="0"/>
              </a:rPr>
              <a:t>Time signature, tempo: Where are the strong beats? How many beats in a bar? Is your piece fast/slow or medium speed? </a:t>
            </a:r>
          </a:p>
          <a:p>
            <a:pPr algn="l" rtl="0" fontAlgn="base">
              <a:buFont typeface="+mj-lt"/>
              <a:buAutoNum type="arabicPeriod" startAt="4"/>
            </a:pPr>
            <a:r>
              <a:rPr lang="en-GB" sz="1800" b="0" i="0" dirty="0">
                <a:solidFill>
                  <a:srgbClr val="000000"/>
                </a:solidFill>
                <a:effectLst/>
                <a:latin typeface="Calibri" panose="020F0502020204030204" pitchFamily="34" charset="0"/>
              </a:rPr>
              <a:t>Key and Tonality: Which note is the Home Note, the tonic, note 1 in your composition? Is it in a major or minor key? (Happy/sad?) </a:t>
            </a:r>
          </a:p>
          <a:p>
            <a:pPr algn="l" rtl="0" fontAlgn="base">
              <a:buFont typeface="+mj-lt"/>
              <a:buAutoNum type="arabicPeriod" startAt="5"/>
            </a:pPr>
            <a:r>
              <a:rPr lang="en-GB" sz="1800" b="0" i="0" dirty="0">
                <a:solidFill>
                  <a:srgbClr val="000000"/>
                </a:solidFill>
                <a:effectLst/>
                <a:latin typeface="Calibri"/>
                <a:cs typeface="Calibri"/>
              </a:rPr>
              <a:t>Melody/Riff/ (1</a:t>
            </a:r>
            <a:r>
              <a:rPr lang="en-GB" sz="1800" b="0" i="0" baseline="30000" dirty="0">
                <a:solidFill>
                  <a:srgbClr val="000000"/>
                </a:solidFill>
                <a:effectLst/>
                <a:latin typeface="Calibri"/>
                <a:cs typeface="Calibri"/>
              </a:rPr>
              <a:t>st</a:t>
            </a:r>
            <a:r>
              <a:rPr lang="en-GB" sz="1800" b="0" i="0" dirty="0">
                <a:solidFill>
                  <a:srgbClr val="000000"/>
                </a:solidFill>
                <a:effectLst/>
                <a:latin typeface="Calibri"/>
                <a:cs typeface="Calibri"/>
              </a:rPr>
              <a:t> subject) Theme 1: Create a tune which often goes up then down and is 4 or 8 bars long. Starts and ends on home/tonic note and is often fairly symmetrical. If you are writing a song it could be the Chorus which is very catchy and repetitive.  </a:t>
            </a:r>
          </a:p>
          <a:p>
            <a:pPr fontAlgn="base">
              <a:buFont typeface="+mj-lt"/>
              <a:buAutoNum type="arabicPeriod" startAt="6"/>
            </a:pPr>
            <a:r>
              <a:rPr lang="en-GB" sz="1800" b="0" i="0" dirty="0">
                <a:solidFill>
                  <a:srgbClr val="000000"/>
                </a:solidFill>
                <a:effectLst/>
                <a:latin typeface="Calibri"/>
                <a:cs typeface="Calibri"/>
              </a:rPr>
              <a:t>Harmony: We usually use chords I and V, with a few others along the way, such as IV and VI. They accompany the melody, This can be written 1</a:t>
            </a:r>
            <a:r>
              <a:rPr lang="en-GB" sz="1800" b="0" i="0" baseline="30000" dirty="0">
                <a:solidFill>
                  <a:srgbClr val="000000"/>
                </a:solidFill>
                <a:effectLst/>
                <a:latin typeface="Calibri"/>
                <a:cs typeface="Calibri"/>
              </a:rPr>
              <a:t>st</a:t>
            </a:r>
            <a:r>
              <a:rPr lang="en-GB" sz="1800" b="0" i="0" dirty="0">
                <a:solidFill>
                  <a:srgbClr val="000000"/>
                </a:solidFill>
                <a:effectLst/>
                <a:latin typeface="Calibri"/>
                <a:cs typeface="Calibri"/>
              </a:rPr>
              <a:t> if you like </a:t>
            </a:r>
            <a:r>
              <a:rPr lang="en-GB" sz="1800" dirty="0">
                <a:solidFill>
                  <a:srgbClr val="000000"/>
                </a:solidFill>
                <a:latin typeface="Calibri"/>
                <a:cs typeface="Calibri"/>
              </a:rPr>
              <a:t> </a:t>
            </a:r>
            <a:r>
              <a:rPr lang="en-GB" sz="1800" b="0" i="0" dirty="0">
                <a:solidFill>
                  <a:srgbClr val="000000"/>
                </a:solidFill>
                <a:effectLst/>
                <a:latin typeface="Calibri"/>
                <a:cs typeface="Calibri"/>
              </a:rPr>
              <a:t> - Chords 1</a:t>
            </a:r>
            <a:r>
              <a:rPr lang="en-GB" sz="1800" dirty="0">
                <a:solidFill>
                  <a:srgbClr val="000000"/>
                </a:solidFill>
                <a:latin typeface="Calibri"/>
                <a:cs typeface="Calibri"/>
              </a:rPr>
              <a:t> </a:t>
            </a:r>
            <a:r>
              <a:rPr lang="en-GB" sz="1800" b="0" i="0" dirty="0">
                <a:solidFill>
                  <a:srgbClr val="000000"/>
                </a:solidFill>
                <a:effectLst/>
                <a:latin typeface="Calibri"/>
                <a:cs typeface="Calibri"/>
              </a:rPr>
              <a:t> 4</a:t>
            </a:r>
            <a:r>
              <a:rPr lang="en-GB" sz="1800" dirty="0">
                <a:solidFill>
                  <a:srgbClr val="000000"/>
                </a:solidFill>
                <a:latin typeface="Calibri"/>
                <a:cs typeface="Calibri"/>
              </a:rPr>
              <a:t> </a:t>
            </a:r>
            <a:r>
              <a:rPr lang="en-GB" sz="1800" b="0" i="0" dirty="0">
                <a:solidFill>
                  <a:srgbClr val="000000"/>
                </a:solidFill>
                <a:effectLst/>
                <a:latin typeface="Calibri"/>
                <a:cs typeface="Calibri"/>
              </a:rPr>
              <a:t> 5</a:t>
            </a:r>
            <a:r>
              <a:rPr lang="en-GB" sz="1800" dirty="0">
                <a:solidFill>
                  <a:srgbClr val="000000"/>
                </a:solidFill>
                <a:latin typeface="Calibri"/>
                <a:cs typeface="Calibri"/>
              </a:rPr>
              <a:t> </a:t>
            </a:r>
            <a:r>
              <a:rPr lang="en-GB" sz="1800" b="0" i="0" dirty="0">
                <a:solidFill>
                  <a:srgbClr val="000000"/>
                </a:solidFill>
                <a:effectLst/>
                <a:latin typeface="Calibri"/>
                <a:cs typeface="Calibri"/>
              </a:rPr>
              <a:t> 6 is a good way to start your chord progression but don’t forget to think outside your comfort zone.</a:t>
            </a:r>
          </a:p>
          <a:p>
            <a:pPr fontAlgn="base">
              <a:buFont typeface="+mj-lt"/>
              <a:buAutoNum type="arabicPeriod" startAt="7"/>
            </a:pPr>
            <a:r>
              <a:rPr lang="en-GB" sz="1800" b="0" i="0" dirty="0">
                <a:solidFill>
                  <a:srgbClr val="000000"/>
                </a:solidFill>
                <a:effectLst/>
                <a:latin typeface="Calibri"/>
                <a:cs typeface="Calibri"/>
              </a:rPr>
              <a:t>Perhaps lyrics: Lyrics if you are writing a song. They are usually closely tied with the melody</a:t>
            </a:r>
            <a:r>
              <a:rPr lang="en-GB" sz="1800" dirty="0">
                <a:solidFill>
                  <a:srgbClr val="000000"/>
                </a:solidFill>
                <a:latin typeface="Calibri"/>
                <a:cs typeface="Calibri"/>
              </a:rPr>
              <a:t>. </a:t>
            </a:r>
            <a:endParaRPr lang="en-GB" sz="1800" b="0" i="0" dirty="0">
              <a:solidFill>
                <a:srgbClr val="000000"/>
              </a:solidFill>
              <a:effectLst/>
              <a:latin typeface="Calibri"/>
              <a:cs typeface="Calibri"/>
            </a:endParaRPr>
          </a:p>
          <a:p>
            <a:pPr algn="l" rtl="0" fontAlgn="base">
              <a:buFont typeface="+mj-lt"/>
              <a:buAutoNum type="arabicPeriod" startAt="8"/>
            </a:pPr>
            <a:r>
              <a:rPr lang="en-GB" sz="1800" b="0" i="0" dirty="0">
                <a:solidFill>
                  <a:srgbClr val="000000"/>
                </a:solidFill>
                <a:effectLst/>
                <a:latin typeface="Calibri"/>
                <a:cs typeface="Calibri"/>
              </a:rPr>
              <a:t>Instrumentation: Which instruments do you want to use? Don’t use too many, two can be ideal </a:t>
            </a:r>
          </a:p>
          <a:p>
            <a:pPr algn="l" rtl="0" fontAlgn="base">
              <a:buFont typeface="+mj-lt"/>
              <a:buAutoNum type="arabicPeriod" startAt="9"/>
            </a:pPr>
            <a:r>
              <a:rPr lang="en-GB" sz="1800" b="0" i="0" dirty="0">
                <a:solidFill>
                  <a:srgbClr val="000000"/>
                </a:solidFill>
                <a:effectLst/>
                <a:latin typeface="Calibri"/>
                <a:cs typeface="Calibri"/>
              </a:rPr>
              <a:t>Italian Terms/Dynamic markings/Articulation: Use Italian musical terms and dynamics to tell the players how to achieve the style (E.g. Pizzicato, Staccato, quietly, loudly, slowly etc) </a:t>
            </a:r>
          </a:p>
          <a:p>
            <a:pPr algn="l" rtl="0" fontAlgn="base">
              <a:buFont typeface="+mj-lt"/>
              <a:buAutoNum type="arabicPeriod" startAt="10"/>
            </a:pPr>
            <a:r>
              <a:rPr lang="en-GB" sz="1800" b="0" i="0" dirty="0">
                <a:solidFill>
                  <a:srgbClr val="000000"/>
                </a:solidFill>
                <a:effectLst/>
                <a:latin typeface="Calibri" panose="020F0502020204030204" pitchFamily="34" charset="0"/>
              </a:rPr>
              <a:t>Structure: What will be played first? What will come next? Will you follow a set formula, such as Sonata Form? </a:t>
            </a:r>
          </a:p>
          <a:p>
            <a:pPr marL="0" indent="0">
              <a:buNone/>
            </a:pPr>
            <a:endParaRPr lang="en-GB" dirty="0">
              <a:cs typeface="Calibri" panose="020F0502020204030204"/>
            </a:endParaRPr>
          </a:p>
        </p:txBody>
      </p:sp>
      <p:sp>
        <p:nvSpPr>
          <p:cNvPr id="4" name="Slide Number Placeholder 3">
            <a:extLst>
              <a:ext uri="{FF2B5EF4-FFF2-40B4-BE49-F238E27FC236}">
                <a16:creationId xmlns:a16="http://schemas.microsoft.com/office/drawing/2014/main" id="{F8ECA792-1099-4782-8B6D-0FC8F0D09421}"/>
              </a:ext>
            </a:extLst>
          </p:cNvPr>
          <p:cNvSpPr>
            <a:spLocks noGrp="1"/>
          </p:cNvSpPr>
          <p:nvPr>
            <p:ph type="sldNum" sz="quarter" idx="12"/>
          </p:nvPr>
        </p:nvSpPr>
        <p:spPr/>
        <p:txBody>
          <a:bodyPr/>
          <a:lstStyle/>
          <a:p>
            <a:fld id="{330EA680-D336-4FF7-8B7A-9848BB0A1C32}" type="slidenum">
              <a:rPr lang="en-US" smtClean="0"/>
              <a:t>5</a:t>
            </a:fld>
            <a:endParaRPr lang="en-US"/>
          </a:p>
        </p:txBody>
      </p:sp>
    </p:spTree>
    <p:extLst>
      <p:ext uri="{BB962C8B-B14F-4D97-AF65-F5344CB8AC3E}">
        <p14:creationId xmlns:p14="http://schemas.microsoft.com/office/powerpoint/2010/main" val="27940298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A90D5C-B3C8-4EB2-8592-FB6B686534ED}"/>
              </a:ext>
            </a:extLst>
          </p:cNvPr>
          <p:cNvSpPr>
            <a:spLocks noGrp="1"/>
          </p:cNvSpPr>
          <p:nvPr>
            <p:ph type="title"/>
          </p:nvPr>
        </p:nvSpPr>
        <p:spPr/>
        <p:txBody>
          <a:bodyPr>
            <a:normAutofit/>
          </a:bodyPr>
          <a:lstStyle/>
          <a:p>
            <a:r>
              <a:rPr lang="en-GB" sz="3200" dirty="0"/>
              <a:t>KO: GCSE Composing Continued</a:t>
            </a:r>
          </a:p>
        </p:txBody>
      </p:sp>
      <p:sp>
        <p:nvSpPr>
          <p:cNvPr id="3" name="Content Placeholder 2">
            <a:extLst>
              <a:ext uri="{FF2B5EF4-FFF2-40B4-BE49-F238E27FC236}">
                <a16:creationId xmlns:a16="http://schemas.microsoft.com/office/drawing/2014/main" id="{D1D5391E-F319-4BED-8BEC-F380E6CAC49A}"/>
              </a:ext>
            </a:extLst>
          </p:cNvPr>
          <p:cNvSpPr>
            <a:spLocks noGrp="1"/>
          </p:cNvSpPr>
          <p:nvPr>
            <p:ph idx="1"/>
          </p:nvPr>
        </p:nvSpPr>
        <p:spPr/>
        <p:txBody>
          <a:bodyPr>
            <a:normAutofit fontScale="62500" lnSpcReduction="20000"/>
          </a:bodyPr>
          <a:lstStyle/>
          <a:p>
            <a:pPr fontAlgn="base">
              <a:buFont typeface="+mj-lt"/>
              <a:buAutoNum type="arabicPeriod" startAt="11"/>
            </a:pPr>
            <a:r>
              <a:rPr lang="en-GB" sz="2800" b="0" i="0" dirty="0">
                <a:solidFill>
                  <a:srgbClr val="000000"/>
                </a:solidFill>
                <a:effectLst/>
                <a:latin typeface="Calibri"/>
                <a:cs typeface="Calibri"/>
              </a:rPr>
              <a:t>A second melody/Riff (2</a:t>
            </a:r>
            <a:r>
              <a:rPr lang="en-GB" sz="2800" b="0" i="0" baseline="30000" dirty="0">
                <a:solidFill>
                  <a:srgbClr val="000000"/>
                </a:solidFill>
                <a:effectLst/>
                <a:latin typeface="Calibri"/>
                <a:cs typeface="Calibri"/>
              </a:rPr>
              <a:t>nd</a:t>
            </a:r>
            <a:r>
              <a:rPr lang="en-GB" sz="2800" b="0" i="0" dirty="0">
                <a:solidFill>
                  <a:srgbClr val="000000"/>
                </a:solidFill>
                <a:effectLst/>
                <a:latin typeface="Calibri"/>
                <a:cs typeface="Calibri"/>
              </a:rPr>
              <a:t> subject) Theme 2: This will be a contrasting melody to the first one, but it must match and not be too wildly different. It will usually have 4 or 8 bars and is also fairly symmetrical and well balanced. It may begin and end on the tonic or home note, too, or may be more complicated than melody or theme 1. If you are writing a song, it could be the verse that would tell a bit more of the story.</a:t>
            </a:r>
            <a:r>
              <a:rPr lang="en-GB" sz="2800" dirty="0">
                <a:solidFill>
                  <a:srgbClr val="000000"/>
                </a:solidFill>
                <a:latin typeface="Calibri"/>
                <a:cs typeface="Calibri"/>
              </a:rPr>
              <a:t> </a:t>
            </a:r>
            <a:endParaRPr lang="en-GB" sz="2800" b="0" i="0" dirty="0">
              <a:solidFill>
                <a:srgbClr val="000000"/>
              </a:solidFill>
              <a:effectLst/>
              <a:latin typeface="Calibri" panose="020F0502020204030204" pitchFamily="34" charset="0"/>
              <a:cs typeface="Calibri"/>
            </a:endParaRPr>
          </a:p>
          <a:p>
            <a:pPr algn="l" rtl="0" fontAlgn="base">
              <a:buFont typeface="+mj-lt"/>
              <a:buAutoNum type="arabicPeriod" startAt="12"/>
            </a:pPr>
            <a:r>
              <a:rPr lang="en-GB" sz="2800" b="0" i="0" dirty="0">
                <a:solidFill>
                  <a:srgbClr val="000000"/>
                </a:solidFill>
                <a:effectLst/>
                <a:latin typeface="Calibri"/>
                <a:cs typeface="Calibri"/>
              </a:rPr>
              <a:t>Development of Melodies/ Bridge: Take one melody and change it so that it is longer, shorter, higher, lower, surprising, in a different tonality, different time signature, different key etc. Don’t get too radical as it must still match the piece.  </a:t>
            </a:r>
          </a:p>
          <a:p>
            <a:pPr algn="l" rtl="0" fontAlgn="base">
              <a:buFont typeface="+mj-lt"/>
              <a:buAutoNum type="arabicPeriod" startAt="13"/>
            </a:pPr>
            <a:r>
              <a:rPr lang="en-GB" sz="2800" b="0" i="0" dirty="0">
                <a:solidFill>
                  <a:srgbClr val="000000"/>
                </a:solidFill>
                <a:effectLst/>
                <a:latin typeface="Calibri" panose="020F0502020204030204" pitchFamily="34" charset="0"/>
              </a:rPr>
              <a:t>Recapitulation: Repeat the melodies. This could mean repeating the verse and chorus for a song. In classical form it means repeating Themes 1 and 2 </a:t>
            </a:r>
          </a:p>
          <a:p>
            <a:pPr algn="l" rtl="0" fontAlgn="base">
              <a:buFont typeface="+mj-lt"/>
              <a:buAutoNum type="arabicPeriod" startAt="14"/>
            </a:pPr>
            <a:r>
              <a:rPr lang="en-GB" sz="2800" b="0" i="0" dirty="0">
                <a:solidFill>
                  <a:srgbClr val="000000"/>
                </a:solidFill>
                <a:effectLst/>
                <a:latin typeface="Calibri" panose="020F0502020204030204" pitchFamily="34" charset="0"/>
              </a:rPr>
              <a:t>Introduction maybe: If you wish, you can put a short amount of music at the start which suggests how the rest of the piece will go. In </a:t>
            </a:r>
            <a:r>
              <a:rPr lang="en-GB" sz="2800" b="0" i="0" dirty="0" err="1">
                <a:solidFill>
                  <a:srgbClr val="000000"/>
                </a:solidFill>
                <a:effectLst/>
                <a:latin typeface="Calibri" panose="020F0502020204030204" pitchFamily="34" charset="0"/>
              </a:rPr>
              <a:t>Sonato</a:t>
            </a:r>
            <a:r>
              <a:rPr lang="en-GB" sz="2800" b="0" i="0" dirty="0">
                <a:solidFill>
                  <a:srgbClr val="000000"/>
                </a:solidFill>
                <a:effectLst/>
                <a:latin typeface="Calibri" panose="020F0502020204030204" pitchFamily="34" charset="0"/>
              </a:rPr>
              <a:t> Form, this could be very slow. In a song, it could be a riff, such as Eric Clapton’s Layla </a:t>
            </a:r>
          </a:p>
          <a:p>
            <a:pPr algn="l" rtl="0" fontAlgn="base">
              <a:buFont typeface="+mj-lt"/>
              <a:buAutoNum type="arabicPeriod" startAt="15"/>
            </a:pPr>
            <a:r>
              <a:rPr lang="en-GB" sz="2800" b="0" i="0" dirty="0">
                <a:solidFill>
                  <a:srgbClr val="000000"/>
                </a:solidFill>
                <a:effectLst/>
                <a:latin typeface="Calibri"/>
                <a:cs typeface="Calibri"/>
              </a:rPr>
              <a:t>Coda maybe: This is a short piece of music at the end, to finish it off, such as the La </a:t>
            </a:r>
            <a:r>
              <a:rPr lang="en-GB" sz="2800" b="0" i="0" dirty="0" err="1">
                <a:solidFill>
                  <a:srgbClr val="000000"/>
                </a:solidFill>
                <a:effectLst/>
                <a:latin typeface="Calibri"/>
                <a:cs typeface="Calibri"/>
              </a:rPr>
              <a:t>la’s</a:t>
            </a:r>
            <a:r>
              <a:rPr lang="en-GB" sz="2800" b="0" i="0" dirty="0">
                <a:solidFill>
                  <a:srgbClr val="000000"/>
                </a:solidFill>
                <a:effectLst/>
                <a:latin typeface="Calibri"/>
                <a:cs typeface="Calibri"/>
              </a:rPr>
              <a:t> at the end of ‘Hey Jude</a:t>
            </a:r>
            <a:r>
              <a:rPr lang="en-GB" sz="2800" dirty="0">
                <a:solidFill>
                  <a:srgbClr val="000000"/>
                </a:solidFill>
                <a:latin typeface="Calibri"/>
                <a:cs typeface="Calibri"/>
              </a:rPr>
              <a:t>'</a:t>
            </a:r>
            <a:endParaRPr lang="en-GB" sz="2800" b="0" i="0" dirty="0">
              <a:solidFill>
                <a:srgbClr val="000000"/>
              </a:solidFill>
              <a:effectLst/>
              <a:latin typeface="Calibri"/>
              <a:cs typeface="Calibri"/>
            </a:endParaRPr>
          </a:p>
          <a:p>
            <a:pPr>
              <a:buAutoNum type="arabicPeriod" startAt="15"/>
            </a:pPr>
            <a:r>
              <a:rPr lang="en-GB" sz="2800" dirty="0">
                <a:cs typeface="Calibri"/>
              </a:rPr>
              <a:t>You must create a recording of your composition and send it to Ms Reeves as an MP3 or MP4. Deadline is: 21st May, 2021</a:t>
            </a:r>
          </a:p>
          <a:p>
            <a:pPr>
              <a:buAutoNum type="arabicPeriod" startAt="15"/>
            </a:pPr>
            <a:r>
              <a:rPr lang="en-GB" sz="2800" dirty="0">
                <a:cs typeface="Calibri"/>
              </a:rPr>
              <a:t>You must create a Composing Score to accompany your recording so a listener can follow what is happening. Deadline: 21st May, 2021</a:t>
            </a:r>
          </a:p>
          <a:p>
            <a:pPr marL="0" indent="0">
              <a:buNone/>
            </a:pPr>
            <a:endParaRPr lang="en-GB" dirty="0"/>
          </a:p>
        </p:txBody>
      </p:sp>
      <p:sp>
        <p:nvSpPr>
          <p:cNvPr id="4" name="Slide Number Placeholder 3">
            <a:extLst>
              <a:ext uri="{FF2B5EF4-FFF2-40B4-BE49-F238E27FC236}">
                <a16:creationId xmlns:a16="http://schemas.microsoft.com/office/drawing/2014/main" id="{599D0A64-31BE-436E-B95D-D4146FBB0959}"/>
              </a:ext>
            </a:extLst>
          </p:cNvPr>
          <p:cNvSpPr>
            <a:spLocks noGrp="1"/>
          </p:cNvSpPr>
          <p:nvPr>
            <p:ph type="sldNum" sz="quarter" idx="12"/>
          </p:nvPr>
        </p:nvSpPr>
        <p:spPr/>
        <p:txBody>
          <a:bodyPr/>
          <a:lstStyle/>
          <a:p>
            <a:fld id="{330EA680-D336-4FF7-8B7A-9848BB0A1C32}" type="slidenum">
              <a:rPr lang="en-US" smtClean="0"/>
              <a:t>6</a:t>
            </a:fld>
            <a:endParaRPr lang="en-US"/>
          </a:p>
        </p:txBody>
      </p:sp>
    </p:spTree>
    <p:extLst>
      <p:ext uri="{BB962C8B-B14F-4D97-AF65-F5344CB8AC3E}">
        <p14:creationId xmlns:p14="http://schemas.microsoft.com/office/powerpoint/2010/main" val="15601641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Content Placeholder 9">
            <a:extLst>
              <a:ext uri="{FF2B5EF4-FFF2-40B4-BE49-F238E27FC236}">
                <a16:creationId xmlns:a16="http://schemas.microsoft.com/office/drawing/2014/main" id="{3A6CDB5D-E290-41F4-8933-CFFA546854F1}"/>
              </a:ext>
            </a:extLst>
          </p:cNvPr>
          <p:cNvPicPr>
            <a:picLocks noGrp="1" noChangeAspect="1"/>
          </p:cNvPicPr>
          <p:nvPr>
            <p:ph idx="1"/>
          </p:nvPr>
        </p:nvPicPr>
        <p:blipFill>
          <a:blip r:embed="rId2"/>
          <a:stretch>
            <a:fillRect/>
          </a:stretch>
        </p:blipFill>
        <p:spPr>
          <a:xfrm>
            <a:off x="1577008" y="750404"/>
            <a:ext cx="8666922" cy="4875144"/>
          </a:xfrm>
        </p:spPr>
      </p:pic>
      <p:sp>
        <p:nvSpPr>
          <p:cNvPr id="11" name="Slide Number Placeholder 10">
            <a:extLst>
              <a:ext uri="{FF2B5EF4-FFF2-40B4-BE49-F238E27FC236}">
                <a16:creationId xmlns:a16="http://schemas.microsoft.com/office/drawing/2014/main" id="{05DE1521-8917-4A80-906F-DEBCC65DF229}"/>
              </a:ext>
            </a:extLst>
          </p:cNvPr>
          <p:cNvSpPr>
            <a:spLocks noGrp="1"/>
          </p:cNvSpPr>
          <p:nvPr>
            <p:ph type="sldNum" sz="quarter" idx="12"/>
          </p:nvPr>
        </p:nvSpPr>
        <p:spPr/>
        <p:txBody>
          <a:bodyPr/>
          <a:lstStyle/>
          <a:p>
            <a:fld id="{330EA680-D336-4FF7-8B7A-9848BB0A1C32}" type="slidenum">
              <a:rPr lang="en-US" smtClean="0"/>
              <a:t>7</a:t>
            </a:fld>
            <a:endParaRPr lang="en-US"/>
          </a:p>
        </p:txBody>
      </p:sp>
    </p:spTree>
    <p:extLst>
      <p:ext uri="{BB962C8B-B14F-4D97-AF65-F5344CB8AC3E}">
        <p14:creationId xmlns:p14="http://schemas.microsoft.com/office/powerpoint/2010/main" val="29928979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D017866-76D5-4E18-9D8F-E62F52ECA954}"/>
              </a:ext>
            </a:extLst>
          </p:cNvPr>
          <p:cNvPicPr>
            <a:picLocks noGrp="1" noChangeAspect="1"/>
          </p:cNvPicPr>
          <p:nvPr>
            <p:ph idx="1"/>
          </p:nvPr>
        </p:nvPicPr>
        <p:blipFill>
          <a:blip r:embed="rId2"/>
          <a:stretch>
            <a:fillRect/>
          </a:stretch>
        </p:blipFill>
        <p:spPr>
          <a:xfrm>
            <a:off x="1643270" y="953597"/>
            <a:ext cx="8269357" cy="4903863"/>
          </a:xfrm>
        </p:spPr>
      </p:pic>
      <p:sp>
        <p:nvSpPr>
          <p:cNvPr id="6" name="Slide Number Placeholder 5">
            <a:extLst>
              <a:ext uri="{FF2B5EF4-FFF2-40B4-BE49-F238E27FC236}">
                <a16:creationId xmlns:a16="http://schemas.microsoft.com/office/drawing/2014/main" id="{0A6CBBC8-E6C6-48A2-85BE-7C96692FDEF2}"/>
              </a:ext>
            </a:extLst>
          </p:cNvPr>
          <p:cNvSpPr>
            <a:spLocks noGrp="1"/>
          </p:cNvSpPr>
          <p:nvPr>
            <p:ph type="sldNum" sz="quarter" idx="12"/>
          </p:nvPr>
        </p:nvSpPr>
        <p:spPr/>
        <p:txBody>
          <a:bodyPr/>
          <a:lstStyle/>
          <a:p>
            <a:fld id="{330EA680-D336-4FF7-8B7A-9848BB0A1C32}" type="slidenum">
              <a:rPr lang="en-US" smtClean="0"/>
              <a:t>8</a:t>
            </a:fld>
            <a:endParaRPr lang="en-US"/>
          </a:p>
        </p:txBody>
      </p:sp>
    </p:spTree>
    <p:extLst>
      <p:ext uri="{BB962C8B-B14F-4D97-AF65-F5344CB8AC3E}">
        <p14:creationId xmlns:p14="http://schemas.microsoft.com/office/powerpoint/2010/main" val="28762185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1164E-A4F6-4793-9BAA-41890D8BC156}"/>
              </a:ext>
            </a:extLst>
          </p:cNvPr>
          <p:cNvSpPr>
            <a:spLocks noGrp="1"/>
          </p:cNvSpPr>
          <p:nvPr>
            <p:ph type="title"/>
          </p:nvPr>
        </p:nvSpPr>
        <p:spPr>
          <a:xfrm>
            <a:off x="162465" y="5691"/>
            <a:ext cx="11967712" cy="1140544"/>
          </a:xfrm>
        </p:spPr>
        <p:txBody>
          <a:bodyPr>
            <a:normAutofit fontScale="90000"/>
          </a:bodyPr>
          <a:lstStyle/>
          <a:p>
            <a:br>
              <a:rPr lang="en-US" dirty="0">
                <a:cs typeface="Calibri Light"/>
              </a:rPr>
            </a:br>
            <a:r>
              <a:rPr lang="en-US" dirty="0">
                <a:cs typeface="Calibri Light"/>
              </a:rPr>
              <a:t> </a:t>
            </a:r>
            <a:br>
              <a:rPr lang="en-US" dirty="0">
                <a:cs typeface="Calibri Light"/>
              </a:rPr>
            </a:br>
            <a:r>
              <a:rPr lang="en-US" dirty="0">
                <a:cs typeface="Calibri Light"/>
              </a:rPr>
              <a:t>              </a:t>
            </a:r>
            <a:endParaRPr lang="en-US" dirty="0"/>
          </a:p>
        </p:txBody>
      </p:sp>
      <p:sp>
        <p:nvSpPr>
          <p:cNvPr id="3" name="Content Placeholder 2">
            <a:extLst>
              <a:ext uri="{FF2B5EF4-FFF2-40B4-BE49-F238E27FC236}">
                <a16:creationId xmlns:a16="http://schemas.microsoft.com/office/drawing/2014/main" id="{B5337E04-7EF2-40C4-BFF1-03C0EADF4D31}"/>
              </a:ext>
            </a:extLst>
          </p:cNvPr>
          <p:cNvSpPr>
            <a:spLocks noGrp="1"/>
          </p:cNvSpPr>
          <p:nvPr>
            <p:ph idx="1"/>
          </p:nvPr>
        </p:nvSpPr>
        <p:spPr>
          <a:xfrm>
            <a:off x="1192696" y="1146234"/>
            <a:ext cx="10031895" cy="4976269"/>
          </a:xfrm>
        </p:spPr>
        <p:txBody>
          <a:bodyPr vert="horz" lIns="91440" tIns="45720" rIns="91440" bIns="45720" rtlCol="0" anchor="t">
            <a:normAutofit fontScale="85000" lnSpcReduction="10000"/>
          </a:bodyPr>
          <a:lstStyle/>
          <a:p>
            <a:pPr marL="0" indent="0">
              <a:buNone/>
            </a:pPr>
            <a:r>
              <a:rPr lang="en-US" dirty="0">
                <a:cs typeface="Calibri Light"/>
              </a:rPr>
              <a:t>Title: Getting Started</a:t>
            </a:r>
            <a:br>
              <a:rPr lang="en-US" dirty="0">
                <a:cs typeface="Calibri Light"/>
              </a:rPr>
            </a:br>
            <a:r>
              <a:rPr lang="en-US" dirty="0">
                <a:cs typeface="Calibri Light"/>
              </a:rPr>
              <a:t>LI: to learn how to begin song writing</a:t>
            </a:r>
            <a:r>
              <a:rPr lang="en-US" dirty="0">
                <a:cs typeface="Calibri" panose="020F0502020204030204"/>
              </a:rPr>
              <a:t>:</a:t>
            </a:r>
          </a:p>
          <a:p>
            <a:r>
              <a:rPr lang="en-US" dirty="0">
                <a:cs typeface="Calibri" panose="020F0502020204030204"/>
              </a:rPr>
              <a:t>Listen to Gary Barlow singing Patience with Take That</a:t>
            </a:r>
          </a:p>
          <a:p>
            <a:pPr marL="0" indent="0">
              <a:buNone/>
            </a:pPr>
            <a:r>
              <a:rPr lang="en-US" dirty="0">
                <a:cs typeface="Calibri" panose="020F0502020204030204"/>
                <a:hlinkClick r:id="rId2"/>
              </a:rPr>
              <a:t>https://www.youtube.com/watch?v=273eSvOwpKk</a:t>
            </a:r>
            <a:endParaRPr lang="en-US" dirty="0">
              <a:cs typeface="Calibri" panose="020F0502020204030204"/>
            </a:endParaRPr>
          </a:p>
          <a:p>
            <a:pPr marL="0" indent="0">
              <a:buNone/>
            </a:pPr>
            <a:r>
              <a:rPr lang="en-US" dirty="0">
                <a:cs typeface="Calibri" panose="020F0502020204030204"/>
              </a:rPr>
              <a:t>ACTIVATE:</a:t>
            </a:r>
          </a:p>
          <a:p>
            <a:pPr marL="457200" indent="-457200"/>
            <a:r>
              <a:rPr lang="en-US" dirty="0">
                <a:solidFill>
                  <a:srgbClr val="FF0000"/>
                </a:solidFill>
                <a:cs typeface="Calibri" panose="020F0502020204030204"/>
              </a:rPr>
              <a:t>DART:</a:t>
            </a:r>
            <a:r>
              <a:rPr lang="en-US" dirty="0">
                <a:cs typeface="Calibri" panose="020F0502020204030204"/>
              </a:rPr>
              <a:t> Read synopsis of Gary Barlow's Wikipedia (see  next page)</a:t>
            </a:r>
          </a:p>
          <a:p>
            <a:pPr marL="457200" indent="-457200"/>
            <a:r>
              <a:rPr lang="en-US" dirty="0">
                <a:cs typeface="Calibri" panose="020F0502020204030204"/>
              </a:rPr>
              <a:t>Watch Lessons 3, 4, 5 from Gary Barlow's BBC Maestro's Song Writing Series</a:t>
            </a:r>
          </a:p>
          <a:p>
            <a:pPr marL="0" indent="0">
              <a:buNone/>
            </a:pPr>
            <a:r>
              <a:rPr lang="en-US" dirty="0">
                <a:cs typeface="Calibri" panose="020F0502020204030204"/>
              </a:rPr>
              <a:t>DEMONSTRATE:</a:t>
            </a:r>
          </a:p>
          <a:p>
            <a:pPr marL="0" indent="0">
              <a:buNone/>
            </a:pPr>
            <a:r>
              <a:rPr lang="en-US" dirty="0">
                <a:cs typeface="Calibri" panose="020F0502020204030204"/>
              </a:rPr>
              <a:t>(See 'demonstrate' slide)</a:t>
            </a:r>
          </a:p>
          <a:p>
            <a:pPr marL="0" indent="0">
              <a:buNone/>
            </a:pPr>
            <a:r>
              <a:rPr lang="en-US" dirty="0">
                <a:cs typeface="Calibri" panose="020F0502020204030204"/>
              </a:rPr>
              <a:t>CONSOLIDATE:</a:t>
            </a:r>
          </a:p>
          <a:p>
            <a:pPr marL="0" indent="0">
              <a:buNone/>
            </a:pPr>
            <a:r>
              <a:rPr lang="en-US" dirty="0">
                <a:cs typeface="Calibri" panose="020F0502020204030204"/>
              </a:rPr>
              <a:t>Teacher assesses continuously</a:t>
            </a:r>
          </a:p>
          <a:p>
            <a:pPr marL="457200" indent="-457200"/>
            <a:r>
              <a:rPr lang="en-US" dirty="0">
                <a:cs typeface="Calibri" panose="020F0502020204030204"/>
              </a:rPr>
              <a:t>H/W: </a:t>
            </a:r>
          </a:p>
        </p:txBody>
      </p:sp>
      <p:sp>
        <p:nvSpPr>
          <p:cNvPr id="4" name="Slide Number Placeholder 3">
            <a:extLst>
              <a:ext uri="{FF2B5EF4-FFF2-40B4-BE49-F238E27FC236}">
                <a16:creationId xmlns:a16="http://schemas.microsoft.com/office/drawing/2014/main" id="{3185A961-611E-4800-8479-A5D1EE570A3E}"/>
              </a:ext>
            </a:extLst>
          </p:cNvPr>
          <p:cNvSpPr>
            <a:spLocks noGrp="1"/>
          </p:cNvSpPr>
          <p:nvPr>
            <p:ph type="sldNum" sz="quarter" idx="12"/>
          </p:nvPr>
        </p:nvSpPr>
        <p:spPr/>
        <p:txBody>
          <a:bodyPr/>
          <a:lstStyle/>
          <a:p>
            <a:fld id="{330EA680-D336-4FF7-8B7A-9848BB0A1C32}" type="slidenum">
              <a:rPr lang="en-US" smtClean="0"/>
              <a:t>9</a:t>
            </a:fld>
            <a:endParaRPr lang="en-US"/>
          </a:p>
        </p:txBody>
      </p:sp>
    </p:spTree>
    <p:extLst>
      <p:ext uri="{BB962C8B-B14F-4D97-AF65-F5344CB8AC3E}">
        <p14:creationId xmlns:p14="http://schemas.microsoft.com/office/powerpoint/2010/main" val="26584014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FC01E6-903C-4EF4-AB49-CF84D8FAA521}"/>
              </a:ext>
            </a:extLst>
          </p:cNvPr>
          <p:cNvSpPr>
            <a:spLocks noGrp="1"/>
          </p:cNvSpPr>
          <p:nvPr>
            <p:ph type="title"/>
          </p:nvPr>
        </p:nvSpPr>
        <p:spPr>
          <a:xfrm>
            <a:off x="51217" y="-484317"/>
            <a:ext cx="12102058" cy="2012613"/>
          </a:xfrm>
        </p:spPr>
        <p:txBody>
          <a:bodyPr>
            <a:normAutofit/>
          </a:bodyPr>
          <a:lstStyle/>
          <a:p>
            <a:r>
              <a:rPr lang="en-US" sz="2800" dirty="0">
                <a:latin typeface="Calibri"/>
                <a:cs typeface="Calibri"/>
              </a:rPr>
              <a:t>.</a:t>
            </a:r>
            <a:endParaRPr lang="en-US" sz="2800" dirty="0"/>
          </a:p>
        </p:txBody>
      </p:sp>
      <p:sp>
        <p:nvSpPr>
          <p:cNvPr id="3" name="Content Placeholder 2">
            <a:extLst>
              <a:ext uri="{FF2B5EF4-FFF2-40B4-BE49-F238E27FC236}">
                <a16:creationId xmlns:a16="http://schemas.microsoft.com/office/drawing/2014/main" id="{90062B44-ECE5-4A4F-8177-8F6903994EC4}"/>
              </a:ext>
            </a:extLst>
          </p:cNvPr>
          <p:cNvSpPr>
            <a:spLocks noGrp="1"/>
          </p:cNvSpPr>
          <p:nvPr>
            <p:ph idx="1"/>
          </p:nvPr>
        </p:nvSpPr>
        <p:spPr>
          <a:xfrm>
            <a:off x="838200" y="1033670"/>
            <a:ext cx="9829800" cy="4929809"/>
          </a:xfrm>
        </p:spPr>
        <p:txBody>
          <a:bodyPr vert="horz" lIns="91440" tIns="45720" rIns="91440" bIns="45720" rtlCol="0" anchor="t">
            <a:normAutofit fontScale="92500" lnSpcReduction="10000"/>
          </a:bodyPr>
          <a:lstStyle/>
          <a:p>
            <a:pPr>
              <a:buNone/>
            </a:pPr>
            <a:r>
              <a:rPr lang="en-US" sz="2400" b="1" dirty="0">
                <a:solidFill>
                  <a:srgbClr val="FF0000"/>
                </a:solidFill>
                <a:latin typeface="Calibri"/>
                <a:cs typeface="Calibri"/>
              </a:rPr>
              <a:t>DART: </a:t>
            </a:r>
            <a:r>
              <a:rPr lang="en-US" sz="2400" b="1" dirty="0">
                <a:latin typeface="Calibri"/>
                <a:cs typeface="Calibri"/>
              </a:rPr>
              <a:t>Wikipedia: </a:t>
            </a:r>
            <a:r>
              <a:rPr lang="en-US" sz="2400" b="1" dirty="0">
                <a:highlight>
                  <a:srgbClr val="FFFF00"/>
                </a:highlight>
                <a:latin typeface="Calibri"/>
                <a:cs typeface="Calibri"/>
              </a:rPr>
              <a:t>ACTIVATE</a:t>
            </a:r>
            <a:br>
              <a:rPr lang="en-US" sz="2400" b="1" dirty="0">
                <a:latin typeface="Calibri"/>
                <a:cs typeface="Calibri"/>
              </a:rPr>
            </a:br>
            <a:r>
              <a:rPr lang="en-US" sz="2400" b="1" dirty="0">
                <a:latin typeface="Calibri"/>
                <a:cs typeface="Calibri"/>
              </a:rPr>
              <a:t>Gary Barlow</a:t>
            </a:r>
            <a:r>
              <a:rPr lang="en-US" sz="2400" dirty="0">
                <a:latin typeface="Calibri"/>
                <a:cs typeface="Calibri"/>
              </a:rPr>
              <a:t> </a:t>
            </a:r>
            <a:r>
              <a:rPr lang="en-US" sz="2400" dirty="0">
                <a:latin typeface="Calibri"/>
                <a:cs typeface="Calibri"/>
                <a:hlinkClick r:id="rId2"/>
              </a:rPr>
              <a:t>OBE</a:t>
            </a:r>
            <a:r>
              <a:rPr lang="en-US" sz="2400" dirty="0">
                <a:latin typeface="Calibri"/>
                <a:cs typeface="Calibri"/>
              </a:rPr>
              <a:t> (b.1971) is an English singer, songwriter, record producer, actor, and television personality. He is the lead singer of the British </a:t>
            </a:r>
            <a:r>
              <a:rPr lang="en-US" sz="2400" dirty="0">
                <a:latin typeface="Calibri"/>
                <a:cs typeface="Calibri"/>
                <a:hlinkClick r:id="rId3"/>
              </a:rPr>
              <a:t>pop</a:t>
            </a:r>
            <a:r>
              <a:rPr lang="en-US" sz="2400" dirty="0">
                <a:latin typeface="Calibri"/>
                <a:cs typeface="Calibri"/>
              </a:rPr>
              <a:t> group </a:t>
            </a:r>
            <a:r>
              <a:rPr lang="en-US" sz="2400" dirty="0">
                <a:latin typeface="Calibri"/>
                <a:cs typeface="Calibri"/>
                <a:hlinkClick r:id="rId4"/>
              </a:rPr>
              <a:t>Take That </a:t>
            </a:r>
            <a:r>
              <a:rPr lang="en-US" sz="2400" dirty="0">
                <a:ea typeface="+mn-lt"/>
                <a:cs typeface="+mn-lt"/>
              </a:rPr>
              <a:t>Gary Barlow is one of Britain's most successful songwriters, having written fourteen number-one singles (10 with Take That, 3 solo, 1 with Robbie Williams "Candy") and twenty-fou</a:t>
            </a:r>
            <a:r>
              <a:rPr lang="en-US" sz="2400" u="sng" dirty="0">
                <a:ea typeface="+mn-lt"/>
                <a:cs typeface="+mn-lt"/>
              </a:rPr>
              <a:t>r </a:t>
            </a:r>
            <a:r>
              <a:rPr lang="en-US" sz="2400" u="sng" dirty="0">
                <a:ea typeface="+mn-lt"/>
                <a:cs typeface="+mn-lt"/>
                <a:hlinkClick r:id="rId5">
                  <a:extLst>
                    <a:ext uri="{A12FA001-AC4F-418D-AE19-62706E023703}">
                      <ahyp:hlinkClr xmlns:ahyp="http://schemas.microsoft.com/office/drawing/2018/hyperlinkcolor" val="tx"/>
                    </a:ext>
                  </a:extLst>
                </a:hlinkClick>
              </a:rPr>
              <a:t>top-ten hits</a:t>
            </a:r>
            <a:r>
              <a:rPr lang="en-US" sz="2400" u="sng" dirty="0">
                <a:ea typeface="+mn-lt"/>
                <a:cs typeface="+mn-lt"/>
              </a:rPr>
              <a:t>.As</a:t>
            </a:r>
            <a:r>
              <a:rPr lang="en-US" sz="2400" dirty="0">
                <a:ea typeface="+mn-lt"/>
                <a:cs typeface="+mn-lt"/>
              </a:rPr>
              <a:t> a solo artist, he has had three number-one singles, six top-ten singles and three number-one albums,</a:t>
            </a:r>
            <a:r>
              <a:rPr lang="en-US" sz="2400" baseline="30000" dirty="0">
                <a:ea typeface="+mn-lt"/>
                <a:cs typeface="+mn-lt"/>
                <a:hlinkClick r:id="rId6">
                  <a:extLst>
                    <a:ext uri="{A12FA001-AC4F-418D-AE19-62706E023703}">
                      <ahyp:hlinkClr xmlns:ahyp="http://schemas.microsoft.com/office/drawing/2018/hyperlinkcolor" val="tx"/>
                    </a:ext>
                  </a:extLst>
                </a:hlinkClick>
              </a:rPr>
              <a:t>[5]</a:t>
            </a:r>
            <a:r>
              <a:rPr lang="en-US" sz="2400" baseline="30000" dirty="0">
                <a:ea typeface="+mn-lt"/>
                <a:cs typeface="+mn-lt"/>
                <a:hlinkClick r:id="rId7">
                  <a:extLst>
                    <a:ext uri="{A12FA001-AC4F-418D-AE19-62706E023703}">
                      <ahyp:hlinkClr xmlns:ahyp="http://schemas.microsoft.com/office/drawing/2018/hyperlinkcolor" val="tx"/>
                    </a:ext>
                  </a:extLst>
                </a:hlinkClick>
              </a:rPr>
              <a:t>[6]</a:t>
            </a:r>
            <a:r>
              <a:rPr lang="en-US" sz="2400" dirty="0">
                <a:ea typeface="+mn-lt"/>
                <a:cs typeface="+mn-lt"/>
              </a:rPr>
              <a:t> and has additionally had seventeen top-five hits, twelve number-one singles and eight number-one albums with Take That. Barlow has also established himself as a talent show judge and television personality. He has judged on </a:t>
            </a:r>
            <a:r>
              <a:rPr lang="en-US" sz="2400" i="1" dirty="0">
                <a:ea typeface="+mn-lt"/>
                <a:cs typeface="+mn-lt"/>
                <a:hlinkClick r:id="rId8">
                  <a:extLst>
                    <a:ext uri="{A12FA001-AC4F-418D-AE19-62706E023703}">
                      <ahyp:hlinkClr xmlns:ahyp="http://schemas.microsoft.com/office/drawing/2018/hyperlinkcolor" val="tx"/>
                    </a:ext>
                  </a:extLst>
                </a:hlinkClick>
              </a:rPr>
              <a:t>The X Factor UK</a:t>
            </a:r>
            <a:r>
              <a:rPr lang="en-US" sz="2400" dirty="0">
                <a:ea typeface="+mn-lt"/>
                <a:cs typeface="+mn-lt"/>
              </a:rPr>
              <a:t> (2011–2013) and </a:t>
            </a:r>
            <a:r>
              <a:rPr lang="en-US" sz="2400" i="1" dirty="0">
                <a:ea typeface="+mn-lt"/>
                <a:cs typeface="+mn-lt"/>
                <a:hlinkClick r:id="rId9">
                  <a:extLst>
                    <a:ext uri="{A12FA001-AC4F-418D-AE19-62706E023703}">
                      <ahyp:hlinkClr xmlns:ahyp="http://schemas.microsoft.com/office/drawing/2018/hyperlinkcolor" val="tx"/>
                    </a:ext>
                  </a:extLst>
                </a:hlinkClick>
              </a:rPr>
              <a:t>Let It Shine</a:t>
            </a:r>
            <a:r>
              <a:rPr lang="en-US" sz="2400" dirty="0">
                <a:ea typeface="+mn-lt"/>
                <a:cs typeface="+mn-lt"/>
              </a:rPr>
              <a:t> (2017).</a:t>
            </a:r>
            <a:endParaRPr lang="en-US" sz="2400" baseline="30000" dirty="0">
              <a:cs typeface="Calibri"/>
            </a:endParaRPr>
          </a:p>
          <a:p>
            <a:pPr>
              <a:buNone/>
            </a:pPr>
            <a:r>
              <a:rPr lang="en-US" sz="2400" dirty="0">
                <a:ea typeface="+mn-lt"/>
                <a:cs typeface="+mn-lt"/>
              </a:rPr>
              <a:t>Barlow has received six </a:t>
            </a:r>
            <a:r>
              <a:rPr lang="en-US" sz="2400" dirty="0">
                <a:ea typeface="+mn-lt"/>
                <a:cs typeface="+mn-lt"/>
                <a:hlinkClick r:id="rId10">
                  <a:extLst>
                    <a:ext uri="{A12FA001-AC4F-418D-AE19-62706E023703}">
                      <ahyp:hlinkClr xmlns:ahyp="http://schemas.microsoft.com/office/drawing/2018/hyperlinkcolor" val="tx"/>
                    </a:ext>
                  </a:extLst>
                </a:hlinkClick>
              </a:rPr>
              <a:t>Ivor Novello Awards</a:t>
            </a:r>
            <a:r>
              <a:rPr lang="en-US" sz="2400" dirty="0">
                <a:ea typeface="+mn-lt"/>
                <a:cs typeface="+mn-lt"/>
              </a:rPr>
              <a:t> from the </a:t>
            </a:r>
            <a:r>
              <a:rPr lang="en-US" sz="2400" dirty="0">
                <a:ea typeface="+mn-lt"/>
                <a:cs typeface="+mn-lt"/>
                <a:hlinkClick r:id="rId11">
                  <a:extLst>
                    <a:ext uri="{A12FA001-AC4F-418D-AE19-62706E023703}">
                      <ahyp:hlinkClr xmlns:ahyp="http://schemas.microsoft.com/office/drawing/2018/hyperlinkcolor" val="tx"/>
                    </a:ext>
                  </a:extLst>
                </a:hlinkClick>
              </a:rPr>
              <a:t>British Academy of Songwriters, Composers and Authors</a:t>
            </a:r>
            <a:r>
              <a:rPr lang="en-US" sz="2400" dirty="0">
                <a:ea typeface="+mn-lt"/>
                <a:cs typeface="+mn-lt"/>
              </a:rPr>
              <a:t>, including the award for Outstanding Services to British Music. He has sold over 50 million records worldwide.</a:t>
            </a:r>
            <a:r>
              <a:rPr lang="en-US" sz="2400" baseline="30000" dirty="0">
                <a:ea typeface="+mn-lt"/>
                <a:cs typeface="+mn-lt"/>
                <a:hlinkClick r:id="rId12">
                  <a:extLst>
                    <a:ext uri="{A12FA001-AC4F-418D-AE19-62706E023703}">
                      <ahyp:hlinkClr xmlns:ahyp="http://schemas.microsoft.com/office/drawing/2018/hyperlinkcolor" val="tx"/>
                    </a:ext>
                  </a:extLst>
                </a:hlinkClick>
              </a:rPr>
              <a:t>[</a:t>
            </a:r>
            <a:r>
              <a:rPr lang="en-US" sz="2400" dirty="0">
                <a:ea typeface="+mn-lt"/>
                <a:cs typeface="+mn-lt"/>
              </a:rPr>
              <a:t>He was appointed an </a:t>
            </a:r>
            <a:r>
              <a:rPr lang="en-US" sz="2400" dirty="0">
                <a:ea typeface="+mn-lt"/>
                <a:cs typeface="+mn-lt"/>
                <a:hlinkClick r:id="rId13">
                  <a:extLst>
                    <a:ext uri="{A12FA001-AC4F-418D-AE19-62706E023703}">
                      <ahyp:hlinkClr xmlns:ahyp="http://schemas.microsoft.com/office/drawing/2018/hyperlinkcolor" val="tx"/>
                    </a:ext>
                  </a:extLst>
                </a:hlinkClick>
              </a:rPr>
              <a:t>Officer of the Order of the British Empire</a:t>
            </a:r>
            <a:r>
              <a:rPr lang="en-US" sz="2400" dirty="0">
                <a:ea typeface="+mn-lt"/>
                <a:cs typeface="+mn-lt"/>
              </a:rPr>
              <a:t> (OBE) at the </a:t>
            </a:r>
            <a:r>
              <a:rPr lang="en-US" sz="2400" dirty="0">
                <a:ea typeface="+mn-lt"/>
                <a:cs typeface="+mn-lt"/>
                <a:hlinkClick r:id="rId14">
                  <a:extLst>
                    <a:ext uri="{A12FA001-AC4F-418D-AE19-62706E023703}">
                      <ahyp:hlinkClr xmlns:ahyp="http://schemas.microsoft.com/office/drawing/2018/hyperlinkcolor" val="tx"/>
                    </a:ext>
                  </a:extLst>
                </a:hlinkClick>
              </a:rPr>
              <a:t>2012 Queen's Birthday Honours</a:t>
            </a:r>
            <a:r>
              <a:rPr lang="en-US" sz="2400" dirty="0">
                <a:ea typeface="+mn-lt"/>
                <a:cs typeface="+mn-lt"/>
              </a:rPr>
              <a:t> for his services to the entertainment industry and charity.</a:t>
            </a:r>
            <a:endParaRPr lang="en-US" sz="2400" dirty="0">
              <a:cs typeface="Calibri" panose="020F0502020204030204"/>
            </a:endParaRPr>
          </a:p>
          <a:p>
            <a:pPr marL="0" indent="0">
              <a:buNone/>
            </a:pPr>
            <a:endParaRPr lang="en-US" sz="2400" dirty="0">
              <a:cs typeface="Calibri" panose="020F0502020204030204"/>
            </a:endParaRPr>
          </a:p>
        </p:txBody>
      </p:sp>
      <p:pic>
        <p:nvPicPr>
          <p:cNvPr id="4" name="Picture 4" descr="A group of people around each other&#10;&#10;Description automatically generated">
            <a:extLst>
              <a:ext uri="{FF2B5EF4-FFF2-40B4-BE49-F238E27FC236}">
                <a16:creationId xmlns:a16="http://schemas.microsoft.com/office/drawing/2014/main" id="{7808712C-852C-4A61-96FC-A1BCB2280BAA}"/>
              </a:ext>
            </a:extLst>
          </p:cNvPr>
          <p:cNvPicPr>
            <a:picLocks noChangeAspect="1"/>
          </p:cNvPicPr>
          <p:nvPr/>
        </p:nvPicPr>
        <p:blipFill>
          <a:blip r:embed="rId15"/>
          <a:stretch>
            <a:fillRect/>
          </a:stretch>
        </p:blipFill>
        <p:spPr>
          <a:xfrm>
            <a:off x="4248571" y="645284"/>
            <a:ext cx="734247" cy="776771"/>
          </a:xfrm>
          <a:prstGeom prst="rect">
            <a:avLst/>
          </a:prstGeom>
        </p:spPr>
      </p:pic>
      <p:pic>
        <p:nvPicPr>
          <p:cNvPr id="5" name="Picture 5" descr="A person wearing a suit and tie&#10;&#10;Description automatically generated">
            <a:extLst>
              <a:ext uri="{FF2B5EF4-FFF2-40B4-BE49-F238E27FC236}">
                <a16:creationId xmlns:a16="http://schemas.microsoft.com/office/drawing/2014/main" id="{9899AA06-9A2F-42F6-BB46-4094033127DF}"/>
              </a:ext>
            </a:extLst>
          </p:cNvPr>
          <p:cNvPicPr>
            <a:picLocks noChangeAspect="1"/>
          </p:cNvPicPr>
          <p:nvPr/>
        </p:nvPicPr>
        <p:blipFill>
          <a:blip r:embed="rId16"/>
          <a:stretch>
            <a:fillRect/>
          </a:stretch>
        </p:blipFill>
        <p:spPr>
          <a:xfrm>
            <a:off x="9358385" y="594416"/>
            <a:ext cx="734248" cy="803888"/>
          </a:xfrm>
          <a:prstGeom prst="rect">
            <a:avLst/>
          </a:prstGeom>
        </p:spPr>
      </p:pic>
      <p:sp>
        <p:nvSpPr>
          <p:cNvPr id="6" name="Slide Number Placeholder 5">
            <a:extLst>
              <a:ext uri="{FF2B5EF4-FFF2-40B4-BE49-F238E27FC236}">
                <a16:creationId xmlns:a16="http://schemas.microsoft.com/office/drawing/2014/main" id="{912B1BD2-B8A4-47D7-9ABF-09042B039EEF}"/>
              </a:ext>
            </a:extLst>
          </p:cNvPr>
          <p:cNvSpPr>
            <a:spLocks noGrp="1"/>
          </p:cNvSpPr>
          <p:nvPr>
            <p:ph type="sldNum" sz="quarter" idx="12"/>
          </p:nvPr>
        </p:nvSpPr>
        <p:spPr/>
        <p:txBody>
          <a:bodyPr/>
          <a:lstStyle/>
          <a:p>
            <a:fld id="{330EA680-D336-4FF7-8B7A-9848BB0A1C32}" type="slidenum">
              <a:rPr lang="en-US" smtClean="0"/>
              <a:t>10</a:t>
            </a:fld>
            <a:endParaRPr lang="en-US"/>
          </a:p>
        </p:txBody>
      </p:sp>
    </p:spTree>
    <p:extLst>
      <p:ext uri="{BB962C8B-B14F-4D97-AF65-F5344CB8AC3E}">
        <p14:creationId xmlns:p14="http://schemas.microsoft.com/office/powerpoint/2010/main" val="42834070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4AD825-F90D-4924-9159-07FE65B786D8}"/>
              </a:ext>
            </a:extLst>
          </p:cNvPr>
          <p:cNvSpPr>
            <a:spLocks noGrp="1"/>
          </p:cNvSpPr>
          <p:nvPr>
            <p:ph idx="1"/>
          </p:nvPr>
        </p:nvSpPr>
        <p:spPr>
          <a:xfrm>
            <a:off x="662609" y="1152939"/>
            <a:ext cx="10270434" cy="4625010"/>
          </a:xfrm>
        </p:spPr>
        <p:txBody>
          <a:bodyPr vert="horz" lIns="91440" tIns="45720" rIns="91440" bIns="45720" rtlCol="0" anchor="t">
            <a:normAutofit fontScale="92500" lnSpcReduction="20000"/>
          </a:bodyPr>
          <a:lstStyle/>
          <a:p>
            <a:pPr marL="0" indent="0">
              <a:buNone/>
            </a:pPr>
            <a:r>
              <a:rPr lang="en-US" sz="2800" dirty="0">
                <a:cs typeface="Calibri Light"/>
              </a:rPr>
              <a:t>Gary Barlow 'Song Writing' BBC Maestro Series </a:t>
            </a:r>
            <a:r>
              <a:rPr lang="en-US" sz="2800" dirty="0">
                <a:highlight>
                  <a:srgbClr val="FFFF00"/>
                </a:highlight>
                <a:cs typeface="Calibri Light"/>
              </a:rPr>
              <a:t>(ACTIVATE)</a:t>
            </a:r>
            <a:r>
              <a:rPr lang="en-US" u="sng" dirty="0">
                <a:cs typeface="Calibri" panose="020F0502020204030204"/>
              </a:rPr>
              <a:t>Lesson 3: The Process:</a:t>
            </a:r>
            <a:r>
              <a:rPr lang="en-US" dirty="0">
                <a:cs typeface="Calibri" panose="020F0502020204030204"/>
              </a:rPr>
              <a:t> 1' 40'' to 3': How hard it is to be in the business</a:t>
            </a:r>
          </a:p>
          <a:p>
            <a:pPr marL="0" indent="0">
              <a:buNone/>
            </a:pPr>
            <a:r>
              <a:rPr lang="en-US" dirty="0">
                <a:cs typeface="Calibri" panose="020F0502020204030204"/>
              </a:rPr>
              <a:t>3': Work Ethic: Hard work and putting in the hours, Ed Sheeran, Elton John, </a:t>
            </a:r>
          </a:p>
          <a:p>
            <a:pPr marL="0" indent="0">
              <a:buNone/>
            </a:pPr>
            <a:r>
              <a:rPr lang="en-US" u="sng" dirty="0">
                <a:cs typeface="Calibri" panose="020F0502020204030204"/>
              </a:rPr>
              <a:t>Lesson 4: Listening:</a:t>
            </a:r>
            <a:r>
              <a:rPr lang="en-US" dirty="0">
                <a:cs typeface="Calibri" panose="020F0502020204030204"/>
              </a:rPr>
              <a:t> (Inspiration and recommending to get involved.) </a:t>
            </a:r>
          </a:p>
          <a:p>
            <a:pPr marL="0" indent="0">
              <a:buNone/>
            </a:pPr>
            <a:r>
              <a:rPr lang="en-US" dirty="0">
                <a:cs typeface="Calibri" panose="020F0502020204030204"/>
              </a:rPr>
              <a:t>Gary's childhood listening, creating your own taste, what you appreciate, listen for inspiration, training your ears, ear training:</a:t>
            </a:r>
          </a:p>
          <a:p>
            <a:pPr marL="0" indent="0">
              <a:buNone/>
            </a:pPr>
            <a:r>
              <a:rPr lang="en-US" dirty="0">
                <a:cs typeface="Calibri" panose="020F0502020204030204"/>
              </a:rPr>
              <a:t>5' 30'' to   9'28''  Different ways that songs are born, wrong chords </a:t>
            </a:r>
            <a:r>
              <a:rPr lang="en-US" dirty="0" err="1">
                <a:cs typeface="Calibri" panose="020F0502020204030204"/>
              </a:rPr>
              <a:t>etc</a:t>
            </a:r>
            <a:r>
              <a:rPr lang="en-US" dirty="0">
                <a:cs typeface="Calibri" panose="020F0502020204030204"/>
              </a:rPr>
              <a:t>, get on with composing, challenge your ears, Beethoven, how does it fit together? Get involved and participate</a:t>
            </a:r>
          </a:p>
          <a:p>
            <a:pPr marL="0" indent="0">
              <a:buNone/>
            </a:pPr>
            <a:r>
              <a:rPr lang="en-US" u="sng" dirty="0">
                <a:cs typeface="Calibri" panose="020F0502020204030204"/>
              </a:rPr>
              <a:t>Lesson 5: Early Days</a:t>
            </a:r>
            <a:r>
              <a:rPr lang="en-US" dirty="0">
                <a:cs typeface="Calibri" panose="020F0502020204030204"/>
              </a:rPr>
              <a:t>: Watch whole thing:  Nitty gritty of actually writing. He wrote the music first and then lyrics. He found lyrics hard. Always had musical idea first. Need another hook after initial musical idea. Started in C Major.</a:t>
            </a:r>
          </a:p>
          <a:p>
            <a:pPr marL="0" indent="0">
              <a:buNone/>
            </a:pPr>
            <a:endParaRPr lang="en-US" dirty="0">
              <a:cs typeface="Calibri" panose="020F0502020204030204"/>
            </a:endParaRPr>
          </a:p>
        </p:txBody>
      </p:sp>
      <p:sp>
        <p:nvSpPr>
          <p:cNvPr id="4" name="Slide Number Placeholder 3">
            <a:extLst>
              <a:ext uri="{FF2B5EF4-FFF2-40B4-BE49-F238E27FC236}">
                <a16:creationId xmlns:a16="http://schemas.microsoft.com/office/drawing/2014/main" id="{19BDA37F-F965-4FB7-AD37-F1E42F146A39}"/>
              </a:ext>
            </a:extLst>
          </p:cNvPr>
          <p:cNvSpPr>
            <a:spLocks noGrp="1"/>
          </p:cNvSpPr>
          <p:nvPr>
            <p:ph type="sldNum" sz="quarter" idx="12"/>
          </p:nvPr>
        </p:nvSpPr>
        <p:spPr/>
        <p:txBody>
          <a:bodyPr/>
          <a:lstStyle/>
          <a:p>
            <a:fld id="{330EA680-D336-4FF7-8B7A-9848BB0A1C32}" type="slidenum">
              <a:rPr lang="en-US" smtClean="0"/>
              <a:t>11</a:t>
            </a:fld>
            <a:endParaRPr lang="en-US"/>
          </a:p>
        </p:txBody>
      </p:sp>
    </p:spTree>
    <p:extLst>
      <p:ext uri="{BB962C8B-B14F-4D97-AF65-F5344CB8AC3E}">
        <p14:creationId xmlns:p14="http://schemas.microsoft.com/office/powerpoint/2010/main" val="19775549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AC62D56-B6AC-4D4E-8B1B-6BC30931F343}"/>
              </a:ext>
            </a:extLst>
          </p:cNvPr>
          <p:cNvSpPr>
            <a:spLocks noGrp="1"/>
          </p:cNvSpPr>
          <p:nvPr>
            <p:ph idx="1"/>
          </p:nvPr>
        </p:nvSpPr>
        <p:spPr>
          <a:xfrm>
            <a:off x="1060175" y="1152938"/>
            <a:ext cx="9435548" cy="4731027"/>
          </a:xfrm>
        </p:spPr>
        <p:txBody>
          <a:bodyPr vert="horz" lIns="91440" tIns="45720" rIns="91440" bIns="45720" rtlCol="0" anchor="t">
            <a:normAutofit fontScale="85000" lnSpcReduction="20000"/>
          </a:bodyPr>
          <a:lstStyle/>
          <a:p>
            <a:pPr marL="0" indent="0">
              <a:buNone/>
            </a:pPr>
            <a:r>
              <a:rPr lang="en-US" dirty="0" err="1">
                <a:cs typeface="Calibri Light"/>
              </a:rPr>
              <a:t>DEMONSTRATE:</a:t>
            </a:r>
            <a:r>
              <a:rPr lang="en-US" dirty="0" err="1">
                <a:cs typeface="Calibri" panose="020F0502020204030204"/>
              </a:rPr>
              <a:t>Use</a:t>
            </a:r>
            <a:r>
              <a:rPr lang="en-US" dirty="0">
                <a:cs typeface="Calibri" panose="020F0502020204030204"/>
              </a:rPr>
              <a:t> Gary Barlow's experience to start to think about your own composing.</a:t>
            </a:r>
          </a:p>
          <a:p>
            <a:pPr marL="457200" indent="-457200"/>
            <a:r>
              <a:rPr lang="en-US" dirty="0">
                <a:cs typeface="Calibri" panose="020F0502020204030204"/>
              </a:rPr>
              <a:t>Will you begin with lyrics or music?</a:t>
            </a:r>
          </a:p>
          <a:p>
            <a:pPr marL="457200" indent="-457200"/>
            <a:r>
              <a:rPr lang="en-US" dirty="0">
                <a:cs typeface="Calibri" panose="020F0502020204030204"/>
              </a:rPr>
              <a:t>Will your lyrics rhyme?</a:t>
            </a:r>
          </a:p>
          <a:p>
            <a:pPr marL="457200" indent="-457200"/>
            <a:r>
              <a:rPr lang="en-US" dirty="0">
                <a:cs typeface="Calibri" panose="020F0502020204030204"/>
              </a:rPr>
              <a:t>How will you use your voice?</a:t>
            </a:r>
          </a:p>
          <a:p>
            <a:pPr marL="457200" indent="-457200"/>
            <a:r>
              <a:rPr lang="en-US" dirty="0">
                <a:cs typeface="Calibri" panose="020F0502020204030204"/>
              </a:rPr>
              <a:t>What will the song be about?</a:t>
            </a:r>
          </a:p>
          <a:p>
            <a:pPr marL="0" indent="0">
              <a:buNone/>
            </a:pPr>
            <a:r>
              <a:rPr lang="en-US" dirty="0">
                <a:cs typeface="Calibri" panose="020F0502020204030204"/>
              </a:rPr>
              <a:t>Draw up a rough but neat plan for your song</a:t>
            </a:r>
          </a:p>
          <a:p>
            <a:pPr marL="0" indent="0">
              <a:buNone/>
            </a:pPr>
            <a:r>
              <a:rPr lang="en-US" dirty="0">
                <a:cs typeface="Calibri" panose="020F0502020204030204"/>
              </a:rPr>
              <a:t>Check that your </a:t>
            </a:r>
            <a:r>
              <a:rPr lang="en-US" dirty="0" err="1">
                <a:cs typeface="Calibri" panose="020F0502020204030204"/>
              </a:rPr>
              <a:t>Soundation</a:t>
            </a:r>
            <a:r>
              <a:rPr lang="en-US" dirty="0">
                <a:cs typeface="Calibri" panose="020F0502020204030204"/>
              </a:rPr>
              <a:t> account is working</a:t>
            </a:r>
            <a:endParaRPr lang="en-US" dirty="0"/>
          </a:p>
          <a:p>
            <a:pPr marL="0" indent="0">
              <a:buNone/>
            </a:pPr>
            <a:r>
              <a:rPr lang="en-US" dirty="0">
                <a:cs typeface="Calibri" panose="020F0502020204030204"/>
              </a:rPr>
              <a:t>This is either: on your instrument or using software such as </a:t>
            </a:r>
            <a:r>
              <a:rPr lang="en-US" dirty="0" err="1">
                <a:cs typeface="Calibri" panose="020F0502020204030204"/>
              </a:rPr>
              <a:t>Soundation</a:t>
            </a:r>
            <a:r>
              <a:rPr lang="en-US" dirty="0">
                <a:cs typeface="Calibri" panose="020F0502020204030204"/>
              </a:rPr>
              <a:t> or Garage Band.</a:t>
            </a:r>
          </a:p>
          <a:p>
            <a:pPr marL="0" indent="0">
              <a:buNone/>
            </a:pPr>
            <a:r>
              <a:rPr lang="en-US" dirty="0">
                <a:cs typeface="Calibri" panose="020F0502020204030204"/>
              </a:rPr>
              <a:t>You can use </a:t>
            </a:r>
            <a:r>
              <a:rPr lang="en-US" dirty="0" err="1">
                <a:cs typeface="Calibri" panose="020F0502020204030204"/>
              </a:rPr>
              <a:t>Soundation</a:t>
            </a:r>
            <a:r>
              <a:rPr lang="en-US" dirty="0">
                <a:cs typeface="Calibri" panose="020F0502020204030204"/>
              </a:rPr>
              <a:t> at school and at home. </a:t>
            </a:r>
          </a:p>
          <a:p>
            <a:pPr marL="0" indent="0">
              <a:buNone/>
            </a:pPr>
            <a:r>
              <a:rPr lang="en-US" dirty="0">
                <a:cs typeface="Calibri" panose="020F0502020204030204"/>
              </a:rPr>
              <a:t>You can only use Garage Band if you have it yourself</a:t>
            </a:r>
          </a:p>
          <a:p>
            <a:endParaRPr lang="en-US" dirty="0">
              <a:cs typeface="Calibri" panose="020F0502020204030204"/>
            </a:endParaRPr>
          </a:p>
          <a:p>
            <a:pPr marL="0" indent="0">
              <a:buNone/>
            </a:pPr>
            <a:endParaRPr lang="en-US" dirty="0">
              <a:cs typeface="Calibri" panose="020F0502020204030204"/>
            </a:endParaRPr>
          </a:p>
        </p:txBody>
      </p:sp>
      <p:sp>
        <p:nvSpPr>
          <p:cNvPr id="4" name="Slide Number Placeholder 3">
            <a:extLst>
              <a:ext uri="{FF2B5EF4-FFF2-40B4-BE49-F238E27FC236}">
                <a16:creationId xmlns:a16="http://schemas.microsoft.com/office/drawing/2014/main" id="{29A000A1-02E2-4BFF-9624-2FFEAD185ED6}"/>
              </a:ext>
            </a:extLst>
          </p:cNvPr>
          <p:cNvSpPr>
            <a:spLocks noGrp="1"/>
          </p:cNvSpPr>
          <p:nvPr>
            <p:ph type="sldNum" sz="quarter" idx="12"/>
          </p:nvPr>
        </p:nvSpPr>
        <p:spPr/>
        <p:txBody>
          <a:bodyPr/>
          <a:lstStyle/>
          <a:p>
            <a:fld id="{330EA680-D336-4FF7-8B7A-9848BB0A1C32}" type="slidenum">
              <a:rPr lang="en-US" smtClean="0"/>
              <a:t>12</a:t>
            </a:fld>
            <a:endParaRPr lang="en-US"/>
          </a:p>
        </p:txBody>
      </p:sp>
    </p:spTree>
    <p:extLst>
      <p:ext uri="{BB962C8B-B14F-4D97-AF65-F5344CB8AC3E}">
        <p14:creationId xmlns:p14="http://schemas.microsoft.com/office/powerpoint/2010/main" val="38223138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E6351D-513A-41ED-9259-18D7014F4BE1}"/>
              </a:ext>
            </a:extLst>
          </p:cNvPr>
          <p:cNvSpPr>
            <a:spLocks noGrp="1"/>
          </p:cNvSpPr>
          <p:nvPr>
            <p:ph type="title"/>
          </p:nvPr>
        </p:nvSpPr>
        <p:spPr>
          <a:xfrm>
            <a:off x="1205948" y="-265043"/>
            <a:ext cx="9276522" cy="2584173"/>
          </a:xfrm>
        </p:spPr>
        <p:txBody>
          <a:bodyPr>
            <a:normAutofit/>
          </a:bodyPr>
          <a:lstStyle/>
          <a:p>
            <a:r>
              <a:rPr lang="en-GB" sz="2400" dirty="0"/>
              <a:t>Plan for Free Composition: Can be completed/modified as you go along </a:t>
            </a:r>
          </a:p>
        </p:txBody>
      </p:sp>
      <p:graphicFrame>
        <p:nvGraphicFramePr>
          <p:cNvPr id="4" name="Table 4">
            <a:extLst>
              <a:ext uri="{FF2B5EF4-FFF2-40B4-BE49-F238E27FC236}">
                <a16:creationId xmlns:a16="http://schemas.microsoft.com/office/drawing/2014/main" id="{FBEA9307-F652-454F-A75C-E26AB71974EA}"/>
              </a:ext>
            </a:extLst>
          </p:cNvPr>
          <p:cNvGraphicFramePr>
            <a:graphicFrameLocks noGrp="1"/>
          </p:cNvGraphicFramePr>
          <p:nvPr>
            <p:ph idx="1"/>
            <p:extLst>
              <p:ext uri="{D42A27DB-BD31-4B8C-83A1-F6EECF244321}">
                <p14:modId xmlns:p14="http://schemas.microsoft.com/office/powerpoint/2010/main" val="647371511"/>
              </p:ext>
            </p:extLst>
          </p:nvPr>
        </p:nvGraphicFramePr>
        <p:xfrm>
          <a:off x="1205948" y="1332481"/>
          <a:ext cx="9276522" cy="4935759"/>
        </p:xfrm>
        <a:graphic>
          <a:graphicData uri="http://schemas.openxmlformats.org/drawingml/2006/table">
            <a:tbl>
              <a:tblPr firstRow="1" bandRow="1">
                <a:tableStyleId>{5C22544A-7EE6-4342-B048-85BDC9FD1C3A}</a:tableStyleId>
              </a:tblPr>
              <a:tblGrid>
                <a:gridCol w="1492311">
                  <a:extLst>
                    <a:ext uri="{9D8B030D-6E8A-4147-A177-3AD203B41FA5}">
                      <a16:colId xmlns:a16="http://schemas.microsoft.com/office/drawing/2014/main" val="804030303"/>
                    </a:ext>
                  </a:extLst>
                </a:gridCol>
                <a:gridCol w="3625412">
                  <a:extLst>
                    <a:ext uri="{9D8B030D-6E8A-4147-A177-3AD203B41FA5}">
                      <a16:colId xmlns:a16="http://schemas.microsoft.com/office/drawing/2014/main" val="1128838471"/>
                    </a:ext>
                  </a:extLst>
                </a:gridCol>
                <a:gridCol w="4158799">
                  <a:extLst>
                    <a:ext uri="{9D8B030D-6E8A-4147-A177-3AD203B41FA5}">
                      <a16:colId xmlns:a16="http://schemas.microsoft.com/office/drawing/2014/main" val="1602836399"/>
                    </a:ext>
                  </a:extLst>
                </a:gridCol>
              </a:tblGrid>
              <a:tr h="340576">
                <a:tc>
                  <a:txBody>
                    <a:bodyPr/>
                    <a:lstStyle/>
                    <a:p>
                      <a:r>
                        <a:rPr lang="en-GB" sz="1600" dirty="0"/>
                        <a:t>Title/theme</a:t>
                      </a:r>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328498840"/>
                  </a:ext>
                </a:extLst>
              </a:tr>
              <a:tr h="52252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t>Lyrics</a:t>
                      </a:r>
                    </a:p>
                    <a:p>
                      <a:endParaRPr lang="en-GB" sz="1600"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3481129832"/>
                  </a:ext>
                </a:extLst>
              </a:tr>
              <a:tr h="52252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t>Melodies/riffs</a:t>
                      </a:r>
                    </a:p>
                    <a:p>
                      <a:endParaRPr lang="en-GB" sz="1600" dirty="0"/>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240299708"/>
                  </a:ext>
                </a:extLst>
              </a:tr>
              <a:tr h="56752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t>Chord progressions</a:t>
                      </a:r>
                    </a:p>
                  </a:txBody>
                  <a:tcPr/>
                </a:tc>
                <a:tc>
                  <a:txBody>
                    <a:bodyPr/>
                    <a:lstStyle/>
                    <a:p>
                      <a:endParaRPr lang="en-GB" dirty="0"/>
                    </a:p>
                  </a:txBody>
                  <a:tcPr/>
                </a:tc>
                <a:tc>
                  <a:txBody>
                    <a:bodyPr/>
                    <a:lstStyle/>
                    <a:p>
                      <a:endParaRPr lang="en-GB"/>
                    </a:p>
                  </a:txBody>
                  <a:tcPr/>
                </a:tc>
                <a:extLst>
                  <a:ext uri="{0D108BD9-81ED-4DB2-BD59-A6C34878D82A}">
                    <a16:rowId xmlns:a16="http://schemas.microsoft.com/office/drawing/2014/main" val="1870016018"/>
                  </a:ext>
                </a:extLst>
              </a:tr>
              <a:tr h="79985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t>Instrumentation/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t>sonorities</a:t>
                      </a:r>
                    </a:p>
                  </a:txBody>
                  <a:tcPr/>
                </a:tc>
                <a:tc>
                  <a:txBody>
                    <a:bodyPr/>
                    <a:lstStyle/>
                    <a:p>
                      <a:endParaRPr lang="en-GB" dirty="0"/>
                    </a:p>
                  </a:txBody>
                  <a:tcPr/>
                </a:tc>
                <a:tc>
                  <a:txBody>
                    <a:bodyPr/>
                    <a:lstStyle/>
                    <a:p>
                      <a:endParaRPr lang="en-GB"/>
                    </a:p>
                  </a:txBody>
                  <a:tcPr/>
                </a:tc>
                <a:extLst>
                  <a:ext uri="{0D108BD9-81ED-4DB2-BD59-A6C34878D82A}">
                    <a16:rowId xmlns:a16="http://schemas.microsoft.com/office/drawing/2014/main" val="596223932"/>
                  </a:ext>
                </a:extLst>
              </a:tr>
              <a:tr h="851439">
                <a:tc>
                  <a:txBody>
                    <a:bodyPr/>
                    <a:lstStyle/>
                    <a:p>
                      <a:r>
                        <a:rPr lang="en-GB" sz="1600" dirty="0"/>
                        <a:t>Tempo: fast/slow/moderate</a:t>
                      </a:r>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155572964"/>
                  </a:ext>
                </a:extLst>
              </a:tr>
              <a:tr h="522526">
                <a:tc>
                  <a:txBody>
                    <a:bodyPr/>
                    <a:lstStyle/>
                    <a:p>
                      <a:r>
                        <a:rPr lang="en-GB" sz="1600" dirty="0"/>
                        <a:t>Vocals: M/F/ high/low  etc</a:t>
                      </a:r>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683543589"/>
                  </a:ext>
                </a:extLst>
              </a:tr>
              <a:tr h="522526">
                <a:tc>
                  <a:txBody>
                    <a:bodyPr/>
                    <a:lstStyle/>
                    <a:p>
                      <a:r>
                        <a:rPr lang="en-GB" sz="1600" dirty="0"/>
                        <a:t>Structure</a:t>
                      </a:r>
                    </a:p>
                    <a:p>
                      <a:r>
                        <a:rPr lang="en-GB" sz="1600" dirty="0"/>
                        <a:t>etc</a:t>
                      </a:r>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3306059787"/>
                  </a:ext>
                </a:extLst>
              </a:tr>
            </a:tbl>
          </a:graphicData>
        </a:graphic>
      </p:graphicFrame>
      <p:sp>
        <p:nvSpPr>
          <p:cNvPr id="5" name="Slide Number Placeholder 4">
            <a:extLst>
              <a:ext uri="{FF2B5EF4-FFF2-40B4-BE49-F238E27FC236}">
                <a16:creationId xmlns:a16="http://schemas.microsoft.com/office/drawing/2014/main" id="{EB6E5DD9-94E6-4CBD-A721-2BC6ADD4C094}"/>
              </a:ext>
            </a:extLst>
          </p:cNvPr>
          <p:cNvSpPr>
            <a:spLocks noGrp="1"/>
          </p:cNvSpPr>
          <p:nvPr>
            <p:ph type="sldNum" sz="quarter" idx="12"/>
          </p:nvPr>
        </p:nvSpPr>
        <p:spPr/>
        <p:txBody>
          <a:bodyPr/>
          <a:lstStyle/>
          <a:p>
            <a:fld id="{330EA680-D336-4FF7-8B7A-9848BB0A1C32}" type="slidenum">
              <a:rPr lang="en-US" smtClean="0"/>
              <a:t>13</a:t>
            </a:fld>
            <a:endParaRPr lang="en-US"/>
          </a:p>
        </p:txBody>
      </p:sp>
    </p:spTree>
    <p:extLst>
      <p:ext uri="{BB962C8B-B14F-4D97-AF65-F5344CB8AC3E}">
        <p14:creationId xmlns:p14="http://schemas.microsoft.com/office/powerpoint/2010/main" val="3979027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D9AB0E-7BAD-4BD2-B3E1-0CC41911E122}"/>
              </a:ext>
            </a:extLst>
          </p:cNvPr>
          <p:cNvSpPr>
            <a:spLocks noGrp="1"/>
          </p:cNvSpPr>
          <p:nvPr>
            <p:ph type="title"/>
          </p:nvPr>
        </p:nvSpPr>
        <p:spPr/>
        <p:txBody>
          <a:bodyPr/>
          <a:lstStyle/>
          <a:p>
            <a:br>
              <a:rPr lang="en-US" dirty="0">
                <a:cs typeface="Calibri" panose="020F0502020204030204"/>
              </a:rPr>
            </a:br>
            <a:endParaRPr lang="en-GB" dirty="0"/>
          </a:p>
        </p:txBody>
      </p:sp>
      <p:sp>
        <p:nvSpPr>
          <p:cNvPr id="3" name="Content Placeholder 2">
            <a:extLst>
              <a:ext uri="{FF2B5EF4-FFF2-40B4-BE49-F238E27FC236}">
                <a16:creationId xmlns:a16="http://schemas.microsoft.com/office/drawing/2014/main" id="{970B6A9B-9EB1-4A9A-B069-919CC8117FA4}"/>
              </a:ext>
            </a:extLst>
          </p:cNvPr>
          <p:cNvSpPr>
            <a:spLocks noGrp="1"/>
          </p:cNvSpPr>
          <p:nvPr>
            <p:ph idx="1"/>
          </p:nvPr>
        </p:nvSpPr>
        <p:spPr>
          <a:xfrm>
            <a:off x="1351722" y="1690688"/>
            <a:ext cx="10840278" cy="5167311"/>
          </a:xfrm>
        </p:spPr>
        <p:txBody>
          <a:bodyPr vert="horz" lIns="91440" tIns="45720" rIns="91440" bIns="45720" rtlCol="0" anchor="t">
            <a:normAutofit/>
          </a:bodyPr>
          <a:lstStyle/>
          <a:p>
            <a:pPr marL="0" indent="0">
              <a:buNone/>
            </a:pPr>
            <a:r>
              <a:rPr lang="en-US" dirty="0">
                <a:cs typeface="Calibri" panose="020F0502020204030204"/>
              </a:rPr>
              <a:t>CONSOLIDATE: </a:t>
            </a:r>
          </a:p>
          <a:p>
            <a:pPr marL="0" indent="0">
              <a:buNone/>
            </a:pPr>
            <a:r>
              <a:rPr lang="en-US" dirty="0">
                <a:cs typeface="Calibri" panose="020F0502020204030204"/>
              </a:rPr>
              <a:t>Teacher checks progress of students</a:t>
            </a:r>
          </a:p>
          <a:p>
            <a:r>
              <a:rPr lang="en-US" dirty="0">
                <a:cs typeface="Calibri" panose="020F0502020204030204"/>
              </a:rPr>
              <a:t>Homework: continue with playing at home/in the music dept</a:t>
            </a:r>
          </a:p>
          <a:p>
            <a:r>
              <a:rPr lang="en-US" dirty="0">
                <a:cs typeface="Calibri" panose="020F0502020204030204"/>
              </a:rPr>
              <a:t>You need another hook after your initial musical idea</a:t>
            </a:r>
          </a:p>
          <a:p>
            <a:r>
              <a:rPr lang="en-US" dirty="0">
                <a:cs typeface="Calibri" panose="020F0502020204030204"/>
              </a:rPr>
              <a:t>Write about a life changing experience</a:t>
            </a:r>
          </a:p>
          <a:p>
            <a:r>
              <a:rPr lang="en-US" dirty="0">
                <a:cs typeface="Calibri" panose="020F0502020204030204"/>
              </a:rPr>
              <a:t>Deadline for composing is last week of this term</a:t>
            </a:r>
          </a:p>
          <a:p>
            <a:pPr marL="0" indent="0">
              <a:buNone/>
            </a:pPr>
            <a:endParaRPr lang="en-GB" dirty="0">
              <a:cs typeface="Calibri" panose="020F0502020204030204"/>
            </a:endParaRPr>
          </a:p>
        </p:txBody>
      </p:sp>
      <p:sp>
        <p:nvSpPr>
          <p:cNvPr id="6" name="Slide Number Placeholder 5">
            <a:extLst>
              <a:ext uri="{FF2B5EF4-FFF2-40B4-BE49-F238E27FC236}">
                <a16:creationId xmlns:a16="http://schemas.microsoft.com/office/drawing/2014/main" id="{1FE79C8D-7F75-43E1-A07F-C51729EE56CE}"/>
              </a:ext>
            </a:extLst>
          </p:cNvPr>
          <p:cNvSpPr>
            <a:spLocks noGrp="1"/>
          </p:cNvSpPr>
          <p:nvPr>
            <p:ph type="sldNum" sz="quarter" idx="12"/>
          </p:nvPr>
        </p:nvSpPr>
        <p:spPr/>
        <p:txBody>
          <a:bodyPr/>
          <a:lstStyle/>
          <a:p>
            <a:fld id="{330EA680-D336-4FF7-8B7A-9848BB0A1C32}" type="slidenum">
              <a:rPr lang="en-US" smtClean="0"/>
              <a:t>14</a:t>
            </a:fld>
            <a:endParaRPr lang="en-US"/>
          </a:p>
        </p:txBody>
      </p:sp>
    </p:spTree>
    <p:extLst>
      <p:ext uri="{BB962C8B-B14F-4D97-AF65-F5344CB8AC3E}">
        <p14:creationId xmlns:p14="http://schemas.microsoft.com/office/powerpoint/2010/main" val="18312678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A53A44-C4ED-42DA-8396-A4F77B746CF1}"/>
              </a:ext>
            </a:extLst>
          </p:cNvPr>
          <p:cNvSpPr>
            <a:spLocks noGrp="1"/>
          </p:cNvSpPr>
          <p:nvPr>
            <p:ph type="title"/>
          </p:nvPr>
        </p:nvSpPr>
        <p:spPr/>
        <p:txBody>
          <a:bodyPr/>
          <a:lstStyle/>
          <a:p>
            <a:r>
              <a:rPr lang="en-GB" dirty="0"/>
              <a:t>Notes:</a:t>
            </a:r>
          </a:p>
        </p:txBody>
      </p:sp>
      <p:sp>
        <p:nvSpPr>
          <p:cNvPr id="3" name="Content Placeholder 2">
            <a:extLst>
              <a:ext uri="{FF2B5EF4-FFF2-40B4-BE49-F238E27FC236}">
                <a16:creationId xmlns:a16="http://schemas.microsoft.com/office/drawing/2014/main" id="{895BA4FE-50CD-4762-B88D-4010CE08B0F1}"/>
              </a:ext>
            </a:extLst>
          </p:cNvPr>
          <p:cNvSpPr>
            <a:spLocks noGrp="1"/>
          </p:cNvSpPr>
          <p:nvPr>
            <p:ph idx="1"/>
          </p:nvPr>
        </p:nvSpPr>
        <p:spPr/>
        <p:txBody>
          <a:bodyPr/>
          <a:lstStyle/>
          <a:p>
            <a:endParaRPr lang="en-GB"/>
          </a:p>
        </p:txBody>
      </p:sp>
      <p:sp>
        <p:nvSpPr>
          <p:cNvPr id="4" name="Slide Number Placeholder 3">
            <a:extLst>
              <a:ext uri="{FF2B5EF4-FFF2-40B4-BE49-F238E27FC236}">
                <a16:creationId xmlns:a16="http://schemas.microsoft.com/office/drawing/2014/main" id="{CB597F21-6965-4DD5-B398-391D9580ECC0}"/>
              </a:ext>
            </a:extLst>
          </p:cNvPr>
          <p:cNvSpPr>
            <a:spLocks noGrp="1"/>
          </p:cNvSpPr>
          <p:nvPr>
            <p:ph type="sldNum" sz="quarter" idx="12"/>
          </p:nvPr>
        </p:nvSpPr>
        <p:spPr/>
        <p:txBody>
          <a:bodyPr/>
          <a:lstStyle/>
          <a:p>
            <a:fld id="{330EA680-D336-4FF7-8B7A-9848BB0A1C32}" type="slidenum">
              <a:rPr lang="en-US" smtClean="0"/>
              <a:t>15</a:t>
            </a:fld>
            <a:endParaRPr lang="en-US"/>
          </a:p>
        </p:txBody>
      </p:sp>
    </p:spTree>
    <p:extLst>
      <p:ext uri="{BB962C8B-B14F-4D97-AF65-F5344CB8AC3E}">
        <p14:creationId xmlns:p14="http://schemas.microsoft.com/office/powerpoint/2010/main" val="29644682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AD5A5D-F841-4ABF-9554-D979C2B9A38C}"/>
              </a:ext>
            </a:extLst>
          </p:cNvPr>
          <p:cNvSpPr>
            <a:spLocks noGrp="1"/>
          </p:cNvSpPr>
          <p:nvPr>
            <p:ph type="title"/>
          </p:nvPr>
        </p:nvSpPr>
        <p:spPr>
          <a:xfrm>
            <a:off x="63709" y="-359399"/>
            <a:ext cx="12064581" cy="1499086"/>
          </a:xfrm>
        </p:spPr>
        <p:txBody>
          <a:bodyPr>
            <a:normAutofit/>
          </a:bodyPr>
          <a:lstStyle/>
          <a:p>
            <a:pPr algn="ctr"/>
            <a:r>
              <a:rPr lang="en-US" sz="2800" dirty="0">
                <a:cs typeface="Calibri Light"/>
              </a:rPr>
              <a:t> </a:t>
            </a:r>
            <a:br>
              <a:rPr lang="en-US" sz="2800" dirty="0">
                <a:cs typeface="Calibri Light"/>
              </a:rPr>
            </a:br>
            <a:br>
              <a:rPr lang="en-US" sz="2800" dirty="0">
                <a:cs typeface="Calibri Light"/>
              </a:rPr>
            </a:br>
            <a:endParaRPr lang="en-US" sz="2800" dirty="0">
              <a:cs typeface="Calibri Light"/>
            </a:endParaRPr>
          </a:p>
        </p:txBody>
      </p:sp>
      <p:sp>
        <p:nvSpPr>
          <p:cNvPr id="3" name="Content Placeholder 2">
            <a:extLst>
              <a:ext uri="{FF2B5EF4-FFF2-40B4-BE49-F238E27FC236}">
                <a16:creationId xmlns:a16="http://schemas.microsoft.com/office/drawing/2014/main" id="{B71B6DCD-E2A7-4D05-A4E8-D81D40D58446}"/>
              </a:ext>
            </a:extLst>
          </p:cNvPr>
          <p:cNvSpPr>
            <a:spLocks noGrp="1"/>
          </p:cNvSpPr>
          <p:nvPr>
            <p:ph idx="1"/>
          </p:nvPr>
        </p:nvSpPr>
        <p:spPr>
          <a:xfrm>
            <a:off x="1113183" y="954157"/>
            <a:ext cx="9515060" cy="5062329"/>
          </a:xfrm>
        </p:spPr>
        <p:txBody>
          <a:bodyPr vert="horz" lIns="91440" tIns="45720" rIns="91440" bIns="45720" rtlCol="0" anchor="t">
            <a:normAutofit fontScale="55000" lnSpcReduction="20000"/>
          </a:bodyPr>
          <a:lstStyle/>
          <a:p>
            <a:pPr marL="0" indent="0">
              <a:buNone/>
            </a:pPr>
            <a:r>
              <a:rPr lang="en-US" sz="2800" dirty="0">
                <a:cs typeface="Calibri Light"/>
              </a:rPr>
              <a:t>Title: Parts of the Song </a:t>
            </a:r>
            <a:br>
              <a:rPr lang="en-US" sz="2800" dirty="0">
                <a:cs typeface="Calibri Light"/>
              </a:rPr>
            </a:br>
            <a:r>
              <a:rPr lang="en-US" sz="2800" dirty="0">
                <a:cs typeface="Calibri Light"/>
              </a:rPr>
              <a:t>LI: to understand how major and minor chords create tonality </a:t>
            </a:r>
            <a:r>
              <a:rPr lang="en-US" dirty="0">
                <a:cs typeface="Calibri" panose="020F0502020204030204"/>
              </a:rPr>
              <a:t>CONNECT: </a:t>
            </a:r>
          </a:p>
          <a:p>
            <a:r>
              <a:rPr lang="en-US" dirty="0">
                <a:cs typeface="Calibri" panose="020F0502020204030204"/>
              </a:rPr>
              <a:t>You need another hook after your initial musical idea</a:t>
            </a:r>
          </a:p>
          <a:p>
            <a:r>
              <a:rPr lang="en-US" dirty="0">
                <a:cs typeface="Calibri" panose="020F0502020204030204"/>
              </a:rPr>
              <a:t>Write about a life changing experience</a:t>
            </a:r>
          </a:p>
          <a:p>
            <a:r>
              <a:rPr lang="en-US" dirty="0"/>
              <a:t>Think about the chords you will use – will they be major (1, 4, 5) or minor (2, 3, 6)</a:t>
            </a:r>
          </a:p>
          <a:p>
            <a:pPr marL="0" indent="0">
              <a:buNone/>
            </a:pPr>
            <a:r>
              <a:rPr lang="en-US" dirty="0"/>
              <a:t>What is your note 1? If you write it in C, you don’t need sharps or flats, until you modulate to a different key (I hope you will)</a:t>
            </a:r>
          </a:p>
          <a:p>
            <a:pPr marL="0" indent="0">
              <a:buNone/>
            </a:pPr>
            <a:r>
              <a:rPr lang="en-US" dirty="0">
                <a:cs typeface="Calibri" panose="020F0502020204030204"/>
              </a:rPr>
              <a:t>ACTIVATE: </a:t>
            </a:r>
          </a:p>
          <a:p>
            <a:r>
              <a:rPr lang="en-US" u="sng" dirty="0">
                <a:ea typeface="+mn-lt"/>
                <a:cs typeface="+mn-lt"/>
              </a:rPr>
              <a:t>Gary Barlow: Lesson 9: Major to minor: (</a:t>
            </a:r>
            <a:r>
              <a:rPr lang="en-US" u="sng" dirty="0">
                <a:solidFill>
                  <a:srgbClr val="000000"/>
                </a:solidFill>
                <a:ea typeface="+mn-lt"/>
                <a:cs typeface="+mn-lt"/>
              </a:rPr>
              <a:t>tonality)</a:t>
            </a:r>
            <a:r>
              <a:rPr lang="en-US" dirty="0">
                <a:solidFill>
                  <a:srgbClr val="000000"/>
                </a:solidFill>
                <a:ea typeface="+mn-lt"/>
                <a:cs typeface="+mn-lt"/>
              </a:rPr>
              <a:t> </a:t>
            </a:r>
            <a:r>
              <a:rPr lang="en-US" u="sng" dirty="0">
                <a:ea typeface="+mn-lt"/>
                <a:cs typeface="+mn-lt"/>
              </a:rPr>
              <a:t>Gary pulls apart the song, Pray, and shows us its component part. Show the whole thing. Actually about composing</a:t>
            </a:r>
            <a:r>
              <a:rPr lang="en-US" dirty="0">
                <a:ea typeface="+mn-lt"/>
                <a:cs typeface="+mn-lt"/>
              </a:rPr>
              <a:t>. Maj to min creates tension. Sometimes comes together during production. Think bigger than the song – think about an overall style. </a:t>
            </a:r>
            <a:endParaRPr lang="en-US" dirty="0">
              <a:cs typeface="Calibri" panose="020F0502020204030204"/>
            </a:endParaRPr>
          </a:p>
          <a:p>
            <a:pPr marL="0" indent="0">
              <a:buNone/>
            </a:pPr>
            <a:r>
              <a:rPr lang="en-US" dirty="0">
                <a:cs typeface="Calibri" panose="020F0502020204030204"/>
              </a:rPr>
              <a:t>DEMONSTRATE: </a:t>
            </a:r>
          </a:p>
          <a:p>
            <a:r>
              <a:rPr lang="en-US" dirty="0">
                <a:highlight>
                  <a:srgbClr val="FFFF00"/>
                </a:highlight>
                <a:cs typeface="Calibri" panose="020F0502020204030204"/>
              </a:rPr>
              <a:t>Continue to work on your Free Composition</a:t>
            </a:r>
          </a:p>
          <a:p>
            <a:r>
              <a:rPr lang="en-US" dirty="0">
                <a:highlight>
                  <a:srgbClr val="FFFF00"/>
                </a:highlight>
                <a:cs typeface="Calibri" panose="020F0502020204030204"/>
              </a:rPr>
              <a:t>Playing lessons next week so bring instruments</a:t>
            </a:r>
            <a:endParaRPr lang="en-US" dirty="0">
              <a:cs typeface="Calibri" panose="020F0502020204030204"/>
            </a:endParaRPr>
          </a:p>
          <a:p>
            <a:pPr marL="0" indent="0">
              <a:buNone/>
            </a:pPr>
            <a:r>
              <a:rPr lang="en-US" dirty="0">
                <a:cs typeface="Calibri" panose="020F0502020204030204"/>
              </a:rPr>
              <a:t>CONSOLIDATE:</a:t>
            </a:r>
          </a:p>
          <a:p>
            <a:r>
              <a:rPr lang="en-US" dirty="0">
                <a:cs typeface="Calibri" panose="020F0502020204030204"/>
              </a:rPr>
              <a:t>Teacher supports/checks progress</a:t>
            </a:r>
          </a:p>
          <a:p>
            <a:r>
              <a:rPr lang="en-US" dirty="0">
                <a:cs typeface="Calibri" panose="020F0502020204030204"/>
              </a:rPr>
              <a:t>Show us your main melody</a:t>
            </a:r>
          </a:p>
          <a:p>
            <a:pPr marL="0" indent="0">
              <a:buNone/>
            </a:pPr>
            <a:endParaRPr lang="en-US" dirty="0">
              <a:cs typeface="Calibri" panose="020F0502020204030204"/>
            </a:endParaRPr>
          </a:p>
          <a:p>
            <a:pPr marL="0" indent="0">
              <a:buNone/>
            </a:pPr>
            <a:endParaRPr lang="en-US" dirty="0">
              <a:cs typeface="Calibri" panose="020F0502020204030204"/>
            </a:endParaRPr>
          </a:p>
        </p:txBody>
      </p:sp>
      <p:sp>
        <p:nvSpPr>
          <p:cNvPr id="4" name="Slide Number Placeholder 3">
            <a:extLst>
              <a:ext uri="{FF2B5EF4-FFF2-40B4-BE49-F238E27FC236}">
                <a16:creationId xmlns:a16="http://schemas.microsoft.com/office/drawing/2014/main" id="{F904002D-0C4C-4127-BED4-AB10B9E28CD4}"/>
              </a:ext>
            </a:extLst>
          </p:cNvPr>
          <p:cNvSpPr>
            <a:spLocks noGrp="1"/>
          </p:cNvSpPr>
          <p:nvPr>
            <p:ph type="sldNum" sz="quarter" idx="12"/>
          </p:nvPr>
        </p:nvSpPr>
        <p:spPr/>
        <p:txBody>
          <a:bodyPr/>
          <a:lstStyle/>
          <a:p>
            <a:fld id="{330EA680-D336-4FF7-8B7A-9848BB0A1C32}" type="slidenum">
              <a:rPr lang="en-US" smtClean="0"/>
              <a:t>16</a:t>
            </a:fld>
            <a:endParaRPr lang="en-US"/>
          </a:p>
        </p:txBody>
      </p:sp>
    </p:spTree>
    <p:extLst>
      <p:ext uri="{BB962C8B-B14F-4D97-AF65-F5344CB8AC3E}">
        <p14:creationId xmlns:p14="http://schemas.microsoft.com/office/powerpoint/2010/main" val="28037280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98A9C3-83B0-41C2-BE6F-45DEB30178AC}"/>
              </a:ext>
            </a:extLst>
          </p:cNvPr>
          <p:cNvSpPr>
            <a:spLocks noGrp="1"/>
          </p:cNvSpPr>
          <p:nvPr>
            <p:ph type="title"/>
          </p:nvPr>
        </p:nvSpPr>
        <p:spPr/>
        <p:txBody>
          <a:bodyPr/>
          <a:lstStyle/>
          <a:p>
            <a:r>
              <a:rPr lang="en-GB" dirty="0"/>
              <a:t>Notes:</a:t>
            </a:r>
          </a:p>
        </p:txBody>
      </p:sp>
      <p:sp>
        <p:nvSpPr>
          <p:cNvPr id="3" name="Content Placeholder 2">
            <a:extLst>
              <a:ext uri="{FF2B5EF4-FFF2-40B4-BE49-F238E27FC236}">
                <a16:creationId xmlns:a16="http://schemas.microsoft.com/office/drawing/2014/main" id="{50A29C27-F020-428C-8046-E106A283F1E7}"/>
              </a:ext>
            </a:extLst>
          </p:cNvPr>
          <p:cNvSpPr>
            <a:spLocks noGrp="1"/>
          </p:cNvSpPr>
          <p:nvPr>
            <p:ph idx="1"/>
          </p:nvPr>
        </p:nvSpPr>
        <p:spPr/>
        <p:txBody>
          <a:bodyPr/>
          <a:lstStyle/>
          <a:p>
            <a:endParaRPr lang="en-GB"/>
          </a:p>
        </p:txBody>
      </p:sp>
      <p:sp>
        <p:nvSpPr>
          <p:cNvPr id="4" name="Slide Number Placeholder 3">
            <a:extLst>
              <a:ext uri="{FF2B5EF4-FFF2-40B4-BE49-F238E27FC236}">
                <a16:creationId xmlns:a16="http://schemas.microsoft.com/office/drawing/2014/main" id="{9AD4A8DA-540F-4459-A379-FE3530484341}"/>
              </a:ext>
            </a:extLst>
          </p:cNvPr>
          <p:cNvSpPr>
            <a:spLocks noGrp="1"/>
          </p:cNvSpPr>
          <p:nvPr>
            <p:ph type="sldNum" sz="quarter" idx="12"/>
          </p:nvPr>
        </p:nvSpPr>
        <p:spPr/>
        <p:txBody>
          <a:bodyPr/>
          <a:lstStyle/>
          <a:p>
            <a:fld id="{330EA680-D336-4FF7-8B7A-9848BB0A1C32}" type="slidenum">
              <a:rPr lang="en-US" smtClean="0"/>
              <a:t>17</a:t>
            </a:fld>
            <a:endParaRPr lang="en-US"/>
          </a:p>
        </p:txBody>
      </p:sp>
    </p:spTree>
    <p:extLst>
      <p:ext uri="{BB962C8B-B14F-4D97-AF65-F5344CB8AC3E}">
        <p14:creationId xmlns:p14="http://schemas.microsoft.com/office/powerpoint/2010/main" val="30150749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607AE3-B00A-4B7D-8F24-661D0FA49835}"/>
              </a:ext>
            </a:extLst>
          </p:cNvPr>
          <p:cNvSpPr>
            <a:spLocks noGrp="1"/>
          </p:cNvSpPr>
          <p:nvPr>
            <p:ph type="title"/>
          </p:nvPr>
        </p:nvSpPr>
        <p:spPr/>
        <p:txBody>
          <a:bodyPr/>
          <a:lstStyle/>
          <a:p>
            <a:r>
              <a:rPr lang="en-GB" dirty="0"/>
              <a:t>Week 9: Playing</a:t>
            </a:r>
          </a:p>
        </p:txBody>
      </p:sp>
      <p:sp>
        <p:nvSpPr>
          <p:cNvPr id="3" name="Content Placeholder 2">
            <a:extLst>
              <a:ext uri="{FF2B5EF4-FFF2-40B4-BE49-F238E27FC236}">
                <a16:creationId xmlns:a16="http://schemas.microsoft.com/office/drawing/2014/main" id="{B07E64DA-71F9-47FC-8E83-B97702AFB6D5}"/>
              </a:ext>
            </a:extLst>
          </p:cNvPr>
          <p:cNvSpPr>
            <a:spLocks noGrp="1"/>
          </p:cNvSpPr>
          <p:nvPr>
            <p:ph idx="1"/>
          </p:nvPr>
        </p:nvSpPr>
        <p:spPr/>
        <p:txBody>
          <a:bodyPr/>
          <a:lstStyle/>
          <a:p>
            <a:pPr marL="0" indent="0">
              <a:buNone/>
            </a:pPr>
            <a:r>
              <a:rPr lang="en-GB" dirty="0"/>
              <a:t>Both lessons are put aside this week for you to prepare for your playing mock next Wednesday afternoon, 17</a:t>
            </a:r>
            <a:r>
              <a:rPr lang="en-GB" baseline="30000" dirty="0"/>
              <a:t>th</a:t>
            </a:r>
            <a:r>
              <a:rPr lang="en-GB" dirty="0"/>
              <a:t> November, 2021, Periods 3 &amp; 4</a:t>
            </a:r>
          </a:p>
          <a:p>
            <a:pPr marL="0" indent="0">
              <a:buNone/>
            </a:pPr>
            <a:endParaRPr lang="en-GB" dirty="0"/>
          </a:p>
          <a:p>
            <a:pPr marL="0" indent="0">
              <a:buNone/>
            </a:pPr>
            <a:r>
              <a:rPr lang="en-GB" dirty="0"/>
              <a:t>You must play your solo for 1 and ½ minutes. </a:t>
            </a:r>
          </a:p>
          <a:p>
            <a:pPr marL="0" indent="0">
              <a:buNone/>
            </a:pPr>
            <a:endParaRPr lang="en-GB" dirty="0"/>
          </a:p>
          <a:p>
            <a:pPr marL="0" indent="0">
              <a:buNone/>
            </a:pPr>
            <a:r>
              <a:rPr lang="en-GB" dirty="0"/>
              <a:t>You will be recorded and graded according to the GCSE mark scheme</a:t>
            </a:r>
          </a:p>
          <a:p>
            <a:pPr marL="0" indent="0">
              <a:buNone/>
            </a:pPr>
            <a:r>
              <a:rPr lang="en-GB" dirty="0"/>
              <a:t>(See p. 14)</a:t>
            </a:r>
          </a:p>
          <a:p>
            <a:pPr marL="0" indent="0">
              <a:buNone/>
            </a:pPr>
            <a:r>
              <a:rPr lang="en-GB" dirty="0"/>
              <a:t>Write your allocated mock time here:_______________</a:t>
            </a:r>
          </a:p>
        </p:txBody>
      </p:sp>
      <p:sp>
        <p:nvSpPr>
          <p:cNvPr id="4" name="Slide Number Placeholder 3">
            <a:extLst>
              <a:ext uri="{FF2B5EF4-FFF2-40B4-BE49-F238E27FC236}">
                <a16:creationId xmlns:a16="http://schemas.microsoft.com/office/drawing/2014/main" id="{3FB4B71C-C71B-4DA6-B0AB-ABC617D7234C}"/>
              </a:ext>
            </a:extLst>
          </p:cNvPr>
          <p:cNvSpPr>
            <a:spLocks noGrp="1"/>
          </p:cNvSpPr>
          <p:nvPr>
            <p:ph type="sldNum" sz="quarter" idx="12"/>
          </p:nvPr>
        </p:nvSpPr>
        <p:spPr/>
        <p:txBody>
          <a:bodyPr/>
          <a:lstStyle/>
          <a:p>
            <a:fld id="{330EA680-D336-4FF7-8B7A-9848BB0A1C32}" type="slidenum">
              <a:rPr lang="en-US" smtClean="0"/>
              <a:t>18</a:t>
            </a:fld>
            <a:endParaRPr lang="en-US"/>
          </a:p>
        </p:txBody>
      </p:sp>
    </p:spTree>
    <p:extLst>
      <p:ext uri="{BB962C8B-B14F-4D97-AF65-F5344CB8AC3E}">
        <p14:creationId xmlns:p14="http://schemas.microsoft.com/office/powerpoint/2010/main" val="12954927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82F8491-C902-40AD-BBF8-22486E2CD567}"/>
              </a:ext>
            </a:extLst>
          </p:cNvPr>
          <p:cNvSpPr>
            <a:spLocks noGrp="1"/>
          </p:cNvSpPr>
          <p:nvPr>
            <p:ph idx="1"/>
          </p:nvPr>
        </p:nvSpPr>
        <p:spPr>
          <a:xfrm>
            <a:off x="1391478" y="1537252"/>
            <a:ext cx="9051235" cy="3896139"/>
          </a:xfrm>
        </p:spPr>
        <p:txBody>
          <a:bodyPr>
            <a:normAutofit fontScale="92500" lnSpcReduction="20000"/>
          </a:bodyPr>
          <a:lstStyle/>
          <a:p>
            <a:pPr marL="0" indent="0">
              <a:buNone/>
            </a:pPr>
            <a:r>
              <a:rPr lang="en-GB" dirty="0"/>
              <a:t>Title of Piece being played for Mock:  </a:t>
            </a:r>
          </a:p>
          <a:p>
            <a:pPr marL="0" indent="0">
              <a:buNone/>
            </a:pPr>
            <a:r>
              <a:rPr lang="en-GB" dirty="0"/>
              <a:t>__________________________________</a:t>
            </a:r>
          </a:p>
          <a:p>
            <a:pPr marL="0" indent="0">
              <a:buNone/>
            </a:pPr>
            <a:endParaRPr lang="en-GB" dirty="0"/>
          </a:p>
          <a:p>
            <a:pPr marL="0" indent="0">
              <a:buNone/>
            </a:pPr>
            <a:r>
              <a:rPr lang="en-GB" dirty="0"/>
              <a:t>Composer:__________________________</a:t>
            </a:r>
          </a:p>
          <a:p>
            <a:pPr marL="0" indent="0">
              <a:buNone/>
            </a:pPr>
            <a:endParaRPr lang="en-GB" dirty="0"/>
          </a:p>
          <a:p>
            <a:pPr marL="0" indent="0">
              <a:buNone/>
            </a:pPr>
            <a:r>
              <a:rPr lang="en-GB" dirty="0"/>
              <a:t>Instrument:______________________</a:t>
            </a:r>
          </a:p>
          <a:p>
            <a:pPr marL="0" indent="0">
              <a:buNone/>
            </a:pPr>
            <a:r>
              <a:rPr lang="en-GB" dirty="0"/>
              <a:t>I found the piece on </a:t>
            </a:r>
            <a:r>
              <a:rPr lang="en-GB" dirty="0" err="1"/>
              <a:t>Youtube</a:t>
            </a:r>
            <a:r>
              <a:rPr lang="en-GB" dirty="0"/>
              <a:t>  or in a book or from my teacher or:</a:t>
            </a:r>
          </a:p>
          <a:p>
            <a:pPr marL="0" indent="0">
              <a:buNone/>
            </a:pPr>
            <a:r>
              <a:rPr lang="en-GB" dirty="0"/>
              <a:t>____________________________</a:t>
            </a:r>
          </a:p>
          <a:p>
            <a:pPr marL="0" indent="0">
              <a:buNone/>
            </a:pPr>
            <a:r>
              <a:rPr lang="en-GB" dirty="0"/>
              <a:t>The piece lasts: _____________________</a:t>
            </a:r>
          </a:p>
          <a:p>
            <a:pPr marL="0" indent="0">
              <a:buNone/>
            </a:pPr>
            <a:endParaRPr lang="en-GB" dirty="0"/>
          </a:p>
        </p:txBody>
      </p:sp>
      <p:sp>
        <p:nvSpPr>
          <p:cNvPr id="4" name="Slide Number Placeholder 3">
            <a:extLst>
              <a:ext uri="{FF2B5EF4-FFF2-40B4-BE49-F238E27FC236}">
                <a16:creationId xmlns:a16="http://schemas.microsoft.com/office/drawing/2014/main" id="{6FCB0817-CD9B-4202-B46B-CB86BE45BD54}"/>
              </a:ext>
            </a:extLst>
          </p:cNvPr>
          <p:cNvSpPr>
            <a:spLocks noGrp="1"/>
          </p:cNvSpPr>
          <p:nvPr>
            <p:ph type="sldNum" sz="quarter" idx="12"/>
          </p:nvPr>
        </p:nvSpPr>
        <p:spPr/>
        <p:txBody>
          <a:bodyPr/>
          <a:lstStyle/>
          <a:p>
            <a:fld id="{330EA680-D336-4FF7-8B7A-9848BB0A1C32}" type="slidenum">
              <a:rPr lang="en-US" smtClean="0"/>
              <a:t>19</a:t>
            </a:fld>
            <a:endParaRPr lang="en-US"/>
          </a:p>
        </p:txBody>
      </p:sp>
    </p:spTree>
    <p:extLst>
      <p:ext uri="{BB962C8B-B14F-4D97-AF65-F5344CB8AC3E}">
        <p14:creationId xmlns:p14="http://schemas.microsoft.com/office/powerpoint/2010/main" val="1193209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EB10BC-EB93-4397-BE4D-EBB1EC7D7CB6}"/>
              </a:ext>
            </a:extLst>
          </p:cNvPr>
          <p:cNvSpPr>
            <a:spLocks noGrp="1"/>
          </p:cNvSpPr>
          <p:nvPr>
            <p:ph type="title"/>
          </p:nvPr>
        </p:nvSpPr>
        <p:spPr/>
        <p:txBody>
          <a:bodyPr/>
          <a:lstStyle/>
          <a:p>
            <a:r>
              <a:rPr lang="en-GB" dirty="0"/>
              <a:t>Notes:</a:t>
            </a:r>
          </a:p>
        </p:txBody>
      </p:sp>
      <p:sp>
        <p:nvSpPr>
          <p:cNvPr id="3" name="Content Placeholder 2">
            <a:extLst>
              <a:ext uri="{FF2B5EF4-FFF2-40B4-BE49-F238E27FC236}">
                <a16:creationId xmlns:a16="http://schemas.microsoft.com/office/drawing/2014/main" id="{CF695A85-E5D7-4530-AD03-D0CE1381A020}"/>
              </a:ext>
            </a:extLst>
          </p:cNvPr>
          <p:cNvSpPr>
            <a:spLocks noGrp="1"/>
          </p:cNvSpPr>
          <p:nvPr>
            <p:ph idx="1"/>
          </p:nvPr>
        </p:nvSpPr>
        <p:spPr/>
        <p:txBody>
          <a:bodyPr/>
          <a:lstStyle/>
          <a:p>
            <a:endParaRPr lang="en-GB"/>
          </a:p>
        </p:txBody>
      </p:sp>
      <p:sp>
        <p:nvSpPr>
          <p:cNvPr id="4" name="Slide Number Placeholder 3">
            <a:extLst>
              <a:ext uri="{FF2B5EF4-FFF2-40B4-BE49-F238E27FC236}">
                <a16:creationId xmlns:a16="http://schemas.microsoft.com/office/drawing/2014/main" id="{D9DEF301-669F-436F-9BBF-3200BD0325B0}"/>
              </a:ext>
            </a:extLst>
          </p:cNvPr>
          <p:cNvSpPr>
            <a:spLocks noGrp="1"/>
          </p:cNvSpPr>
          <p:nvPr>
            <p:ph type="sldNum" sz="quarter" idx="12"/>
          </p:nvPr>
        </p:nvSpPr>
        <p:spPr/>
        <p:txBody>
          <a:bodyPr/>
          <a:lstStyle/>
          <a:p>
            <a:fld id="{330EA680-D336-4FF7-8B7A-9848BB0A1C32}" type="slidenum">
              <a:rPr lang="en-US" smtClean="0"/>
              <a:t>20</a:t>
            </a:fld>
            <a:endParaRPr lang="en-US"/>
          </a:p>
        </p:txBody>
      </p:sp>
    </p:spTree>
    <p:extLst>
      <p:ext uri="{BB962C8B-B14F-4D97-AF65-F5344CB8AC3E}">
        <p14:creationId xmlns:p14="http://schemas.microsoft.com/office/powerpoint/2010/main" val="8326460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1164E-A4F6-4793-9BAA-41890D8BC156}"/>
              </a:ext>
            </a:extLst>
          </p:cNvPr>
          <p:cNvSpPr>
            <a:spLocks noGrp="1"/>
          </p:cNvSpPr>
          <p:nvPr>
            <p:ph type="title"/>
          </p:nvPr>
        </p:nvSpPr>
        <p:spPr>
          <a:xfrm>
            <a:off x="4314" y="5691"/>
            <a:ext cx="12250781" cy="1153035"/>
          </a:xfrm>
        </p:spPr>
        <p:txBody>
          <a:bodyPr>
            <a:normAutofit/>
          </a:bodyPr>
          <a:lstStyle/>
          <a:p>
            <a:r>
              <a:rPr lang="en-US" dirty="0">
                <a:cs typeface="Calibri Light"/>
              </a:rPr>
              <a:t> </a:t>
            </a:r>
            <a:endParaRPr lang="en-US" sz="3600" dirty="0"/>
          </a:p>
        </p:txBody>
      </p:sp>
      <p:sp>
        <p:nvSpPr>
          <p:cNvPr id="3" name="Content Placeholder 2">
            <a:extLst>
              <a:ext uri="{FF2B5EF4-FFF2-40B4-BE49-F238E27FC236}">
                <a16:creationId xmlns:a16="http://schemas.microsoft.com/office/drawing/2014/main" id="{B5337E04-7EF2-40C4-BFF1-03C0EADF4D31}"/>
              </a:ext>
            </a:extLst>
          </p:cNvPr>
          <p:cNvSpPr>
            <a:spLocks noGrp="1"/>
          </p:cNvSpPr>
          <p:nvPr>
            <p:ph idx="1"/>
          </p:nvPr>
        </p:nvSpPr>
        <p:spPr>
          <a:xfrm>
            <a:off x="1245704" y="1158727"/>
            <a:ext cx="9342783" cy="4566212"/>
          </a:xfrm>
        </p:spPr>
        <p:txBody>
          <a:bodyPr vert="horz" lIns="91440" tIns="45720" rIns="91440" bIns="45720" rtlCol="0" anchor="t">
            <a:normAutofit fontScale="85000" lnSpcReduction="20000"/>
          </a:bodyPr>
          <a:lstStyle/>
          <a:p>
            <a:pPr marL="0" indent="0">
              <a:buNone/>
            </a:pPr>
            <a:r>
              <a:rPr lang="en-US" dirty="0">
                <a:cs typeface="Calibri Light"/>
              </a:rPr>
              <a:t>Title: Emotion in Music</a:t>
            </a:r>
            <a:br>
              <a:rPr lang="en-US" dirty="0">
                <a:cs typeface="Calibri Light"/>
              </a:rPr>
            </a:br>
            <a:r>
              <a:rPr lang="en-US" sz="2800" dirty="0">
                <a:cs typeface="Calibri Light"/>
              </a:rPr>
              <a:t>LI: to learn to use your emotions in your composing               </a:t>
            </a:r>
            <a:r>
              <a:rPr lang="en-US" dirty="0">
                <a:cs typeface="Calibri" panose="020F0502020204030204"/>
              </a:rPr>
              <a:t>CONNECT:</a:t>
            </a:r>
          </a:p>
          <a:p>
            <a:pPr marL="0" indent="0">
              <a:buNone/>
            </a:pPr>
            <a:r>
              <a:rPr lang="en-US" dirty="0">
                <a:cs typeface="Calibri" panose="020F0502020204030204"/>
              </a:rPr>
              <a:t>Remind yourself of you new melody</a:t>
            </a:r>
          </a:p>
          <a:p>
            <a:pPr marL="0" indent="0">
              <a:buNone/>
            </a:pPr>
            <a:r>
              <a:rPr lang="en-US" dirty="0">
                <a:cs typeface="Calibri" panose="020F0502020204030204"/>
              </a:rPr>
              <a:t>ACTIVATE:</a:t>
            </a:r>
          </a:p>
          <a:p>
            <a:pPr marL="457200" indent="-457200"/>
            <a:r>
              <a:rPr lang="en-US" dirty="0">
                <a:cs typeface="Calibri" panose="020F0502020204030204"/>
              </a:rPr>
              <a:t>DART: Read synopsis of Lessons 9 &amp; 10 from Gary Barlow's BBC Maestro series</a:t>
            </a:r>
            <a:r>
              <a:rPr lang="en-US" dirty="0">
                <a:highlight>
                  <a:srgbClr val="FFFF00"/>
                </a:highlight>
                <a:cs typeface="Calibri" panose="020F0502020204030204"/>
              </a:rPr>
              <a:t> (see next slide)</a:t>
            </a:r>
          </a:p>
          <a:p>
            <a:pPr marL="457200" indent="-457200"/>
            <a:r>
              <a:rPr lang="en-US" dirty="0">
                <a:cs typeface="Calibri" panose="020F0502020204030204"/>
              </a:rPr>
              <a:t>Watch Gary Barlow's BBC Maestro series, Lessons 9 &amp; 10</a:t>
            </a:r>
          </a:p>
          <a:p>
            <a:pPr marL="0" indent="0">
              <a:buNone/>
            </a:pPr>
            <a:r>
              <a:rPr lang="en-US" dirty="0">
                <a:cs typeface="Calibri" panose="020F0502020204030204"/>
              </a:rPr>
              <a:t>DEMONSTRATE:</a:t>
            </a:r>
          </a:p>
          <a:p>
            <a:pPr marL="457200" indent="-457200"/>
            <a:r>
              <a:rPr lang="en-US" dirty="0">
                <a:cs typeface="Calibri" panose="020F0502020204030204"/>
              </a:rPr>
              <a:t>On going work on composing using instrument or software</a:t>
            </a:r>
          </a:p>
          <a:p>
            <a:pPr marL="0" indent="0">
              <a:buNone/>
            </a:pPr>
            <a:r>
              <a:rPr lang="en-US" dirty="0">
                <a:cs typeface="Calibri" panose="020F0502020204030204"/>
              </a:rPr>
              <a:t>CONSOLIDATE:</a:t>
            </a:r>
          </a:p>
          <a:p>
            <a:pPr marL="457200" indent="-457200"/>
            <a:r>
              <a:rPr lang="en-US" dirty="0">
                <a:cs typeface="Calibri" panose="020F0502020204030204"/>
              </a:rPr>
              <a:t>Write when you are feeling emotion</a:t>
            </a:r>
          </a:p>
          <a:p>
            <a:pPr marL="457200" indent="-457200"/>
            <a:r>
              <a:rPr lang="en-US" dirty="0">
                <a:cs typeface="Calibri" panose="020F0502020204030204"/>
              </a:rPr>
              <a:t>No idea is ever wasted</a:t>
            </a:r>
          </a:p>
          <a:p>
            <a:pPr marL="457200" indent="-457200"/>
            <a:endParaRPr lang="en-US" dirty="0">
              <a:cs typeface="Calibri" panose="020F0502020204030204"/>
            </a:endParaRPr>
          </a:p>
        </p:txBody>
      </p:sp>
      <p:sp>
        <p:nvSpPr>
          <p:cNvPr id="4" name="Slide Number Placeholder 3">
            <a:extLst>
              <a:ext uri="{FF2B5EF4-FFF2-40B4-BE49-F238E27FC236}">
                <a16:creationId xmlns:a16="http://schemas.microsoft.com/office/drawing/2014/main" id="{A9928813-47D0-4EEE-A288-EC6C66126350}"/>
              </a:ext>
            </a:extLst>
          </p:cNvPr>
          <p:cNvSpPr>
            <a:spLocks noGrp="1"/>
          </p:cNvSpPr>
          <p:nvPr>
            <p:ph type="sldNum" sz="quarter" idx="12"/>
          </p:nvPr>
        </p:nvSpPr>
        <p:spPr/>
        <p:txBody>
          <a:bodyPr/>
          <a:lstStyle/>
          <a:p>
            <a:fld id="{330EA680-D336-4FF7-8B7A-9848BB0A1C32}" type="slidenum">
              <a:rPr lang="en-US" smtClean="0"/>
              <a:t>21</a:t>
            </a:fld>
            <a:endParaRPr lang="en-US"/>
          </a:p>
        </p:txBody>
      </p:sp>
    </p:spTree>
    <p:extLst>
      <p:ext uri="{BB962C8B-B14F-4D97-AF65-F5344CB8AC3E}">
        <p14:creationId xmlns:p14="http://schemas.microsoft.com/office/powerpoint/2010/main" val="15897862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7C5047-CA5F-41BF-911C-96E9455E8DCA}"/>
              </a:ext>
            </a:extLst>
          </p:cNvPr>
          <p:cNvSpPr>
            <a:spLocks noGrp="1"/>
          </p:cNvSpPr>
          <p:nvPr>
            <p:ph type="title"/>
          </p:nvPr>
        </p:nvSpPr>
        <p:spPr>
          <a:xfrm>
            <a:off x="838200" y="2863"/>
            <a:ext cx="10515600" cy="1712808"/>
          </a:xfrm>
        </p:spPr>
        <p:txBody>
          <a:bodyPr/>
          <a:lstStyle/>
          <a:p>
            <a:r>
              <a:rPr lang="en-US" dirty="0">
                <a:cs typeface="Calibri Light"/>
              </a:rPr>
              <a:t> </a:t>
            </a:r>
          </a:p>
        </p:txBody>
      </p:sp>
      <p:sp>
        <p:nvSpPr>
          <p:cNvPr id="3" name="Content Placeholder 2">
            <a:extLst>
              <a:ext uri="{FF2B5EF4-FFF2-40B4-BE49-F238E27FC236}">
                <a16:creationId xmlns:a16="http://schemas.microsoft.com/office/drawing/2014/main" id="{BFBE8247-8520-4B9B-83DD-C7D5812EE815}"/>
              </a:ext>
            </a:extLst>
          </p:cNvPr>
          <p:cNvSpPr>
            <a:spLocks noGrp="1"/>
          </p:cNvSpPr>
          <p:nvPr>
            <p:ph idx="1"/>
          </p:nvPr>
        </p:nvSpPr>
        <p:spPr>
          <a:xfrm>
            <a:off x="1086678" y="1086678"/>
            <a:ext cx="9356035" cy="4797287"/>
          </a:xfrm>
        </p:spPr>
        <p:txBody>
          <a:bodyPr vert="horz" lIns="91440" tIns="45720" rIns="91440" bIns="45720" rtlCol="0" anchor="t">
            <a:normAutofit fontScale="92500" lnSpcReduction="10000"/>
          </a:bodyPr>
          <a:lstStyle/>
          <a:p>
            <a:pPr marL="0" indent="0">
              <a:buNone/>
            </a:pPr>
            <a:r>
              <a:rPr lang="en-US" dirty="0">
                <a:highlight>
                  <a:srgbClr val="FFFF00"/>
                </a:highlight>
                <a:cs typeface="Calibri Light"/>
              </a:rPr>
              <a:t>ACTIVATE</a:t>
            </a:r>
            <a:r>
              <a:rPr lang="en-US" dirty="0">
                <a:cs typeface="Calibri Light"/>
              </a:rPr>
              <a:t>: </a:t>
            </a:r>
            <a:r>
              <a:rPr lang="en-US" u="sng" dirty="0">
                <a:ea typeface="+mn-lt"/>
                <a:cs typeface="+mn-lt"/>
              </a:rPr>
              <a:t>Lesson 10: Find Your Voice:</a:t>
            </a:r>
            <a:r>
              <a:rPr lang="en-US" dirty="0">
                <a:ea typeface="+mn-lt"/>
                <a:cs typeface="+mn-lt"/>
              </a:rPr>
              <a:t> </a:t>
            </a:r>
            <a:r>
              <a:rPr lang="en-US" dirty="0">
                <a:cs typeface="Calibri" panose="020F0502020204030204"/>
              </a:rPr>
              <a:t>THIS IS GOOD STUFF: </a:t>
            </a:r>
          </a:p>
          <a:p>
            <a:pPr marL="0" indent="0">
              <a:buNone/>
            </a:pPr>
            <a:r>
              <a:rPr lang="en-US" u="sng" dirty="0">
                <a:cs typeface="Calibri" panose="020F0502020204030204"/>
              </a:rPr>
              <a:t>Gary Barlow says: There are no shortcuts to finding your own voice. Gary shows you the ways in which you can get started</a:t>
            </a:r>
            <a:r>
              <a:rPr lang="en-US" dirty="0">
                <a:cs typeface="Calibri" panose="020F0502020204030204"/>
              </a:rPr>
              <a:t>. Worth listening to. Gary shows you the ways in which you can get started. Don't go in and start with same chord every day, use something new, new key, write about something that changed your life, extreme amount of soul searching. Documenting something that is important to you. And live! You need experience and connection. Write when you're feeling extreme emotion. Writer's block. Read a newspaper, listen to music. Doesn't have to be at the piano. Look around, songs are everywhere. </a:t>
            </a:r>
            <a:r>
              <a:rPr lang="en-US" u="sng" dirty="0">
                <a:cs typeface="Calibri" panose="020F0502020204030204"/>
              </a:rPr>
              <a:t>Log your ideas</a:t>
            </a:r>
            <a:r>
              <a:rPr lang="en-US" dirty="0">
                <a:cs typeface="Calibri" panose="020F0502020204030204"/>
              </a:rPr>
              <a:t>. (George Michael) Use phone to record an idea. Stop watch. Don't be distracted. Last section of song – different. Come up with 3 different versions and use the best one. </a:t>
            </a:r>
            <a:endParaRPr lang="en-US" dirty="0">
              <a:ea typeface="+mn-lt"/>
              <a:cs typeface="+mn-lt"/>
            </a:endParaRPr>
          </a:p>
          <a:p>
            <a:pPr marL="0" indent="0">
              <a:buNone/>
            </a:pPr>
            <a:endParaRPr lang="en-US" dirty="0">
              <a:cs typeface="Calibri" panose="020F0502020204030204"/>
            </a:endParaRPr>
          </a:p>
        </p:txBody>
      </p:sp>
      <p:sp>
        <p:nvSpPr>
          <p:cNvPr id="4" name="Slide Number Placeholder 3">
            <a:extLst>
              <a:ext uri="{FF2B5EF4-FFF2-40B4-BE49-F238E27FC236}">
                <a16:creationId xmlns:a16="http://schemas.microsoft.com/office/drawing/2014/main" id="{73965BA7-DB54-42CE-985D-250B7A45C0A0}"/>
              </a:ext>
            </a:extLst>
          </p:cNvPr>
          <p:cNvSpPr>
            <a:spLocks noGrp="1"/>
          </p:cNvSpPr>
          <p:nvPr>
            <p:ph type="sldNum" sz="quarter" idx="12"/>
          </p:nvPr>
        </p:nvSpPr>
        <p:spPr/>
        <p:txBody>
          <a:bodyPr/>
          <a:lstStyle/>
          <a:p>
            <a:fld id="{330EA680-D336-4FF7-8B7A-9848BB0A1C32}" type="slidenum">
              <a:rPr lang="en-US" smtClean="0"/>
              <a:t>22</a:t>
            </a:fld>
            <a:endParaRPr lang="en-US"/>
          </a:p>
        </p:txBody>
      </p:sp>
    </p:spTree>
    <p:extLst>
      <p:ext uri="{BB962C8B-B14F-4D97-AF65-F5344CB8AC3E}">
        <p14:creationId xmlns:p14="http://schemas.microsoft.com/office/powerpoint/2010/main" val="24438024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1164E-A4F6-4793-9BAA-41890D8BC156}"/>
              </a:ext>
            </a:extLst>
          </p:cNvPr>
          <p:cNvSpPr>
            <a:spLocks noGrp="1"/>
          </p:cNvSpPr>
          <p:nvPr>
            <p:ph type="title"/>
          </p:nvPr>
        </p:nvSpPr>
        <p:spPr>
          <a:xfrm>
            <a:off x="47446" y="5691"/>
            <a:ext cx="12082731" cy="1153035"/>
          </a:xfrm>
        </p:spPr>
        <p:txBody>
          <a:bodyPr>
            <a:normAutofit/>
          </a:bodyPr>
          <a:lstStyle/>
          <a:p>
            <a:r>
              <a:rPr lang="en-US" dirty="0">
                <a:cs typeface="Calibri Light"/>
              </a:rPr>
              <a:t>                  </a:t>
            </a:r>
            <a:endParaRPr lang="en-US" dirty="0"/>
          </a:p>
        </p:txBody>
      </p:sp>
      <p:sp>
        <p:nvSpPr>
          <p:cNvPr id="3" name="Content Placeholder 2">
            <a:extLst>
              <a:ext uri="{FF2B5EF4-FFF2-40B4-BE49-F238E27FC236}">
                <a16:creationId xmlns:a16="http://schemas.microsoft.com/office/drawing/2014/main" id="{B5337E04-7EF2-40C4-BFF1-03C0EADF4D31}"/>
              </a:ext>
            </a:extLst>
          </p:cNvPr>
          <p:cNvSpPr>
            <a:spLocks noGrp="1"/>
          </p:cNvSpPr>
          <p:nvPr>
            <p:ph idx="1"/>
          </p:nvPr>
        </p:nvSpPr>
        <p:spPr>
          <a:xfrm>
            <a:off x="1616765" y="1158726"/>
            <a:ext cx="8971722" cy="4764995"/>
          </a:xfrm>
        </p:spPr>
        <p:txBody>
          <a:bodyPr vert="horz" lIns="91440" tIns="45720" rIns="91440" bIns="45720" rtlCol="0" anchor="t">
            <a:normAutofit fontScale="77500" lnSpcReduction="20000"/>
          </a:bodyPr>
          <a:lstStyle/>
          <a:p>
            <a:pPr marL="0" indent="0">
              <a:buNone/>
            </a:pPr>
            <a:r>
              <a:rPr lang="en-US" dirty="0">
                <a:cs typeface="Calibri Light"/>
              </a:rPr>
              <a:t>Title: No Idea is Ever Wasted</a:t>
            </a:r>
            <a:br>
              <a:rPr lang="en-US" sz="1800" dirty="0">
                <a:cs typeface="Calibri Light"/>
              </a:rPr>
            </a:br>
            <a:r>
              <a:rPr lang="en-US" dirty="0">
                <a:cs typeface="Calibri Light"/>
              </a:rPr>
              <a:t>LI: to learn how chords can dictate emotions </a:t>
            </a:r>
            <a:r>
              <a:rPr lang="en-US" dirty="0">
                <a:cs typeface="Calibri" panose="020F0502020204030204"/>
              </a:rPr>
              <a:t>CONNECT:</a:t>
            </a:r>
          </a:p>
          <a:p>
            <a:r>
              <a:rPr lang="en-US" dirty="0">
                <a:cs typeface="Calibri" panose="020F0502020204030204"/>
              </a:rPr>
              <a:t>No idea is ever wasted</a:t>
            </a:r>
          </a:p>
          <a:p>
            <a:r>
              <a:rPr lang="en-US" dirty="0">
                <a:cs typeface="Calibri" panose="020F0502020204030204"/>
              </a:rPr>
              <a:t>Write when you are feeling extreme emotion</a:t>
            </a:r>
            <a:endParaRPr lang="en-US" dirty="0"/>
          </a:p>
          <a:p>
            <a:pPr marL="0" indent="0">
              <a:buNone/>
            </a:pPr>
            <a:r>
              <a:rPr lang="en-US" dirty="0">
                <a:cs typeface="Calibri" panose="020F0502020204030204"/>
              </a:rPr>
              <a:t>ACTIVATE:</a:t>
            </a:r>
          </a:p>
          <a:p>
            <a:pPr marL="457200" indent="-457200"/>
            <a:r>
              <a:rPr lang="en-US" dirty="0">
                <a:cs typeface="Calibri" panose="020F0502020204030204"/>
              </a:rPr>
              <a:t>DART: Lessons 11, 12, 13 of Gary Barlow's Song Writing Series </a:t>
            </a:r>
          </a:p>
          <a:p>
            <a:pPr marL="0" indent="0">
              <a:buNone/>
            </a:pPr>
            <a:r>
              <a:rPr lang="en-US" dirty="0">
                <a:cs typeface="Calibri" panose="020F0502020204030204"/>
              </a:rPr>
              <a:t>DEMONSTRATE:</a:t>
            </a:r>
          </a:p>
          <a:p>
            <a:pPr marL="457200" indent="-457200"/>
            <a:r>
              <a:rPr lang="en-US" dirty="0">
                <a:ea typeface="+mn-lt"/>
                <a:cs typeface="+mn-lt"/>
              </a:rPr>
              <a:t>On going work on composing using instrument or software</a:t>
            </a:r>
          </a:p>
          <a:p>
            <a:pPr marL="457200" indent="-457200"/>
            <a:r>
              <a:rPr lang="en-US" dirty="0">
                <a:cs typeface="Calibri" panose="020F0502020204030204"/>
              </a:rPr>
              <a:t>If finished: Use your BLB Conventions of Pop to read about 'Pop Ballads of the 1970's, '80's and '90's. Answer the questions about this up to and including p.17 in the Questions section</a:t>
            </a:r>
          </a:p>
          <a:p>
            <a:pPr marL="0" indent="0">
              <a:buNone/>
            </a:pPr>
            <a:r>
              <a:rPr lang="en-US" dirty="0">
                <a:cs typeface="Calibri" panose="020F0502020204030204"/>
              </a:rPr>
              <a:t>CONSOLIDATE:</a:t>
            </a:r>
          </a:p>
          <a:p>
            <a:r>
              <a:rPr lang="en-US" dirty="0">
                <a:cs typeface="Calibri" panose="020F0502020204030204"/>
              </a:rPr>
              <a:t>Remember that chords can dictate the emotions in a song</a:t>
            </a:r>
          </a:p>
          <a:p>
            <a:r>
              <a:rPr lang="en-US" dirty="0">
                <a:cs typeface="Calibri" panose="020F0502020204030204"/>
              </a:rPr>
              <a:t>Get your chorus going fast if you want a dramatic effect</a:t>
            </a:r>
          </a:p>
        </p:txBody>
      </p:sp>
      <p:sp>
        <p:nvSpPr>
          <p:cNvPr id="4" name="Slide Number Placeholder 3">
            <a:extLst>
              <a:ext uri="{FF2B5EF4-FFF2-40B4-BE49-F238E27FC236}">
                <a16:creationId xmlns:a16="http://schemas.microsoft.com/office/drawing/2014/main" id="{2DD6B228-C414-485C-988A-F25F536E7359}"/>
              </a:ext>
            </a:extLst>
          </p:cNvPr>
          <p:cNvSpPr>
            <a:spLocks noGrp="1"/>
          </p:cNvSpPr>
          <p:nvPr>
            <p:ph type="sldNum" sz="quarter" idx="12"/>
          </p:nvPr>
        </p:nvSpPr>
        <p:spPr/>
        <p:txBody>
          <a:bodyPr/>
          <a:lstStyle/>
          <a:p>
            <a:fld id="{330EA680-D336-4FF7-8B7A-9848BB0A1C32}" type="slidenum">
              <a:rPr lang="en-US" smtClean="0"/>
              <a:t>23</a:t>
            </a:fld>
            <a:endParaRPr lang="en-US"/>
          </a:p>
        </p:txBody>
      </p:sp>
    </p:spTree>
    <p:extLst>
      <p:ext uri="{BB962C8B-B14F-4D97-AF65-F5344CB8AC3E}">
        <p14:creationId xmlns:p14="http://schemas.microsoft.com/office/powerpoint/2010/main" val="42216592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8EE8A6-0D6E-4B93-AEE5-1058F9B808D6}"/>
              </a:ext>
            </a:extLst>
          </p:cNvPr>
          <p:cNvSpPr>
            <a:spLocks noGrp="1"/>
          </p:cNvSpPr>
          <p:nvPr>
            <p:ph type="title"/>
          </p:nvPr>
        </p:nvSpPr>
        <p:spPr/>
        <p:txBody>
          <a:bodyPr/>
          <a:lstStyle/>
          <a:p>
            <a:r>
              <a:rPr lang="en-GB" dirty="0"/>
              <a:t>Notes:</a:t>
            </a:r>
          </a:p>
        </p:txBody>
      </p:sp>
      <p:sp>
        <p:nvSpPr>
          <p:cNvPr id="3" name="Content Placeholder 2">
            <a:extLst>
              <a:ext uri="{FF2B5EF4-FFF2-40B4-BE49-F238E27FC236}">
                <a16:creationId xmlns:a16="http://schemas.microsoft.com/office/drawing/2014/main" id="{29E74AC5-9EC0-4D09-9B17-872F527B5E9B}"/>
              </a:ext>
            </a:extLst>
          </p:cNvPr>
          <p:cNvSpPr>
            <a:spLocks noGrp="1"/>
          </p:cNvSpPr>
          <p:nvPr>
            <p:ph idx="1"/>
          </p:nvPr>
        </p:nvSpPr>
        <p:spPr/>
        <p:txBody>
          <a:bodyPr/>
          <a:lstStyle/>
          <a:p>
            <a:endParaRPr lang="en-GB"/>
          </a:p>
        </p:txBody>
      </p:sp>
      <p:sp>
        <p:nvSpPr>
          <p:cNvPr id="4" name="Slide Number Placeholder 3">
            <a:extLst>
              <a:ext uri="{FF2B5EF4-FFF2-40B4-BE49-F238E27FC236}">
                <a16:creationId xmlns:a16="http://schemas.microsoft.com/office/drawing/2014/main" id="{DA77AC03-65E1-4947-8829-BDA5AB08A199}"/>
              </a:ext>
            </a:extLst>
          </p:cNvPr>
          <p:cNvSpPr>
            <a:spLocks noGrp="1"/>
          </p:cNvSpPr>
          <p:nvPr>
            <p:ph type="sldNum" sz="quarter" idx="12"/>
          </p:nvPr>
        </p:nvSpPr>
        <p:spPr/>
        <p:txBody>
          <a:bodyPr/>
          <a:lstStyle/>
          <a:p>
            <a:fld id="{330EA680-D336-4FF7-8B7A-9848BB0A1C32}" type="slidenum">
              <a:rPr lang="en-US" smtClean="0"/>
              <a:t>24</a:t>
            </a:fld>
            <a:endParaRPr lang="en-US"/>
          </a:p>
        </p:txBody>
      </p:sp>
    </p:spTree>
    <p:extLst>
      <p:ext uri="{BB962C8B-B14F-4D97-AF65-F5344CB8AC3E}">
        <p14:creationId xmlns:p14="http://schemas.microsoft.com/office/powerpoint/2010/main" val="26050618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BECC1F0-A7BC-463C-ACF1-400DEFD6C32E}"/>
              </a:ext>
            </a:extLst>
          </p:cNvPr>
          <p:cNvSpPr>
            <a:spLocks noGrp="1"/>
          </p:cNvSpPr>
          <p:nvPr>
            <p:ph idx="1"/>
          </p:nvPr>
        </p:nvSpPr>
        <p:spPr>
          <a:xfrm>
            <a:off x="1550504" y="1690688"/>
            <a:ext cx="8494644" cy="3994495"/>
          </a:xfrm>
        </p:spPr>
        <p:txBody>
          <a:bodyPr vert="horz" lIns="91440" tIns="45720" rIns="91440" bIns="45720" rtlCol="0" anchor="t">
            <a:normAutofit fontScale="70000" lnSpcReduction="20000"/>
          </a:bodyPr>
          <a:lstStyle/>
          <a:p>
            <a:pPr marL="0" indent="0">
              <a:buNone/>
            </a:pPr>
            <a:r>
              <a:rPr lang="en-US" dirty="0">
                <a:cs typeface="Calibri Light"/>
              </a:rPr>
              <a:t>ACTIVATE: Gary Barlow BBC Maestro Series</a:t>
            </a:r>
            <a:r>
              <a:rPr lang="en-US" dirty="0">
                <a:ea typeface="+mn-lt"/>
                <a:cs typeface="+mn-lt"/>
              </a:rPr>
              <a:t> 11: No Idea is Ever Wasted: </a:t>
            </a:r>
          </a:p>
          <a:p>
            <a:r>
              <a:rPr lang="en-US" dirty="0">
                <a:cs typeface="Calibri"/>
              </a:rPr>
              <a:t>'It’s critical that you keep all your ideas safe so that you can come back to them. Gary illustrates this with the story of a song that stuck with him until he was ready to complete it.' (</a:t>
            </a:r>
            <a:r>
              <a:rPr lang="en-US" u="sng" dirty="0">
                <a:cs typeface="Calibri"/>
              </a:rPr>
              <a:t>All worth watching)</a:t>
            </a:r>
            <a:endParaRPr lang="en-US" u="sng" dirty="0">
              <a:ea typeface="+mn-lt"/>
              <a:cs typeface="+mn-lt"/>
            </a:endParaRPr>
          </a:p>
          <a:p>
            <a:r>
              <a:rPr lang="en-US" dirty="0">
                <a:ea typeface="+mn-lt"/>
                <a:cs typeface="+mn-lt"/>
              </a:rPr>
              <a:t>Came back to a song eight years later and found the inspiration. </a:t>
            </a:r>
          </a:p>
          <a:p>
            <a:r>
              <a:rPr lang="en-US" u="sng" dirty="0">
                <a:ea typeface="+mn-lt"/>
                <a:cs typeface="+mn-lt"/>
              </a:rPr>
              <a:t>Lesson 12: The Chorus:</a:t>
            </a:r>
            <a:r>
              <a:rPr lang="en-US" dirty="0">
                <a:ea typeface="+mn-lt"/>
                <a:cs typeface="+mn-lt"/>
              </a:rPr>
              <a:t> Find out why Gary likes to get a song started with the chorus. </a:t>
            </a:r>
          </a:p>
          <a:p>
            <a:r>
              <a:rPr lang="en-US" dirty="0">
                <a:ea typeface="+mn-lt"/>
                <a:cs typeface="+mn-lt"/>
              </a:rPr>
              <a:t>Fit  it all together like a jigsaw. </a:t>
            </a:r>
          </a:p>
          <a:p>
            <a:r>
              <a:rPr lang="en-US" u="sng" dirty="0">
                <a:ea typeface="+mn-lt"/>
                <a:cs typeface="+mn-lt"/>
              </a:rPr>
              <a:t>Lesson 13: Chords:</a:t>
            </a:r>
            <a:r>
              <a:rPr lang="en-US" dirty="0">
                <a:ea typeface="+mn-lt"/>
                <a:cs typeface="+mn-lt"/>
              </a:rPr>
              <a:t> </a:t>
            </a:r>
            <a:r>
              <a:rPr lang="en-US" dirty="0">
                <a:cs typeface="Calibri"/>
              </a:rPr>
              <a:t>'Chords are great building blocks for songwriters. They have dictated the emotions and sentiments of many of Gary’s most famous songs'. (</a:t>
            </a:r>
            <a:r>
              <a:rPr lang="en-US" u="sng" dirty="0">
                <a:cs typeface="Calibri"/>
              </a:rPr>
              <a:t>All worth watching)</a:t>
            </a:r>
            <a:endParaRPr lang="en-US" u="sng" dirty="0">
              <a:ea typeface="+mn-lt"/>
              <a:cs typeface="+mn-lt"/>
            </a:endParaRPr>
          </a:p>
          <a:p>
            <a:r>
              <a:rPr lang="en-US" dirty="0">
                <a:ea typeface="+mn-lt"/>
                <a:cs typeface="+mn-lt"/>
              </a:rPr>
              <a:t>Ideas to get started and inspired, or just play some chords. Something that makes you emotional. What can I add to this? Chords are a great way to get started. </a:t>
            </a:r>
          </a:p>
          <a:p>
            <a:endParaRPr lang="en-US" dirty="0">
              <a:cs typeface="Calibri"/>
            </a:endParaRPr>
          </a:p>
        </p:txBody>
      </p:sp>
      <p:sp>
        <p:nvSpPr>
          <p:cNvPr id="4" name="Slide Number Placeholder 3">
            <a:extLst>
              <a:ext uri="{FF2B5EF4-FFF2-40B4-BE49-F238E27FC236}">
                <a16:creationId xmlns:a16="http://schemas.microsoft.com/office/drawing/2014/main" id="{50103535-68E2-42F8-9798-ECDAA67C1533}"/>
              </a:ext>
            </a:extLst>
          </p:cNvPr>
          <p:cNvSpPr>
            <a:spLocks noGrp="1"/>
          </p:cNvSpPr>
          <p:nvPr>
            <p:ph type="sldNum" sz="quarter" idx="12"/>
          </p:nvPr>
        </p:nvSpPr>
        <p:spPr/>
        <p:txBody>
          <a:bodyPr/>
          <a:lstStyle/>
          <a:p>
            <a:fld id="{330EA680-D336-4FF7-8B7A-9848BB0A1C32}" type="slidenum">
              <a:rPr lang="en-US" smtClean="0"/>
              <a:t>25</a:t>
            </a:fld>
            <a:endParaRPr lang="en-US"/>
          </a:p>
        </p:txBody>
      </p:sp>
    </p:spTree>
    <p:extLst>
      <p:ext uri="{BB962C8B-B14F-4D97-AF65-F5344CB8AC3E}">
        <p14:creationId xmlns:p14="http://schemas.microsoft.com/office/powerpoint/2010/main" val="9360023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8AA19-D84A-4AC7-A0F0-B187F0BEA358}"/>
              </a:ext>
            </a:extLst>
          </p:cNvPr>
          <p:cNvSpPr>
            <a:spLocks noGrp="1"/>
          </p:cNvSpPr>
          <p:nvPr>
            <p:ph type="title"/>
          </p:nvPr>
        </p:nvSpPr>
        <p:spPr/>
        <p:txBody>
          <a:bodyPr>
            <a:normAutofit/>
          </a:bodyPr>
          <a:lstStyle/>
          <a:p>
            <a:br>
              <a:rPr lang="en-US" dirty="0">
                <a:cs typeface="Calibri Light"/>
              </a:rPr>
            </a:br>
            <a:endParaRPr lang="en-US" dirty="0"/>
          </a:p>
        </p:txBody>
      </p:sp>
      <p:sp>
        <p:nvSpPr>
          <p:cNvPr id="3" name="Content Placeholder 2">
            <a:extLst>
              <a:ext uri="{FF2B5EF4-FFF2-40B4-BE49-F238E27FC236}">
                <a16:creationId xmlns:a16="http://schemas.microsoft.com/office/drawing/2014/main" id="{D8018B2F-062C-40A4-A56E-1F3B77830977}"/>
              </a:ext>
            </a:extLst>
          </p:cNvPr>
          <p:cNvSpPr>
            <a:spLocks noGrp="1"/>
          </p:cNvSpPr>
          <p:nvPr>
            <p:ph idx="1"/>
          </p:nvPr>
        </p:nvSpPr>
        <p:spPr>
          <a:xfrm>
            <a:off x="1245704" y="1232453"/>
            <a:ext cx="9210261" cy="4731026"/>
          </a:xfrm>
        </p:spPr>
        <p:txBody>
          <a:bodyPr vert="horz" lIns="91440" tIns="45720" rIns="91440" bIns="45720" rtlCol="0" anchor="t">
            <a:normAutofit fontScale="70000" lnSpcReduction="20000"/>
          </a:bodyPr>
          <a:lstStyle/>
          <a:p>
            <a:pPr marL="0" indent="0">
              <a:buNone/>
            </a:pPr>
            <a:r>
              <a:rPr lang="en-US" dirty="0">
                <a:highlight>
                  <a:srgbClr val="FFFF00"/>
                </a:highlight>
                <a:cs typeface="Calibri Light"/>
              </a:rPr>
              <a:t>ACTIVATE:</a:t>
            </a:r>
            <a:r>
              <a:rPr lang="en-US" dirty="0">
                <a:cs typeface="Calibri Light"/>
              </a:rPr>
              <a:t> </a:t>
            </a:r>
          </a:p>
          <a:p>
            <a:pPr marL="0" indent="0">
              <a:buNone/>
            </a:pPr>
            <a:r>
              <a:rPr lang="en-US" u="sng" dirty="0">
                <a:ea typeface="+mn-lt"/>
                <a:cs typeface="+mn-lt"/>
              </a:rPr>
              <a:t>Lesson 14: Experiment with Chords:</a:t>
            </a:r>
            <a:r>
              <a:rPr lang="en-US" dirty="0">
                <a:ea typeface="+mn-lt"/>
                <a:cs typeface="+mn-lt"/>
              </a:rPr>
              <a:t> '</a:t>
            </a:r>
            <a:r>
              <a:rPr lang="en-US" dirty="0">
                <a:cs typeface="Calibri"/>
              </a:rPr>
              <a:t>Gary shows us how he brought two ideas to the studio and fused them together to create a song big enough to open a sell out show at Wembley Stadium'. (Worth watching) Idea: RH does same  thing repeating, LH changes</a:t>
            </a:r>
            <a:endParaRPr lang="en-US" dirty="0">
              <a:ea typeface="+mn-lt"/>
              <a:cs typeface="+mn-lt"/>
            </a:endParaRPr>
          </a:p>
          <a:p>
            <a:pPr marL="0" indent="0">
              <a:buNone/>
            </a:pPr>
            <a:r>
              <a:rPr lang="en-US" dirty="0">
                <a:ea typeface="+mn-lt"/>
                <a:cs typeface="+mn-lt"/>
              </a:rPr>
              <a:t>Chorus is where you connect. How to get there quickly. Get to the chorus soon, within 40 seconds.  </a:t>
            </a:r>
          </a:p>
          <a:p>
            <a:pPr marL="0" indent="0">
              <a:buNone/>
            </a:pPr>
            <a:r>
              <a:rPr lang="en-US" dirty="0">
                <a:ea typeface="+mn-lt"/>
                <a:cs typeface="+mn-lt"/>
              </a:rPr>
              <a:t>Was writing for huge stadiums, therefore simple songs so all can sing it together. So need 'big' words like 'universe', 'magnificent' etc. So you are considering your audience. </a:t>
            </a:r>
          </a:p>
          <a:p>
            <a:pPr marL="0" indent="0">
              <a:buNone/>
            </a:pPr>
            <a:endParaRPr lang="en-US" dirty="0">
              <a:ea typeface="+mn-lt"/>
              <a:cs typeface="+mn-lt"/>
            </a:endParaRPr>
          </a:p>
          <a:p>
            <a:pPr marL="0" indent="0">
              <a:buNone/>
            </a:pPr>
            <a:r>
              <a:rPr lang="en-US" u="sng" dirty="0">
                <a:ea typeface="+mn-lt"/>
                <a:cs typeface="+mn-lt"/>
              </a:rPr>
              <a:t>Lesson 15: Collaboration: </a:t>
            </a:r>
            <a:r>
              <a:rPr lang="en-US" dirty="0">
                <a:cs typeface="Calibri"/>
              </a:rPr>
              <a:t>'Arguably the greatest comeback in pop history was launched off the back of a collaboration. Gary explains how a partnership with producer John Shanks, helped create the song, Patience'. </a:t>
            </a:r>
            <a:r>
              <a:rPr lang="en-US" u="sng" dirty="0">
                <a:cs typeface="Calibri"/>
              </a:rPr>
              <a:t>8' 38''</a:t>
            </a:r>
            <a:endParaRPr lang="en-US" u="sng" dirty="0">
              <a:ea typeface="+mn-lt"/>
              <a:cs typeface="+mn-lt"/>
            </a:endParaRPr>
          </a:p>
          <a:p>
            <a:pPr marL="0" indent="0">
              <a:buNone/>
            </a:pPr>
            <a:r>
              <a:rPr lang="en-US" dirty="0">
                <a:ea typeface="+mn-lt"/>
                <a:cs typeface="+mn-lt"/>
              </a:rPr>
              <a:t>It's all about collaboration. So many jobs around music. All needed. Have fun. Most of his songs are from the piano. Worked with a guitarist who did it differently to piano. Title in chorus or not? Get uncomfortable. Used falsetto. Melisma/hook. Simplicity. Friday night in the pub. Can folks in the pub sing that song?</a:t>
            </a:r>
          </a:p>
          <a:p>
            <a:pPr marL="0" indent="0">
              <a:buNone/>
            </a:pPr>
            <a:endParaRPr lang="en-US" dirty="0">
              <a:cs typeface="Calibri"/>
            </a:endParaRPr>
          </a:p>
        </p:txBody>
      </p:sp>
      <p:sp>
        <p:nvSpPr>
          <p:cNvPr id="4" name="Slide Number Placeholder 3">
            <a:extLst>
              <a:ext uri="{FF2B5EF4-FFF2-40B4-BE49-F238E27FC236}">
                <a16:creationId xmlns:a16="http://schemas.microsoft.com/office/drawing/2014/main" id="{13871DEA-6092-4B11-81C8-9B03AD11CD63}"/>
              </a:ext>
            </a:extLst>
          </p:cNvPr>
          <p:cNvSpPr>
            <a:spLocks noGrp="1"/>
          </p:cNvSpPr>
          <p:nvPr>
            <p:ph type="sldNum" sz="quarter" idx="12"/>
          </p:nvPr>
        </p:nvSpPr>
        <p:spPr/>
        <p:txBody>
          <a:bodyPr/>
          <a:lstStyle/>
          <a:p>
            <a:fld id="{330EA680-D336-4FF7-8B7A-9848BB0A1C32}" type="slidenum">
              <a:rPr lang="en-US" smtClean="0"/>
              <a:t>26</a:t>
            </a:fld>
            <a:endParaRPr lang="en-US"/>
          </a:p>
        </p:txBody>
      </p:sp>
    </p:spTree>
    <p:extLst>
      <p:ext uri="{BB962C8B-B14F-4D97-AF65-F5344CB8AC3E}">
        <p14:creationId xmlns:p14="http://schemas.microsoft.com/office/powerpoint/2010/main" val="11384937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5337E04-7EF2-40C4-BFF1-03C0EADF4D31}"/>
              </a:ext>
            </a:extLst>
          </p:cNvPr>
          <p:cNvSpPr>
            <a:spLocks noGrp="1"/>
          </p:cNvSpPr>
          <p:nvPr>
            <p:ph idx="1"/>
          </p:nvPr>
        </p:nvSpPr>
        <p:spPr>
          <a:xfrm>
            <a:off x="1258956" y="1158725"/>
            <a:ext cx="8945217" cy="4168649"/>
          </a:xfrm>
        </p:spPr>
        <p:txBody>
          <a:bodyPr vert="horz" lIns="91440" tIns="45720" rIns="91440" bIns="45720" rtlCol="0" anchor="t">
            <a:normAutofit fontScale="62500" lnSpcReduction="20000"/>
          </a:bodyPr>
          <a:lstStyle/>
          <a:p>
            <a:pPr marL="0" indent="0">
              <a:buNone/>
            </a:pPr>
            <a:r>
              <a:rPr lang="en-US" dirty="0">
                <a:cs typeface="Calibri Light"/>
              </a:rPr>
              <a:t>  </a:t>
            </a:r>
            <a:r>
              <a:rPr lang="en-US" sz="4500" dirty="0">
                <a:cs typeface="Calibri Light"/>
              </a:rPr>
              <a:t>Title: Experiment With Chords</a:t>
            </a:r>
            <a:br>
              <a:rPr lang="en-US" dirty="0">
                <a:cs typeface="Calibri Light"/>
              </a:rPr>
            </a:br>
            <a:r>
              <a:rPr lang="en-US" dirty="0">
                <a:cs typeface="Calibri Light"/>
              </a:rPr>
              <a:t>LI: to learn how to experiment with chords         </a:t>
            </a:r>
            <a:r>
              <a:rPr lang="en-US" dirty="0">
                <a:cs typeface="Calibri" panose="020F0502020204030204"/>
              </a:rPr>
              <a:t>CONNECT:</a:t>
            </a:r>
            <a:endParaRPr lang="en-US" dirty="0"/>
          </a:p>
          <a:p>
            <a:r>
              <a:rPr lang="en-US" dirty="0">
                <a:cs typeface="Calibri" panose="020F0502020204030204"/>
              </a:rPr>
              <a:t>Remember that chords can dictate the emotions in a song</a:t>
            </a:r>
          </a:p>
          <a:p>
            <a:r>
              <a:rPr lang="en-US" dirty="0">
                <a:cs typeface="Calibri" panose="020F0502020204030204"/>
              </a:rPr>
              <a:t>Get your chorus going fast if you want a dramatic effect</a:t>
            </a:r>
          </a:p>
          <a:p>
            <a:pPr marL="0" indent="0">
              <a:buNone/>
            </a:pPr>
            <a:r>
              <a:rPr lang="en-US" dirty="0">
                <a:cs typeface="Calibri" panose="020F0502020204030204"/>
              </a:rPr>
              <a:t>ACTIVATE:</a:t>
            </a:r>
          </a:p>
          <a:p>
            <a:pPr marL="457200" indent="-457200"/>
            <a:r>
              <a:rPr lang="en-US" dirty="0">
                <a:cs typeface="Calibri" panose="020F0502020204030204"/>
              </a:rPr>
              <a:t>DART: Read synopsis of Gary Barlow's Lessons 14 &amp; 15 (See next slide)</a:t>
            </a:r>
          </a:p>
          <a:p>
            <a:pPr marL="457200" indent="-457200"/>
            <a:r>
              <a:rPr lang="en-US" dirty="0">
                <a:cs typeface="Calibri" panose="020F0502020204030204"/>
              </a:rPr>
              <a:t>Watch Gary Barlow's lessons </a:t>
            </a:r>
            <a:r>
              <a:rPr lang="en-US" dirty="0">
                <a:ea typeface="+mn-lt"/>
                <a:cs typeface="+mn-lt"/>
              </a:rPr>
              <a:t>14 &amp; 15</a:t>
            </a:r>
            <a:endParaRPr lang="en-US" dirty="0">
              <a:cs typeface="Calibri" panose="020F0502020204030204"/>
            </a:endParaRPr>
          </a:p>
          <a:p>
            <a:pPr marL="0" indent="0">
              <a:buNone/>
            </a:pPr>
            <a:r>
              <a:rPr lang="en-US" dirty="0">
                <a:cs typeface="Calibri" panose="020F0502020204030204"/>
              </a:rPr>
              <a:t>DEMONSTRATE:</a:t>
            </a:r>
          </a:p>
          <a:p>
            <a:pPr marL="457200" indent="-457200">
              <a:buFont typeface="Arial"/>
              <a:buChar char="•"/>
            </a:pPr>
            <a:r>
              <a:rPr lang="en-US" dirty="0">
                <a:cs typeface="Calibri" panose="020F0502020204030204"/>
              </a:rPr>
              <a:t>On going work on composing using instruments or software</a:t>
            </a:r>
            <a:endParaRPr lang="en-US" dirty="0">
              <a:ea typeface="+mn-lt"/>
              <a:cs typeface="+mn-lt"/>
            </a:endParaRPr>
          </a:p>
          <a:p>
            <a:pPr marL="0" indent="0">
              <a:buNone/>
            </a:pPr>
            <a:r>
              <a:rPr lang="en-US" dirty="0">
                <a:cs typeface="Calibri" panose="020F0502020204030204"/>
              </a:rPr>
              <a:t>CONSOLIDATE:</a:t>
            </a:r>
          </a:p>
          <a:p>
            <a:pPr marL="457200" indent="-457200"/>
            <a:r>
              <a:rPr lang="en-US" dirty="0">
                <a:cs typeface="Calibri" panose="020F0502020204030204"/>
              </a:rPr>
              <a:t>Continue to experiment with chords for your chord progressions</a:t>
            </a:r>
          </a:p>
          <a:p>
            <a:pPr marL="457200" indent="-457200"/>
            <a:r>
              <a:rPr lang="en-US" dirty="0">
                <a:cs typeface="Calibri" panose="020F0502020204030204"/>
              </a:rPr>
              <a:t>Get uncomfortable</a:t>
            </a:r>
          </a:p>
          <a:p>
            <a:pPr marL="457200" indent="-457200"/>
            <a:r>
              <a:rPr lang="en-US" dirty="0">
                <a:cs typeface="Calibri" panose="020F0502020204030204"/>
              </a:rPr>
              <a:t>PLAYING RECORDING DEADLINE/SCORE OR YOUTUBE URL IS FRIDAY</a:t>
            </a:r>
          </a:p>
        </p:txBody>
      </p:sp>
      <p:sp>
        <p:nvSpPr>
          <p:cNvPr id="4" name="Slide Number Placeholder 3">
            <a:extLst>
              <a:ext uri="{FF2B5EF4-FFF2-40B4-BE49-F238E27FC236}">
                <a16:creationId xmlns:a16="http://schemas.microsoft.com/office/drawing/2014/main" id="{9E9C6D80-331A-4AD7-96F4-02570B42DCCC}"/>
              </a:ext>
            </a:extLst>
          </p:cNvPr>
          <p:cNvSpPr>
            <a:spLocks noGrp="1"/>
          </p:cNvSpPr>
          <p:nvPr>
            <p:ph type="sldNum" sz="quarter" idx="12"/>
          </p:nvPr>
        </p:nvSpPr>
        <p:spPr/>
        <p:txBody>
          <a:bodyPr/>
          <a:lstStyle/>
          <a:p>
            <a:fld id="{330EA680-D336-4FF7-8B7A-9848BB0A1C32}" type="slidenum">
              <a:rPr lang="en-US" smtClean="0"/>
              <a:t>27</a:t>
            </a:fld>
            <a:endParaRPr lang="en-US"/>
          </a:p>
        </p:txBody>
      </p:sp>
    </p:spTree>
    <p:extLst>
      <p:ext uri="{BB962C8B-B14F-4D97-AF65-F5344CB8AC3E}">
        <p14:creationId xmlns:p14="http://schemas.microsoft.com/office/powerpoint/2010/main" val="40470588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4D3AE1-3380-4129-9139-21A6BC87ADB6}"/>
              </a:ext>
            </a:extLst>
          </p:cNvPr>
          <p:cNvSpPr>
            <a:spLocks noGrp="1"/>
          </p:cNvSpPr>
          <p:nvPr>
            <p:ph type="title"/>
          </p:nvPr>
        </p:nvSpPr>
        <p:spPr/>
        <p:txBody>
          <a:bodyPr/>
          <a:lstStyle/>
          <a:p>
            <a:r>
              <a:rPr lang="en-GB" dirty="0"/>
              <a:t>Notes:</a:t>
            </a:r>
          </a:p>
        </p:txBody>
      </p:sp>
      <p:sp>
        <p:nvSpPr>
          <p:cNvPr id="3" name="Content Placeholder 2">
            <a:extLst>
              <a:ext uri="{FF2B5EF4-FFF2-40B4-BE49-F238E27FC236}">
                <a16:creationId xmlns:a16="http://schemas.microsoft.com/office/drawing/2014/main" id="{2B6B3973-C685-44EA-B92D-20607B35C57A}"/>
              </a:ext>
            </a:extLst>
          </p:cNvPr>
          <p:cNvSpPr>
            <a:spLocks noGrp="1"/>
          </p:cNvSpPr>
          <p:nvPr>
            <p:ph idx="1"/>
          </p:nvPr>
        </p:nvSpPr>
        <p:spPr/>
        <p:txBody>
          <a:bodyPr/>
          <a:lstStyle/>
          <a:p>
            <a:endParaRPr lang="en-GB"/>
          </a:p>
        </p:txBody>
      </p:sp>
      <p:sp>
        <p:nvSpPr>
          <p:cNvPr id="4" name="Slide Number Placeholder 3">
            <a:extLst>
              <a:ext uri="{FF2B5EF4-FFF2-40B4-BE49-F238E27FC236}">
                <a16:creationId xmlns:a16="http://schemas.microsoft.com/office/drawing/2014/main" id="{921181C6-0321-4029-99F9-AAF18107B5B0}"/>
              </a:ext>
            </a:extLst>
          </p:cNvPr>
          <p:cNvSpPr>
            <a:spLocks noGrp="1"/>
          </p:cNvSpPr>
          <p:nvPr>
            <p:ph type="sldNum" sz="quarter" idx="12"/>
          </p:nvPr>
        </p:nvSpPr>
        <p:spPr/>
        <p:txBody>
          <a:bodyPr/>
          <a:lstStyle/>
          <a:p>
            <a:fld id="{330EA680-D336-4FF7-8B7A-9848BB0A1C32}" type="slidenum">
              <a:rPr lang="en-US" smtClean="0"/>
              <a:t>28</a:t>
            </a:fld>
            <a:endParaRPr lang="en-US"/>
          </a:p>
        </p:txBody>
      </p:sp>
    </p:spTree>
    <p:extLst>
      <p:ext uri="{BB962C8B-B14F-4D97-AF65-F5344CB8AC3E}">
        <p14:creationId xmlns:p14="http://schemas.microsoft.com/office/powerpoint/2010/main" val="12819422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1164E-A4F6-4793-9BAA-41890D8BC156}"/>
              </a:ext>
            </a:extLst>
          </p:cNvPr>
          <p:cNvSpPr>
            <a:spLocks noGrp="1"/>
          </p:cNvSpPr>
          <p:nvPr>
            <p:ph type="title"/>
          </p:nvPr>
        </p:nvSpPr>
        <p:spPr>
          <a:xfrm>
            <a:off x="-96328" y="5691"/>
            <a:ext cx="12284014" cy="1153035"/>
          </a:xfrm>
        </p:spPr>
        <p:txBody>
          <a:bodyPr>
            <a:normAutofit/>
          </a:bodyPr>
          <a:lstStyle/>
          <a:p>
            <a:r>
              <a:rPr lang="en-US" dirty="0">
                <a:cs typeface="Calibri Light"/>
              </a:rPr>
              <a:t>                 </a:t>
            </a:r>
          </a:p>
        </p:txBody>
      </p:sp>
      <p:sp>
        <p:nvSpPr>
          <p:cNvPr id="3" name="Content Placeholder 2">
            <a:extLst>
              <a:ext uri="{FF2B5EF4-FFF2-40B4-BE49-F238E27FC236}">
                <a16:creationId xmlns:a16="http://schemas.microsoft.com/office/drawing/2014/main" id="{B5337E04-7EF2-40C4-BFF1-03C0EADF4D31}"/>
              </a:ext>
            </a:extLst>
          </p:cNvPr>
          <p:cNvSpPr>
            <a:spLocks noGrp="1"/>
          </p:cNvSpPr>
          <p:nvPr>
            <p:ph idx="1"/>
          </p:nvPr>
        </p:nvSpPr>
        <p:spPr>
          <a:xfrm>
            <a:off x="1391477" y="940904"/>
            <a:ext cx="8680175" cy="5049079"/>
          </a:xfrm>
        </p:spPr>
        <p:txBody>
          <a:bodyPr vert="horz" lIns="91440" tIns="45720" rIns="91440" bIns="45720" rtlCol="0" anchor="t">
            <a:normAutofit fontScale="85000" lnSpcReduction="20000"/>
          </a:bodyPr>
          <a:lstStyle/>
          <a:p>
            <a:pPr marL="0" indent="0">
              <a:buNone/>
            </a:pPr>
            <a:r>
              <a:rPr lang="en-US" dirty="0">
                <a:cs typeface="Calibri Light"/>
              </a:rPr>
              <a:t>Title: Constructing a Song</a:t>
            </a:r>
            <a:br>
              <a:rPr lang="en-US" dirty="0">
                <a:cs typeface="Calibri Light"/>
              </a:rPr>
            </a:br>
            <a:r>
              <a:rPr lang="en-US" dirty="0">
                <a:cs typeface="Calibri Light"/>
              </a:rPr>
              <a:t>LI: to learn how to use structure in song writing </a:t>
            </a:r>
            <a:r>
              <a:rPr lang="en-US" dirty="0">
                <a:cs typeface="Calibri" panose="020F0502020204030204"/>
              </a:rPr>
              <a:t>CONNECT:</a:t>
            </a:r>
          </a:p>
          <a:p>
            <a:r>
              <a:rPr lang="en-US" dirty="0"/>
              <a:t>Experiment with chords for your chord progressions</a:t>
            </a:r>
          </a:p>
          <a:p>
            <a:r>
              <a:rPr lang="en-US" dirty="0"/>
              <a:t>Get uncomfortable with the music – step out of your comfort zone</a:t>
            </a:r>
          </a:p>
          <a:p>
            <a:pPr marL="0" indent="0">
              <a:buNone/>
            </a:pPr>
            <a:r>
              <a:rPr lang="en-US" dirty="0">
                <a:cs typeface="Calibri" panose="020F0502020204030204"/>
              </a:rPr>
              <a:t>ACTIVATE:</a:t>
            </a:r>
          </a:p>
          <a:p>
            <a:pPr marL="457200" indent="-457200"/>
            <a:r>
              <a:rPr lang="en-US" dirty="0">
                <a:cs typeface="Calibri" panose="020F0502020204030204"/>
              </a:rPr>
              <a:t>DART: Lesson 17 &amp; 18 Gary Barlow's BBC Maestro Song Writing Series</a:t>
            </a:r>
          </a:p>
          <a:p>
            <a:pPr marL="0" indent="0">
              <a:buNone/>
            </a:pPr>
            <a:r>
              <a:rPr lang="en-US" dirty="0">
                <a:cs typeface="Calibri" panose="020F0502020204030204"/>
              </a:rPr>
              <a:t>DEMONSTRATE:</a:t>
            </a:r>
          </a:p>
          <a:p>
            <a:pPr marL="457200" indent="-457200">
              <a:buFont typeface="Arial"/>
              <a:buChar char="•"/>
            </a:pPr>
            <a:r>
              <a:rPr lang="en-US" dirty="0">
                <a:cs typeface="Calibri" panose="020F0502020204030204"/>
              </a:rPr>
              <a:t>On going work on composing using instrument or software</a:t>
            </a:r>
            <a:endParaRPr lang="en-US" dirty="0">
              <a:ea typeface="+mn-lt"/>
              <a:cs typeface="+mn-lt"/>
            </a:endParaRPr>
          </a:p>
          <a:p>
            <a:pPr marL="0" indent="0">
              <a:buNone/>
            </a:pPr>
            <a:r>
              <a:rPr lang="en-US" dirty="0">
                <a:cs typeface="Calibri" panose="020F0502020204030204"/>
              </a:rPr>
              <a:t>CONSOLIDATE:</a:t>
            </a:r>
          </a:p>
          <a:p>
            <a:pPr marL="457200" indent="-457200"/>
            <a:r>
              <a:rPr lang="en-US" dirty="0">
                <a:cs typeface="Calibri" panose="020F0502020204030204"/>
              </a:rPr>
              <a:t>Check your laundry list and use a thesaurus if you can’t find the words</a:t>
            </a:r>
          </a:p>
          <a:p>
            <a:pPr marL="457200" indent="-457200"/>
            <a:r>
              <a:rPr lang="en-US" dirty="0">
                <a:cs typeface="Calibri" panose="020F0502020204030204"/>
              </a:rPr>
              <a:t>Is it a soft song or a strong song?</a:t>
            </a:r>
          </a:p>
          <a:p>
            <a:pPr marL="457200" indent="-457200"/>
            <a:r>
              <a:rPr lang="en-US" dirty="0">
                <a:cs typeface="Calibri" panose="020F0502020204030204"/>
              </a:rPr>
              <a:t>PLAYING RECORDING DEADLINE/SCORE IS TOMORROW</a:t>
            </a:r>
          </a:p>
          <a:p>
            <a:pPr marL="457200" indent="-457200"/>
            <a:endParaRPr lang="en-US" dirty="0">
              <a:cs typeface="Calibri" panose="020F0502020204030204"/>
            </a:endParaRPr>
          </a:p>
          <a:p>
            <a:pPr marL="457200" indent="-457200"/>
            <a:endParaRPr lang="en-US" dirty="0">
              <a:cs typeface="Calibri" panose="020F0502020204030204"/>
            </a:endParaRPr>
          </a:p>
        </p:txBody>
      </p:sp>
      <p:sp>
        <p:nvSpPr>
          <p:cNvPr id="4" name="Slide Number Placeholder 3">
            <a:extLst>
              <a:ext uri="{FF2B5EF4-FFF2-40B4-BE49-F238E27FC236}">
                <a16:creationId xmlns:a16="http://schemas.microsoft.com/office/drawing/2014/main" id="{365BA10D-4062-4F60-AFA2-21565EB4C0EA}"/>
              </a:ext>
            </a:extLst>
          </p:cNvPr>
          <p:cNvSpPr>
            <a:spLocks noGrp="1"/>
          </p:cNvSpPr>
          <p:nvPr>
            <p:ph type="sldNum" sz="quarter" idx="12"/>
          </p:nvPr>
        </p:nvSpPr>
        <p:spPr/>
        <p:txBody>
          <a:bodyPr/>
          <a:lstStyle/>
          <a:p>
            <a:fld id="{330EA680-D336-4FF7-8B7A-9848BB0A1C32}" type="slidenum">
              <a:rPr lang="en-US" smtClean="0"/>
              <a:t>29</a:t>
            </a:fld>
            <a:endParaRPr lang="en-US"/>
          </a:p>
        </p:txBody>
      </p:sp>
    </p:spTree>
    <p:extLst>
      <p:ext uri="{BB962C8B-B14F-4D97-AF65-F5344CB8AC3E}">
        <p14:creationId xmlns:p14="http://schemas.microsoft.com/office/powerpoint/2010/main" val="222548738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C66C8A-8AAF-41E2-B25E-944EB9E9C8E4}"/>
              </a:ext>
            </a:extLst>
          </p:cNvPr>
          <p:cNvSpPr>
            <a:spLocks noGrp="1"/>
          </p:cNvSpPr>
          <p:nvPr>
            <p:ph type="title"/>
          </p:nvPr>
        </p:nvSpPr>
        <p:spPr/>
        <p:txBody>
          <a:bodyPr/>
          <a:lstStyle/>
          <a:p>
            <a:r>
              <a:rPr lang="en-GB" dirty="0"/>
              <a:t>Notes:</a:t>
            </a:r>
          </a:p>
        </p:txBody>
      </p:sp>
      <p:sp>
        <p:nvSpPr>
          <p:cNvPr id="3" name="Content Placeholder 2">
            <a:extLst>
              <a:ext uri="{FF2B5EF4-FFF2-40B4-BE49-F238E27FC236}">
                <a16:creationId xmlns:a16="http://schemas.microsoft.com/office/drawing/2014/main" id="{F117ED85-E281-41F1-A333-A1F0105E7CD9}"/>
              </a:ext>
            </a:extLst>
          </p:cNvPr>
          <p:cNvSpPr>
            <a:spLocks noGrp="1"/>
          </p:cNvSpPr>
          <p:nvPr>
            <p:ph idx="1"/>
          </p:nvPr>
        </p:nvSpPr>
        <p:spPr/>
        <p:txBody>
          <a:bodyPr/>
          <a:lstStyle/>
          <a:p>
            <a:endParaRPr lang="en-GB"/>
          </a:p>
        </p:txBody>
      </p:sp>
      <p:sp>
        <p:nvSpPr>
          <p:cNvPr id="4" name="Slide Number Placeholder 3">
            <a:extLst>
              <a:ext uri="{FF2B5EF4-FFF2-40B4-BE49-F238E27FC236}">
                <a16:creationId xmlns:a16="http://schemas.microsoft.com/office/drawing/2014/main" id="{C829C6FA-C79F-47FA-9C63-8C23D9E3928F}"/>
              </a:ext>
            </a:extLst>
          </p:cNvPr>
          <p:cNvSpPr>
            <a:spLocks noGrp="1"/>
          </p:cNvSpPr>
          <p:nvPr>
            <p:ph type="sldNum" sz="quarter" idx="12"/>
          </p:nvPr>
        </p:nvSpPr>
        <p:spPr/>
        <p:txBody>
          <a:bodyPr/>
          <a:lstStyle/>
          <a:p>
            <a:fld id="{330EA680-D336-4FF7-8B7A-9848BB0A1C32}" type="slidenum">
              <a:rPr lang="en-US" smtClean="0"/>
              <a:t>30</a:t>
            </a:fld>
            <a:endParaRPr lang="en-US"/>
          </a:p>
        </p:txBody>
      </p:sp>
    </p:spTree>
    <p:extLst>
      <p:ext uri="{BB962C8B-B14F-4D97-AF65-F5344CB8AC3E}">
        <p14:creationId xmlns:p14="http://schemas.microsoft.com/office/powerpoint/2010/main" val="38291647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D2CC5D-B263-4768-AE4B-BD681DB8D8CF}"/>
              </a:ext>
            </a:extLst>
          </p:cNvPr>
          <p:cNvSpPr>
            <a:spLocks noGrp="1"/>
          </p:cNvSpPr>
          <p:nvPr>
            <p:ph type="title"/>
          </p:nvPr>
        </p:nvSpPr>
        <p:spPr>
          <a:xfrm>
            <a:off x="838200" y="-484317"/>
            <a:ext cx="10515600" cy="1712808"/>
          </a:xfrm>
        </p:spPr>
        <p:txBody>
          <a:bodyPr>
            <a:normAutofit/>
          </a:bodyPr>
          <a:lstStyle/>
          <a:p>
            <a:r>
              <a:rPr lang="en-US" sz="2800" dirty="0">
                <a:cs typeface="Calibri Light"/>
              </a:rPr>
              <a:t> </a:t>
            </a:r>
          </a:p>
        </p:txBody>
      </p:sp>
      <p:sp>
        <p:nvSpPr>
          <p:cNvPr id="3" name="Content Placeholder 2">
            <a:extLst>
              <a:ext uri="{FF2B5EF4-FFF2-40B4-BE49-F238E27FC236}">
                <a16:creationId xmlns:a16="http://schemas.microsoft.com/office/drawing/2014/main" id="{8BC556F4-B93A-45DD-BCA3-F26940420E8C}"/>
              </a:ext>
            </a:extLst>
          </p:cNvPr>
          <p:cNvSpPr>
            <a:spLocks noGrp="1"/>
          </p:cNvSpPr>
          <p:nvPr>
            <p:ph idx="1"/>
          </p:nvPr>
        </p:nvSpPr>
        <p:spPr>
          <a:xfrm>
            <a:off x="1577009" y="1228491"/>
            <a:ext cx="8335617" cy="4575961"/>
          </a:xfrm>
        </p:spPr>
        <p:txBody>
          <a:bodyPr vert="horz" lIns="91440" tIns="45720" rIns="91440" bIns="45720" rtlCol="0" anchor="t">
            <a:normAutofit fontScale="62500" lnSpcReduction="20000"/>
          </a:bodyPr>
          <a:lstStyle/>
          <a:p>
            <a:pPr marL="0" indent="0">
              <a:buNone/>
            </a:pPr>
            <a:r>
              <a:rPr lang="en-US" sz="3300" dirty="0">
                <a:cs typeface="Calibri Light"/>
              </a:rPr>
              <a:t>ACTIVATE</a:t>
            </a:r>
            <a:br>
              <a:rPr lang="en-US" sz="2800" dirty="0">
                <a:cs typeface="Calibri Light"/>
              </a:rPr>
            </a:br>
            <a:r>
              <a:rPr lang="en-US" sz="2800" dirty="0">
                <a:ea typeface="+mj-lt"/>
                <a:cs typeface="+mj-lt"/>
              </a:rPr>
              <a:t>Lesson 17 &amp; 18 Gary Barlow's BBC Maestro Song Writing Series </a:t>
            </a:r>
            <a:r>
              <a:rPr lang="en-US" u="sng" dirty="0">
                <a:highlight>
                  <a:srgbClr val="00FF00"/>
                </a:highlight>
                <a:ea typeface="+mn-lt"/>
                <a:cs typeface="+mn-lt"/>
              </a:rPr>
              <a:t>Lesson 17: Constructing a Song: Part 1:</a:t>
            </a:r>
            <a:r>
              <a:rPr lang="en-US" dirty="0">
                <a:ea typeface="+mn-lt"/>
                <a:cs typeface="+mn-lt"/>
              </a:rPr>
              <a:t> 7 minutes. Watch all of this</a:t>
            </a:r>
          </a:p>
          <a:p>
            <a:pPr marL="0" indent="0">
              <a:buNone/>
            </a:pPr>
            <a:r>
              <a:rPr lang="en-US" dirty="0">
                <a:cs typeface="Calibri" panose="020F0502020204030204"/>
              </a:rPr>
              <a:t>'Starting with a clean slate, Gary shows you how to construct a brand new song and explains many of the decisions you need to make right from the start'.</a:t>
            </a:r>
            <a:endParaRPr lang="en-US" dirty="0">
              <a:ea typeface="+mn-lt"/>
              <a:cs typeface="+mn-lt"/>
            </a:endParaRPr>
          </a:p>
          <a:p>
            <a:pPr marL="0" indent="0">
              <a:buNone/>
            </a:pPr>
            <a:r>
              <a:rPr lang="en-US" dirty="0">
                <a:cs typeface="Calibri" panose="020F0502020204030204"/>
              </a:rPr>
              <a:t>Don't do demos – do good sound quality straight away. Using Thesaurus. </a:t>
            </a:r>
            <a:endParaRPr lang="en-US" dirty="0">
              <a:ea typeface="+mn-lt"/>
              <a:cs typeface="+mn-lt"/>
            </a:endParaRPr>
          </a:p>
          <a:p>
            <a:pPr marL="0" indent="0">
              <a:buNone/>
            </a:pPr>
            <a:r>
              <a:rPr lang="en-US" dirty="0">
                <a:cs typeface="Calibri" panose="020F0502020204030204"/>
              </a:rPr>
              <a:t>Laundry list. Just putting ideas down. No music as yet. Finds a last line and saves it.</a:t>
            </a:r>
            <a:endParaRPr lang="en-US" dirty="0">
              <a:ea typeface="+mn-lt"/>
              <a:cs typeface="+mn-lt"/>
            </a:endParaRPr>
          </a:p>
          <a:p>
            <a:pPr marL="0" indent="0">
              <a:buNone/>
            </a:pPr>
            <a:r>
              <a:rPr lang="en-US" dirty="0">
                <a:cs typeface="Calibri" panose="020F0502020204030204"/>
              </a:rPr>
              <a:t>Style – acoustic or electronic?</a:t>
            </a:r>
            <a:endParaRPr lang="en-US" dirty="0">
              <a:ea typeface="+mn-lt"/>
              <a:cs typeface="+mn-lt"/>
            </a:endParaRPr>
          </a:p>
          <a:p>
            <a:pPr marL="0" indent="0">
              <a:buNone/>
            </a:pPr>
            <a:endParaRPr lang="en-US" dirty="0">
              <a:cs typeface="Calibri" panose="020F0502020204030204"/>
            </a:endParaRPr>
          </a:p>
          <a:p>
            <a:pPr marL="0" indent="0">
              <a:buNone/>
            </a:pPr>
            <a:r>
              <a:rPr lang="en-US" u="sng" dirty="0">
                <a:highlight>
                  <a:srgbClr val="00FF00"/>
                </a:highlight>
                <a:cs typeface="Calibri" panose="020F0502020204030204"/>
              </a:rPr>
              <a:t>Lesson 18:  Constructing a song: Part 2:</a:t>
            </a:r>
            <a:r>
              <a:rPr lang="en-US" dirty="0">
                <a:highlight>
                  <a:srgbClr val="00FF00"/>
                </a:highlight>
                <a:cs typeface="Calibri" panose="020F0502020204030204"/>
              </a:rPr>
              <a:t> </a:t>
            </a:r>
            <a:r>
              <a:rPr lang="en-US" dirty="0">
                <a:cs typeface="Calibri" panose="020F0502020204030204"/>
              </a:rPr>
              <a:t>13 minutes. </a:t>
            </a:r>
            <a:r>
              <a:rPr lang="en-US" dirty="0">
                <a:highlight>
                  <a:srgbClr val="FFFF00"/>
                </a:highlight>
                <a:cs typeface="Calibri" panose="020F0502020204030204"/>
              </a:rPr>
              <a:t>Watch all of this</a:t>
            </a:r>
            <a:endParaRPr lang="en-US" dirty="0">
              <a:ea typeface="+mn-lt"/>
              <a:cs typeface="+mn-lt"/>
            </a:endParaRPr>
          </a:p>
          <a:p>
            <a:pPr marL="0" indent="0">
              <a:buNone/>
            </a:pPr>
            <a:r>
              <a:rPr lang="en-US" dirty="0">
                <a:cs typeface="Calibri" panose="020F0502020204030204"/>
              </a:rPr>
              <a:t>'Tempo, sentiment and choice of key come into focus as a new song takes shape'. Is it a soft song or a strong song? Starts on a new key to refresh. Ballad, or something faster? Uses Logic Pro. Keep exploring, don't settle for the first thing. Less is more? Plays the voice part an octave above on keyboards. Add drums for attitude. What would the drummer do? How would he play it? Choruses are big and verses go inwards more. Words don't have to make sense straight away or ever. What happens at your junctions? Do we go back there? Have we got more to say</a:t>
            </a:r>
            <a:endParaRPr lang="en-US" dirty="0"/>
          </a:p>
        </p:txBody>
      </p:sp>
      <p:sp>
        <p:nvSpPr>
          <p:cNvPr id="4" name="Slide Number Placeholder 3">
            <a:extLst>
              <a:ext uri="{FF2B5EF4-FFF2-40B4-BE49-F238E27FC236}">
                <a16:creationId xmlns:a16="http://schemas.microsoft.com/office/drawing/2014/main" id="{87518FAE-3309-4857-92B6-118C20E60AFB}"/>
              </a:ext>
            </a:extLst>
          </p:cNvPr>
          <p:cNvSpPr>
            <a:spLocks noGrp="1"/>
          </p:cNvSpPr>
          <p:nvPr>
            <p:ph type="sldNum" sz="quarter" idx="12"/>
          </p:nvPr>
        </p:nvSpPr>
        <p:spPr/>
        <p:txBody>
          <a:bodyPr/>
          <a:lstStyle/>
          <a:p>
            <a:fld id="{330EA680-D336-4FF7-8B7A-9848BB0A1C32}" type="slidenum">
              <a:rPr lang="en-US" smtClean="0"/>
              <a:t>31</a:t>
            </a:fld>
            <a:endParaRPr lang="en-US"/>
          </a:p>
        </p:txBody>
      </p:sp>
    </p:spTree>
    <p:extLst>
      <p:ext uri="{BB962C8B-B14F-4D97-AF65-F5344CB8AC3E}">
        <p14:creationId xmlns:p14="http://schemas.microsoft.com/office/powerpoint/2010/main" val="128555601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1164E-A4F6-4793-9BAA-41890D8BC156}"/>
              </a:ext>
            </a:extLst>
          </p:cNvPr>
          <p:cNvSpPr>
            <a:spLocks noGrp="1"/>
          </p:cNvSpPr>
          <p:nvPr>
            <p:ph type="title"/>
          </p:nvPr>
        </p:nvSpPr>
        <p:spPr>
          <a:xfrm>
            <a:off x="4763" y="-271599"/>
            <a:ext cx="12122943" cy="1892521"/>
          </a:xfrm>
        </p:spPr>
        <p:txBody>
          <a:bodyPr>
            <a:normAutofit/>
          </a:bodyPr>
          <a:lstStyle/>
          <a:p>
            <a:r>
              <a:rPr lang="en-US" dirty="0">
                <a:cs typeface="Calibri Light"/>
              </a:rPr>
              <a:t> </a:t>
            </a:r>
            <a:endParaRPr lang="en-US" dirty="0"/>
          </a:p>
        </p:txBody>
      </p:sp>
      <p:sp>
        <p:nvSpPr>
          <p:cNvPr id="3" name="Content Placeholder 2">
            <a:extLst>
              <a:ext uri="{FF2B5EF4-FFF2-40B4-BE49-F238E27FC236}">
                <a16:creationId xmlns:a16="http://schemas.microsoft.com/office/drawing/2014/main" id="{B5337E04-7EF2-40C4-BFF1-03C0EADF4D31}"/>
              </a:ext>
            </a:extLst>
          </p:cNvPr>
          <p:cNvSpPr>
            <a:spLocks noGrp="1"/>
          </p:cNvSpPr>
          <p:nvPr>
            <p:ph idx="1"/>
          </p:nvPr>
        </p:nvSpPr>
        <p:spPr>
          <a:xfrm>
            <a:off x="1179443" y="1192696"/>
            <a:ext cx="8719932" cy="4253947"/>
          </a:xfrm>
        </p:spPr>
        <p:txBody>
          <a:bodyPr vert="horz" lIns="91440" tIns="45720" rIns="91440" bIns="45720" rtlCol="0" anchor="t">
            <a:normAutofit fontScale="70000" lnSpcReduction="20000"/>
          </a:bodyPr>
          <a:lstStyle/>
          <a:p>
            <a:pPr marL="0" indent="0">
              <a:buNone/>
            </a:pPr>
            <a:r>
              <a:rPr lang="en-US" dirty="0">
                <a:cs typeface="Calibri Light"/>
              </a:rPr>
              <a:t>Title: Choruses</a:t>
            </a:r>
            <a:br>
              <a:rPr lang="en-US" dirty="0">
                <a:cs typeface="Calibri Light"/>
              </a:rPr>
            </a:br>
            <a:r>
              <a:rPr lang="en-US" dirty="0">
                <a:cs typeface="Calibri Light"/>
              </a:rPr>
              <a:t>LI: to learn how to not be annoying when writing choruses               </a:t>
            </a:r>
            <a:r>
              <a:rPr lang="en-US" dirty="0">
                <a:cs typeface="Calibri" panose="020F0502020204030204"/>
              </a:rPr>
              <a:t>CONNECT:</a:t>
            </a:r>
            <a:endParaRPr lang="en-US" dirty="0"/>
          </a:p>
          <a:p>
            <a:pPr marL="457200" indent="-457200"/>
            <a:r>
              <a:rPr lang="en-US" dirty="0">
                <a:cs typeface="Calibri" panose="020F0502020204030204"/>
              </a:rPr>
              <a:t>Think about the structure of your song, from the last lesson</a:t>
            </a:r>
          </a:p>
          <a:p>
            <a:pPr marL="0" indent="0">
              <a:buNone/>
            </a:pPr>
            <a:r>
              <a:rPr lang="en-US" dirty="0">
                <a:cs typeface="Calibri" panose="020F0502020204030204"/>
              </a:rPr>
              <a:t>Is it binary, ternary, rondo (ABACADA) or typical song structure of:</a:t>
            </a:r>
          </a:p>
          <a:p>
            <a:pPr marL="0" indent="0">
              <a:buNone/>
            </a:pPr>
            <a:r>
              <a:rPr lang="en-US" dirty="0">
                <a:cs typeface="Calibri" panose="020F0502020204030204"/>
              </a:rPr>
              <a:t>Intro-verse-chorus-verse-chorus-bridge-chorus-outro??</a:t>
            </a:r>
          </a:p>
          <a:p>
            <a:pPr marL="0" indent="0">
              <a:buNone/>
            </a:pPr>
            <a:r>
              <a:rPr lang="en-US" dirty="0">
                <a:cs typeface="Calibri" panose="020F0502020204030204"/>
              </a:rPr>
              <a:t>ACTIVATE:</a:t>
            </a:r>
          </a:p>
          <a:p>
            <a:pPr marL="457200" indent="-457200"/>
            <a:r>
              <a:rPr lang="en-US" dirty="0">
                <a:cs typeface="Calibri" panose="020F0502020204030204"/>
              </a:rPr>
              <a:t>DART: Read synopsis of Gary Barlow's Song Writing Series, Lessons  </a:t>
            </a:r>
            <a:r>
              <a:rPr lang="en-US" dirty="0">
                <a:ea typeface="+mn-lt"/>
                <a:cs typeface="+mn-lt"/>
              </a:rPr>
              <a:t>19 &amp; 20</a:t>
            </a:r>
            <a:r>
              <a:rPr lang="en-US" dirty="0">
                <a:cs typeface="Calibri" panose="020F0502020204030204"/>
              </a:rPr>
              <a:t> </a:t>
            </a:r>
            <a:r>
              <a:rPr lang="en-US" dirty="0">
                <a:highlight>
                  <a:srgbClr val="FFFF00"/>
                </a:highlight>
                <a:cs typeface="Calibri" panose="020F0502020204030204"/>
              </a:rPr>
              <a:t>(next slide)</a:t>
            </a:r>
          </a:p>
          <a:p>
            <a:pPr marL="457200" indent="-457200"/>
            <a:r>
              <a:rPr lang="en-US" dirty="0">
                <a:cs typeface="Calibri" panose="020F0502020204030204"/>
              </a:rPr>
              <a:t>Watch </a:t>
            </a:r>
            <a:r>
              <a:rPr lang="en-US" dirty="0">
                <a:ea typeface="+mn-lt"/>
                <a:cs typeface="+mn-lt"/>
              </a:rPr>
              <a:t>Gary Barlow's Song Writing Series, Lessons 19 &amp; 20 </a:t>
            </a:r>
            <a:r>
              <a:rPr lang="en-US" dirty="0">
                <a:highlight>
                  <a:srgbClr val="FFFF00"/>
                </a:highlight>
                <a:ea typeface="+mn-lt"/>
                <a:cs typeface="+mn-lt"/>
              </a:rPr>
              <a:t>(see next slide)</a:t>
            </a:r>
            <a:endParaRPr lang="en-US" dirty="0">
              <a:highlight>
                <a:srgbClr val="FFFF00"/>
              </a:highlight>
              <a:cs typeface="Calibri" panose="020F0502020204030204"/>
            </a:endParaRPr>
          </a:p>
          <a:p>
            <a:pPr marL="0" indent="0">
              <a:buNone/>
            </a:pPr>
            <a:r>
              <a:rPr lang="en-US" dirty="0">
                <a:cs typeface="Calibri" panose="020F0502020204030204"/>
              </a:rPr>
              <a:t>DEMONSTRATE:</a:t>
            </a:r>
          </a:p>
          <a:p>
            <a:pPr marL="457200" indent="-457200">
              <a:buFont typeface="Arial"/>
              <a:buChar char="•"/>
            </a:pPr>
            <a:r>
              <a:rPr lang="en-US" dirty="0">
                <a:cs typeface="Calibri" panose="020F0502020204030204"/>
              </a:rPr>
              <a:t>On going work on composing using instrument or software</a:t>
            </a:r>
            <a:endParaRPr lang="en-US" dirty="0">
              <a:ea typeface="+mn-lt"/>
              <a:cs typeface="+mn-lt"/>
            </a:endParaRPr>
          </a:p>
          <a:p>
            <a:pPr marL="0" indent="0">
              <a:buNone/>
            </a:pPr>
            <a:r>
              <a:rPr lang="en-US" dirty="0">
                <a:cs typeface="Calibri" panose="020F0502020204030204"/>
              </a:rPr>
              <a:t>CONSOLIDATE:</a:t>
            </a:r>
          </a:p>
          <a:p>
            <a:pPr marL="457200" indent="-457200"/>
            <a:r>
              <a:rPr lang="en-US" dirty="0">
                <a:cs typeface="Calibri" panose="020F0502020204030204"/>
              </a:rPr>
              <a:t>Check that your structure is strong – it will frame your piece</a:t>
            </a:r>
          </a:p>
        </p:txBody>
      </p:sp>
      <p:sp>
        <p:nvSpPr>
          <p:cNvPr id="4" name="Slide Number Placeholder 3">
            <a:extLst>
              <a:ext uri="{FF2B5EF4-FFF2-40B4-BE49-F238E27FC236}">
                <a16:creationId xmlns:a16="http://schemas.microsoft.com/office/drawing/2014/main" id="{6A8A813B-AFF9-4AAD-BC5D-9380FCD4CC18}"/>
              </a:ext>
            </a:extLst>
          </p:cNvPr>
          <p:cNvSpPr>
            <a:spLocks noGrp="1"/>
          </p:cNvSpPr>
          <p:nvPr>
            <p:ph type="sldNum" sz="quarter" idx="12"/>
          </p:nvPr>
        </p:nvSpPr>
        <p:spPr/>
        <p:txBody>
          <a:bodyPr/>
          <a:lstStyle/>
          <a:p>
            <a:fld id="{330EA680-D336-4FF7-8B7A-9848BB0A1C32}" type="slidenum">
              <a:rPr lang="en-US" smtClean="0"/>
              <a:t>32</a:t>
            </a:fld>
            <a:endParaRPr lang="en-US"/>
          </a:p>
        </p:txBody>
      </p:sp>
    </p:spTree>
    <p:extLst>
      <p:ext uri="{BB962C8B-B14F-4D97-AF65-F5344CB8AC3E}">
        <p14:creationId xmlns:p14="http://schemas.microsoft.com/office/powerpoint/2010/main" val="31498818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4AAD8CC-42C7-4202-B2EA-AD6DBDA1AE5B}"/>
              </a:ext>
            </a:extLst>
          </p:cNvPr>
          <p:cNvSpPr>
            <a:spLocks noGrp="1"/>
          </p:cNvSpPr>
          <p:nvPr>
            <p:ph idx="1"/>
          </p:nvPr>
        </p:nvSpPr>
        <p:spPr>
          <a:xfrm>
            <a:off x="1311964" y="1152939"/>
            <a:ext cx="8680175" cy="4863548"/>
          </a:xfrm>
        </p:spPr>
        <p:txBody>
          <a:bodyPr vert="horz" lIns="91440" tIns="45720" rIns="91440" bIns="45720" rtlCol="0" anchor="t">
            <a:normAutofit fontScale="70000" lnSpcReduction="20000"/>
          </a:bodyPr>
          <a:lstStyle/>
          <a:p>
            <a:pPr marL="0" indent="0">
              <a:buNone/>
            </a:pPr>
            <a:r>
              <a:rPr lang="en-US" sz="2800" dirty="0">
                <a:highlight>
                  <a:srgbClr val="FFFF00"/>
                </a:highlight>
                <a:ea typeface="+mj-lt"/>
                <a:cs typeface="+mj-lt"/>
              </a:rPr>
              <a:t>ACTIVATE</a:t>
            </a:r>
            <a:r>
              <a:rPr lang="en-US" sz="2800" dirty="0">
                <a:ea typeface="+mj-lt"/>
                <a:cs typeface="+mj-lt"/>
              </a:rPr>
              <a:t>: Gary Barlow: Song Writing, </a:t>
            </a:r>
            <a:r>
              <a:rPr lang="en-US" sz="2800" dirty="0" err="1">
                <a:ea typeface="+mj-lt"/>
                <a:cs typeface="+mj-lt"/>
              </a:rPr>
              <a:t>Continued</a:t>
            </a:r>
            <a:r>
              <a:rPr lang="en-US" dirty="0" err="1">
                <a:highlight>
                  <a:srgbClr val="00FF00"/>
                </a:highlight>
                <a:cs typeface="Calibri" panose="020F0502020204030204"/>
              </a:rPr>
              <a:t>Lesson</a:t>
            </a:r>
            <a:r>
              <a:rPr lang="en-US" dirty="0">
                <a:highlight>
                  <a:srgbClr val="00FF00"/>
                </a:highlight>
                <a:cs typeface="Calibri" panose="020F0502020204030204"/>
              </a:rPr>
              <a:t> 19</a:t>
            </a:r>
            <a:r>
              <a:rPr lang="en-US" dirty="0">
                <a:cs typeface="Calibri" panose="020F0502020204030204"/>
              </a:rPr>
              <a:t>: Constructing a Song: Part 3    </a:t>
            </a:r>
            <a:r>
              <a:rPr lang="en-US" dirty="0">
                <a:highlight>
                  <a:srgbClr val="FFFF00"/>
                </a:highlight>
                <a:cs typeface="Calibri" panose="020F0502020204030204"/>
              </a:rPr>
              <a:t>12 mins:</a:t>
            </a:r>
            <a:r>
              <a:rPr lang="en-US" dirty="0">
                <a:cs typeface="Calibri" panose="020F0502020204030204"/>
              </a:rPr>
              <a:t> Very good lesson Do this one if nothing else</a:t>
            </a:r>
            <a:endParaRPr lang="en-US" dirty="0"/>
          </a:p>
          <a:p>
            <a:pPr marL="0" indent="0">
              <a:buNone/>
            </a:pPr>
            <a:r>
              <a:rPr lang="en-US" dirty="0">
                <a:cs typeface="Calibri" panose="020F0502020204030204"/>
              </a:rPr>
              <a:t>'</a:t>
            </a:r>
            <a:r>
              <a:rPr lang="en-US" dirty="0">
                <a:ea typeface="+mn-lt"/>
                <a:cs typeface="+mn-lt"/>
              </a:rPr>
              <a:t>Gary points out the pitfalls one encounters when writing choruses'</a:t>
            </a:r>
          </a:p>
          <a:p>
            <a:pPr marL="0" indent="0">
              <a:buNone/>
            </a:pPr>
            <a:r>
              <a:rPr lang="en-US" dirty="0">
                <a:ea typeface="+mn-lt"/>
                <a:cs typeface="+mn-lt"/>
              </a:rPr>
              <a:t>3rd time, slightly change it. Got to have a hook, but don't push it too much. </a:t>
            </a:r>
          </a:p>
          <a:p>
            <a:pPr marL="0" indent="0">
              <a:buNone/>
            </a:pPr>
            <a:r>
              <a:rPr lang="en-US" dirty="0">
                <a:ea typeface="+mn-lt"/>
                <a:cs typeface="+mn-lt"/>
              </a:rPr>
              <a:t>Choruses should feel like everyone's joining in.  Must be memorable. Add strings. 'The Rub'. Using G, D, C (I  V IV) Inverted the suspended chord, playing 3rd above it. D chord  (D  F#  A and adding G to create a 'rub' or discord between the F# and G) Gives the music some personality. Try adding some extra notes. Inciting emotion. </a:t>
            </a:r>
          </a:p>
          <a:p>
            <a:pPr marL="0" indent="0">
              <a:buNone/>
            </a:pPr>
            <a:r>
              <a:rPr lang="en-US" u="sng" dirty="0">
                <a:highlight>
                  <a:srgbClr val="00FF00"/>
                </a:highlight>
                <a:ea typeface="+mn-lt"/>
                <a:cs typeface="+mn-lt"/>
              </a:rPr>
              <a:t>Lesson 20: Constructing a Song: Part 4</a:t>
            </a:r>
            <a:r>
              <a:rPr lang="en-US" dirty="0">
                <a:highlight>
                  <a:srgbClr val="00FF00"/>
                </a:highlight>
                <a:ea typeface="+mn-lt"/>
                <a:cs typeface="+mn-lt"/>
              </a:rPr>
              <a:t> </a:t>
            </a:r>
            <a:r>
              <a:rPr lang="en-US" dirty="0">
                <a:ea typeface="+mn-lt"/>
                <a:cs typeface="+mn-lt"/>
              </a:rPr>
              <a:t>  10 mins:  </a:t>
            </a:r>
            <a:r>
              <a:rPr lang="en-US" dirty="0">
                <a:highlight>
                  <a:srgbClr val="FFFF00"/>
                </a:highlight>
                <a:ea typeface="+mn-lt"/>
                <a:cs typeface="+mn-lt"/>
              </a:rPr>
              <a:t>Watch this</a:t>
            </a:r>
          </a:p>
          <a:p>
            <a:pPr marL="0" indent="0">
              <a:buNone/>
            </a:pPr>
            <a:r>
              <a:rPr lang="en-US" dirty="0">
                <a:ea typeface="+mn-lt"/>
                <a:cs typeface="+mn-lt"/>
              </a:rPr>
              <a:t>'Gary talks about the importance of staying in the moment to maintain the flow and puts the melody of our new song under the spotlight'.</a:t>
            </a:r>
          </a:p>
          <a:p>
            <a:pPr marL="0" indent="0">
              <a:buNone/>
            </a:pPr>
            <a:r>
              <a:rPr lang="en-US" dirty="0">
                <a:cs typeface="Calibri"/>
              </a:rPr>
              <a:t>Not too much melody on chorus, please. Don't be too annoying. </a:t>
            </a:r>
          </a:p>
          <a:p>
            <a:pPr marL="0" indent="0">
              <a:buNone/>
            </a:pPr>
            <a:r>
              <a:rPr lang="en-US" dirty="0">
                <a:cs typeface="Calibri"/>
              </a:rPr>
              <a:t>In the flow: About an hour to work before you lose the flow. Stay in the moment. </a:t>
            </a:r>
          </a:p>
          <a:p>
            <a:pPr marL="0" indent="0">
              <a:buNone/>
            </a:pPr>
            <a:r>
              <a:rPr lang="en-US" dirty="0">
                <a:cs typeface="Calibri"/>
              </a:rPr>
              <a:t>The computer can help the process. If you don't have the lyrics immediately, scat until  they come. </a:t>
            </a:r>
          </a:p>
          <a:p>
            <a:pPr marL="0" indent="0">
              <a:buNone/>
            </a:pPr>
            <a:r>
              <a:rPr lang="en-US" dirty="0">
                <a:cs typeface="Calibri"/>
              </a:rPr>
              <a:t>Expand the Song: Consider the listener. </a:t>
            </a:r>
          </a:p>
          <a:p>
            <a:pPr marL="0" indent="0">
              <a:buNone/>
            </a:pPr>
            <a:endParaRPr lang="en-US" dirty="0">
              <a:cs typeface="Calibri"/>
            </a:endParaRPr>
          </a:p>
        </p:txBody>
      </p:sp>
      <mc:AlternateContent xmlns:mc="http://schemas.openxmlformats.org/markup-compatibility/2006" xmlns:p14="http://schemas.microsoft.com/office/powerpoint/2010/main">
        <mc:Choice Requires="p14">
          <p:contentPart p14:bwMode="auto" r:id="rId2">
            <p14:nvContentPartPr>
              <p14:cNvPr id="5" name="Ink 4">
                <a:extLst>
                  <a:ext uri="{FF2B5EF4-FFF2-40B4-BE49-F238E27FC236}">
                    <a16:creationId xmlns:a16="http://schemas.microsoft.com/office/drawing/2014/main" id="{67EAD9F0-D744-4CF7-BA6D-E2FBBF2FF899}"/>
                  </a:ext>
                </a:extLst>
              </p14:cNvPr>
              <p14:cNvContentPartPr/>
              <p14:nvPr/>
            </p14:nvContentPartPr>
            <p14:xfrm>
              <a:off x="9768589" y="674556"/>
              <a:ext cx="9525" cy="9525"/>
            </p14:xfrm>
          </p:contentPart>
        </mc:Choice>
        <mc:Fallback xmlns="">
          <p:pic>
            <p:nvPicPr>
              <p:cNvPr id="5" name="Ink 4">
                <a:extLst>
                  <a:ext uri="{FF2B5EF4-FFF2-40B4-BE49-F238E27FC236}">
                    <a16:creationId xmlns:a16="http://schemas.microsoft.com/office/drawing/2014/main" id="{67EAD9F0-D744-4CF7-BA6D-E2FBBF2FF899}"/>
                  </a:ext>
                </a:extLst>
              </p:cNvPr>
              <p:cNvPicPr/>
              <p:nvPr/>
            </p:nvPicPr>
            <p:blipFill>
              <a:blip r:embed="rId5"/>
              <a:stretch>
                <a:fillRect/>
              </a:stretch>
            </p:blipFill>
            <p:spPr>
              <a:xfrm>
                <a:off x="8339839" y="-2182944"/>
                <a:ext cx="2857500" cy="5715000"/>
              </a:xfrm>
              <a:prstGeom prst="rect">
                <a:avLst/>
              </a:prstGeom>
            </p:spPr>
          </p:pic>
        </mc:Fallback>
      </mc:AlternateContent>
      <p:sp>
        <p:nvSpPr>
          <p:cNvPr id="8" name="Slide Number Placeholder 7">
            <a:extLst>
              <a:ext uri="{FF2B5EF4-FFF2-40B4-BE49-F238E27FC236}">
                <a16:creationId xmlns:a16="http://schemas.microsoft.com/office/drawing/2014/main" id="{07350A1B-8CAA-4754-A9F9-0C9D5FE42050}"/>
              </a:ext>
            </a:extLst>
          </p:cNvPr>
          <p:cNvSpPr>
            <a:spLocks noGrp="1"/>
          </p:cNvSpPr>
          <p:nvPr>
            <p:ph type="sldNum" sz="quarter" idx="12"/>
          </p:nvPr>
        </p:nvSpPr>
        <p:spPr/>
        <p:txBody>
          <a:bodyPr/>
          <a:lstStyle/>
          <a:p>
            <a:fld id="{330EA680-D336-4FF7-8B7A-9848BB0A1C32}" type="slidenum">
              <a:rPr lang="en-US" smtClean="0"/>
              <a:t>33</a:t>
            </a:fld>
            <a:endParaRPr lang="en-US"/>
          </a:p>
        </p:txBody>
      </p:sp>
    </p:spTree>
    <p:extLst>
      <p:ext uri="{BB962C8B-B14F-4D97-AF65-F5344CB8AC3E}">
        <p14:creationId xmlns:p14="http://schemas.microsoft.com/office/powerpoint/2010/main" val="16830635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93FE03-0F95-40DE-8791-9DA5C5BF8F19}"/>
              </a:ext>
            </a:extLst>
          </p:cNvPr>
          <p:cNvSpPr>
            <a:spLocks noGrp="1"/>
          </p:cNvSpPr>
          <p:nvPr>
            <p:ph type="title"/>
          </p:nvPr>
        </p:nvSpPr>
        <p:spPr/>
        <p:txBody>
          <a:bodyPr/>
          <a:lstStyle/>
          <a:p>
            <a:r>
              <a:rPr lang="en-GB" dirty="0"/>
              <a:t>Notes:</a:t>
            </a:r>
          </a:p>
        </p:txBody>
      </p:sp>
      <p:sp>
        <p:nvSpPr>
          <p:cNvPr id="3" name="Content Placeholder 2">
            <a:extLst>
              <a:ext uri="{FF2B5EF4-FFF2-40B4-BE49-F238E27FC236}">
                <a16:creationId xmlns:a16="http://schemas.microsoft.com/office/drawing/2014/main" id="{F60CE04F-EE38-4A69-B660-28E5A5828E68}"/>
              </a:ext>
            </a:extLst>
          </p:cNvPr>
          <p:cNvSpPr>
            <a:spLocks noGrp="1"/>
          </p:cNvSpPr>
          <p:nvPr>
            <p:ph idx="1"/>
          </p:nvPr>
        </p:nvSpPr>
        <p:spPr/>
        <p:txBody>
          <a:bodyPr/>
          <a:lstStyle/>
          <a:p>
            <a:endParaRPr lang="en-GB"/>
          </a:p>
        </p:txBody>
      </p:sp>
      <p:sp>
        <p:nvSpPr>
          <p:cNvPr id="4" name="Slide Number Placeholder 3">
            <a:extLst>
              <a:ext uri="{FF2B5EF4-FFF2-40B4-BE49-F238E27FC236}">
                <a16:creationId xmlns:a16="http://schemas.microsoft.com/office/drawing/2014/main" id="{1834BE9A-DB6A-4C40-BC86-AF615CFC1269}"/>
              </a:ext>
            </a:extLst>
          </p:cNvPr>
          <p:cNvSpPr>
            <a:spLocks noGrp="1"/>
          </p:cNvSpPr>
          <p:nvPr>
            <p:ph type="sldNum" sz="quarter" idx="12"/>
          </p:nvPr>
        </p:nvSpPr>
        <p:spPr/>
        <p:txBody>
          <a:bodyPr/>
          <a:lstStyle/>
          <a:p>
            <a:fld id="{330EA680-D336-4FF7-8B7A-9848BB0A1C32}" type="slidenum">
              <a:rPr lang="en-US" smtClean="0"/>
              <a:t>34</a:t>
            </a:fld>
            <a:endParaRPr lang="en-US"/>
          </a:p>
        </p:txBody>
      </p:sp>
    </p:spTree>
    <p:extLst>
      <p:ext uri="{BB962C8B-B14F-4D97-AF65-F5344CB8AC3E}">
        <p14:creationId xmlns:p14="http://schemas.microsoft.com/office/powerpoint/2010/main" val="16821330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1164E-A4F6-4793-9BAA-41890D8BC156}"/>
              </a:ext>
            </a:extLst>
          </p:cNvPr>
          <p:cNvSpPr>
            <a:spLocks noGrp="1"/>
          </p:cNvSpPr>
          <p:nvPr>
            <p:ph type="title"/>
          </p:nvPr>
        </p:nvSpPr>
        <p:spPr>
          <a:xfrm>
            <a:off x="4763" y="3220"/>
            <a:ext cx="12122943" cy="2421928"/>
          </a:xfrm>
        </p:spPr>
        <p:txBody>
          <a:bodyPr>
            <a:normAutofit/>
          </a:bodyPr>
          <a:lstStyle/>
          <a:p>
            <a:br>
              <a:rPr lang="en-US" dirty="0">
                <a:cs typeface="Calibri Light"/>
              </a:rPr>
            </a:br>
            <a:r>
              <a:rPr lang="en-US" dirty="0">
                <a:cs typeface="Calibri Light"/>
              </a:rPr>
              <a:t>                   </a:t>
            </a:r>
            <a:r>
              <a:rPr lang="en-US" dirty="0">
                <a:ea typeface="+mj-lt"/>
                <a:cs typeface="+mj-lt"/>
              </a:rPr>
              <a:t>                                          </a:t>
            </a:r>
            <a:br>
              <a:rPr lang="en-US" dirty="0">
                <a:ea typeface="+mj-lt"/>
                <a:cs typeface="+mj-lt"/>
              </a:rPr>
            </a:br>
            <a:endParaRPr lang="en-US" dirty="0"/>
          </a:p>
        </p:txBody>
      </p:sp>
      <p:sp>
        <p:nvSpPr>
          <p:cNvPr id="3" name="Content Placeholder 2">
            <a:extLst>
              <a:ext uri="{FF2B5EF4-FFF2-40B4-BE49-F238E27FC236}">
                <a16:creationId xmlns:a16="http://schemas.microsoft.com/office/drawing/2014/main" id="{B5337E04-7EF2-40C4-BFF1-03C0EADF4D31}"/>
              </a:ext>
            </a:extLst>
          </p:cNvPr>
          <p:cNvSpPr>
            <a:spLocks noGrp="1"/>
          </p:cNvSpPr>
          <p:nvPr>
            <p:ph idx="1"/>
          </p:nvPr>
        </p:nvSpPr>
        <p:spPr>
          <a:xfrm>
            <a:off x="1457739" y="1152939"/>
            <a:ext cx="9197010" cy="4823791"/>
          </a:xfrm>
        </p:spPr>
        <p:txBody>
          <a:bodyPr vert="horz" lIns="91440" tIns="45720" rIns="91440" bIns="45720" rtlCol="0" anchor="t">
            <a:normAutofit fontScale="92500" lnSpcReduction="20000"/>
          </a:bodyPr>
          <a:lstStyle/>
          <a:p>
            <a:pPr marL="0" indent="0">
              <a:buNone/>
            </a:pPr>
            <a:r>
              <a:rPr lang="en-US" dirty="0">
                <a:cs typeface="Calibri Light"/>
              </a:rPr>
              <a:t>Title: The Magic</a:t>
            </a:r>
            <a:br>
              <a:rPr lang="en-US" dirty="0">
                <a:cs typeface="Calibri Light"/>
              </a:rPr>
            </a:br>
            <a:r>
              <a:rPr lang="en-US" dirty="0">
                <a:cs typeface="Calibri Light"/>
              </a:rPr>
              <a:t>LI: How to use the drop to push the hook home </a:t>
            </a:r>
            <a:r>
              <a:rPr lang="en-US" dirty="0">
                <a:cs typeface="Calibri" panose="020F0502020204030204"/>
              </a:rPr>
              <a:t>CONNECT:</a:t>
            </a:r>
          </a:p>
          <a:p>
            <a:r>
              <a:rPr lang="en-US" dirty="0"/>
              <a:t>Check the structure of your song -</a:t>
            </a:r>
            <a:r>
              <a:rPr lang="en-US" dirty="0">
                <a:cs typeface="Calibri" panose="020F0502020204030204"/>
              </a:rPr>
              <a:t>Is </a:t>
            </a:r>
            <a:r>
              <a:rPr lang="en-US" dirty="0" err="1">
                <a:cs typeface="Calibri" panose="020F0502020204030204"/>
              </a:rPr>
              <a:t>is</a:t>
            </a:r>
            <a:r>
              <a:rPr lang="en-US" dirty="0">
                <a:cs typeface="Calibri" panose="020F0502020204030204"/>
              </a:rPr>
              <a:t> binary, ternary, rondo (ABACADA) or typical song structure of:</a:t>
            </a:r>
          </a:p>
          <a:p>
            <a:pPr marL="0" indent="0">
              <a:buNone/>
            </a:pPr>
            <a:r>
              <a:rPr lang="en-US" dirty="0">
                <a:cs typeface="Calibri" panose="020F0502020204030204"/>
              </a:rPr>
              <a:t>Intro-verse-chorus-verse-chorus-bridge-chorus-outro??</a:t>
            </a:r>
            <a:endParaRPr lang="en-US" dirty="0"/>
          </a:p>
          <a:p>
            <a:pPr marL="0" indent="0">
              <a:buNone/>
            </a:pPr>
            <a:r>
              <a:rPr lang="en-US" dirty="0">
                <a:cs typeface="Calibri" panose="020F0502020204030204"/>
              </a:rPr>
              <a:t>ACTIVATE:</a:t>
            </a:r>
          </a:p>
          <a:p>
            <a:pPr marL="457200" indent="-457200"/>
            <a:r>
              <a:rPr lang="en-US" b="1" dirty="0">
                <a:solidFill>
                  <a:srgbClr val="FF0000"/>
                </a:solidFill>
                <a:cs typeface="Calibri" panose="020F0502020204030204"/>
              </a:rPr>
              <a:t>DART: </a:t>
            </a:r>
            <a:r>
              <a:rPr lang="en-US" dirty="0">
                <a:cs typeface="Calibri" panose="020F0502020204030204"/>
              </a:rPr>
              <a:t>Lessons 21 &amp; 22 Gary Barlow Series</a:t>
            </a:r>
          </a:p>
          <a:p>
            <a:pPr marL="0" indent="0">
              <a:buNone/>
            </a:pPr>
            <a:r>
              <a:rPr lang="en-US" dirty="0">
                <a:cs typeface="Calibri" panose="020F0502020204030204"/>
              </a:rPr>
              <a:t>DEMONSTRATE:</a:t>
            </a:r>
          </a:p>
          <a:p>
            <a:pPr marL="457200" indent="-457200">
              <a:buFont typeface="Arial"/>
              <a:buChar char="•"/>
            </a:pPr>
            <a:r>
              <a:rPr lang="en-US" dirty="0">
                <a:cs typeface="Calibri" panose="020F0502020204030204"/>
              </a:rPr>
              <a:t>On going work on composing using instruments or software</a:t>
            </a:r>
            <a:endParaRPr lang="en-US" dirty="0">
              <a:ea typeface="+mn-lt"/>
              <a:cs typeface="+mn-lt"/>
            </a:endParaRPr>
          </a:p>
          <a:p>
            <a:pPr marL="0" indent="0">
              <a:buNone/>
            </a:pPr>
            <a:r>
              <a:rPr lang="en-US" dirty="0">
                <a:cs typeface="Calibri" panose="020F0502020204030204"/>
              </a:rPr>
              <a:t>CONSOLIDATE:</a:t>
            </a:r>
          </a:p>
          <a:p>
            <a:pPr marL="457200" indent="-457200"/>
            <a:r>
              <a:rPr lang="en-US" dirty="0">
                <a:cs typeface="Calibri" panose="020F0502020204030204"/>
              </a:rPr>
              <a:t>Throw in some ‘magic’ to your composition – this could be a modulation (change of key)  or some melisma (several notes for one word)</a:t>
            </a:r>
          </a:p>
        </p:txBody>
      </p:sp>
      <p:sp>
        <p:nvSpPr>
          <p:cNvPr id="4" name="Slide Number Placeholder 3">
            <a:extLst>
              <a:ext uri="{FF2B5EF4-FFF2-40B4-BE49-F238E27FC236}">
                <a16:creationId xmlns:a16="http://schemas.microsoft.com/office/drawing/2014/main" id="{F731C5BC-0202-4A7F-86A6-225EC812A523}"/>
              </a:ext>
            </a:extLst>
          </p:cNvPr>
          <p:cNvSpPr>
            <a:spLocks noGrp="1"/>
          </p:cNvSpPr>
          <p:nvPr>
            <p:ph type="sldNum" sz="quarter" idx="12"/>
          </p:nvPr>
        </p:nvSpPr>
        <p:spPr/>
        <p:txBody>
          <a:bodyPr/>
          <a:lstStyle/>
          <a:p>
            <a:fld id="{330EA680-D336-4FF7-8B7A-9848BB0A1C32}" type="slidenum">
              <a:rPr lang="en-US" smtClean="0"/>
              <a:t>35</a:t>
            </a:fld>
            <a:endParaRPr lang="en-US"/>
          </a:p>
        </p:txBody>
      </p:sp>
    </p:spTree>
    <p:extLst>
      <p:ext uri="{BB962C8B-B14F-4D97-AF65-F5344CB8AC3E}">
        <p14:creationId xmlns:p14="http://schemas.microsoft.com/office/powerpoint/2010/main" val="30081089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8F45B4-BF6A-4681-86A5-3D2777115827}"/>
              </a:ext>
            </a:extLst>
          </p:cNvPr>
          <p:cNvSpPr>
            <a:spLocks noGrp="1"/>
          </p:cNvSpPr>
          <p:nvPr>
            <p:ph type="title"/>
          </p:nvPr>
        </p:nvSpPr>
        <p:spPr/>
        <p:txBody>
          <a:bodyPr/>
          <a:lstStyle/>
          <a:p>
            <a:r>
              <a:rPr lang="en-GB" dirty="0"/>
              <a:t>Notes:</a:t>
            </a:r>
          </a:p>
        </p:txBody>
      </p:sp>
      <p:sp>
        <p:nvSpPr>
          <p:cNvPr id="3" name="Content Placeholder 2">
            <a:extLst>
              <a:ext uri="{FF2B5EF4-FFF2-40B4-BE49-F238E27FC236}">
                <a16:creationId xmlns:a16="http://schemas.microsoft.com/office/drawing/2014/main" id="{BC10F77D-6DBF-4558-AB87-061F4DC30687}"/>
              </a:ext>
            </a:extLst>
          </p:cNvPr>
          <p:cNvSpPr>
            <a:spLocks noGrp="1"/>
          </p:cNvSpPr>
          <p:nvPr>
            <p:ph idx="1"/>
          </p:nvPr>
        </p:nvSpPr>
        <p:spPr/>
        <p:txBody>
          <a:bodyPr/>
          <a:lstStyle/>
          <a:p>
            <a:endParaRPr lang="en-GB"/>
          </a:p>
        </p:txBody>
      </p:sp>
      <p:sp>
        <p:nvSpPr>
          <p:cNvPr id="4" name="Slide Number Placeholder 3">
            <a:extLst>
              <a:ext uri="{FF2B5EF4-FFF2-40B4-BE49-F238E27FC236}">
                <a16:creationId xmlns:a16="http://schemas.microsoft.com/office/drawing/2014/main" id="{0914D331-628B-4B29-92E3-ABDB20B0C745}"/>
              </a:ext>
            </a:extLst>
          </p:cNvPr>
          <p:cNvSpPr>
            <a:spLocks noGrp="1"/>
          </p:cNvSpPr>
          <p:nvPr>
            <p:ph type="sldNum" sz="quarter" idx="12"/>
          </p:nvPr>
        </p:nvSpPr>
        <p:spPr/>
        <p:txBody>
          <a:bodyPr/>
          <a:lstStyle/>
          <a:p>
            <a:fld id="{330EA680-D336-4FF7-8B7A-9848BB0A1C32}" type="slidenum">
              <a:rPr lang="en-US" smtClean="0"/>
              <a:t>36</a:t>
            </a:fld>
            <a:endParaRPr lang="en-US"/>
          </a:p>
        </p:txBody>
      </p:sp>
    </p:spTree>
    <p:extLst>
      <p:ext uri="{BB962C8B-B14F-4D97-AF65-F5344CB8AC3E}">
        <p14:creationId xmlns:p14="http://schemas.microsoft.com/office/powerpoint/2010/main" val="142523794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58C14BF-13AF-4D7B-8CE7-0B8B4CAD00FE}"/>
              </a:ext>
            </a:extLst>
          </p:cNvPr>
          <p:cNvSpPr>
            <a:spLocks noGrp="1"/>
          </p:cNvSpPr>
          <p:nvPr>
            <p:ph idx="1"/>
          </p:nvPr>
        </p:nvSpPr>
        <p:spPr>
          <a:xfrm>
            <a:off x="1285461" y="1364974"/>
            <a:ext cx="8560904" cy="3790122"/>
          </a:xfrm>
        </p:spPr>
        <p:txBody>
          <a:bodyPr vert="horz" lIns="91440" tIns="45720" rIns="91440" bIns="45720" rtlCol="0" anchor="t">
            <a:normAutofit fontScale="55000" lnSpcReduction="20000"/>
          </a:bodyPr>
          <a:lstStyle/>
          <a:p>
            <a:pPr marL="0" indent="0">
              <a:buNone/>
            </a:pPr>
            <a:r>
              <a:rPr lang="en-US" sz="2800" u="sng" dirty="0">
                <a:highlight>
                  <a:srgbClr val="FFFF00"/>
                </a:highlight>
                <a:cs typeface="Calibri Light"/>
              </a:rPr>
              <a:t>ACTIVATE:</a:t>
            </a:r>
            <a:br>
              <a:rPr lang="en-US" sz="2800" u="sng" dirty="0">
                <a:highlight>
                  <a:srgbClr val="00FF00"/>
                </a:highlight>
                <a:cs typeface="Calibri Light"/>
              </a:rPr>
            </a:br>
            <a:r>
              <a:rPr lang="en-US" sz="2800" u="sng" dirty="0">
                <a:cs typeface="Calibri Light"/>
              </a:rPr>
              <a:t>Gary Barlow BBC Maestro Series Lesson 21: Constructing a song Part 5  10 mins</a:t>
            </a:r>
            <a:br>
              <a:rPr lang="en-US" sz="2800" u="sng" dirty="0">
                <a:cs typeface="Calibri Light"/>
              </a:rPr>
            </a:br>
            <a:r>
              <a:rPr lang="en-US" sz="2800" dirty="0">
                <a:ea typeface="+mj-lt"/>
                <a:cs typeface="+mj-lt"/>
              </a:rPr>
              <a:t>Gary drives the hook home and fine-tunes the </a:t>
            </a:r>
            <a:r>
              <a:rPr lang="en-US" sz="2800" dirty="0" err="1">
                <a:ea typeface="+mj-lt"/>
                <a:cs typeface="+mj-lt"/>
              </a:rPr>
              <a:t>lyrics.</a:t>
            </a:r>
            <a:r>
              <a:rPr lang="en-US" dirty="0" err="1">
                <a:cs typeface="Calibri" panose="020F0502020204030204"/>
              </a:rPr>
              <a:t>Gary</a:t>
            </a:r>
            <a:r>
              <a:rPr lang="en-US" dirty="0">
                <a:cs typeface="Calibri" panose="020F0502020204030204"/>
              </a:rPr>
              <a:t> playing around with melody, lyrics, rhyming etc. A lot. </a:t>
            </a:r>
            <a:endParaRPr lang="en-US" dirty="0"/>
          </a:p>
          <a:p>
            <a:pPr marL="0" indent="0">
              <a:buNone/>
            </a:pPr>
            <a:r>
              <a:rPr lang="en-US" dirty="0">
                <a:cs typeface="Calibri" panose="020F0502020204030204"/>
              </a:rPr>
              <a:t>Add instruments.  Get 16 bars</a:t>
            </a:r>
          </a:p>
          <a:p>
            <a:pPr marL="0" indent="0">
              <a:buNone/>
            </a:pPr>
            <a:r>
              <a:rPr lang="en-US" u="sng" dirty="0">
                <a:cs typeface="Calibri" panose="020F0502020204030204"/>
              </a:rPr>
              <a:t>The Drop, to push the hook home. See it at 9 minutes. </a:t>
            </a:r>
          </a:p>
          <a:p>
            <a:pPr marL="0" indent="0">
              <a:buNone/>
            </a:pPr>
            <a:r>
              <a:rPr lang="en-US" u="sng" dirty="0">
                <a:cs typeface="Calibri" panose="020F0502020204030204"/>
              </a:rPr>
              <a:t>Lesson 22: Constructing a Song: Part 6:</a:t>
            </a:r>
          </a:p>
          <a:p>
            <a:pPr marL="0" indent="0">
              <a:buNone/>
            </a:pPr>
            <a:r>
              <a:rPr lang="en-US" dirty="0">
                <a:ea typeface="+mn-lt"/>
                <a:cs typeface="+mn-lt"/>
              </a:rPr>
              <a:t>'Gary believes the song now has that one piece of magic in the melody of the chorus'.</a:t>
            </a:r>
          </a:p>
          <a:p>
            <a:pPr marL="0" indent="0">
              <a:buNone/>
            </a:pPr>
            <a:r>
              <a:rPr lang="en-US" dirty="0">
                <a:cs typeface="Calibri"/>
              </a:rPr>
              <a:t>How to find that unique moment. One bit of magic- the intro/hook. Get to the magic soon. Verses might change as chorus firms up.  </a:t>
            </a:r>
          </a:p>
          <a:p>
            <a:pPr marL="0" indent="0">
              <a:buNone/>
            </a:pPr>
            <a:r>
              <a:rPr lang="en-US" u="sng" dirty="0">
                <a:cs typeface="Calibri"/>
              </a:rPr>
              <a:t>Strip It Back: </a:t>
            </a:r>
            <a:r>
              <a:rPr lang="en-US" dirty="0">
                <a:cs typeface="Calibri"/>
              </a:rPr>
              <a:t>Want it to be easily singable, and doable on the guitar or keyboard. </a:t>
            </a:r>
          </a:p>
          <a:p>
            <a:pPr marL="0" indent="0">
              <a:buNone/>
            </a:pPr>
            <a:r>
              <a:rPr lang="en-US" dirty="0">
                <a:cs typeface="Calibri"/>
              </a:rPr>
              <a:t>7 mins: shows </a:t>
            </a:r>
            <a:r>
              <a:rPr lang="en-US" u="sng" dirty="0">
                <a:cs typeface="Calibri"/>
              </a:rPr>
              <a:t>simple but effect hook. </a:t>
            </a:r>
          </a:p>
          <a:p>
            <a:pPr marL="0" indent="0">
              <a:buNone/>
            </a:pPr>
            <a:r>
              <a:rPr lang="en-US" dirty="0">
                <a:cs typeface="Calibri"/>
              </a:rPr>
              <a:t>Great moment, when your song asks for more. Another line comes. </a:t>
            </a:r>
          </a:p>
          <a:p>
            <a:pPr marL="0" indent="0">
              <a:buNone/>
            </a:pPr>
            <a:r>
              <a:rPr lang="en-US" dirty="0">
                <a:cs typeface="Calibri"/>
              </a:rPr>
              <a:t>9' 40''  </a:t>
            </a:r>
            <a:r>
              <a:rPr lang="en-US" u="sng" dirty="0">
                <a:cs typeface="Calibri"/>
              </a:rPr>
              <a:t>Everyone can do this....</a:t>
            </a:r>
          </a:p>
          <a:p>
            <a:pPr marL="0" indent="0">
              <a:buNone/>
            </a:pPr>
            <a:endParaRPr lang="en-US" dirty="0">
              <a:cs typeface="Calibri"/>
            </a:endParaRPr>
          </a:p>
          <a:p>
            <a:pPr marL="0" indent="0">
              <a:buNone/>
            </a:pPr>
            <a:endParaRPr lang="en-US" dirty="0">
              <a:cs typeface="Calibri"/>
            </a:endParaRPr>
          </a:p>
        </p:txBody>
      </p:sp>
      <p:sp>
        <p:nvSpPr>
          <p:cNvPr id="6" name="Slide Number Placeholder 5">
            <a:extLst>
              <a:ext uri="{FF2B5EF4-FFF2-40B4-BE49-F238E27FC236}">
                <a16:creationId xmlns:a16="http://schemas.microsoft.com/office/drawing/2014/main" id="{41D726C3-E470-45DC-99EE-B5775E3F4549}"/>
              </a:ext>
            </a:extLst>
          </p:cNvPr>
          <p:cNvSpPr>
            <a:spLocks noGrp="1"/>
          </p:cNvSpPr>
          <p:nvPr>
            <p:ph type="sldNum" sz="quarter" idx="12"/>
          </p:nvPr>
        </p:nvSpPr>
        <p:spPr/>
        <p:txBody>
          <a:bodyPr/>
          <a:lstStyle/>
          <a:p>
            <a:fld id="{330EA680-D336-4FF7-8B7A-9848BB0A1C32}" type="slidenum">
              <a:rPr lang="en-US" smtClean="0"/>
              <a:t>37</a:t>
            </a:fld>
            <a:endParaRPr lang="en-US"/>
          </a:p>
        </p:txBody>
      </p:sp>
    </p:spTree>
    <p:extLst>
      <p:ext uri="{BB962C8B-B14F-4D97-AF65-F5344CB8AC3E}">
        <p14:creationId xmlns:p14="http://schemas.microsoft.com/office/powerpoint/2010/main" val="105448230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1164E-A4F6-4793-9BAA-41890D8BC156}"/>
              </a:ext>
            </a:extLst>
          </p:cNvPr>
          <p:cNvSpPr>
            <a:spLocks noGrp="1"/>
          </p:cNvSpPr>
          <p:nvPr>
            <p:ph type="title"/>
          </p:nvPr>
        </p:nvSpPr>
        <p:spPr>
          <a:xfrm>
            <a:off x="4763" y="3220"/>
            <a:ext cx="12122943" cy="1520780"/>
          </a:xfrm>
        </p:spPr>
        <p:txBody>
          <a:bodyPr>
            <a:normAutofit/>
          </a:bodyPr>
          <a:lstStyle/>
          <a:p>
            <a:br>
              <a:rPr lang="en-US" dirty="0">
                <a:cs typeface="Calibri Light"/>
              </a:rPr>
            </a:br>
            <a:r>
              <a:rPr lang="en-US" dirty="0">
                <a:cs typeface="Calibri Light"/>
              </a:rPr>
              <a:t>                                    </a:t>
            </a:r>
            <a:endParaRPr lang="en-US" dirty="0"/>
          </a:p>
        </p:txBody>
      </p:sp>
      <p:sp>
        <p:nvSpPr>
          <p:cNvPr id="3" name="Content Placeholder 2">
            <a:extLst>
              <a:ext uri="{FF2B5EF4-FFF2-40B4-BE49-F238E27FC236}">
                <a16:creationId xmlns:a16="http://schemas.microsoft.com/office/drawing/2014/main" id="{B5337E04-7EF2-40C4-BFF1-03C0EADF4D31}"/>
              </a:ext>
            </a:extLst>
          </p:cNvPr>
          <p:cNvSpPr>
            <a:spLocks noGrp="1"/>
          </p:cNvSpPr>
          <p:nvPr>
            <p:ph idx="1"/>
          </p:nvPr>
        </p:nvSpPr>
        <p:spPr>
          <a:xfrm>
            <a:off x="1272209" y="1033670"/>
            <a:ext cx="9422296" cy="4996069"/>
          </a:xfrm>
        </p:spPr>
        <p:txBody>
          <a:bodyPr vert="horz" lIns="91440" tIns="45720" rIns="91440" bIns="45720" rtlCol="0" anchor="t">
            <a:normAutofit fontScale="77500" lnSpcReduction="20000"/>
          </a:bodyPr>
          <a:lstStyle/>
          <a:p>
            <a:pPr marL="0" indent="0">
              <a:buNone/>
            </a:pPr>
            <a:r>
              <a:rPr lang="en-US" dirty="0">
                <a:cs typeface="Calibri Light"/>
              </a:rPr>
              <a:t>    Title: Confidence is King:</a:t>
            </a:r>
            <a:br>
              <a:rPr lang="en-US" dirty="0">
                <a:cs typeface="Calibri Light"/>
              </a:rPr>
            </a:br>
            <a:r>
              <a:rPr lang="en-US" dirty="0">
                <a:cs typeface="Calibri Light"/>
              </a:rPr>
              <a:t>LI: to learn to be resilient in song writing</a:t>
            </a:r>
          </a:p>
          <a:p>
            <a:pPr marL="0" indent="0">
              <a:buNone/>
            </a:pPr>
            <a:r>
              <a:rPr lang="en-US" dirty="0">
                <a:cs typeface="Calibri" panose="020F0502020204030204"/>
              </a:rPr>
              <a:t>CONNECT:</a:t>
            </a:r>
            <a:endParaRPr lang="en-US" dirty="0"/>
          </a:p>
          <a:p>
            <a:pPr marL="457200" indent="-457200"/>
            <a:r>
              <a:rPr lang="en-US" dirty="0">
                <a:cs typeface="Calibri" panose="020F0502020204030204"/>
              </a:rPr>
              <a:t>Your composition must be in by Thursday next week</a:t>
            </a:r>
          </a:p>
          <a:p>
            <a:pPr marL="0" indent="0">
              <a:buNone/>
            </a:pPr>
            <a:r>
              <a:rPr lang="en-US" dirty="0">
                <a:cs typeface="Calibri" panose="020F0502020204030204"/>
              </a:rPr>
              <a:t>ACTIVATE:</a:t>
            </a:r>
          </a:p>
          <a:p>
            <a:pPr marL="457200" indent="-457200"/>
            <a:r>
              <a:rPr lang="en-US" dirty="0">
                <a:ea typeface="+mn-lt"/>
                <a:cs typeface="+mn-lt"/>
              </a:rPr>
              <a:t>DART: Read synopsis of Gary Barlow's Song Writing Series, Lessons 23 &amp; 24  (next slide)</a:t>
            </a:r>
          </a:p>
          <a:p>
            <a:pPr marL="457200" indent="-457200"/>
            <a:r>
              <a:rPr lang="en-US" dirty="0">
                <a:ea typeface="+mn-lt"/>
                <a:cs typeface="+mn-lt"/>
              </a:rPr>
              <a:t>Or: Watch </a:t>
            </a:r>
            <a:r>
              <a:rPr lang="en-US" dirty="0">
                <a:cs typeface="Calibri" panose="020F0502020204030204"/>
              </a:rPr>
              <a:t>Gary Barlow's Song Writing Series, Lessons 23 &amp; 24(see next slide)</a:t>
            </a:r>
            <a:endParaRPr lang="en-US" dirty="0"/>
          </a:p>
          <a:p>
            <a:pPr marL="0" indent="0">
              <a:buNone/>
            </a:pPr>
            <a:r>
              <a:rPr lang="en-US" dirty="0">
                <a:cs typeface="Calibri" panose="020F0502020204030204"/>
              </a:rPr>
              <a:t>DEMONSTRATE:</a:t>
            </a:r>
          </a:p>
          <a:p>
            <a:pPr marL="457200" indent="-457200">
              <a:buFont typeface="Arial,Sans-Serif" panose="020B0604020202020204" pitchFamily="34" charset="0"/>
            </a:pPr>
            <a:r>
              <a:rPr lang="en-US" dirty="0">
                <a:ea typeface="+mn-lt"/>
                <a:cs typeface="+mn-lt"/>
              </a:rPr>
              <a:t>On going work on composing using instrument or software</a:t>
            </a:r>
          </a:p>
          <a:p>
            <a:pPr marL="0" indent="0">
              <a:buNone/>
            </a:pPr>
            <a:r>
              <a:rPr lang="en-US" dirty="0">
                <a:cs typeface="Calibri" panose="020F0502020204030204"/>
              </a:rPr>
              <a:t>CONSOLIDATE:</a:t>
            </a:r>
          </a:p>
          <a:p>
            <a:pPr marL="457200" indent="-457200"/>
            <a:r>
              <a:rPr lang="en-US" dirty="0">
                <a:cs typeface="Calibri" panose="020F0502020204030204"/>
              </a:rPr>
              <a:t>Check you have a firm structure with sections, in your piece. </a:t>
            </a:r>
          </a:p>
          <a:p>
            <a:pPr marL="457200" indent="-457200"/>
            <a:r>
              <a:rPr lang="en-US" dirty="0">
                <a:cs typeface="Calibri" panose="020F0502020204030204"/>
              </a:rPr>
              <a:t>Be sure to compose with confidence; no ‘U-turns’. Keep going with your original plan</a:t>
            </a:r>
          </a:p>
        </p:txBody>
      </p:sp>
      <p:sp>
        <p:nvSpPr>
          <p:cNvPr id="4" name="Slide Number Placeholder 3">
            <a:extLst>
              <a:ext uri="{FF2B5EF4-FFF2-40B4-BE49-F238E27FC236}">
                <a16:creationId xmlns:a16="http://schemas.microsoft.com/office/drawing/2014/main" id="{1147C8AC-BCFB-4244-B2D8-94B7B5E60B57}"/>
              </a:ext>
            </a:extLst>
          </p:cNvPr>
          <p:cNvSpPr>
            <a:spLocks noGrp="1"/>
          </p:cNvSpPr>
          <p:nvPr>
            <p:ph type="sldNum" sz="quarter" idx="12"/>
          </p:nvPr>
        </p:nvSpPr>
        <p:spPr/>
        <p:txBody>
          <a:bodyPr/>
          <a:lstStyle/>
          <a:p>
            <a:fld id="{330EA680-D336-4FF7-8B7A-9848BB0A1C32}" type="slidenum">
              <a:rPr lang="en-US" smtClean="0"/>
              <a:t>38</a:t>
            </a:fld>
            <a:endParaRPr lang="en-US"/>
          </a:p>
        </p:txBody>
      </p:sp>
    </p:spTree>
    <p:extLst>
      <p:ext uri="{BB962C8B-B14F-4D97-AF65-F5344CB8AC3E}">
        <p14:creationId xmlns:p14="http://schemas.microsoft.com/office/powerpoint/2010/main" val="36276227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E4A00D-5E4F-4CEA-8D66-A9EC066819F8}"/>
              </a:ext>
            </a:extLst>
          </p:cNvPr>
          <p:cNvSpPr>
            <a:spLocks noGrp="1"/>
          </p:cNvSpPr>
          <p:nvPr>
            <p:ph type="title"/>
          </p:nvPr>
        </p:nvSpPr>
        <p:spPr/>
        <p:txBody>
          <a:bodyPr/>
          <a:lstStyle/>
          <a:p>
            <a:r>
              <a:rPr lang="en-GB" dirty="0"/>
              <a:t>Notes:</a:t>
            </a:r>
          </a:p>
        </p:txBody>
      </p:sp>
      <p:sp>
        <p:nvSpPr>
          <p:cNvPr id="3" name="Content Placeholder 2">
            <a:extLst>
              <a:ext uri="{FF2B5EF4-FFF2-40B4-BE49-F238E27FC236}">
                <a16:creationId xmlns:a16="http://schemas.microsoft.com/office/drawing/2014/main" id="{A96122F0-2C44-44A7-9A48-CBB9E80F742B}"/>
              </a:ext>
            </a:extLst>
          </p:cNvPr>
          <p:cNvSpPr>
            <a:spLocks noGrp="1"/>
          </p:cNvSpPr>
          <p:nvPr>
            <p:ph idx="1"/>
          </p:nvPr>
        </p:nvSpPr>
        <p:spPr/>
        <p:txBody>
          <a:bodyPr/>
          <a:lstStyle/>
          <a:p>
            <a:endParaRPr lang="en-GB"/>
          </a:p>
        </p:txBody>
      </p:sp>
      <p:sp>
        <p:nvSpPr>
          <p:cNvPr id="4" name="Slide Number Placeholder 3">
            <a:extLst>
              <a:ext uri="{FF2B5EF4-FFF2-40B4-BE49-F238E27FC236}">
                <a16:creationId xmlns:a16="http://schemas.microsoft.com/office/drawing/2014/main" id="{7CCBF4B3-A1E4-4EC8-ADE8-C0F21484398A}"/>
              </a:ext>
            </a:extLst>
          </p:cNvPr>
          <p:cNvSpPr>
            <a:spLocks noGrp="1"/>
          </p:cNvSpPr>
          <p:nvPr>
            <p:ph type="sldNum" sz="quarter" idx="12"/>
          </p:nvPr>
        </p:nvSpPr>
        <p:spPr/>
        <p:txBody>
          <a:bodyPr/>
          <a:lstStyle/>
          <a:p>
            <a:fld id="{330EA680-D336-4FF7-8B7A-9848BB0A1C32}" type="slidenum">
              <a:rPr lang="en-US" smtClean="0"/>
              <a:t>39</a:t>
            </a:fld>
            <a:endParaRPr lang="en-US"/>
          </a:p>
        </p:txBody>
      </p:sp>
    </p:spTree>
    <p:extLst>
      <p:ext uri="{BB962C8B-B14F-4D97-AF65-F5344CB8AC3E}">
        <p14:creationId xmlns:p14="http://schemas.microsoft.com/office/powerpoint/2010/main" val="421615543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44DC6E1-A669-4D04-A89C-F010E51DE7B4}"/>
              </a:ext>
            </a:extLst>
          </p:cNvPr>
          <p:cNvSpPr>
            <a:spLocks noGrp="1"/>
          </p:cNvSpPr>
          <p:nvPr>
            <p:ph idx="1"/>
          </p:nvPr>
        </p:nvSpPr>
        <p:spPr>
          <a:xfrm>
            <a:off x="1139687" y="1086678"/>
            <a:ext cx="9727096" cy="4757531"/>
          </a:xfrm>
        </p:spPr>
        <p:txBody>
          <a:bodyPr vert="horz" lIns="91440" tIns="45720" rIns="91440" bIns="45720" rtlCol="0" anchor="t">
            <a:normAutofit fontScale="85000" lnSpcReduction="20000"/>
          </a:bodyPr>
          <a:lstStyle/>
          <a:p>
            <a:pPr marL="0" indent="0">
              <a:buNone/>
            </a:pPr>
            <a:r>
              <a:rPr lang="en-US" sz="3200" u="sng" dirty="0" err="1">
                <a:highlight>
                  <a:srgbClr val="FFFF00"/>
                </a:highlight>
                <a:cs typeface="Calibri Light"/>
              </a:rPr>
              <a:t>ACTIVATE:</a:t>
            </a:r>
            <a:r>
              <a:rPr lang="en-US" sz="3200" u="sng" dirty="0" err="1">
                <a:cs typeface="Calibri Light"/>
              </a:rPr>
              <a:t>Confidence</a:t>
            </a:r>
            <a:r>
              <a:rPr lang="en-US" sz="3200" dirty="0">
                <a:cs typeface="Calibri Light"/>
              </a:rPr>
              <a:t>  6 mins. </a:t>
            </a:r>
            <a:br>
              <a:rPr lang="en-US" sz="3200" dirty="0">
                <a:cs typeface="Calibri Light"/>
              </a:rPr>
            </a:br>
            <a:r>
              <a:rPr lang="en-US" sz="3200" dirty="0">
                <a:cs typeface="Calibri Light"/>
              </a:rPr>
              <a:t>Only first 4 minutes is worth watching. </a:t>
            </a:r>
            <a:br>
              <a:rPr lang="en-US" sz="3200" dirty="0">
                <a:cs typeface="Calibri Light"/>
              </a:rPr>
            </a:br>
            <a:r>
              <a:rPr lang="en-US" sz="2800" dirty="0">
                <a:ea typeface="+mj-lt"/>
                <a:cs typeface="+mj-lt"/>
              </a:rPr>
              <a:t>In the creative world, confidence is king. Without it everything falls apart. Gary speaks from the heart about how he once lost his confidence and what he did to build it back up. </a:t>
            </a:r>
            <a:r>
              <a:rPr lang="en-US" dirty="0">
                <a:cs typeface="Calibri" panose="020F0502020204030204"/>
              </a:rPr>
              <a:t>Don't allow jealous people to bother you and take away your confidence. </a:t>
            </a:r>
          </a:p>
          <a:p>
            <a:pPr marL="0" indent="0">
              <a:buNone/>
            </a:pPr>
            <a:r>
              <a:rPr lang="en-US" dirty="0">
                <a:cs typeface="Calibri" panose="020F0502020204030204"/>
              </a:rPr>
              <a:t>Use criticism to help you improve and to prove others wrong</a:t>
            </a:r>
          </a:p>
          <a:p>
            <a:pPr marL="0" indent="0">
              <a:buNone/>
            </a:pPr>
            <a:r>
              <a:rPr lang="en-US" dirty="0">
                <a:cs typeface="Calibri" panose="020F0502020204030204"/>
              </a:rPr>
              <a:t>Be ready: (Keep trying even if think it won't work)</a:t>
            </a:r>
          </a:p>
          <a:p>
            <a:pPr marL="0" indent="0">
              <a:buNone/>
            </a:pPr>
            <a:r>
              <a:rPr lang="en-US" u="sng" dirty="0">
                <a:cs typeface="Calibri" panose="020F0502020204030204"/>
              </a:rPr>
              <a:t>Lesson 24: See An Opportunity</a:t>
            </a:r>
            <a:r>
              <a:rPr lang="en-US" dirty="0">
                <a:cs typeface="Calibri" panose="020F0502020204030204"/>
              </a:rPr>
              <a:t> 7 mins Very Good </a:t>
            </a:r>
            <a:endParaRPr lang="en-US" dirty="0">
              <a:ea typeface="+mn-lt"/>
              <a:cs typeface="+mn-lt"/>
            </a:endParaRPr>
          </a:p>
          <a:p>
            <a:pPr marL="0" indent="0">
              <a:buNone/>
            </a:pPr>
            <a:r>
              <a:rPr lang="en-US" dirty="0">
                <a:ea typeface="+mn-lt"/>
                <a:cs typeface="+mn-lt"/>
              </a:rPr>
              <a:t>In songwriting, everything you do will prepare you for a moment that will take you by surprise. One chord per bar, then hots up and chords change more often (harmonic rhythmic is changing faster) Singing the 7th in the melody, part of the hook. The bridge and tonality. Don't be scared. Feel the thrill. </a:t>
            </a:r>
          </a:p>
          <a:p>
            <a:pPr marL="0" indent="0">
              <a:buNone/>
            </a:pPr>
            <a:endParaRPr lang="en-US" dirty="0">
              <a:cs typeface="Calibri" panose="020F0502020204030204"/>
            </a:endParaRPr>
          </a:p>
        </p:txBody>
      </p:sp>
      <p:sp>
        <p:nvSpPr>
          <p:cNvPr id="6" name="Slide Number Placeholder 5">
            <a:extLst>
              <a:ext uri="{FF2B5EF4-FFF2-40B4-BE49-F238E27FC236}">
                <a16:creationId xmlns:a16="http://schemas.microsoft.com/office/drawing/2014/main" id="{3BD4B2D7-5653-4AED-9DFC-3F6562384079}"/>
              </a:ext>
            </a:extLst>
          </p:cNvPr>
          <p:cNvSpPr>
            <a:spLocks noGrp="1"/>
          </p:cNvSpPr>
          <p:nvPr>
            <p:ph type="sldNum" sz="quarter" idx="12"/>
          </p:nvPr>
        </p:nvSpPr>
        <p:spPr/>
        <p:txBody>
          <a:bodyPr/>
          <a:lstStyle/>
          <a:p>
            <a:fld id="{330EA680-D336-4FF7-8B7A-9848BB0A1C32}" type="slidenum">
              <a:rPr lang="en-US" smtClean="0"/>
              <a:t>40</a:t>
            </a:fld>
            <a:endParaRPr lang="en-US"/>
          </a:p>
        </p:txBody>
      </p:sp>
    </p:spTree>
    <p:extLst>
      <p:ext uri="{BB962C8B-B14F-4D97-AF65-F5344CB8AC3E}">
        <p14:creationId xmlns:p14="http://schemas.microsoft.com/office/powerpoint/2010/main" val="410620947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1164E-A4F6-4793-9BAA-41890D8BC156}"/>
              </a:ext>
            </a:extLst>
          </p:cNvPr>
          <p:cNvSpPr>
            <a:spLocks noGrp="1"/>
          </p:cNvSpPr>
          <p:nvPr>
            <p:ph type="title"/>
          </p:nvPr>
        </p:nvSpPr>
        <p:spPr>
          <a:xfrm>
            <a:off x="4763" y="3219"/>
            <a:ext cx="12122943" cy="1573789"/>
          </a:xfrm>
        </p:spPr>
        <p:txBody>
          <a:bodyPr>
            <a:normAutofit/>
          </a:bodyPr>
          <a:lstStyle/>
          <a:p>
            <a:r>
              <a:rPr lang="en-US" dirty="0">
                <a:cs typeface="Calibri Light"/>
              </a:rPr>
              <a:t> </a:t>
            </a:r>
            <a:br>
              <a:rPr lang="en-US" dirty="0">
                <a:cs typeface="Calibri Light"/>
              </a:rPr>
            </a:br>
            <a:r>
              <a:rPr lang="en-US" dirty="0">
                <a:cs typeface="Calibri Light"/>
              </a:rPr>
              <a:t>              </a:t>
            </a:r>
            <a:r>
              <a:rPr lang="en-US" dirty="0">
                <a:ea typeface="+mj-lt"/>
                <a:cs typeface="+mj-lt"/>
              </a:rPr>
              <a:t> </a:t>
            </a:r>
            <a:endParaRPr lang="en-US" dirty="0"/>
          </a:p>
        </p:txBody>
      </p:sp>
      <p:sp>
        <p:nvSpPr>
          <p:cNvPr id="3" name="Content Placeholder 2">
            <a:extLst>
              <a:ext uri="{FF2B5EF4-FFF2-40B4-BE49-F238E27FC236}">
                <a16:creationId xmlns:a16="http://schemas.microsoft.com/office/drawing/2014/main" id="{B5337E04-7EF2-40C4-BFF1-03C0EADF4D31}"/>
              </a:ext>
            </a:extLst>
          </p:cNvPr>
          <p:cNvSpPr>
            <a:spLocks noGrp="1"/>
          </p:cNvSpPr>
          <p:nvPr>
            <p:ph idx="1"/>
          </p:nvPr>
        </p:nvSpPr>
        <p:spPr>
          <a:xfrm>
            <a:off x="1669773" y="1245704"/>
            <a:ext cx="8229601" cy="4306957"/>
          </a:xfrm>
        </p:spPr>
        <p:txBody>
          <a:bodyPr vert="horz" lIns="91440" tIns="45720" rIns="91440" bIns="45720" rtlCol="0" anchor="t">
            <a:normAutofit fontScale="62500" lnSpcReduction="20000"/>
          </a:bodyPr>
          <a:lstStyle/>
          <a:p>
            <a:pPr marL="0" indent="0">
              <a:buNone/>
            </a:pPr>
            <a:r>
              <a:rPr lang="en-US" sz="3200" dirty="0">
                <a:cs typeface="Calibri Light"/>
              </a:rPr>
              <a:t>Title: When Is A Song Finished?</a:t>
            </a:r>
            <a:br>
              <a:rPr lang="en-US" sz="3200" dirty="0">
                <a:cs typeface="Calibri Light"/>
              </a:rPr>
            </a:br>
            <a:r>
              <a:rPr lang="en-US" sz="3200" dirty="0">
                <a:cs typeface="Calibri Light"/>
              </a:rPr>
              <a:t>LI: to keep tweaking until it’s fantastic </a:t>
            </a:r>
          </a:p>
          <a:p>
            <a:pPr marL="0" indent="0">
              <a:buNone/>
            </a:pPr>
            <a:r>
              <a:rPr lang="en-US" dirty="0">
                <a:cs typeface="Calibri" panose="020F0502020204030204"/>
              </a:rPr>
              <a:t>CONNECT:</a:t>
            </a:r>
            <a:endParaRPr lang="en-US" dirty="0"/>
          </a:p>
          <a:p>
            <a:r>
              <a:rPr lang="en-US" dirty="0">
                <a:cs typeface="Calibri" panose="020F0502020204030204"/>
              </a:rPr>
              <a:t>Remember that your composition must be finished and sent by Thursday next week </a:t>
            </a:r>
          </a:p>
          <a:p>
            <a:pPr marL="0" indent="0">
              <a:buNone/>
            </a:pPr>
            <a:r>
              <a:rPr lang="en-US" dirty="0">
                <a:cs typeface="Calibri" panose="020F0502020204030204"/>
              </a:rPr>
              <a:t>ACTIVATE:</a:t>
            </a:r>
          </a:p>
          <a:p>
            <a:pPr marL="457200" indent="-457200"/>
            <a:r>
              <a:rPr lang="en-US" dirty="0">
                <a:cs typeface="Calibri" panose="020F0502020204030204"/>
              </a:rPr>
              <a:t>DART: </a:t>
            </a:r>
            <a:r>
              <a:rPr lang="en-US" dirty="0">
                <a:ea typeface="+mn-lt"/>
                <a:cs typeface="+mn-lt"/>
              </a:rPr>
              <a:t>Read synopsis of Gary Barlow BBC Maestro Song Writer Series: Lesson 25: Creativity (next slide)</a:t>
            </a:r>
          </a:p>
          <a:p>
            <a:pPr marL="457200" indent="-457200"/>
            <a:r>
              <a:rPr lang="en-US" dirty="0">
                <a:cs typeface="Calibri" panose="020F0502020204030204"/>
              </a:rPr>
              <a:t>Or: Gary Barlow BBC Maestro Song Writer Series: Lesson 25: Creativity (Next slide)</a:t>
            </a:r>
          </a:p>
          <a:p>
            <a:pPr marL="457200" indent="-457200"/>
            <a:r>
              <a:rPr lang="en-US" dirty="0">
                <a:cs typeface="Calibri" panose="020F0502020204030204"/>
              </a:rPr>
              <a:t>If you are using </a:t>
            </a:r>
            <a:r>
              <a:rPr lang="en-US" dirty="0" err="1">
                <a:cs typeface="Calibri" panose="020F0502020204030204"/>
              </a:rPr>
              <a:t>Soundation</a:t>
            </a:r>
            <a:r>
              <a:rPr lang="en-US" dirty="0">
                <a:cs typeface="Calibri" panose="020F0502020204030204"/>
              </a:rPr>
              <a:t>, ensure you know how to download it and send it. </a:t>
            </a:r>
          </a:p>
          <a:p>
            <a:pPr marL="0" indent="0">
              <a:buNone/>
            </a:pPr>
            <a:r>
              <a:rPr lang="en-US" dirty="0">
                <a:cs typeface="Calibri" panose="020F0502020204030204"/>
              </a:rPr>
              <a:t>DEMONSTRATE:</a:t>
            </a:r>
          </a:p>
          <a:p>
            <a:pPr marL="457200" indent="-457200">
              <a:buFont typeface="Arial"/>
              <a:buChar char="•"/>
            </a:pPr>
            <a:r>
              <a:rPr lang="en-US" dirty="0">
                <a:cs typeface="Calibri" panose="020F0502020204030204"/>
              </a:rPr>
              <a:t>On going work on composing using instrument or software</a:t>
            </a:r>
            <a:endParaRPr lang="en-US" dirty="0">
              <a:ea typeface="+mn-lt"/>
              <a:cs typeface="+mn-lt"/>
            </a:endParaRPr>
          </a:p>
          <a:p>
            <a:pPr marL="0" indent="0">
              <a:buNone/>
            </a:pPr>
            <a:r>
              <a:rPr lang="en-US" dirty="0">
                <a:cs typeface="Calibri" panose="020F0502020204030204"/>
              </a:rPr>
              <a:t>CONSOLIDATE:</a:t>
            </a:r>
          </a:p>
          <a:p>
            <a:r>
              <a:rPr lang="en-US" dirty="0">
                <a:cs typeface="Calibri" panose="020F0502020204030204"/>
              </a:rPr>
              <a:t>Ask a member of your family, or a friend, to listen to it and critique your composition</a:t>
            </a:r>
          </a:p>
        </p:txBody>
      </p:sp>
      <p:sp>
        <p:nvSpPr>
          <p:cNvPr id="4" name="Slide Number Placeholder 3">
            <a:extLst>
              <a:ext uri="{FF2B5EF4-FFF2-40B4-BE49-F238E27FC236}">
                <a16:creationId xmlns:a16="http://schemas.microsoft.com/office/drawing/2014/main" id="{C7291049-94A8-476D-8F90-ECDACEDEA6E1}"/>
              </a:ext>
            </a:extLst>
          </p:cNvPr>
          <p:cNvSpPr>
            <a:spLocks noGrp="1"/>
          </p:cNvSpPr>
          <p:nvPr>
            <p:ph type="sldNum" sz="quarter" idx="12"/>
          </p:nvPr>
        </p:nvSpPr>
        <p:spPr/>
        <p:txBody>
          <a:bodyPr/>
          <a:lstStyle/>
          <a:p>
            <a:fld id="{330EA680-D336-4FF7-8B7A-9848BB0A1C32}" type="slidenum">
              <a:rPr lang="en-US" smtClean="0"/>
              <a:t>41</a:t>
            </a:fld>
            <a:endParaRPr lang="en-US"/>
          </a:p>
        </p:txBody>
      </p:sp>
    </p:spTree>
    <p:extLst>
      <p:ext uri="{BB962C8B-B14F-4D97-AF65-F5344CB8AC3E}">
        <p14:creationId xmlns:p14="http://schemas.microsoft.com/office/powerpoint/2010/main" val="297513073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3396B0A-F916-4758-9B49-82D6E6BD1F14}"/>
              </a:ext>
            </a:extLst>
          </p:cNvPr>
          <p:cNvSpPr>
            <a:spLocks noGrp="1"/>
          </p:cNvSpPr>
          <p:nvPr>
            <p:ph idx="1"/>
          </p:nvPr>
        </p:nvSpPr>
        <p:spPr>
          <a:xfrm>
            <a:off x="1007164" y="1109869"/>
            <a:ext cx="9581321" cy="4638261"/>
          </a:xfrm>
        </p:spPr>
        <p:txBody>
          <a:bodyPr vert="horz" lIns="91440" tIns="45720" rIns="91440" bIns="45720" rtlCol="0" anchor="t">
            <a:normAutofit fontScale="85000" lnSpcReduction="20000"/>
          </a:bodyPr>
          <a:lstStyle/>
          <a:p>
            <a:pPr marL="0" indent="0">
              <a:buNone/>
            </a:pPr>
            <a:r>
              <a:rPr lang="en-US" sz="2800" u="sng" dirty="0">
                <a:highlight>
                  <a:srgbClr val="FFFF00"/>
                </a:highlight>
                <a:latin typeface="Calibri"/>
                <a:cs typeface="Calibri"/>
              </a:rPr>
              <a:t>ACTIVATE: </a:t>
            </a:r>
            <a:r>
              <a:rPr lang="en-US" sz="2800" u="sng" dirty="0">
                <a:latin typeface="Calibri"/>
                <a:cs typeface="Calibri"/>
              </a:rPr>
              <a:t>Gary Barlow BBC Maestro Song Writer Series:</a:t>
            </a:r>
            <a:r>
              <a:rPr lang="en-US" sz="3600" u="sng" dirty="0">
                <a:latin typeface="Calibri"/>
                <a:cs typeface="Calibri"/>
              </a:rPr>
              <a:t> </a:t>
            </a:r>
            <a:br>
              <a:rPr lang="en-US" sz="3600" u="sng" dirty="0">
                <a:latin typeface="Calibri"/>
                <a:cs typeface="Calibri"/>
              </a:rPr>
            </a:br>
            <a:r>
              <a:rPr lang="en-US" sz="2800" u="sng" dirty="0">
                <a:latin typeface="Calibri"/>
                <a:cs typeface="Calibri"/>
              </a:rPr>
              <a:t>Lesson 25: Creativity</a:t>
            </a:r>
            <a:r>
              <a:rPr lang="en-US" sz="2800" dirty="0">
                <a:latin typeface="Calibri"/>
                <a:cs typeface="Calibri"/>
              </a:rPr>
              <a:t> 13 </a:t>
            </a:r>
            <a:r>
              <a:rPr lang="en-US" sz="2800" dirty="0" err="1">
                <a:latin typeface="Calibri"/>
                <a:cs typeface="Calibri"/>
              </a:rPr>
              <a:t>mins</a:t>
            </a:r>
            <a:r>
              <a:rPr lang="en-US" dirty="0" err="1">
                <a:ea typeface="+mn-lt"/>
                <a:cs typeface="+mn-lt"/>
              </a:rPr>
              <a:t>Gary</a:t>
            </a:r>
            <a:r>
              <a:rPr lang="en-US" dirty="0">
                <a:ea typeface="+mn-lt"/>
                <a:cs typeface="+mn-lt"/>
              </a:rPr>
              <a:t> talks about the joys of living a creative life and reflects on how Back For Good came about through experimentation.</a:t>
            </a:r>
          </a:p>
          <a:p>
            <a:pPr marL="0" indent="0">
              <a:buNone/>
            </a:pPr>
            <a:r>
              <a:rPr lang="en-US" dirty="0">
                <a:ea typeface="+mn-lt"/>
                <a:cs typeface="+mn-lt"/>
              </a:rPr>
              <a:t>Natural born song writer – maybe doesn't exist. Some have a need and desire to do that. Anyone can do it. Push your creativity. </a:t>
            </a:r>
            <a:r>
              <a:rPr lang="en-US" u="sng" dirty="0">
                <a:ea typeface="+mn-lt"/>
                <a:cs typeface="+mn-lt"/>
              </a:rPr>
              <a:t>THE SONG 'WHATEVER I DO' USE UNEXPECTED FALSETTO AND WORKS V. WELL. </a:t>
            </a:r>
          </a:p>
          <a:p>
            <a:pPr marL="0" indent="0">
              <a:buNone/>
            </a:pPr>
            <a:r>
              <a:rPr lang="en-US" dirty="0">
                <a:cs typeface="Calibri"/>
              </a:rPr>
              <a:t>It is more than melody and lyrics</a:t>
            </a:r>
          </a:p>
          <a:p>
            <a:pPr marL="0" indent="0">
              <a:buNone/>
            </a:pPr>
            <a:r>
              <a:rPr lang="en-US" dirty="0">
                <a:cs typeface="Calibri"/>
              </a:rPr>
              <a:t>Keep at it. Hooks are always good. Add earcandy. More flavour, more taste, more sugar, etc. </a:t>
            </a:r>
          </a:p>
          <a:p>
            <a:pPr marL="0" indent="0">
              <a:buNone/>
            </a:pPr>
            <a:r>
              <a:rPr lang="en-US" dirty="0">
                <a:cs typeface="Calibri"/>
              </a:rPr>
              <a:t>When Is a Song Finished? Keep going, keep tweaking until it's fantastic. You can do so much to it. Don't rush it. </a:t>
            </a:r>
          </a:p>
          <a:p>
            <a:pPr marL="0" indent="0">
              <a:buNone/>
            </a:pPr>
            <a:r>
              <a:rPr lang="en-US" u="sng" dirty="0">
                <a:cs typeface="Calibri"/>
              </a:rPr>
              <a:t>(CAN SKIP THIS BIT) Practice</a:t>
            </a:r>
            <a:r>
              <a:rPr lang="en-US" dirty="0">
                <a:cs typeface="Calibri"/>
              </a:rPr>
              <a:t>: 9:50 mins Get going and get ideas down</a:t>
            </a:r>
          </a:p>
          <a:p>
            <a:pPr marL="0" indent="0">
              <a:buNone/>
            </a:pPr>
            <a:r>
              <a:rPr lang="en-US" u="sng" dirty="0">
                <a:cs typeface="Calibri"/>
              </a:rPr>
              <a:t>The Moment:</a:t>
            </a:r>
            <a:r>
              <a:rPr lang="en-US" dirty="0">
                <a:cs typeface="Calibri"/>
              </a:rPr>
              <a:t> </a:t>
            </a:r>
            <a:r>
              <a:rPr lang="en-US" u="sng" dirty="0">
                <a:highlight>
                  <a:srgbClr val="FFFF00"/>
                </a:highlight>
                <a:cs typeface="Calibri"/>
              </a:rPr>
              <a:t>12 mins</a:t>
            </a:r>
            <a:endParaRPr lang="en-US" u="sng" dirty="0">
              <a:cs typeface="Calibri"/>
            </a:endParaRPr>
          </a:p>
        </p:txBody>
      </p:sp>
      <p:sp>
        <p:nvSpPr>
          <p:cNvPr id="4" name="Slide Number Placeholder 3">
            <a:extLst>
              <a:ext uri="{FF2B5EF4-FFF2-40B4-BE49-F238E27FC236}">
                <a16:creationId xmlns:a16="http://schemas.microsoft.com/office/drawing/2014/main" id="{30CC1EA4-1960-4F19-A14E-60081B8CE97C}"/>
              </a:ext>
            </a:extLst>
          </p:cNvPr>
          <p:cNvSpPr>
            <a:spLocks noGrp="1"/>
          </p:cNvSpPr>
          <p:nvPr>
            <p:ph type="sldNum" sz="quarter" idx="12"/>
          </p:nvPr>
        </p:nvSpPr>
        <p:spPr/>
        <p:txBody>
          <a:bodyPr/>
          <a:lstStyle/>
          <a:p>
            <a:fld id="{330EA680-D336-4FF7-8B7A-9848BB0A1C32}" type="slidenum">
              <a:rPr lang="en-US" smtClean="0"/>
              <a:t>42</a:t>
            </a:fld>
            <a:endParaRPr lang="en-US"/>
          </a:p>
        </p:txBody>
      </p:sp>
    </p:spTree>
    <p:extLst>
      <p:ext uri="{BB962C8B-B14F-4D97-AF65-F5344CB8AC3E}">
        <p14:creationId xmlns:p14="http://schemas.microsoft.com/office/powerpoint/2010/main" val="326320301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5237EC-3591-451D-A6EF-FB55C1F9A681}"/>
              </a:ext>
            </a:extLst>
          </p:cNvPr>
          <p:cNvSpPr>
            <a:spLocks noGrp="1"/>
          </p:cNvSpPr>
          <p:nvPr>
            <p:ph type="title"/>
          </p:nvPr>
        </p:nvSpPr>
        <p:spPr/>
        <p:txBody>
          <a:bodyPr/>
          <a:lstStyle/>
          <a:p>
            <a:r>
              <a:rPr lang="en-GB" dirty="0"/>
              <a:t>Notes:</a:t>
            </a:r>
          </a:p>
        </p:txBody>
      </p:sp>
      <p:sp>
        <p:nvSpPr>
          <p:cNvPr id="3" name="Content Placeholder 2">
            <a:extLst>
              <a:ext uri="{FF2B5EF4-FFF2-40B4-BE49-F238E27FC236}">
                <a16:creationId xmlns:a16="http://schemas.microsoft.com/office/drawing/2014/main" id="{970236E9-9F5C-44F0-AAA5-590A215F5109}"/>
              </a:ext>
            </a:extLst>
          </p:cNvPr>
          <p:cNvSpPr>
            <a:spLocks noGrp="1"/>
          </p:cNvSpPr>
          <p:nvPr>
            <p:ph idx="1"/>
          </p:nvPr>
        </p:nvSpPr>
        <p:spPr/>
        <p:txBody>
          <a:bodyPr/>
          <a:lstStyle/>
          <a:p>
            <a:endParaRPr lang="en-GB"/>
          </a:p>
        </p:txBody>
      </p:sp>
      <p:sp>
        <p:nvSpPr>
          <p:cNvPr id="4" name="Slide Number Placeholder 3">
            <a:extLst>
              <a:ext uri="{FF2B5EF4-FFF2-40B4-BE49-F238E27FC236}">
                <a16:creationId xmlns:a16="http://schemas.microsoft.com/office/drawing/2014/main" id="{678F01DE-E54B-43C3-96AC-504D32A05180}"/>
              </a:ext>
            </a:extLst>
          </p:cNvPr>
          <p:cNvSpPr>
            <a:spLocks noGrp="1"/>
          </p:cNvSpPr>
          <p:nvPr>
            <p:ph type="sldNum" sz="quarter" idx="12"/>
          </p:nvPr>
        </p:nvSpPr>
        <p:spPr/>
        <p:txBody>
          <a:bodyPr/>
          <a:lstStyle/>
          <a:p>
            <a:fld id="{330EA680-D336-4FF7-8B7A-9848BB0A1C32}" type="slidenum">
              <a:rPr lang="en-US" smtClean="0"/>
              <a:t>43</a:t>
            </a:fld>
            <a:endParaRPr lang="en-US"/>
          </a:p>
        </p:txBody>
      </p:sp>
    </p:spTree>
    <p:extLst>
      <p:ext uri="{BB962C8B-B14F-4D97-AF65-F5344CB8AC3E}">
        <p14:creationId xmlns:p14="http://schemas.microsoft.com/office/powerpoint/2010/main" val="238636625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5337E04-7EF2-40C4-BFF1-03C0EADF4D31}"/>
              </a:ext>
            </a:extLst>
          </p:cNvPr>
          <p:cNvSpPr>
            <a:spLocks noGrp="1"/>
          </p:cNvSpPr>
          <p:nvPr>
            <p:ph idx="1"/>
          </p:nvPr>
        </p:nvSpPr>
        <p:spPr>
          <a:xfrm>
            <a:off x="1219200" y="1060174"/>
            <a:ext cx="9660835" cy="4770783"/>
          </a:xfrm>
        </p:spPr>
        <p:txBody>
          <a:bodyPr vert="horz" lIns="91440" tIns="45720" rIns="91440" bIns="45720" rtlCol="0" anchor="t">
            <a:normAutofit fontScale="85000" lnSpcReduction="20000"/>
          </a:bodyPr>
          <a:lstStyle/>
          <a:p>
            <a:pPr marL="0" indent="0">
              <a:buNone/>
            </a:pPr>
            <a:r>
              <a:rPr lang="en-US" dirty="0">
                <a:cs typeface="Calibri Light"/>
              </a:rPr>
              <a:t>Title: Composing Deadline Today LI: to ensure the Free Composition is complete and has reached the teacher                  </a:t>
            </a:r>
          </a:p>
          <a:p>
            <a:pPr marL="0" indent="0">
              <a:buNone/>
            </a:pPr>
            <a:r>
              <a:rPr lang="en-US" dirty="0">
                <a:cs typeface="Calibri" panose="020F0502020204030204"/>
              </a:rPr>
              <a:t>CONNECT:</a:t>
            </a:r>
            <a:endParaRPr lang="en-US" dirty="0"/>
          </a:p>
          <a:p>
            <a:pPr marL="457200" indent="-457200"/>
            <a:r>
              <a:rPr lang="en-US" dirty="0">
                <a:cs typeface="Calibri" panose="020F0502020204030204"/>
              </a:rPr>
              <a:t>Get your composition in today (deadline)</a:t>
            </a:r>
          </a:p>
          <a:p>
            <a:pPr marL="0" indent="0">
              <a:buNone/>
            </a:pPr>
            <a:r>
              <a:rPr lang="en-US" dirty="0">
                <a:cs typeface="Calibri" panose="020F0502020204030204"/>
              </a:rPr>
              <a:t>ACTIVATE:</a:t>
            </a:r>
          </a:p>
          <a:p>
            <a:r>
              <a:rPr lang="en-US" dirty="0">
                <a:cs typeface="Calibri" panose="020F0502020204030204"/>
              </a:rPr>
              <a:t>Make sure you send your MP4 to </a:t>
            </a:r>
            <a:r>
              <a:rPr lang="en-US" dirty="0" err="1">
                <a:cs typeface="Calibri" panose="020F0502020204030204"/>
              </a:rPr>
              <a:t>classcharts</a:t>
            </a:r>
            <a:endParaRPr lang="en-US" dirty="0">
              <a:cs typeface="Calibri" panose="020F0502020204030204"/>
            </a:endParaRPr>
          </a:p>
          <a:p>
            <a:r>
              <a:rPr lang="en-US" dirty="0">
                <a:cs typeface="Calibri" panose="020F0502020204030204"/>
              </a:rPr>
              <a:t>Check in with the teacher if you don't understand something. </a:t>
            </a:r>
          </a:p>
          <a:p>
            <a:pPr marL="0" indent="0">
              <a:buNone/>
            </a:pPr>
            <a:r>
              <a:rPr lang="en-US" dirty="0">
                <a:cs typeface="Calibri" panose="020F0502020204030204"/>
              </a:rPr>
              <a:t>DEMONSTRATE:</a:t>
            </a:r>
          </a:p>
          <a:p>
            <a:r>
              <a:rPr lang="en-US" dirty="0">
                <a:cs typeface="Calibri" panose="020F0502020204030204"/>
              </a:rPr>
              <a:t>Check over your composition for any last minute tweaks</a:t>
            </a:r>
          </a:p>
          <a:p>
            <a:pPr marL="0" indent="0">
              <a:buNone/>
            </a:pPr>
            <a:r>
              <a:rPr lang="en-US" dirty="0">
                <a:cs typeface="Calibri" panose="020F0502020204030204"/>
              </a:rPr>
              <a:t>CONSOLIDATE:</a:t>
            </a:r>
          </a:p>
          <a:p>
            <a:pPr marL="457200" indent="-457200"/>
            <a:r>
              <a:rPr lang="en-US" dirty="0">
                <a:cs typeface="Calibri" panose="020F0502020204030204"/>
              </a:rPr>
              <a:t>Ask someone else to check it over</a:t>
            </a:r>
          </a:p>
          <a:p>
            <a:pPr marL="457200" indent="-457200"/>
            <a:r>
              <a:rPr lang="en-US" dirty="0">
                <a:cs typeface="Calibri" panose="020F0502020204030204"/>
              </a:rPr>
              <a:t>Ensure it has reached the teacher</a:t>
            </a:r>
          </a:p>
          <a:p>
            <a:pPr marL="0" indent="0">
              <a:buNone/>
            </a:pPr>
            <a:endParaRPr lang="en-US" dirty="0">
              <a:cs typeface="Calibri" panose="020F0502020204030204"/>
            </a:endParaRPr>
          </a:p>
        </p:txBody>
      </p:sp>
      <p:sp>
        <p:nvSpPr>
          <p:cNvPr id="4" name="Slide Number Placeholder 3">
            <a:extLst>
              <a:ext uri="{FF2B5EF4-FFF2-40B4-BE49-F238E27FC236}">
                <a16:creationId xmlns:a16="http://schemas.microsoft.com/office/drawing/2014/main" id="{47DEDF41-C376-4AC8-8928-7EDB9437A631}"/>
              </a:ext>
            </a:extLst>
          </p:cNvPr>
          <p:cNvSpPr>
            <a:spLocks noGrp="1"/>
          </p:cNvSpPr>
          <p:nvPr>
            <p:ph type="sldNum" sz="quarter" idx="12"/>
          </p:nvPr>
        </p:nvSpPr>
        <p:spPr/>
        <p:txBody>
          <a:bodyPr/>
          <a:lstStyle/>
          <a:p>
            <a:fld id="{330EA680-D336-4FF7-8B7A-9848BB0A1C32}" type="slidenum">
              <a:rPr lang="en-US" smtClean="0"/>
              <a:t>44</a:t>
            </a:fld>
            <a:endParaRPr lang="en-US"/>
          </a:p>
        </p:txBody>
      </p:sp>
    </p:spTree>
    <p:extLst>
      <p:ext uri="{BB962C8B-B14F-4D97-AF65-F5344CB8AC3E}">
        <p14:creationId xmlns:p14="http://schemas.microsoft.com/office/powerpoint/2010/main" val="279301464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9F5A273-B0EB-4F86-AAD3-22DECCEC4A3E}"/>
              </a:ext>
            </a:extLst>
          </p:cNvPr>
          <p:cNvSpPr>
            <a:spLocks noGrp="1"/>
          </p:cNvSpPr>
          <p:nvPr>
            <p:ph idx="1"/>
          </p:nvPr>
        </p:nvSpPr>
        <p:spPr>
          <a:xfrm>
            <a:off x="1676400" y="1934816"/>
            <a:ext cx="8594035" cy="3352801"/>
          </a:xfrm>
        </p:spPr>
        <p:txBody>
          <a:bodyPr/>
          <a:lstStyle/>
          <a:p>
            <a:pPr marL="0" indent="0">
              <a:buNone/>
            </a:pPr>
            <a:r>
              <a:rPr lang="en-GB" dirty="0"/>
              <a:t>Start thinking about the last tweaks to Composing before sending your composition to </a:t>
            </a:r>
            <a:r>
              <a:rPr lang="en-GB" dirty="0" err="1"/>
              <a:t>Classcharts</a:t>
            </a:r>
            <a:endParaRPr lang="en-GB" dirty="0"/>
          </a:p>
          <a:p>
            <a:pPr marL="0" indent="0">
              <a:buNone/>
            </a:pPr>
            <a:endParaRPr lang="en-GB" dirty="0"/>
          </a:p>
          <a:p>
            <a:pPr marL="0" indent="0">
              <a:buNone/>
            </a:pPr>
            <a:r>
              <a:rPr lang="en-GB" dirty="0"/>
              <a:t>It must last 2 minutes</a:t>
            </a:r>
          </a:p>
        </p:txBody>
      </p:sp>
      <p:sp>
        <p:nvSpPr>
          <p:cNvPr id="4" name="Slide Number Placeholder 3">
            <a:extLst>
              <a:ext uri="{FF2B5EF4-FFF2-40B4-BE49-F238E27FC236}">
                <a16:creationId xmlns:a16="http://schemas.microsoft.com/office/drawing/2014/main" id="{CE47728A-8B99-4439-AA54-0B00DDE8C28E}"/>
              </a:ext>
            </a:extLst>
          </p:cNvPr>
          <p:cNvSpPr>
            <a:spLocks noGrp="1"/>
          </p:cNvSpPr>
          <p:nvPr>
            <p:ph type="sldNum" sz="quarter" idx="12"/>
          </p:nvPr>
        </p:nvSpPr>
        <p:spPr/>
        <p:txBody>
          <a:bodyPr/>
          <a:lstStyle/>
          <a:p>
            <a:fld id="{330EA680-D336-4FF7-8B7A-9848BB0A1C32}" type="slidenum">
              <a:rPr lang="en-US" smtClean="0"/>
              <a:t>45</a:t>
            </a:fld>
            <a:endParaRPr lang="en-US"/>
          </a:p>
        </p:txBody>
      </p:sp>
    </p:spTree>
    <p:extLst>
      <p:ext uri="{BB962C8B-B14F-4D97-AF65-F5344CB8AC3E}">
        <p14:creationId xmlns:p14="http://schemas.microsoft.com/office/powerpoint/2010/main" val="241267205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1164E-A4F6-4793-9BAA-41890D8BC156}"/>
              </a:ext>
            </a:extLst>
          </p:cNvPr>
          <p:cNvSpPr>
            <a:spLocks noGrp="1"/>
          </p:cNvSpPr>
          <p:nvPr>
            <p:ph type="title"/>
          </p:nvPr>
        </p:nvSpPr>
        <p:spPr>
          <a:xfrm>
            <a:off x="4763" y="-396517"/>
            <a:ext cx="12122943" cy="1979964"/>
          </a:xfrm>
        </p:spPr>
        <p:txBody>
          <a:bodyPr>
            <a:normAutofit/>
          </a:bodyPr>
          <a:lstStyle/>
          <a:p>
            <a:r>
              <a:rPr lang="en-US" dirty="0">
                <a:cs typeface="Calibri Light"/>
              </a:rPr>
              <a:t>                  </a:t>
            </a:r>
            <a:endParaRPr lang="en-US" dirty="0"/>
          </a:p>
        </p:txBody>
      </p:sp>
      <p:sp>
        <p:nvSpPr>
          <p:cNvPr id="3" name="Content Placeholder 2">
            <a:extLst>
              <a:ext uri="{FF2B5EF4-FFF2-40B4-BE49-F238E27FC236}">
                <a16:creationId xmlns:a16="http://schemas.microsoft.com/office/drawing/2014/main" id="{B5337E04-7EF2-40C4-BFF1-03C0EADF4D31}"/>
              </a:ext>
            </a:extLst>
          </p:cNvPr>
          <p:cNvSpPr>
            <a:spLocks noGrp="1"/>
          </p:cNvSpPr>
          <p:nvPr>
            <p:ph idx="1"/>
          </p:nvPr>
        </p:nvSpPr>
        <p:spPr>
          <a:xfrm>
            <a:off x="1046922" y="1033670"/>
            <a:ext cx="10919791" cy="4996069"/>
          </a:xfrm>
        </p:spPr>
        <p:txBody>
          <a:bodyPr vert="horz" lIns="91440" tIns="45720" rIns="91440" bIns="45720" rtlCol="0" anchor="t">
            <a:normAutofit fontScale="40000" lnSpcReduction="20000"/>
          </a:bodyPr>
          <a:lstStyle/>
          <a:p>
            <a:pPr marL="0" indent="0">
              <a:buNone/>
            </a:pPr>
            <a:r>
              <a:rPr lang="en-US" sz="4500" dirty="0">
                <a:cs typeface="Calibri Light"/>
              </a:rPr>
              <a:t>Title: Creating the Composing Score</a:t>
            </a:r>
            <a:br>
              <a:rPr lang="en-US" sz="4500" dirty="0">
                <a:cs typeface="Calibri Light"/>
              </a:rPr>
            </a:br>
            <a:r>
              <a:rPr lang="en-US" sz="4500" dirty="0">
                <a:cs typeface="Calibri Light"/>
              </a:rPr>
              <a:t>LI: to create the score for the Free Composition </a:t>
            </a:r>
          </a:p>
          <a:p>
            <a:pPr marL="0" indent="0">
              <a:buNone/>
            </a:pPr>
            <a:r>
              <a:rPr lang="en-US" dirty="0">
                <a:cs typeface="Calibri" panose="020F0502020204030204"/>
              </a:rPr>
              <a:t>CONNECT:</a:t>
            </a:r>
            <a:endParaRPr lang="en-US" dirty="0"/>
          </a:p>
          <a:p>
            <a:pPr marL="457200" indent="-457200"/>
            <a:r>
              <a:rPr lang="en-US" dirty="0">
                <a:cs typeface="Calibri" panose="020F0502020204030204"/>
              </a:rPr>
              <a:t>The purpose of the score is to show us how it sounds</a:t>
            </a:r>
          </a:p>
          <a:p>
            <a:pPr marL="0" indent="0">
              <a:buNone/>
            </a:pPr>
            <a:r>
              <a:rPr lang="en-US" dirty="0">
                <a:cs typeface="Calibri" panose="020F0502020204030204"/>
              </a:rPr>
              <a:t>ACTIVATE:</a:t>
            </a:r>
            <a:endParaRPr lang="en-US" dirty="0">
              <a:ea typeface="+mn-lt"/>
              <a:cs typeface="+mn-lt"/>
            </a:endParaRPr>
          </a:p>
          <a:p>
            <a:pPr marL="457200" indent="-457200"/>
            <a:r>
              <a:rPr lang="en-US" dirty="0">
                <a:ea typeface="+mn-lt"/>
                <a:cs typeface="+mn-lt"/>
              </a:rPr>
              <a:t>Write out the structure of your piece</a:t>
            </a:r>
            <a:endParaRPr lang="en-US" dirty="0">
              <a:cs typeface="Calibri" panose="020F0502020204030204"/>
            </a:endParaRPr>
          </a:p>
          <a:p>
            <a:r>
              <a:rPr lang="en-US" dirty="0">
                <a:cs typeface="Calibri" panose="020F0502020204030204"/>
              </a:rPr>
              <a:t>Check back to see the template of your composition. </a:t>
            </a:r>
          </a:p>
          <a:p>
            <a:pPr marL="0" indent="0">
              <a:buNone/>
            </a:pPr>
            <a:r>
              <a:rPr lang="en-US" dirty="0">
                <a:cs typeface="Calibri" panose="020F0502020204030204"/>
              </a:rPr>
              <a:t>DEMONSTRATE:</a:t>
            </a:r>
          </a:p>
          <a:p>
            <a:pPr marL="457200" indent="-457200">
              <a:buFont typeface="Arial"/>
              <a:buChar char="•"/>
            </a:pPr>
            <a:r>
              <a:rPr lang="en-US" dirty="0">
                <a:ea typeface="+mn-lt"/>
                <a:cs typeface="+mn-lt"/>
              </a:rPr>
              <a:t>Show exactly what happens and when, in your Free Composition</a:t>
            </a:r>
          </a:p>
          <a:p>
            <a:pPr marL="457200" indent="-457200">
              <a:buFont typeface="Arial"/>
              <a:buChar char="•"/>
            </a:pPr>
            <a:r>
              <a:rPr lang="en-US" dirty="0">
                <a:ea typeface="+mn-lt"/>
                <a:cs typeface="+mn-lt"/>
              </a:rPr>
              <a:t>Write in the Pitches, Sonority, (Structure), Tempo, Texture Tonality, Dynamics</a:t>
            </a:r>
          </a:p>
          <a:p>
            <a:pPr marL="457200" indent="-457200">
              <a:buFont typeface="Arial"/>
              <a:buChar char="•"/>
            </a:pPr>
            <a:r>
              <a:rPr lang="en-US" dirty="0">
                <a:cs typeface="Calibri" panose="020F0502020204030204"/>
              </a:rPr>
              <a:t>Indicate any loops you made/didn't make your self (This can be checked)</a:t>
            </a:r>
          </a:p>
          <a:p>
            <a:pPr marL="457200" indent="-457200">
              <a:buFont typeface="Arial"/>
              <a:buChar char="•"/>
            </a:pPr>
            <a:r>
              <a:rPr lang="en-US" dirty="0">
                <a:cs typeface="Calibri" panose="020F0502020204030204"/>
              </a:rPr>
              <a:t>No marks given for loops you didn't make yourself</a:t>
            </a:r>
          </a:p>
          <a:p>
            <a:pPr marL="457200" indent="-457200">
              <a:buFont typeface="Arial"/>
              <a:buChar char="•"/>
            </a:pPr>
            <a:r>
              <a:rPr lang="en-US" dirty="0">
                <a:cs typeface="Calibri" panose="020F0502020204030204"/>
              </a:rPr>
              <a:t>Put as much detail in as possible to show how it should sound</a:t>
            </a:r>
          </a:p>
          <a:p>
            <a:pPr marL="457200" indent="-457200">
              <a:buFont typeface="Arial"/>
              <a:buChar char="•"/>
            </a:pPr>
            <a:r>
              <a:rPr lang="en-US" dirty="0">
                <a:cs typeface="Calibri" panose="020F0502020204030204"/>
              </a:rPr>
              <a:t>Write out pitch in letters or show the notation</a:t>
            </a:r>
          </a:p>
          <a:p>
            <a:pPr marL="457200" indent="-457200">
              <a:buFont typeface="Arial"/>
              <a:buChar char="•"/>
            </a:pPr>
            <a:r>
              <a:rPr lang="en-US" dirty="0">
                <a:cs typeface="Calibri" panose="020F0502020204030204"/>
              </a:rPr>
              <a:t>Write out rhythm in notation (</a:t>
            </a:r>
            <a:r>
              <a:rPr lang="en-US" dirty="0" err="1">
                <a:cs typeface="Calibri" panose="020F0502020204030204"/>
              </a:rPr>
              <a:t>Ms</a:t>
            </a:r>
            <a:r>
              <a:rPr lang="en-US" dirty="0">
                <a:cs typeface="Calibri" panose="020F0502020204030204"/>
              </a:rPr>
              <a:t> Reeves will support)</a:t>
            </a:r>
          </a:p>
          <a:p>
            <a:pPr marL="457200" indent="-457200">
              <a:buFont typeface="Arial"/>
              <a:buChar char="•"/>
            </a:pPr>
            <a:r>
              <a:rPr lang="en-US" dirty="0">
                <a:cs typeface="Calibri" panose="020F0502020204030204"/>
              </a:rPr>
              <a:t>Print out your score from </a:t>
            </a:r>
            <a:r>
              <a:rPr lang="en-US" dirty="0" err="1">
                <a:cs typeface="Calibri" panose="020F0502020204030204"/>
              </a:rPr>
              <a:t>Soundation</a:t>
            </a:r>
            <a:r>
              <a:rPr lang="en-US" dirty="0">
                <a:cs typeface="Calibri" panose="020F0502020204030204"/>
              </a:rPr>
              <a:t>, following the instructions on the site (or Garage Band)</a:t>
            </a:r>
          </a:p>
          <a:p>
            <a:pPr marL="0" indent="0">
              <a:buNone/>
            </a:pPr>
            <a:r>
              <a:rPr lang="en-US" dirty="0">
                <a:cs typeface="Calibri" panose="020F0502020204030204"/>
              </a:rPr>
              <a:t>CONSOLIDATE:</a:t>
            </a:r>
          </a:p>
          <a:p>
            <a:r>
              <a:rPr lang="en-US" dirty="0">
                <a:cs typeface="Calibri" panose="020F0502020204030204"/>
              </a:rPr>
              <a:t>Check that if someone looks at the score, they know how it sounds</a:t>
            </a:r>
          </a:p>
          <a:p>
            <a:pPr marL="0" indent="0">
              <a:buNone/>
            </a:pPr>
            <a:r>
              <a:rPr lang="en-US" dirty="0">
                <a:cs typeface="Calibri" panose="020F0502020204030204"/>
              </a:rPr>
              <a:t>Send to </a:t>
            </a:r>
            <a:r>
              <a:rPr lang="en-US" dirty="0" err="1">
                <a:cs typeface="Calibri" panose="020F0502020204030204"/>
              </a:rPr>
              <a:t>Ms</a:t>
            </a:r>
            <a:r>
              <a:rPr lang="en-US" dirty="0">
                <a:cs typeface="Calibri" panose="020F0502020204030204"/>
              </a:rPr>
              <a:t> Reeves on </a:t>
            </a:r>
            <a:r>
              <a:rPr lang="en-US" dirty="0" err="1">
                <a:cs typeface="Calibri" panose="020F0502020204030204"/>
              </a:rPr>
              <a:t>Classcharts</a:t>
            </a:r>
            <a:endParaRPr lang="en-US" dirty="0">
              <a:cs typeface="Calibri" panose="020F0502020204030204"/>
            </a:endParaRPr>
          </a:p>
        </p:txBody>
      </p:sp>
      <p:sp>
        <p:nvSpPr>
          <p:cNvPr id="4" name="Slide Number Placeholder 3">
            <a:extLst>
              <a:ext uri="{FF2B5EF4-FFF2-40B4-BE49-F238E27FC236}">
                <a16:creationId xmlns:a16="http://schemas.microsoft.com/office/drawing/2014/main" id="{124F75E8-BDF7-45BD-8FAA-588300BC3C92}"/>
              </a:ext>
            </a:extLst>
          </p:cNvPr>
          <p:cNvSpPr>
            <a:spLocks noGrp="1"/>
          </p:cNvSpPr>
          <p:nvPr>
            <p:ph type="sldNum" sz="quarter" idx="12"/>
          </p:nvPr>
        </p:nvSpPr>
        <p:spPr/>
        <p:txBody>
          <a:bodyPr/>
          <a:lstStyle/>
          <a:p>
            <a:fld id="{330EA680-D336-4FF7-8B7A-9848BB0A1C32}" type="slidenum">
              <a:rPr lang="en-US" smtClean="0"/>
              <a:t>46</a:t>
            </a:fld>
            <a:endParaRPr lang="en-US"/>
          </a:p>
        </p:txBody>
      </p:sp>
    </p:spTree>
    <p:extLst>
      <p:ext uri="{BB962C8B-B14F-4D97-AF65-F5344CB8AC3E}">
        <p14:creationId xmlns:p14="http://schemas.microsoft.com/office/powerpoint/2010/main" val="205991783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5337E04-7EF2-40C4-BFF1-03C0EADF4D31}"/>
              </a:ext>
            </a:extLst>
          </p:cNvPr>
          <p:cNvSpPr>
            <a:spLocks noGrp="1"/>
          </p:cNvSpPr>
          <p:nvPr>
            <p:ph idx="1"/>
          </p:nvPr>
        </p:nvSpPr>
        <p:spPr>
          <a:xfrm>
            <a:off x="1338469" y="1007165"/>
            <a:ext cx="9793357" cy="4757532"/>
          </a:xfrm>
        </p:spPr>
        <p:txBody>
          <a:bodyPr vert="horz" lIns="91440" tIns="45720" rIns="91440" bIns="45720" rtlCol="0" anchor="t">
            <a:normAutofit fontScale="85000" lnSpcReduction="20000"/>
          </a:bodyPr>
          <a:lstStyle/>
          <a:p>
            <a:pPr marL="0" indent="0">
              <a:buNone/>
            </a:pPr>
            <a:r>
              <a:rPr lang="en-US" sz="2800" b="1" dirty="0">
                <a:cs typeface="Calibri Light"/>
              </a:rPr>
              <a:t>Title: Writing up the Composing Journey</a:t>
            </a:r>
            <a:br>
              <a:rPr lang="en-US" sz="2800" b="1" dirty="0">
                <a:cs typeface="Calibri Light"/>
              </a:rPr>
            </a:br>
            <a:r>
              <a:rPr lang="en-US" sz="2800" b="1" dirty="0">
                <a:cs typeface="Calibri Light"/>
              </a:rPr>
              <a:t>LI: to write a side of A4 about how my composing process </a:t>
            </a:r>
            <a:r>
              <a:rPr lang="en-US" dirty="0">
                <a:cs typeface="Calibri" panose="020F0502020204030204"/>
              </a:rPr>
              <a:t>CONNECT:</a:t>
            </a:r>
          </a:p>
          <a:p>
            <a:r>
              <a:rPr lang="en-US" dirty="0"/>
              <a:t>Think about how you went about composing your piece</a:t>
            </a:r>
          </a:p>
          <a:p>
            <a:pPr marL="0" indent="0">
              <a:buNone/>
            </a:pPr>
            <a:r>
              <a:rPr lang="en-US" dirty="0">
                <a:cs typeface="Calibri" panose="020F0502020204030204"/>
              </a:rPr>
              <a:t>ACTIVATE:</a:t>
            </a:r>
          </a:p>
          <a:p>
            <a:r>
              <a:rPr lang="en-US" dirty="0">
                <a:cs typeface="Calibri" panose="020F0502020204030204"/>
              </a:rPr>
              <a:t>Check in with the teacher if you don't understand anything. </a:t>
            </a:r>
          </a:p>
          <a:p>
            <a:r>
              <a:rPr lang="en-US" dirty="0">
                <a:cs typeface="Calibri" panose="020F0502020204030204"/>
              </a:rPr>
              <a:t>Explain how you composed your piece. Use the Composition Journey document to help you do this </a:t>
            </a:r>
          </a:p>
          <a:p>
            <a:pPr marL="0" indent="0">
              <a:buNone/>
            </a:pPr>
            <a:r>
              <a:rPr lang="en-US" dirty="0">
                <a:cs typeface="Calibri" panose="020F0502020204030204"/>
              </a:rPr>
              <a:t>DEMONSTRATE:</a:t>
            </a:r>
          </a:p>
          <a:p>
            <a:r>
              <a:rPr lang="en-US" dirty="0">
                <a:cs typeface="Calibri" panose="020F0502020204030204"/>
              </a:rPr>
              <a:t>Write an A4 side of paper about how you composed your Free Composition, using the Composition Journey document</a:t>
            </a:r>
          </a:p>
          <a:p>
            <a:pPr marL="0" indent="0">
              <a:buNone/>
            </a:pPr>
            <a:r>
              <a:rPr lang="en-US" dirty="0">
                <a:cs typeface="Calibri" panose="020F0502020204030204"/>
              </a:rPr>
              <a:t>CONSOLIDATE:</a:t>
            </a:r>
          </a:p>
          <a:p>
            <a:r>
              <a:rPr lang="en-US" dirty="0">
                <a:cs typeface="Calibri" panose="020F0502020204030204"/>
              </a:rPr>
              <a:t>Check your grammar and spelling before handing this in, to </a:t>
            </a:r>
          </a:p>
          <a:p>
            <a:pPr marL="0" indent="0">
              <a:buNone/>
            </a:pPr>
            <a:r>
              <a:rPr lang="en-US" dirty="0">
                <a:cs typeface="Calibri" panose="020F0502020204030204"/>
              </a:rPr>
              <a:t>sreeves@stewardsacademy.org</a:t>
            </a:r>
          </a:p>
          <a:p>
            <a:pPr marL="457200" indent="-457200"/>
            <a:endParaRPr lang="en-US" dirty="0">
              <a:cs typeface="Calibri" panose="020F0502020204030204"/>
            </a:endParaRPr>
          </a:p>
        </p:txBody>
      </p:sp>
      <p:sp>
        <p:nvSpPr>
          <p:cNvPr id="4" name="Slide Number Placeholder 3">
            <a:extLst>
              <a:ext uri="{FF2B5EF4-FFF2-40B4-BE49-F238E27FC236}">
                <a16:creationId xmlns:a16="http://schemas.microsoft.com/office/drawing/2014/main" id="{8F2AF356-BEB2-4896-B6F9-BE4E0BA570FD}"/>
              </a:ext>
            </a:extLst>
          </p:cNvPr>
          <p:cNvSpPr>
            <a:spLocks noGrp="1"/>
          </p:cNvSpPr>
          <p:nvPr>
            <p:ph type="sldNum" sz="quarter" idx="12"/>
          </p:nvPr>
        </p:nvSpPr>
        <p:spPr/>
        <p:txBody>
          <a:bodyPr/>
          <a:lstStyle/>
          <a:p>
            <a:fld id="{330EA680-D336-4FF7-8B7A-9848BB0A1C32}" type="slidenum">
              <a:rPr lang="en-US" smtClean="0"/>
              <a:t>47</a:t>
            </a:fld>
            <a:endParaRPr lang="en-US"/>
          </a:p>
        </p:txBody>
      </p:sp>
      <p:sp>
        <p:nvSpPr>
          <p:cNvPr id="6" name="Title 5">
            <a:extLst>
              <a:ext uri="{FF2B5EF4-FFF2-40B4-BE49-F238E27FC236}">
                <a16:creationId xmlns:a16="http://schemas.microsoft.com/office/drawing/2014/main" id="{B98D8264-1A5D-4700-8502-73358492A179}"/>
              </a:ext>
            </a:extLst>
          </p:cNvPr>
          <p:cNvSpPr>
            <a:spLocks noGrp="1"/>
          </p:cNvSpPr>
          <p:nvPr>
            <p:ph type="title"/>
          </p:nvPr>
        </p:nvSpPr>
        <p:spPr/>
        <p:txBody>
          <a:bodyPr/>
          <a:lstStyle/>
          <a:p>
            <a:endParaRPr lang="en-GB"/>
          </a:p>
        </p:txBody>
      </p:sp>
    </p:spTree>
    <p:extLst>
      <p:ext uri="{BB962C8B-B14F-4D97-AF65-F5344CB8AC3E}">
        <p14:creationId xmlns:p14="http://schemas.microsoft.com/office/powerpoint/2010/main" val="334125978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DE5110-23E4-40D2-B098-5B8A797ABC69}"/>
              </a:ext>
            </a:extLst>
          </p:cNvPr>
          <p:cNvSpPr>
            <a:spLocks noGrp="1"/>
          </p:cNvSpPr>
          <p:nvPr>
            <p:ph type="title"/>
          </p:nvPr>
        </p:nvSpPr>
        <p:spPr/>
        <p:txBody>
          <a:bodyPr/>
          <a:lstStyle/>
          <a:p>
            <a:r>
              <a:rPr lang="en-GB" dirty="0"/>
              <a:t>Notes:</a:t>
            </a:r>
          </a:p>
        </p:txBody>
      </p:sp>
      <p:sp>
        <p:nvSpPr>
          <p:cNvPr id="3" name="Content Placeholder 2">
            <a:extLst>
              <a:ext uri="{FF2B5EF4-FFF2-40B4-BE49-F238E27FC236}">
                <a16:creationId xmlns:a16="http://schemas.microsoft.com/office/drawing/2014/main" id="{5CFFB666-F5E4-4199-9F9C-1763E0146858}"/>
              </a:ext>
            </a:extLst>
          </p:cNvPr>
          <p:cNvSpPr>
            <a:spLocks noGrp="1"/>
          </p:cNvSpPr>
          <p:nvPr>
            <p:ph idx="1"/>
          </p:nvPr>
        </p:nvSpPr>
        <p:spPr/>
        <p:txBody>
          <a:bodyPr/>
          <a:lstStyle/>
          <a:p>
            <a:pPr marL="0" indent="0">
              <a:buNone/>
            </a:pPr>
            <a:endParaRPr lang="en-GB" dirty="0"/>
          </a:p>
        </p:txBody>
      </p:sp>
      <p:sp>
        <p:nvSpPr>
          <p:cNvPr id="4" name="Slide Number Placeholder 3">
            <a:extLst>
              <a:ext uri="{FF2B5EF4-FFF2-40B4-BE49-F238E27FC236}">
                <a16:creationId xmlns:a16="http://schemas.microsoft.com/office/drawing/2014/main" id="{4E47B5BE-9EEE-4C7F-B9AC-3CB19E6BD2B4}"/>
              </a:ext>
            </a:extLst>
          </p:cNvPr>
          <p:cNvSpPr>
            <a:spLocks noGrp="1"/>
          </p:cNvSpPr>
          <p:nvPr>
            <p:ph type="sldNum" sz="quarter" idx="12"/>
          </p:nvPr>
        </p:nvSpPr>
        <p:spPr/>
        <p:txBody>
          <a:bodyPr/>
          <a:lstStyle/>
          <a:p>
            <a:fld id="{330EA680-D336-4FF7-8B7A-9848BB0A1C32}" type="slidenum">
              <a:rPr lang="en-US" smtClean="0"/>
              <a:t>48</a:t>
            </a:fld>
            <a:endParaRPr lang="en-US"/>
          </a:p>
        </p:txBody>
      </p:sp>
    </p:spTree>
    <p:extLst>
      <p:ext uri="{BB962C8B-B14F-4D97-AF65-F5344CB8AC3E}">
        <p14:creationId xmlns:p14="http://schemas.microsoft.com/office/powerpoint/2010/main" val="234680123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532E57B-41AE-4D48-A904-D42DD9D282C0}"/>
              </a:ext>
            </a:extLst>
          </p:cNvPr>
          <p:cNvSpPr>
            <a:spLocks noGrp="1"/>
          </p:cNvSpPr>
          <p:nvPr>
            <p:ph idx="1"/>
          </p:nvPr>
        </p:nvSpPr>
        <p:spPr>
          <a:xfrm>
            <a:off x="1060174" y="954157"/>
            <a:ext cx="9621078" cy="4903304"/>
          </a:xfrm>
        </p:spPr>
        <p:txBody>
          <a:bodyPr vert="horz" lIns="91440" tIns="45720" rIns="91440" bIns="45720" rtlCol="0" anchor="t">
            <a:normAutofit fontScale="55000" lnSpcReduction="20000"/>
          </a:bodyPr>
          <a:lstStyle/>
          <a:p>
            <a:pPr marL="0" indent="0">
              <a:buNone/>
            </a:pPr>
            <a:r>
              <a:rPr lang="en-GB" dirty="0"/>
              <a:t>Composition Journey:</a:t>
            </a:r>
          </a:p>
          <a:p>
            <a:pPr marL="0" indent="0">
              <a:buNone/>
            </a:pPr>
            <a:r>
              <a:rPr lang="en-GB" dirty="0"/>
              <a:t>Template:</a:t>
            </a:r>
          </a:p>
          <a:p>
            <a:pPr marL="514350" indent="-514350">
              <a:buAutoNum type="arabicPeriod"/>
            </a:pPr>
            <a:r>
              <a:rPr lang="en-GB" dirty="0"/>
              <a:t>Title of your piece and YOUR NAME</a:t>
            </a:r>
          </a:p>
          <a:p>
            <a:pPr marL="514350" indent="-514350">
              <a:buAutoNum type="arabicPeriod"/>
            </a:pPr>
            <a:r>
              <a:rPr lang="en-GB" dirty="0"/>
              <a:t>Genre: why and how (Is the genre pop, classical, rock, heavy metal, Baroque, samba..)</a:t>
            </a:r>
            <a:endParaRPr lang="en-GB" dirty="0">
              <a:cs typeface="Calibri"/>
            </a:endParaRPr>
          </a:p>
          <a:p>
            <a:pPr marL="514350" indent="-514350">
              <a:buAutoNum type="arabicPeriod"/>
            </a:pPr>
            <a:r>
              <a:rPr lang="en-GB" dirty="0">
                <a:ea typeface="+mn-lt"/>
                <a:cs typeface="+mn-lt"/>
              </a:rPr>
              <a:t>Pitch: Is it high/low/around the middle range? Is the range narrow or wide?</a:t>
            </a:r>
            <a:endParaRPr lang="en-GB" dirty="0">
              <a:cs typeface="Calibri" panose="020F0502020204030204"/>
            </a:endParaRPr>
          </a:p>
          <a:p>
            <a:pPr marL="514350" indent="-514350">
              <a:buAutoNum type="arabicPeriod"/>
            </a:pPr>
            <a:r>
              <a:rPr lang="en-GB" dirty="0"/>
              <a:t>Chord progression: any you have used</a:t>
            </a:r>
            <a:endParaRPr lang="en-GB" dirty="0">
              <a:cs typeface="Calibri" panose="020F0502020204030204"/>
            </a:endParaRPr>
          </a:p>
          <a:p>
            <a:pPr marL="514350" indent="-514350">
              <a:buAutoNum type="arabicPeriod"/>
            </a:pPr>
            <a:r>
              <a:rPr lang="en-GB" dirty="0"/>
              <a:t>Melody: how did you create it/where did you get the inspiration</a:t>
            </a:r>
            <a:endParaRPr lang="en-GB" dirty="0">
              <a:cs typeface="Calibri" panose="020F0502020204030204"/>
            </a:endParaRPr>
          </a:p>
          <a:p>
            <a:pPr marL="514350" indent="-514350">
              <a:buAutoNum type="arabicPeriod"/>
            </a:pPr>
            <a:r>
              <a:rPr lang="en-GB" dirty="0">
                <a:ea typeface="+mn-lt"/>
                <a:cs typeface="+mn-lt"/>
              </a:rPr>
              <a:t>Sonority: What is the sonority – which instruments and how does the performer play these instruments?</a:t>
            </a:r>
          </a:p>
          <a:p>
            <a:pPr marL="514350" indent="-514350">
              <a:buAutoNum type="arabicPeriod"/>
            </a:pPr>
            <a:r>
              <a:rPr lang="en-GB" dirty="0"/>
              <a:t>Structure: What are the different sections? – inro,  Verses, choruses, bridge, chorus, outro etc</a:t>
            </a:r>
            <a:endParaRPr lang="en-GB" dirty="0">
              <a:cs typeface="Calibri"/>
            </a:endParaRPr>
          </a:p>
          <a:p>
            <a:pPr marL="0" indent="0">
              <a:buNone/>
            </a:pPr>
            <a:r>
              <a:rPr lang="en-GB" dirty="0"/>
              <a:t>Or is it binary or ternary  or even Rondo (ABACADA) Or is it in Sonata Form? :)</a:t>
            </a:r>
            <a:endParaRPr lang="en-GB" dirty="0">
              <a:cs typeface="Calibri"/>
            </a:endParaRPr>
          </a:p>
          <a:p>
            <a:pPr marL="0" indent="0">
              <a:buNone/>
            </a:pPr>
            <a:r>
              <a:rPr lang="en-GB" dirty="0">
                <a:ea typeface="+mn-lt"/>
                <a:cs typeface="+mn-lt"/>
              </a:rPr>
              <a:t>8. Tempo: Is it fast, slow or moderate?</a:t>
            </a:r>
            <a:endParaRPr lang="en-GB" dirty="0"/>
          </a:p>
          <a:p>
            <a:pPr marL="0" indent="0">
              <a:buNone/>
            </a:pPr>
            <a:r>
              <a:rPr lang="en-GB" dirty="0"/>
              <a:t>9. Texture: (Is it thin, thick, homophonic (solo with chordal accompaniment) or polyphonic? (more than one tune at a time)</a:t>
            </a:r>
            <a:endParaRPr lang="en-GB" dirty="0">
              <a:cs typeface="Calibri"/>
            </a:endParaRPr>
          </a:p>
          <a:p>
            <a:pPr marL="0" indent="0">
              <a:buNone/>
            </a:pPr>
            <a:r>
              <a:rPr lang="en-GB" dirty="0"/>
              <a:t>10. Tonality: Is your piece in a major or minor key? Which note provides the tonal centre of the piece?</a:t>
            </a:r>
            <a:endParaRPr lang="en-GB" dirty="0">
              <a:cs typeface="Calibri" panose="020F0502020204030204"/>
            </a:endParaRPr>
          </a:p>
          <a:p>
            <a:pPr marL="0" indent="0">
              <a:buNone/>
            </a:pPr>
            <a:r>
              <a:rPr lang="en-GB" dirty="0"/>
              <a:t>10. Are there lyrics and what are they about? Or does an instrument play the melody?</a:t>
            </a:r>
            <a:endParaRPr lang="en-GB" dirty="0">
              <a:cs typeface="Calibri" panose="020F0502020204030204"/>
            </a:endParaRPr>
          </a:p>
          <a:p>
            <a:pPr marL="0" indent="0">
              <a:buNone/>
            </a:pPr>
            <a:r>
              <a:rPr lang="en-GB" dirty="0"/>
              <a:t>11. Where did you get your inspiration from?</a:t>
            </a:r>
            <a:endParaRPr lang="en-GB" dirty="0">
              <a:cs typeface="Calibri" panose="020F0502020204030204"/>
            </a:endParaRPr>
          </a:p>
        </p:txBody>
      </p:sp>
      <p:sp>
        <p:nvSpPr>
          <p:cNvPr id="4" name="Slide Number Placeholder 3">
            <a:extLst>
              <a:ext uri="{FF2B5EF4-FFF2-40B4-BE49-F238E27FC236}">
                <a16:creationId xmlns:a16="http://schemas.microsoft.com/office/drawing/2014/main" id="{0534FCED-A044-4248-ABAD-8E323378A6D3}"/>
              </a:ext>
            </a:extLst>
          </p:cNvPr>
          <p:cNvSpPr>
            <a:spLocks noGrp="1"/>
          </p:cNvSpPr>
          <p:nvPr>
            <p:ph type="sldNum" sz="quarter" idx="12"/>
          </p:nvPr>
        </p:nvSpPr>
        <p:spPr/>
        <p:txBody>
          <a:bodyPr/>
          <a:lstStyle/>
          <a:p>
            <a:fld id="{330EA680-D336-4FF7-8B7A-9848BB0A1C32}" type="slidenum">
              <a:rPr lang="en-US" smtClean="0"/>
              <a:t>49</a:t>
            </a:fld>
            <a:endParaRPr lang="en-US"/>
          </a:p>
        </p:txBody>
      </p:sp>
    </p:spTree>
    <p:extLst>
      <p:ext uri="{BB962C8B-B14F-4D97-AF65-F5344CB8AC3E}">
        <p14:creationId xmlns:p14="http://schemas.microsoft.com/office/powerpoint/2010/main" val="114452282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E663DB-F23D-47B3-8EEE-23A48FAC7766}"/>
              </a:ext>
            </a:extLst>
          </p:cNvPr>
          <p:cNvSpPr>
            <a:spLocks noGrp="1"/>
          </p:cNvSpPr>
          <p:nvPr>
            <p:ph type="title"/>
          </p:nvPr>
        </p:nvSpPr>
        <p:spPr/>
        <p:txBody>
          <a:bodyPr/>
          <a:lstStyle/>
          <a:p>
            <a:r>
              <a:rPr lang="en-GB" dirty="0"/>
              <a:t>My Composition Journey</a:t>
            </a:r>
          </a:p>
        </p:txBody>
      </p:sp>
      <p:sp>
        <p:nvSpPr>
          <p:cNvPr id="3" name="Content Placeholder 2">
            <a:extLst>
              <a:ext uri="{FF2B5EF4-FFF2-40B4-BE49-F238E27FC236}">
                <a16:creationId xmlns:a16="http://schemas.microsoft.com/office/drawing/2014/main" id="{E48E968E-F2A3-40B5-AE85-43771D067FC8}"/>
              </a:ext>
            </a:extLst>
          </p:cNvPr>
          <p:cNvSpPr>
            <a:spLocks noGrp="1"/>
          </p:cNvSpPr>
          <p:nvPr>
            <p:ph idx="1"/>
          </p:nvPr>
        </p:nvSpPr>
        <p:spPr/>
        <p:txBody>
          <a:bodyPr/>
          <a:lstStyle/>
          <a:p>
            <a:endParaRPr lang="en-GB" dirty="0"/>
          </a:p>
        </p:txBody>
      </p:sp>
      <p:sp>
        <p:nvSpPr>
          <p:cNvPr id="4" name="Slide Number Placeholder 3">
            <a:extLst>
              <a:ext uri="{FF2B5EF4-FFF2-40B4-BE49-F238E27FC236}">
                <a16:creationId xmlns:a16="http://schemas.microsoft.com/office/drawing/2014/main" id="{F1936CAE-3F4F-4BC3-819E-14D58F570B4B}"/>
              </a:ext>
            </a:extLst>
          </p:cNvPr>
          <p:cNvSpPr>
            <a:spLocks noGrp="1"/>
          </p:cNvSpPr>
          <p:nvPr>
            <p:ph type="sldNum" sz="quarter" idx="12"/>
          </p:nvPr>
        </p:nvSpPr>
        <p:spPr/>
        <p:txBody>
          <a:bodyPr/>
          <a:lstStyle/>
          <a:p>
            <a:fld id="{330EA680-D336-4FF7-8B7A-9848BB0A1C32}" type="slidenum">
              <a:rPr lang="en-US" smtClean="0"/>
              <a:t>50</a:t>
            </a:fld>
            <a:endParaRPr lang="en-US"/>
          </a:p>
        </p:txBody>
      </p:sp>
    </p:spTree>
    <p:extLst>
      <p:ext uri="{BB962C8B-B14F-4D97-AF65-F5344CB8AC3E}">
        <p14:creationId xmlns:p14="http://schemas.microsoft.com/office/powerpoint/2010/main" val="281665160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75EAFBE2C15DD49940074A84F764654" ma:contentTypeVersion="12" ma:contentTypeDescription="Create a new document." ma:contentTypeScope="" ma:versionID="fc695cdf757ea1d79719d8d5013ac785">
  <xsd:schema xmlns:xsd="http://www.w3.org/2001/XMLSchema" xmlns:xs="http://www.w3.org/2001/XMLSchema" xmlns:p="http://schemas.microsoft.com/office/2006/metadata/properties" xmlns:ns2="8e0e145d-effa-4e20-92b3-5f937c9a65c9" xmlns:ns3="2f46933e-b8e7-4902-a76f-274d9499962a" targetNamespace="http://schemas.microsoft.com/office/2006/metadata/properties" ma:root="true" ma:fieldsID="54df410131beb508b698139668a8ec7e" ns2:_="" ns3:_="">
    <xsd:import namespace="8e0e145d-effa-4e20-92b3-5f937c9a65c9"/>
    <xsd:import namespace="2f46933e-b8e7-4902-a76f-274d9499962a"/>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0e145d-effa-4e20-92b3-5f937c9a65c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f46933e-b8e7-4902-a76f-274d9499962a"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838415D-1EF3-452B-A4AE-F49817759D66}">
  <ds:schemaRefs>
    <ds:schemaRef ds:uri="http://schemas.microsoft.com/sharepoint/v3/contenttype/forms"/>
  </ds:schemaRefs>
</ds:datastoreItem>
</file>

<file path=customXml/itemProps2.xml><?xml version="1.0" encoding="utf-8"?>
<ds:datastoreItem xmlns:ds="http://schemas.openxmlformats.org/officeDocument/2006/customXml" ds:itemID="{D8536951-0739-4028-AEAB-BF9F0629543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e0e145d-effa-4e20-92b3-5f937c9a65c9"/>
    <ds:schemaRef ds:uri="2f46933e-b8e7-4902-a76f-274d9499962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7705AAA-3CD2-436A-AFFF-5DC46C7A9780}">
  <ds:schemaRefs>
    <ds:schemaRef ds:uri="http://schemas.microsoft.com/office/infopath/2007/PartnerControls"/>
    <ds:schemaRef ds:uri="http://purl.org/dc/dcmitype/"/>
    <ds:schemaRef ds:uri="2f46933e-b8e7-4902-a76f-274d9499962a"/>
    <ds:schemaRef ds:uri="http://schemas.microsoft.com/office/2006/metadata/properties"/>
    <ds:schemaRef ds:uri="http://purl.org/dc/elements/1.1/"/>
    <ds:schemaRef ds:uri="8e0e145d-effa-4e20-92b3-5f937c9a65c9"/>
    <ds:schemaRef ds:uri="http://schemas.microsoft.com/office/2006/documentManagement/types"/>
    <ds:schemaRef ds:uri="http://schemas.openxmlformats.org/package/2006/metadata/core-properties"/>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emplate>office theme</Template>
  <TotalTime>429</TotalTime>
  <Words>5174</Words>
  <Application>Microsoft Office PowerPoint</Application>
  <PresentationFormat>Widescreen</PresentationFormat>
  <Paragraphs>430</Paragraphs>
  <Slides>50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50</vt:i4>
      </vt:variant>
    </vt:vector>
  </HeadingPairs>
  <TitlesOfParts>
    <vt:vector size="57" baseType="lpstr">
      <vt:lpstr>Arial</vt:lpstr>
      <vt:lpstr>Arial,Sans-Serif</vt:lpstr>
      <vt:lpstr>Calibri</vt:lpstr>
      <vt:lpstr>Calibri Light</vt:lpstr>
      <vt:lpstr>Helvetica Neue</vt:lpstr>
      <vt:lpstr>Times New Roman</vt:lpstr>
      <vt:lpstr>office theme</vt:lpstr>
      <vt:lpstr> Year 11 Music Autumn B   2021-2022 GCSE Unit:  Music and Me: Free Brief Composition Song Writing with Gary Barlow BBC Maestro Series </vt:lpstr>
      <vt:lpstr>Specifics for 2022 (Reduced requirements):</vt:lpstr>
      <vt:lpstr>PowerPoint Presentation</vt:lpstr>
      <vt:lpstr>PowerPoint Presentation</vt:lpstr>
      <vt:lpstr>                      </vt:lpstr>
      <vt:lpstr>KO: GCSE Composing Continued</vt:lpstr>
      <vt:lpstr>PowerPoint Presentation</vt:lpstr>
      <vt:lpstr>PowerPoint Presentation</vt:lpstr>
      <vt:lpstr>                 </vt:lpstr>
      <vt:lpstr>.</vt:lpstr>
      <vt:lpstr>PowerPoint Presentation</vt:lpstr>
      <vt:lpstr>PowerPoint Presentation</vt:lpstr>
      <vt:lpstr>Plan for Free Composition: Can be completed/modified as you go along </vt:lpstr>
      <vt:lpstr> </vt:lpstr>
      <vt:lpstr>Notes:</vt:lpstr>
      <vt:lpstr>   </vt:lpstr>
      <vt:lpstr>Notes:</vt:lpstr>
      <vt:lpstr>Week 9: Playing</vt:lpstr>
      <vt:lpstr>PowerPoint Presentation</vt:lpstr>
      <vt:lpstr>Notes:</vt:lpstr>
      <vt:lpstr> </vt:lpstr>
      <vt:lpstr> </vt:lpstr>
      <vt:lpstr>                  </vt:lpstr>
      <vt:lpstr>Notes:</vt:lpstr>
      <vt:lpstr>PowerPoint Presentation</vt:lpstr>
      <vt:lpstr> </vt:lpstr>
      <vt:lpstr>PowerPoint Presentation</vt:lpstr>
      <vt:lpstr>Notes:</vt:lpstr>
      <vt:lpstr>                 </vt:lpstr>
      <vt:lpstr>Notes:</vt:lpstr>
      <vt:lpstr> </vt:lpstr>
      <vt:lpstr> </vt:lpstr>
      <vt:lpstr>PowerPoint Presentation</vt:lpstr>
      <vt:lpstr>Notes:</vt:lpstr>
      <vt:lpstr>                                                               </vt:lpstr>
      <vt:lpstr>Notes:</vt:lpstr>
      <vt:lpstr>PowerPoint Presentation</vt:lpstr>
      <vt:lpstr>                                     </vt:lpstr>
      <vt:lpstr>Notes:</vt:lpstr>
      <vt:lpstr>PowerPoint Presentation</vt:lpstr>
      <vt:lpstr>                 </vt:lpstr>
      <vt:lpstr>PowerPoint Presentation</vt:lpstr>
      <vt:lpstr>Notes:</vt:lpstr>
      <vt:lpstr>PowerPoint Presentation</vt:lpstr>
      <vt:lpstr>PowerPoint Presentation</vt:lpstr>
      <vt:lpstr>                  </vt:lpstr>
      <vt:lpstr>PowerPoint Presentation</vt:lpstr>
      <vt:lpstr>Notes:</vt:lpstr>
      <vt:lpstr>PowerPoint Presentation</vt:lpstr>
      <vt:lpstr>My Composition Journey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Suzanne Reeves</dc:creator>
  <cp:lastModifiedBy>Ashton McDuff</cp:lastModifiedBy>
  <cp:revision>5329</cp:revision>
  <dcterms:created xsi:type="dcterms:W3CDTF">2020-08-06T15:58:09Z</dcterms:created>
  <dcterms:modified xsi:type="dcterms:W3CDTF">2021-12-15T15:12:13Z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0x010100375EAFBE2C15DD49940074A84F764654</vt:lpwstr>
  </property>
</Properties>
</file>