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B0FD24-1A81-47FB-9AFC-9AEF2699FB4F}" v="61" dt="2024-11-12T13:29:04.4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6" d="100"/>
          <a:sy n="106" d="100"/>
        </p:scale>
        <p:origin x="79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271A0FE-1B80-432F-90FA-8D206AB8601B}" type="datetimeFigureOut">
              <a:rPr lang="en-GB" smtClean="0"/>
              <a:t>14/11/2024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FF109D0-D27A-48B5-9FF3-75951F097355}" type="slidenum">
              <a:rPr lang="en-GB" smtClean="0"/>
              <a:t>‹#›</a:t>
            </a:fld>
            <a:endParaRPr lang="en-GB"/>
          </a:p>
        </p:txBody>
      </p:sp>
    </p:spTree>
    <p:extLst>
      <p:ext uri="{BB962C8B-B14F-4D97-AF65-F5344CB8AC3E}">
        <p14:creationId xmlns:p14="http://schemas.microsoft.com/office/powerpoint/2010/main" val="1193452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I would like to outline to you the current GCSE History offering from Stewards Academy.</a:t>
            </a:r>
          </a:p>
        </p:txBody>
      </p:sp>
      <p:sp>
        <p:nvSpPr>
          <p:cNvPr id="4" name="Slide Number Placeholder 3"/>
          <p:cNvSpPr>
            <a:spLocks noGrp="1"/>
          </p:cNvSpPr>
          <p:nvPr>
            <p:ph type="sldNum" sz="quarter" idx="5"/>
          </p:nvPr>
        </p:nvSpPr>
        <p:spPr/>
        <p:txBody>
          <a:bodyPr/>
          <a:lstStyle/>
          <a:p>
            <a:fld id="{6FF109D0-D27A-48B5-9FF3-75951F097355}" type="slidenum">
              <a:rPr lang="en-GB" smtClean="0"/>
              <a:t>1</a:t>
            </a:fld>
            <a:endParaRPr lang="en-GB"/>
          </a:p>
        </p:txBody>
      </p:sp>
    </p:spTree>
    <p:extLst>
      <p:ext uri="{BB962C8B-B14F-4D97-AF65-F5344CB8AC3E}">
        <p14:creationId xmlns:p14="http://schemas.microsoft.com/office/powerpoint/2010/main" val="1195834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course is suitable for anyone who enjoys History and is prepared to work hard.</a:t>
            </a:r>
          </a:p>
        </p:txBody>
      </p:sp>
      <p:sp>
        <p:nvSpPr>
          <p:cNvPr id="4" name="Slide Number Placeholder 3"/>
          <p:cNvSpPr>
            <a:spLocks noGrp="1"/>
          </p:cNvSpPr>
          <p:nvPr>
            <p:ph type="sldNum" sz="quarter" idx="5"/>
          </p:nvPr>
        </p:nvSpPr>
        <p:spPr/>
        <p:txBody>
          <a:bodyPr/>
          <a:lstStyle/>
          <a:p>
            <a:fld id="{6FF109D0-D27A-48B5-9FF3-75951F097355}" type="slidenum">
              <a:rPr lang="en-GB" smtClean="0"/>
              <a:t>2</a:t>
            </a:fld>
            <a:endParaRPr lang="en-GB"/>
          </a:p>
        </p:txBody>
      </p:sp>
    </p:spTree>
    <p:extLst>
      <p:ext uri="{BB962C8B-B14F-4D97-AF65-F5344CB8AC3E}">
        <p14:creationId xmlns:p14="http://schemas.microsoft.com/office/powerpoint/2010/main" val="1871363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per slide</a:t>
            </a:r>
          </a:p>
        </p:txBody>
      </p:sp>
      <p:sp>
        <p:nvSpPr>
          <p:cNvPr id="4" name="Slide Number Placeholder 3"/>
          <p:cNvSpPr>
            <a:spLocks noGrp="1"/>
          </p:cNvSpPr>
          <p:nvPr>
            <p:ph type="sldNum" sz="quarter" idx="5"/>
          </p:nvPr>
        </p:nvSpPr>
        <p:spPr/>
        <p:txBody>
          <a:bodyPr/>
          <a:lstStyle/>
          <a:p>
            <a:fld id="{6FF109D0-D27A-48B5-9FF3-75951F097355}" type="slidenum">
              <a:rPr lang="en-GB" smtClean="0"/>
              <a:t>3</a:t>
            </a:fld>
            <a:endParaRPr lang="en-GB"/>
          </a:p>
        </p:txBody>
      </p:sp>
    </p:spTree>
    <p:extLst>
      <p:ext uri="{BB962C8B-B14F-4D97-AF65-F5344CB8AC3E}">
        <p14:creationId xmlns:p14="http://schemas.microsoft.com/office/powerpoint/2010/main" val="1918329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four topics studied at GCSE level in History and three exam papers sat.</a:t>
            </a:r>
          </a:p>
        </p:txBody>
      </p:sp>
      <p:sp>
        <p:nvSpPr>
          <p:cNvPr id="4" name="Slide Number Placeholder 3"/>
          <p:cNvSpPr>
            <a:spLocks noGrp="1"/>
          </p:cNvSpPr>
          <p:nvPr>
            <p:ph type="sldNum" sz="quarter" idx="5"/>
          </p:nvPr>
        </p:nvSpPr>
        <p:spPr/>
        <p:txBody>
          <a:bodyPr/>
          <a:lstStyle/>
          <a:p>
            <a:fld id="{6FF109D0-D27A-48B5-9FF3-75951F097355}" type="slidenum">
              <a:rPr lang="en-GB" smtClean="0"/>
              <a:t>4</a:t>
            </a:fld>
            <a:endParaRPr lang="en-GB"/>
          </a:p>
        </p:txBody>
      </p:sp>
    </p:spTree>
    <p:extLst>
      <p:ext uri="{BB962C8B-B14F-4D97-AF65-F5344CB8AC3E}">
        <p14:creationId xmlns:p14="http://schemas.microsoft.com/office/powerpoint/2010/main" val="31121324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C&amp;P studies the changes and continuities of Crime and Punishment since the year 1000 to the present.  Content includes how ideas of punishment have change and stayed the same, the creation and developments of police forces and the use of technology in investigations.  There is also a special emphasis on Whitechapel at the end of the 19</a:t>
            </a:r>
            <a:r>
              <a:rPr lang="en-GB" baseline="30000" dirty="0"/>
              <a:t>th</a:t>
            </a:r>
            <a:r>
              <a:rPr lang="en-GB" dirty="0"/>
              <a:t> Century for inner city policing.</a:t>
            </a:r>
          </a:p>
        </p:txBody>
      </p:sp>
      <p:sp>
        <p:nvSpPr>
          <p:cNvPr id="4" name="Slide Number Placeholder 3"/>
          <p:cNvSpPr>
            <a:spLocks noGrp="1"/>
          </p:cNvSpPr>
          <p:nvPr>
            <p:ph type="sldNum" sz="quarter" idx="5"/>
          </p:nvPr>
        </p:nvSpPr>
        <p:spPr/>
        <p:txBody>
          <a:bodyPr/>
          <a:lstStyle/>
          <a:p>
            <a:fld id="{6FF109D0-D27A-48B5-9FF3-75951F097355}" type="slidenum">
              <a:rPr lang="en-GB" smtClean="0"/>
              <a:t>5</a:t>
            </a:fld>
            <a:endParaRPr lang="en-GB"/>
          </a:p>
        </p:txBody>
      </p:sp>
    </p:spTree>
    <p:extLst>
      <p:ext uri="{BB962C8B-B14F-4D97-AF65-F5344CB8AC3E}">
        <p14:creationId xmlns:p14="http://schemas.microsoft.com/office/powerpoint/2010/main" val="492505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British depth study is part one of Paper 2.  It investigates the Tudor court of Henry VIII and the different power-plays going on around the king.  The topic focus is on Henry and his kingship, his wives, chief ministers rise an downfalls and the English Reformation.</a:t>
            </a:r>
          </a:p>
        </p:txBody>
      </p:sp>
      <p:sp>
        <p:nvSpPr>
          <p:cNvPr id="4" name="Slide Number Placeholder 3"/>
          <p:cNvSpPr>
            <a:spLocks noGrp="1"/>
          </p:cNvSpPr>
          <p:nvPr>
            <p:ph type="sldNum" sz="quarter" idx="5"/>
          </p:nvPr>
        </p:nvSpPr>
        <p:spPr/>
        <p:txBody>
          <a:bodyPr/>
          <a:lstStyle/>
          <a:p>
            <a:fld id="{6FF109D0-D27A-48B5-9FF3-75951F097355}" type="slidenum">
              <a:rPr lang="en-GB" smtClean="0"/>
              <a:t>6</a:t>
            </a:fld>
            <a:endParaRPr lang="en-GB"/>
          </a:p>
        </p:txBody>
      </p:sp>
    </p:spTree>
    <p:extLst>
      <p:ext uri="{BB962C8B-B14F-4D97-AF65-F5344CB8AC3E}">
        <p14:creationId xmlns:p14="http://schemas.microsoft.com/office/powerpoint/2010/main" val="1672025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part of Paper 2 covers our period study which is the development of the Cold War and the different events of this period, that caused tensions to rise to a point where there was a very real threat of Nuclear war.</a:t>
            </a:r>
          </a:p>
        </p:txBody>
      </p:sp>
      <p:sp>
        <p:nvSpPr>
          <p:cNvPr id="4" name="Slide Number Placeholder 3"/>
          <p:cNvSpPr>
            <a:spLocks noGrp="1"/>
          </p:cNvSpPr>
          <p:nvPr>
            <p:ph type="sldNum" sz="quarter" idx="5"/>
          </p:nvPr>
        </p:nvSpPr>
        <p:spPr/>
        <p:txBody>
          <a:bodyPr/>
          <a:lstStyle/>
          <a:p>
            <a:fld id="{6FF109D0-D27A-48B5-9FF3-75951F097355}" type="slidenum">
              <a:rPr lang="en-GB" smtClean="0"/>
              <a:t>7</a:t>
            </a:fld>
            <a:endParaRPr lang="en-GB"/>
          </a:p>
        </p:txBody>
      </p:sp>
    </p:spTree>
    <p:extLst>
      <p:ext uri="{BB962C8B-B14F-4D97-AF65-F5344CB8AC3E}">
        <p14:creationId xmlns:p14="http://schemas.microsoft.com/office/powerpoint/2010/main" val="1768380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Paper 3 develops the skills needed to handle sources and interpretations to the theme of Weimar and Nazi Germany.  This paper not only covers the context of events happening in this turbulent period, but also uses source handling skills like analysis and evaluation to answer questions.</a:t>
            </a:r>
          </a:p>
        </p:txBody>
      </p:sp>
      <p:sp>
        <p:nvSpPr>
          <p:cNvPr id="4" name="Slide Number Placeholder 3"/>
          <p:cNvSpPr>
            <a:spLocks noGrp="1"/>
          </p:cNvSpPr>
          <p:nvPr>
            <p:ph type="sldNum" sz="quarter" idx="5"/>
          </p:nvPr>
        </p:nvSpPr>
        <p:spPr/>
        <p:txBody>
          <a:bodyPr/>
          <a:lstStyle/>
          <a:p>
            <a:fld id="{6FF109D0-D27A-48B5-9FF3-75951F097355}" type="slidenum">
              <a:rPr lang="en-GB" smtClean="0"/>
              <a:t>8</a:t>
            </a:fld>
            <a:endParaRPr lang="en-GB"/>
          </a:p>
        </p:txBody>
      </p:sp>
    </p:spTree>
    <p:extLst>
      <p:ext uri="{BB962C8B-B14F-4D97-AF65-F5344CB8AC3E}">
        <p14:creationId xmlns:p14="http://schemas.microsoft.com/office/powerpoint/2010/main" val="314297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several advantages to choosing History as a GCSE.</a:t>
            </a:r>
          </a:p>
        </p:txBody>
      </p:sp>
      <p:sp>
        <p:nvSpPr>
          <p:cNvPr id="4" name="Slide Number Placeholder 3"/>
          <p:cNvSpPr>
            <a:spLocks noGrp="1"/>
          </p:cNvSpPr>
          <p:nvPr>
            <p:ph type="sldNum" sz="quarter" idx="5"/>
          </p:nvPr>
        </p:nvSpPr>
        <p:spPr/>
        <p:txBody>
          <a:bodyPr/>
          <a:lstStyle/>
          <a:p>
            <a:fld id="{6FF109D0-D27A-48B5-9FF3-75951F097355}" type="slidenum">
              <a:rPr lang="en-GB" smtClean="0"/>
              <a:t>9</a:t>
            </a:fld>
            <a:endParaRPr lang="en-GB"/>
          </a:p>
        </p:txBody>
      </p:sp>
    </p:spTree>
    <p:extLst>
      <p:ext uri="{BB962C8B-B14F-4D97-AF65-F5344CB8AC3E}">
        <p14:creationId xmlns:p14="http://schemas.microsoft.com/office/powerpoint/2010/main" val="4021916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History is a pathway to many high paid, professional careers.  Education, Law, Policing, Media, the Armed forces, Architecture and politics are but a few.</a:t>
            </a:r>
          </a:p>
        </p:txBody>
      </p:sp>
      <p:sp>
        <p:nvSpPr>
          <p:cNvPr id="4" name="Slide Number Placeholder 3"/>
          <p:cNvSpPr>
            <a:spLocks noGrp="1"/>
          </p:cNvSpPr>
          <p:nvPr>
            <p:ph type="sldNum" sz="quarter" idx="5"/>
          </p:nvPr>
        </p:nvSpPr>
        <p:spPr/>
        <p:txBody>
          <a:bodyPr/>
          <a:lstStyle/>
          <a:p>
            <a:fld id="{6FF109D0-D27A-48B5-9FF3-75951F097355}" type="slidenum">
              <a:rPr lang="en-GB" smtClean="0"/>
              <a:t>10</a:t>
            </a:fld>
            <a:endParaRPr lang="en-GB"/>
          </a:p>
        </p:txBody>
      </p:sp>
    </p:spTree>
    <p:extLst>
      <p:ext uri="{BB962C8B-B14F-4D97-AF65-F5344CB8AC3E}">
        <p14:creationId xmlns:p14="http://schemas.microsoft.com/office/powerpoint/2010/main" val="2436502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a:t>
            </a:r>
          </a:p>
        </p:txBody>
      </p:sp>
      <p:sp>
        <p:nvSpPr>
          <p:cNvPr id="4" name="Slide Number Placeholder 3"/>
          <p:cNvSpPr>
            <a:spLocks noGrp="1"/>
          </p:cNvSpPr>
          <p:nvPr>
            <p:ph type="sldNum" sz="quarter" idx="5"/>
          </p:nvPr>
        </p:nvSpPr>
        <p:spPr/>
        <p:txBody>
          <a:bodyPr/>
          <a:lstStyle/>
          <a:p>
            <a:fld id="{6FF109D0-D27A-48B5-9FF3-75951F097355}" type="slidenum">
              <a:rPr lang="en-GB" smtClean="0"/>
              <a:t>11</a:t>
            </a:fld>
            <a:endParaRPr lang="en-GB"/>
          </a:p>
        </p:txBody>
      </p:sp>
    </p:spTree>
    <p:extLst>
      <p:ext uri="{BB962C8B-B14F-4D97-AF65-F5344CB8AC3E}">
        <p14:creationId xmlns:p14="http://schemas.microsoft.com/office/powerpoint/2010/main" val="3262084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5E643-D4F6-FB2C-E372-4F4544EFD4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5EEB2A-83BA-C0D0-966F-118CD18648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F7576D-7081-18A8-5EEF-9A389BDD483D}"/>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5" name="Footer Placeholder 4">
            <a:extLst>
              <a:ext uri="{FF2B5EF4-FFF2-40B4-BE49-F238E27FC236}">
                <a16:creationId xmlns:a16="http://schemas.microsoft.com/office/drawing/2014/main" id="{95373507-1308-E6F7-A29C-7492F2A411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C76103-8929-D9B6-705B-D0857436499C}"/>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3380332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DD041-6949-3326-1239-EC9D707FE8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957CC8-2F49-9FA2-AAC6-09175C6D2B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7F5DD8-8102-B42E-7C10-7153BD751E0A}"/>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5" name="Footer Placeholder 4">
            <a:extLst>
              <a:ext uri="{FF2B5EF4-FFF2-40B4-BE49-F238E27FC236}">
                <a16:creationId xmlns:a16="http://schemas.microsoft.com/office/drawing/2014/main" id="{9542F46F-DEEF-2C97-C348-BF594D4585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2DDF72-EDD5-69F1-12A6-6A20B1064674}"/>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3305474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CEDD0-E7CF-401E-1777-7266F8F203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069CAF-E83A-E245-C7FE-482A5E3057F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F90DD5-D8E3-B4FE-BB53-EC741AD889A1}"/>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5" name="Footer Placeholder 4">
            <a:extLst>
              <a:ext uri="{FF2B5EF4-FFF2-40B4-BE49-F238E27FC236}">
                <a16:creationId xmlns:a16="http://schemas.microsoft.com/office/drawing/2014/main" id="{C015FFC1-3F38-499A-7D46-B6C937CDEA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402A8-0F31-4593-1536-A4967F2C6B1B}"/>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72404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FFFC4-FC41-4B67-37E0-63B9929E91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A19A3E-EC2D-A63C-2288-1147413D7E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47F501F-CDA6-4A4C-6BF9-047B83799E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B5B682-1C33-D75C-724E-A2AC123D76B1}"/>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6" name="Footer Placeholder 5">
            <a:extLst>
              <a:ext uri="{FF2B5EF4-FFF2-40B4-BE49-F238E27FC236}">
                <a16:creationId xmlns:a16="http://schemas.microsoft.com/office/drawing/2014/main" id="{9DD1A7C7-BF3A-662D-B1D3-500615514A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DD4E84-BD06-DA31-F4E9-FC1DE55909FB}"/>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1041522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712F4-B48F-287A-2A2A-5D6E0DAB0E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D6C19C-433D-4846-DA72-7ADA11D45B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349FBA-0F93-DC83-C6E6-74B2B26E03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C7AE40-D837-E9E2-D1F5-4A861DDFB3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8C76CC-0DBD-6992-5DB4-A57A4C8EA4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84DF552-80A7-C24A-6835-557502AF4963}"/>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8" name="Footer Placeholder 7">
            <a:extLst>
              <a:ext uri="{FF2B5EF4-FFF2-40B4-BE49-F238E27FC236}">
                <a16:creationId xmlns:a16="http://schemas.microsoft.com/office/drawing/2014/main" id="{138FBC92-E678-7ABC-A2DD-FD24297337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192BFB-541B-5D53-D6E4-52F7A1A771E3}"/>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646418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CEAD2-969A-B2C2-49AE-53D5609999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EE61CD-22CB-84D9-BD47-70EE08B601F2}"/>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4" name="Footer Placeholder 3">
            <a:extLst>
              <a:ext uri="{FF2B5EF4-FFF2-40B4-BE49-F238E27FC236}">
                <a16:creationId xmlns:a16="http://schemas.microsoft.com/office/drawing/2014/main" id="{14ED9D6F-64DF-BA01-7AAE-1C88CB5115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7CF773-1914-A8F3-375F-F9CBC71E7874}"/>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1542564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2AFE74-42CA-79B2-6CB9-C9C1689D21DE}"/>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3" name="Footer Placeholder 2">
            <a:extLst>
              <a:ext uri="{FF2B5EF4-FFF2-40B4-BE49-F238E27FC236}">
                <a16:creationId xmlns:a16="http://schemas.microsoft.com/office/drawing/2014/main" id="{730E1F9B-97C8-BD1D-D0F5-829EFFF09A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CA2DA7-D333-5442-1C5E-F023A69C8A78}"/>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1504292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C12BF-9639-073A-C44E-0B67347387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6C0E78-ACA8-FCA6-257F-13CF3DE43A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2A6F20-08DE-38BD-5E3F-1BEFF64BC2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977597-D352-02C0-C421-8400F13B3EE7}"/>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6" name="Footer Placeholder 5">
            <a:extLst>
              <a:ext uri="{FF2B5EF4-FFF2-40B4-BE49-F238E27FC236}">
                <a16:creationId xmlns:a16="http://schemas.microsoft.com/office/drawing/2014/main" id="{99788AE4-CFA5-376F-43AC-7097D7A290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76097D-F4CC-6F0E-B7D6-D8A3A4EB282C}"/>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238195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BADF2-BFE2-F462-C147-6A03A33063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C427608-EC8E-5CCC-0B50-604D64E626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1ECCFE-7CA2-1BF2-AD6E-8AA23E7E7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B85291-DBD5-3AA7-DBEA-8B8BED64C3E3}"/>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6" name="Footer Placeholder 5">
            <a:extLst>
              <a:ext uri="{FF2B5EF4-FFF2-40B4-BE49-F238E27FC236}">
                <a16:creationId xmlns:a16="http://schemas.microsoft.com/office/drawing/2014/main" id="{0DEFCAFE-A746-126A-76F2-87E25023E8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1C451B-E47E-421B-099B-394F10478D09}"/>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2395951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9747D-127D-A564-E051-BB7B203974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106F9B-3434-54DE-1415-701B371193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F53255-0A74-7F69-62BF-B5215885C142}"/>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5" name="Footer Placeholder 4">
            <a:extLst>
              <a:ext uri="{FF2B5EF4-FFF2-40B4-BE49-F238E27FC236}">
                <a16:creationId xmlns:a16="http://schemas.microsoft.com/office/drawing/2014/main" id="{2A638B56-9916-AB43-A24D-A32ED7068A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FC2864-3E11-1CA9-2F8B-173542AF7D99}"/>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465887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04855B-AEE0-240C-14BC-CCB0A297D9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8903BA-714A-1217-CCF5-1985245F4E4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552576-E484-14DD-1D93-D4282F9750AF}"/>
              </a:ext>
            </a:extLst>
          </p:cNvPr>
          <p:cNvSpPr>
            <a:spLocks noGrp="1"/>
          </p:cNvSpPr>
          <p:nvPr>
            <p:ph type="dt" sz="half" idx="10"/>
          </p:nvPr>
        </p:nvSpPr>
        <p:spPr/>
        <p:txBody>
          <a:bodyPr/>
          <a:lstStyle/>
          <a:p>
            <a:fld id="{E8938C5F-2965-48C1-BD07-368A7595567E}" type="datetimeFigureOut">
              <a:rPr lang="en-GB" smtClean="0"/>
              <a:t>14/11/2024</a:t>
            </a:fld>
            <a:endParaRPr lang="en-GB"/>
          </a:p>
        </p:txBody>
      </p:sp>
      <p:sp>
        <p:nvSpPr>
          <p:cNvPr id="5" name="Footer Placeholder 4">
            <a:extLst>
              <a:ext uri="{FF2B5EF4-FFF2-40B4-BE49-F238E27FC236}">
                <a16:creationId xmlns:a16="http://schemas.microsoft.com/office/drawing/2014/main" id="{AF721689-0E27-049F-8CF1-05E4BCBC63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8E0153-3E6D-2696-DFB0-8BB4581256C4}"/>
              </a:ext>
            </a:extLst>
          </p:cNvPr>
          <p:cNvSpPr>
            <a:spLocks noGrp="1"/>
          </p:cNvSpPr>
          <p:nvPr>
            <p:ph type="sldNum" sz="quarter" idx="12"/>
          </p:nvPr>
        </p:nvSpPr>
        <p:spPr/>
        <p:txBody>
          <a:bodyPr/>
          <a:lstStyle/>
          <a:p>
            <a:fld id="{6EF235C8-84C9-4467-89DA-B6F74E7CD635}" type="slidenum">
              <a:rPr lang="en-GB" smtClean="0"/>
              <a:t>‹#›</a:t>
            </a:fld>
            <a:endParaRPr lang="en-GB"/>
          </a:p>
        </p:txBody>
      </p:sp>
    </p:spTree>
    <p:extLst>
      <p:ext uri="{BB962C8B-B14F-4D97-AF65-F5344CB8AC3E}">
        <p14:creationId xmlns:p14="http://schemas.microsoft.com/office/powerpoint/2010/main" val="3176226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EADAB4-5B1E-2338-8822-4512B2F045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25E4B0-A584-B07E-69E2-EFA41A2F81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35E5C-7509-3702-B89B-F5C0EB81C9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8938C5F-2965-48C1-BD07-368A7595567E}" type="datetimeFigureOut">
              <a:rPr lang="en-GB" smtClean="0"/>
              <a:t>14/11/2024</a:t>
            </a:fld>
            <a:endParaRPr lang="en-GB"/>
          </a:p>
        </p:txBody>
      </p:sp>
      <p:sp>
        <p:nvSpPr>
          <p:cNvPr id="5" name="Footer Placeholder 4">
            <a:extLst>
              <a:ext uri="{FF2B5EF4-FFF2-40B4-BE49-F238E27FC236}">
                <a16:creationId xmlns:a16="http://schemas.microsoft.com/office/drawing/2014/main" id="{93588200-16E8-8740-8D32-A35D90EF75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4B39095-95B0-3D85-9EE5-6A013C1455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EF235C8-84C9-4467-89DA-B6F74E7CD635}" type="slidenum">
              <a:rPr lang="en-GB" smtClean="0"/>
              <a:t>‹#›</a:t>
            </a:fld>
            <a:endParaRPr lang="en-GB"/>
          </a:p>
        </p:txBody>
      </p:sp>
    </p:spTree>
    <p:extLst>
      <p:ext uri="{BB962C8B-B14F-4D97-AF65-F5344CB8AC3E}">
        <p14:creationId xmlns:p14="http://schemas.microsoft.com/office/powerpoint/2010/main" val="41273870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5" Type="http://schemas.openxmlformats.org/officeDocument/2006/relationships/image" Target="../media/image1.emf"/><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emf"/><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7.xml"/><Relationship Id="rId7" Type="http://schemas.openxmlformats.org/officeDocument/2006/relationships/image" Target="../media/image10.jpeg"/><Relationship Id="rId12"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png"/><Relationship Id="rId10" Type="http://schemas.openxmlformats.org/officeDocument/2006/relationships/image" Target="../media/image13.jpeg"/><Relationship Id="rId4" Type="http://schemas.openxmlformats.org/officeDocument/2006/relationships/notesSlide" Target="../notesSlides/notesSlide5.xml"/><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22.jpeg"/><Relationship Id="rId3" Type="http://schemas.openxmlformats.org/officeDocument/2006/relationships/slideLayout" Target="../slideLayouts/slideLayout7.xml"/><Relationship Id="rId7" Type="http://schemas.openxmlformats.org/officeDocument/2006/relationships/image" Target="../media/image16.jpeg"/><Relationship Id="rId12" Type="http://schemas.openxmlformats.org/officeDocument/2006/relationships/image" Target="../media/image21.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8.png"/><Relationship Id="rId15" Type="http://schemas.openxmlformats.org/officeDocument/2006/relationships/image" Target="../media/image3.png"/><Relationship Id="rId10" Type="http://schemas.openxmlformats.org/officeDocument/2006/relationships/image" Target="../media/image19.jpeg"/><Relationship Id="rId4" Type="http://schemas.openxmlformats.org/officeDocument/2006/relationships/notesSlide" Target="../notesSlides/notesSlide6.xml"/><Relationship Id="rId9" Type="http://schemas.openxmlformats.org/officeDocument/2006/relationships/image" Target="../media/image18.jpeg"/><Relationship Id="rId14"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Layout" Target="../slideLayouts/slideLayout7.xml"/><Relationship Id="rId7" Type="http://schemas.openxmlformats.org/officeDocument/2006/relationships/image" Target="../media/image25.png"/><Relationship Id="rId12" Type="http://schemas.openxmlformats.org/officeDocument/2006/relationships/image" Target="../media/image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8.png"/><Relationship Id="rId10" Type="http://schemas.openxmlformats.org/officeDocument/2006/relationships/image" Target="../media/image28.jpeg"/><Relationship Id="rId4" Type="http://schemas.openxmlformats.org/officeDocument/2006/relationships/notesSlide" Target="../notesSlides/notesSlide7.xml"/><Relationship Id="rId9" Type="http://schemas.openxmlformats.org/officeDocument/2006/relationships/image" Target="../media/image27.jpeg"/></Relationships>
</file>

<file path=ppt/slides/_rels/slide8.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slideLayout" Target="../slideLayouts/slideLayout7.xml"/><Relationship Id="rId7" Type="http://schemas.openxmlformats.org/officeDocument/2006/relationships/image" Target="../media/image31.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0.png"/><Relationship Id="rId5" Type="http://schemas.openxmlformats.org/officeDocument/2006/relationships/image" Target="../media/image8.png"/><Relationship Id="rId4" Type="http://schemas.openxmlformats.org/officeDocument/2006/relationships/notesSlide" Target="../notesSlides/notesSlide8.xml"/><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image" Target="../media/image33.emf"/><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ECABD15-DDF7-7969-7996-F2CEDC3CF901}"/>
              </a:ext>
            </a:extLst>
          </p:cNvPr>
          <p:cNvPicPr>
            <a:picLocks noChangeAspect="1"/>
          </p:cNvPicPr>
          <p:nvPr/>
        </p:nvPicPr>
        <p:blipFill>
          <a:blip r:embed="rId5"/>
          <a:stretch>
            <a:fillRect/>
          </a:stretch>
        </p:blipFill>
        <p:spPr>
          <a:xfrm>
            <a:off x="0" y="0"/>
            <a:ext cx="5464542" cy="6858000"/>
          </a:xfrm>
          <a:prstGeom prst="rect">
            <a:avLst/>
          </a:prstGeom>
        </p:spPr>
      </p:pic>
      <p:pic>
        <p:nvPicPr>
          <p:cNvPr id="8" name="Picture 7">
            <a:extLst>
              <a:ext uri="{FF2B5EF4-FFF2-40B4-BE49-F238E27FC236}">
                <a16:creationId xmlns:a16="http://schemas.microsoft.com/office/drawing/2014/main" id="{8487B4E3-C77D-F0E7-90EA-D24FCB2DB3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672386" y="90352"/>
            <a:ext cx="1344050" cy="1445785"/>
          </a:xfrm>
          <a:prstGeom prst="rect">
            <a:avLst/>
          </a:prstGeom>
          <a:noFill/>
          <a:ln w="9525">
            <a:noFill/>
            <a:miter lim="800000"/>
            <a:headEnd/>
            <a:tailEnd/>
          </a:ln>
        </p:spPr>
      </p:pic>
      <p:sp>
        <p:nvSpPr>
          <p:cNvPr id="10" name="TextBox 9">
            <a:extLst>
              <a:ext uri="{FF2B5EF4-FFF2-40B4-BE49-F238E27FC236}">
                <a16:creationId xmlns:a16="http://schemas.microsoft.com/office/drawing/2014/main" id="{9D19E481-FB53-8F66-30DA-74D071B98654}"/>
              </a:ext>
            </a:extLst>
          </p:cNvPr>
          <p:cNvSpPr txBox="1"/>
          <p:nvPr/>
        </p:nvSpPr>
        <p:spPr>
          <a:xfrm>
            <a:off x="7143184" y="204633"/>
            <a:ext cx="4499572" cy="1323439"/>
          </a:xfrm>
          <a:prstGeom prst="rect">
            <a:avLst/>
          </a:prstGeom>
          <a:noFill/>
        </p:spPr>
        <p:txBody>
          <a:bodyPr wrap="square">
            <a:spAutoFit/>
          </a:bodyPr>
          <a:lstStyle/>
          <a:p>
            <a:pPr algn="ctr"/>
            <a:r>
              <a:rPr lang="en-GB" sz="4000" b="1" kern="1400" dirty="0">
                <a:solidFill>
                  <a:schemeClr val="bg1"/>
                </a:solidFill>
                <a:effectLst/>
                <a:latin typeface="Times New Roman" panose="02020603050405020304" pitchFamily="18" charset="0"/>
                <a:ea typeface="Times New Roman" panose="02020603050405020304" pitchFamily="18" charset="0"/>
              </a:rPr>
              <a:t>STEWARDS ACADEMY</a:t>
            </a:r>
            <a:endParaRPr lang="en-GB" sz="4000" b="1" dirty="0">
              <a:solidFill>
                <a:schemeClr val="bg1"/>
              </a:solidFill>
            </a:endParaRPr>
          </a:p>
        </p:txBody>
      </p:sp>
      <p:sp>
        <p:nvSpPr>
          <p:cNvPr id="11" name="Rectangle: Rounded Corners 10">
            <a:extLst>
              <a:ext uri="{FF2B5EF4-FFF2-40B4-BE49-F238E27FC236}">
                <a16:creationId xmlns:a16="http://schemas.microsoft.com/office/drawing/2014/main" id="{41D4E59E-CBB5-11E2-4CC8-76CD65EA6CB8}"/>
              </a:ext>
            </a:extLst>
          </p:cNvPr>
          <p:cNvSpPr/>
          <p:nvPr/>
        </p:nvSpPr>
        <p:spPr>
          <a:xfrm>
            <a:off x="5672386" y="1665837"/>
            <a:ext cx="6337426" cy="5101811"/>
          </a:xfrm>
          <a:prstGeom prst="roundRect">
            <a:avLst/>
          </a:prstGeom>
          <a:solidFill>
            <a:schemeClr val="accent6">
              <a:lumMod val="20000"/>
              <a:lumOff val="80000"/>
            </a:schemeClr>
          </a:solidFill>
          <a:ln>
            <a:solidFill>
              <a:schemeClr val="accent6"/>
            </a:solidFill>
          </a:ln>
        </p:spPr>
        <p:style>
          <a:lnRef idx="2">
            <a:schemeClr val="accent6">
              <a:shade val="15000"/>
            </a:schemeClr>
          </a:lnRef>
          <a:fillRef idx="1">
            <a:schemeClr val="accent6"/>
          </a:fillRef>
          <a:effectRef idx="0">
            <a:schemeClr val="accent6"/>
          </a:effectRef>
          <a:fontRef idx="minor">
            <a:schemeClr val="lt1"/>
          </a:fontRef>
        </p:style>
        <p:txBody>
          <a:bodyPr rtlCol="0" anchor="t"/>
          <a:lstStyle/>
          <a:p>
            <a:pPr algn="ctr"/>
            <a:r>
              <a:rPr lang="en-GB" sz="2800" b="1" dirty="0">
                <a:solidFill>
                  <a:schemeClr val="tx1"/>
                </a:solidFill>
              </a:rPr>
              <a:t>Welcome to GCSE History at Stewards Academy.</a:t>
            </a:r>
          </a:p>
          <a:p>
            <a:pPr algn="ctr"/>
            <a:endParaRPr lang="en-GB" sz="1500" b="1" dirty="0">
              <a:solidFill>
                <a:schemeClr val="tx1"/>
              </a:solidFill>
            </a:endParaRPr>
          </a:p>
          <a:p>
            <a:pPr algn="ctr"/>
            <a:r>
              <a:rPr lang="en-GB" sz="2800" dirty="0">
                <a:solidFill>
                  <a:schemeClr val="tx1"/>
                </a:solidFill>
              </a:rPr>
              <a:t>In this presentation we will talk about:</a:t>
            </a:r>
          </a:p>
          <a:p>
            <a:pPr algn="ctr"/>
            <a:endParaRPr lang="en-GB" sz="1500" dirty="0">
              <a:solidFill>
                <a:schemeClr val="tx1"/>
              </a:solidFill>
            </a:endParaRPr>
          </a:p>
          <a:p>
            <a:pPr marL="457200" indent="-457200">
              <a:buFont typeface="Arial" panose="020B0604020202020204" pitchFamily="34" charset="0"/>
              <a:buChar char="•"/>
            </a:pPr>
            <a:r>
              <a:rPr lang="en-GB" sz="2800" dirty="0">
                <a:solidFill>
                  <a:schemeClr val="tx1"/>
                </a:solidFill>
              </a:rPr>
              <a:t>A good historian</a:t>
            </a:r>
          </a:p>
          <a:p>
            <a:pPr marL="457200" indent="-457200">
              <a:buFont typeface="Arial" panose="020B0604020202020204" pitchFamily="34" charset="0"/>
              <a:buChar char="•"/>
            </a:pPr>
            <a:r>
              <a:rPr lang="en-GB" sz="2800" dirty="0">
                <a:solidFill>
                  <a:schemeClr val="tx1"/>
                </a:solidFill>
              </a:rPr>
              <a:t>What GCSE History students study at Stewards Academy.</a:t>
            </a:r>
          </a:p>
          <a:p>
            <a:pPr marL="457200" indent="-457200">
              <a:buFont typeface="Arial" panose="020B0604020202020204" pitchFamily="34" charset="0"/>
              <a:buChar char="•"/>
            </a:pPr>
            <a:r>
              <a:rPr lang="en-GB" sz="2800" dirty="0">
                <a:solidFill>
                  <a:schemeClr val="tx1"/>
                </a:solidFill>
              </a:rPr>
              <a:t>The advantages of choosing History as a GCSE subject.</a:t>
            </a:r>
          </a:p>
          <a:p>
            <a:pPr marL="457200" indent="-457200">
              <a:buFont typeface="Arial" panose="020B0604020202020204" pitchFamily="34" charset="0"/>
              <a:buChar char="•"/>
            </a:pPr>
            <a:r>
              <a:rPr lang="en-GB" sz="2800" dirty="0">
                <a:solidFill>
                  <a:schemeClr val="tx1"/>
                </a:solidFill>
              </a:rPr>
              <a:t>Careers with History. 	</a:t>
            </a:r>
            <a:endParaRPr lang="en-GB" sz="2400" dirty="0">
              <a:solidFill>
                <a:schemeClr val="tx1"/>
              </a:solidFill>
            </a:endParaRPr>
          </a:p>
        </p:txBody>
      </p:sp>
      <p:pic>
        <p:nvPicPr>
          <p:cNvPr id="26" name="Audio 25">
            <a:hlinkClick r:id="" action="ppaction://media"/>
            <a:extLst>
              <a:ext uri="{FF2B5EF4-FFF2-40B4-BE49-F238E27FC236}">
                <a16:creationId xmlns:a16="http://schemas.microsoft.com/office/drawing/2014/main" id="{A6ABAC40-5E40-8C1B-0751-7FB6049E612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11019719"/>
      </p:ext>
    </p:extLst>
  </p:cSld>
  <p:clrMapOvr>
    <a:masterClrMapping/>
  </p:clrMapOvr>
  <mc:AlternateContent xmlns:mc="http://schemas.openxmlformats.org/markup-compatibility/2006" xmlns:p14="http://schemas.microsoft.com/office/powerpoint/2010/main">
    <mc:Choice Requires="p14">
      <p:transition spd="slow" p14:dur="2000" advTm="8437"/>
    </mc:Choice>
    <mc:Fallback xmlns="">
      <p:transition spd="slow" advTm="84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5838FCB-2CD7-EB4B-40B7-F5C4C38B8E03}"/>
              </a:ext>
            </a:extLst>
          </p:cNvPr>
          <p:cNvSpPr/>
          <p:nvPr/>
        </p:nvSpPr>
        <p:spPr>
          <a:xfrm>
            <a:off x="313853" y="262550"/>
            <a:ext cx="11564294" cy="1068309"/>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Am I suitable for the GCSE History course?</a:t>
            </a:r>
          </a:p>
        </p:txBody>
      </p:sp>
      <p:sp>
        <p:nvSpPr>
          <p:cNvPr id="3" name="Rectangle: Rounded Corners 2">
            <a:extLst>
              <a:ext uri="{FF2B5EF4-FFF2-40B4-BE49-F238E27FC236}">
                <a16:creationId xmlns:a16="http://schemas.microsoft.com/office/drawing/2014/main" id="{69B6894F-7322-291E-FC37-F9A062156DDE}"/>
              </a:ext>
            </a:extLst>
          </p:cNvPr>
          <p:cNvSpPr/>
          <p:nvPr/>
        </p:nvSpPr>
        <p:spPr>
          <a:xfrm>
            <a:off x="334978" y="1575303"/>
            <a:ext cx="7894622" cy="3286408"/>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600" dirty="0">
                <a:solidFill>
                  <a:schemeClr val="tx1"/>
                </a:solidFill>
              </a:rPr>
              <a:t>If you enjoy History – </a:t>
            </a:r>
            <a:r>
              <a:rPr lang="en-GB" sz="3600" b="1" dirty="0">
                <a:solidFill>
                  <a:schemeClr val="tx1"/>
                </a:solidFill>
              </a:rPr>
              <a:t>YES!</a:t>
            </a:r>
          </a:p>
          <a:p>
            <a:endParaRPr lang="en-GB" sz="3600" b="1" dirty="0">
              <a:solidFill>
                <a:schemeClr val="tx1"/>
              </a:solidFill>
            </a:endParaRPr>
          </a:p>
          <a:p>
            <a:endParaRPr lang="en-GB" sz="3600" b="1" dirty="0">
              <a:solidFill>
                <a:schemeClr val="tx1"/>
              </a:solidFill>
            </a:endParaRPr>
          </a:p>
          <a:p>
            <a:r>
              <a:rPr lang="en-GB" sz="3600" dirty="0">
                <a:solidFill>
                  <a:schemeClr val="tx1"/>
                </a:solidFill>
              </a:rPr>
              <a:t>If you are interested and prepared to work hard you will do well.</a:t>
            </a:r>
          </a:p>
        </p:txBody>
      </p:sp>
      <p:pic>
        <p:nvPicPr>
          <p:cNvPr id="5" name="Picture 4">
            <a:extLst>
              <a:ext uri="{FF2B5EF4-FFF2-40B4-BE49-F238E27FC236}">
                <a16:creationId xmlns:a16="http://schemas.microsoft.com/office/drawing/2014/main" id="{2CC230CB-2919-A78C-D35B-F034D769800C}"/>
              </a:ext>
            </a:extLst>
          </p:cNvPr>
          <p:cNvPicPr>
            <a:picLocks noChangeAspect="1"/>
          </p:cNvPicPr>
          <p:nvPr/>
        </p:nvPicPr>
        <p:blipFill>
          <a:blip r:embed="rId5">
            <a:clrChange>
              <a:clrFrom>
                <a:srgbClr val="000000"/>
              </a:clrFrom>
              <a:clrTo>
                <a:srgbClr val="000000">
                  <a:alpha val="0"/>
                </a:srgbClr>
              </a:clrTo>
            </a:clrChange>
          </a:blip>
          <a:stretch>
            <a:fillRect/>
          </a:stretch>
        </p:blipFill>
        <p:spPr>
          <a:xfrm>
            <a:off x="8410664" y="4222495"/>
            <a:ext cx="3782012" cy="2642680"/>
          </a:xfrm>
          <a:prstGeom prst="rect">
            <a:avLst/>
          </a:prstGeom>
        </p:spPr>
      </p:pic>
      <p:pic>
        <p:nvPicPr>
          <p:cNvPr id="18" name="Audio 17">
            <a:hlinkClick r:id="" action="ppaction://media"/>
            <a:extLst>
              <a:ext uri="{FF2B5EF4-FFF2-40B4-BE49-F238E27FC236}">
                <a16:creationId xmlns:a16="http://schemas.microsoft.com/office/drawing/2014/main" id="{05E562D8-BA1C-410C-AB47-B845BC32F1E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48509625"/>
      </p:ext>
    </p:extLst>
  </p:cSld>
  <p:clrMapOvr>
    <a:masterClrMapping/>
  </p:clrMapOvr>
  <mc:AlternateContent xmlns:mc="http://schemas.openxmlformats.org/markup-compatibility/2006" xmlns:p14="http://schemas.microsoft.com/office/powerpoint/2010/main">
    <mc:Choice Requires="p14">
      <p:transition spd="slow" p14:dur="2000" advTm="7100"/>
    </mc:Choice>
    <mc:Fallback xmlns="">
      <p:transition spd="slow" advTm="7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7FB6CE5-8D35-C682-D43E-C867D835D5CD}"/>
              </a:ext>
            </a:extLst>
          </p:cNvPr>
          <p:cNvSpPr/>
          <p:nvPr/>
        </p:nvSpPr>
        <p:spPr>
          <a:xfrm>
            <a:off x="313853" y="262550"/>
            <a:ext cx="11564294" cy="163090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What prior experience would be useful for me to study this course?</a:t>
            </a:r>
          </a:p>
        </p:txBody>
      </p:sp>
      <p:sp>
        <p:nvSpPr>
          <p:cNvPr id="3" name="Rectangle: Rounded Corners 2">
            <a:extLst>
              <a:ext uri="{FF2B5EF4-FFF2-40B4-BE49-F238E27FC236}">
                <a16:creationId xmlns:a16="http://schemas.microsoft.com/office/drawing/2014/main" id="{B3DA1E42-939F-F659-81D1-6C9CF060EE17}"/>
              </a:ext>
            </a:extLst>
          </p:cNvPr>
          <p:cNvSpPr/>
          <p:nvPr/>
        </p:nvSpPr>
        <p:spPr>
          <a:xfrm>
            <a:off x="313853" y="2000174"/>
            <a:ext cx="9347384" cy="459527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3600" dirty="0">
                <a:solidFill>
                  <a:schemeClr val="tx1"/>
                </a:solidFill>
              </a:rPr>
              <a:t>It is quite useful if you have a </a:t>
            </a:r>
            <a:r>
              <a:rPr lang="en-GB" sz="3600" b="1" dirty="0">
                <a:solidFill>
                  <a:srgbClr val="FF0000"/>
                </a:solidFill>
              </a:rPr>
              <a:t>critical mind.</a:t>
            </a:r>
          </a:p>
          <a:p>
            <a:endParaRPr lang="en-GB" sz="3600" b="1" dirty="0">
              <a:solidFill>
                <a:schemeClr val="tx1"/>
              </a:solidFill>
            </a:endParaRPr>
          </a:p>
          <a:p>
            <a:r>
              <a:rPr lang="en-GB" sz="3600" dirty="0">
                <a:solidFill>
                  <a:schemeClr val="tx1"/>
                </a:solidFill>
              </a:rPr>
              <a:t>To study History successfully, you need to be the sort of person who does not accept things at face value, but questions  what you see and hear and asks people why they hold the views that they do.</a:t>
            </a:r>
          </a:p>
        </p:txBody>
      </p:sp>
      <p:pic>
        <p:nvPicPr>
          <p:cNvPr id="5" name="Picture 4">
            <a:extLst>
              <a:ext uri="{FF2B5EF4-FFF2-40B4-BE49-F238E27FC236}">
                <a16:creationId xmlns:a16="http://schemas.microsoft.com/office/drawing/2014/main" id="{439EE207-8AE9-9C22-DBE9-33E1CFE748B1}"/>
              </a:ext>
            </a:extLst>
          </p:cNvPr>
          <p:cNvPicPr>
            <a:picLocks noChangeAspect="1"/>
          </p:cNvPicPr>
          <p:nvPr/>
        </p:nvPicPr>
        <p:blipFill>
          <a:blip r:embed="rId5"/>
          <a:stretch>
            <a:fillRect/>
          </a:stretch>
        </p:blipFill>
        <p:spPr>
          <a:xfrm>
            <a:off x="9827491" y="2000174"/>
            <a:ext cx="1897028" cy="1437592"/>
          </a:xfrm>
          <a:prstGeom prst="rect">
            <a:avLst/>
          </a:prstGeom>
        </p:spPr>
      </p:pic>
      <p:pic>
        <p:nvPicPr>
          <p:cNvPr id="7" name="Picture 6">
            <a:extLst>
              <a:ext uri="{FF2B5EF4-FFF2-40B4-BE49-F238E27FC236}">
                <a16:creationId xmlns:a16="http://schemas.microsoft.com/office/drawing/2014/main" id="{ACC097DE-9969-241F-65C1-6751700B4DBD}"/>
              </a:ext>
            </a:extLst>
          </p:cNvPr>
          <p:cNvPicPr>
            <a:picLocks noChangeAspect="1"/>
          </p:cNvPicPr>
          <p:nvPr/>
        </p:nvPicPr>
        <p:blipFill>
          <a:blip r:embed="rId6"/>
          <a:stretch>
            <a:fillRect/>
          </a:stretch>
        </p:blipFill>
        <p:spPr>
          <a:xfrm>
            <a:off x="9938327" y="3544485"/>
            <a:ext cx="1675356" cy="1661077"/>
          </a:xfrm>
          <a:prstGeom prst="rect">
            <a:avLst/>
          </a:prstGeom>
        </p:spPr>
      </p:pic>
      <p:pic>
        <p:nvPicPr>
          <p:cNvPr id="9" name="Picture 8">
            <a:extLst>
              <a:ext uri="{FF2B5EF4-FFF2-40B4-BE49-F238E27FC236}">
                <a16:creationId xmlns:a16="http://schemas.microsoft.com/office/drawing/2014/main" id="{89A6F05A-70C3-30AE-60D9-D93D76CE6C07}"/>
              </a:ext>
            </a:extLst>
          </p:cNvPr>
          <p:cNvPicPr>
            <a:picLocks noChangeAspect="1"/>
          </p:cNvPicPr>
          <p:nvPr/>
        </p:nvPicPr>
        <p:blipFill>
          <a:blip r:embed="rId7"/>
          <a:stretch>
            <a:fillRect/>
          </a:stretch>
        </p:blipFill>
        <p:spPr>
          <a:xfrm>
            <a:off x="10029766" y="5316230"/>
            <a:ext cx="1452760" cy="1433644"/>
          </a:xfrm>
          <a:prstGeom prst="rect">
            <a:avLst/>
          </a:prstGeom>
        </p:spPr>
      </p:pic>
      <p:pic>
        <p:nvPicPr>
          <p:cNvPr id="21" name="Audio 20">
            <a:hlinkClick r:id="" action="ppaction://media"/>
            <a:extLst>
              <a:ext uri="{FF2B5EF4-FFF2-40B4-BE49-F238E27FC236}">
                <a16:creationId xmlns:a16="http://schemas.microsoft.com/office/drawing/2014/main" id="{7F1ABF8F-E301-E529-F865-BF7C92F275EA}"/>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46674283"/>
      </p:ext>
    </p:extLst>
  </p:cSld>
  <p:clrMapOvr>
    <a:masterClrMapping/>
  </p:clrMapOvr>
  <mc:AlternateContent xmlns:mc="http://schemas.openxmlformats.org/markup-compatibility/2006" xmlns:p14="http://schemas.microsoft.com/office/powerpoint/2010/main">
    <mc:Choice Requires="p14">
      <p:transition spd="slow" p14:dur="2000" advTm="16159"/>
    </mc:Choice>
    <mc:Fallback xmlns="">
      <p:transition spd="slow" advTm="16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5C642423-CA33-4BB1-E7FC-9E7E57F4F0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582" y="1209964"/>
            <a:ext cx="2867025" cy="15906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AAFA8E7B-00D1-15B0-A1D3-06E7478AD886}"/>
              </a:ext>
            </a:extLst>
          </p:cNvPr>
          <p:cNvSpPr/>
          <p:nvPr/>
        </p:nvSpPr>
        <p:spPr>
          <a:xfrm>
            <a:off x="313853" y="262550"/>
            <a:ext cx="11564294" cy="1076723"/>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What will you be studying?</a:t>
            </a:r>
          </a:p>
        </p:txBody>
      </p:sp>
      <p:graphicFrame>
        <p:nvGraphicFramePr>
          <p:cNvPr id="3" name="Table 2">
            <a:extLst>
              <a:ext uri="{FF2B5EF4-FFF2-40B4-BE49-F238E27FC236}">
                <a16:creationId xmlns:a16="http://schemas.microsoft.com/office/drawing/2014/main" id="{A9495B1B-1BC6-1F11-50D1-2BA190B6D4B0}"/>
              </a:ext>
            </a:extLst>
          </p:cNvPr>
          <p:cNvGraphicFramePr>
            <a:graphicFrameLocks noGrp="1"/>
          </p:cNvGraphicFramePr>
          <p:nvPr>
            <p:extLst>
              <p:ext uri="{D42A27DB-BD31-4B8C-83A1-F6EECF244321}">
                <p14:modId xmlns:p14="http://schemas.microsoft.com/office/powerpoint/2010/main" val="2064214659"/>
              </p:ext>
            </p:extLst>
          </p:nvPr>
        </p:nvGraphicFramePr>
        <p:xfrm>
          <a:off x="2355458" y="2526272"/>
          <a:ext cx="8903853" cy="3121764"/>
        </p:xfrm>
        <a:graphic>
          <a:graphicData uri="http://schemas.openxmlformats.org/drawingml/2006/table">
            <a:tbl>
              <a:tblPr firstRow="1" bandRow="1">
                <a:tableStyleId>{5940675A-B579-460E-94D1-54222C63F5DA}</a:tableStyleId>
              </a:tblPr>
              <a:tblGrid>
                <a:gridCol w="2967951">
                  <a:extLst>
                    <a:ext uri="{9D8B030D-6E8A-4147-A177-3AD203B41FA5}">
                      <a16:colId xmlns:a16="http://schemas.microsoft.com/office/drawing/2014/main" val="391640663"/>
                    </a:ext>
                  </a:extLst>
                </a:gridCol>
                <a:gridCol w="2967951">
                  <a:extLst>
                    <a:ext uri="{9D8B030D-6E8A-4147-A177-3AD203B41FA5}">
                      <a16:colId xmlns:a16="http://schemas.microsoft.com/office/drawing/2014/main" val="4032041595"/>
                    </a:ext>
                  </a:extLst>
                </a:gridCol>
                <a:gridCol w="2967951">
                  <a:extLst>
                    <a:ext uri="{9D8B030D-6E8A-4147-A177-3AD203B41FA5}">
                      <a16:colId xmlns:a16="http://schemas.microsoft.com/office/drawing/2014/main" val="2157807364"/>
                    </a:ext>
                  </a:extLst>
                </a:gridCol>
              </a:tblGrid>
              <a:tr h="652884">
                <a:tc>
                  <a:txBody>
                    <a:bodyPr/>
                    <a:lstStyle/>
                    <a:p>
                      <a:pPr algn="ctr"/>
                      <a:r>
                        <a:rPr lang="en-GB" sz="2800" b="1" dirty="0"/>
                        <a:t>Paper 1</a:t>
                      </a:r>
                    </a:p>
                  </a:txBody>
                  <a:tcPr anchor="ctr"/>
                </a:tc>
                <a:tc>
                  <a:txBody>
                    <a:bodyPr/>
                    <a:lstStyle/>
                    <a:p>
                      <a:pPr algn="ctr"/>
                      <a:r>
                        <a:rPr lang="en-GB" sz="2800" b="1" dirty="0"/>
                        <a:t>Paper 2</a:t>
                      </a:r>
                      <a:endParaRPr lang="en-GB" sz="2000" b="1" dirty="0"/>
                    </a:p>
                  </a:txBody>
                  <a:tcPr anchor="ctr"/>
                </a:tc>
                <a:tc>
                  <a:txBody>
                    <a:bodyPr/>
                    <a:lstStyle/>
                    <a:p>
                      <a:pPr algn="ctr"/>
                      <a:r>
                        <a:rPr lang="en-GB" sz="2800" b="1" dirty="0"/>
                        <a:t>Paper 3</a:t>
                      </a:r>
                    </a:p>
                  </a:txBody>
                  <a:tcPr anchor="ctr"/>
                </a:tc>
                <a:extLst>
                  <a:ext uri="{0D108BD9-81ED-4DB2-BD59-A6C34878D82A}">
                    <a16:rowId xmlns:a16="http://schemas.microsoft.com/office/drawing/2014/main" val="1935771497"/>
                  </a:ext>
                </a:extLst>
              </a:tr>
              <a:tr h="1608642">
                <a:tc>
                  <a:txBody>
                    <a:bodyPr/>
                    <a:lstStyle/>
                    <a:p>
                      <a:r>
                        <a:rPr lang="en-GB" b="1" dirty="0"/>
                        <a:t>Thematic Study</a:t>
                      </a:r>
                    </a:p>
                    <a:p>
                      <a:endParaRPr lang="en-GB" sz="1000" b="1" dirty="0"/>
                    </a:p>
                    <a:p>
                      <a:r>
                        <a:rPr lang="en-GB" b="0" dirty="0"/>
                        <a:t>Crime and Punishment in Britain, c1000 – Present.</a:t>
                      </a:r>
                    </a:p>
                    <a:p>
                      <a:endParaRPr lang="en-GB" sz="1000" b="0" dirty="0"/>
                    </a:p>
                    <a:p>
                      <a:r>
                        <a:rPr lang="en-GB" b="1" dirty="0"/>
                        <a:t>Historic Environment</a:t>
                      </a:r>
                    </a:p>
                    <a:p>
                      <a:endParaRPr lang="en-GB" sz="1000" b="1" dirty="0"/>
                    </a:p>
                    <a:p>
                      <a:r>
                        <a:rPr lang="en-GB" b="0" dirty="0"/>
                        <a:t>Whitechapel, c1870-c1900: Crime, policing and the inner city.</a:t>
                      </a:r>
                    </a:p>
                  </a:txBody>
                  <a:tcPr/>
                </a:tc>
                <a:tc>
                  <a:txBody>
                    <a:bodyPr/>
                    <a:lstStyle/>
                    <a:p>
                      <a:r>
                        <a:rPr lang="en-GB" b="1" dirty="0"/>
                        <a:t>British Depth Study</a:t>
                      </a:r>
                    </a:p>
                    <a:p>
                      <a:endParaRPr lang="en-GB" sz="1000" b="1" dirty="0"/>
                    </a:p>
                    <a:p>
                      <a:r>
                        <a:rPr lang="en-GB" b="0" dirty="0"/>
                        <a:t>Henry VIII and his ministers, 1509-1540.</a:t>
                      </a:r>
                    </a:p>
                    <a:p>
                      <a:endParaRPr lang="en-GB" sz="1000" b="0" dirty="0"/>
                    </a:p>
                    <a:p>
                      <a:r>
                        <a:rPr lang="en-GB" b="1" dirty="0"/>
                        <a:t>Period Study</a:t>
                      </a:r>
                    </a:p>
                    <a:p>
                      <a:endParaRPr lang="en-GB" sz="1000" b="1" dirty="0"/>
                    </a:p>
                    <a:p>
                      <a:r>
                        <a:rPr lang="en-GB" b="0" dirty="0"/>
                        <a:t>Super power relations and the Cold War, 1941-1991.</a:t>
                      </a:r>
                    </a:p>
                  </a:txBody>
                  <a:tcPr/>
                </a:tc>
                <a:tc>
                  <a:txBody>
                    <a:bodyPr/>
                    <a:lstStyle/>
                    <a:p>
                      <a:r>
                        <a:rPr lang="en-GB" b="1" dirty="0"/>
                        <a:t>Modern Depth Study</a:t>
                      </a:r>
                    </a:p>
                    <a:p>
                      <a:endParaRPr lang="en-GB" b="1" dirty="0"/>
                    </a:p>
                    <a:p>
                      <a:r>
                        <a:rPr lang="en-GB" b="0" dirty="0"/>
                        <a:t>Weimar and Nazi Germany, 1918-1939.</a:t>
                      </a:r>
                    </a:p>
                  </a:txBody>
                  <a:tcPr/>
                </a:tc>
                <a:extLst>
                  <a:ext uri="{0D108BD9-81ED-4DB2-BD59-A6C34878D82A}">
                    <a16:rowId xmlns:a16="http://schemas.microsoft.com/office/drawing/2014/main" val="2248886564"/>
                  </a:ext>
                </a:extLst>
              </a:tr>
            </a:tbl>
          </a:graphicData>
        </a:graphic>
      </p:graphicFrame>
      <p:pic>
        <p:nvPicPr>
          <p:cNvPr id="9" name="Audio 8">
            <a:hlinkClick r:id="" action="ppaction://media"/>
            <a:extLst>
              <a:ext uri="{FF2B5EF4-FFF2-40B4-BE49-F238E27FC236}">
                <a16:creationId xmlns:a16="http://schemas.microsoft.com/office/drawing/2014/main" id="{BDD0D34A-02E3-DBF9-C27F-74A0A4A9D4D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18656547"/>
      </p:ext>
    </p:extLst>
  </p:cSld>
  <p:clrMapOvr>
    <a:masterClrMapping/>
  </p:clrMapOvr>
  <mc:AlternateContent xmlns:mc="http://schemas.openxmlformats.org/markup-compatibility/2006" xmlns:p14="http://schemas.microsoft.com/office/powerpoint/2010/main">
    <mc:Choice Requires="p14">
      <p:transition spd="slow" p14:dur="2000" advTm="7629"/>
    </mc:Choice>
    <mc:Fallback xmlns="">
      <p:transition spd="slow" advTm="76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0ED1339-BA67-8277-9946-17A23B94076A}"/>
              </a:ext>
            </a:extLst>
          </p:cNvPr>
          <p:cNvSpPr/>
          <p:nvPr/>
        </p:nvSpPr>
        <p:spPr>
          <a:xfrm>
            <a:off x="313853" y="262550"/>
            <a:ext cx="11564294" cy="9935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Crime and Punishment, c.1000 – Present.</a:t>
            </a:r>
          </a:p>
        </p:txBody>
      </p:sp>
      <p:pic>
        <p:nvPicPr>
          <p:cNvPr id="3" name="Picture 2">
            <a:extLst>
              <a:ext uri="{FF2B5EF4-FFF2-40B4-BE49-F238E27FC236}">
                <a16:creationId xmlns:a16="http://schemas.microsoft.com/office/drawing/2014/main" id="{EEFB3D86-71F1-A21C-C4F9-C92DB7FE612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3098" b="30321"/>
          <a:stretch/>
        </p:blipFill>
        <p:spPr bwMode="auto">
          <a:xfrm>
            <a:off x="9103486" y="1329350"/>
            <a:ext cx="2867025" cy="58189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omplete Unit 20 lessons -Crime and Punishment 1000-Present Day-Edexcel 9-1  | Teaching Resources">
            <a:extLst>
              <a:ext uri="{FF2B5EF4-FFF2-40B4-BE49-F238E27FC236}">
                <a16:creationId xmlns:a16="http://schemas.microsoft.com/office/drawing/2014/main" id="{367BC513-7B05-8275-2AA3-C3DA22A2AC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853" y="1620295"/>
            <a:ext cx="4257675" cy="31908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edieval Crime and Punishment circa 1000 to 1500 Key dates and events in  English History 1066 – Norman invasion of England. Wi">
            <a:extLst>
              <a:ext uri="{FF2B5EF4-FFF2-40B4-BE49-F238E27FC236}">
                <a16:creationId xmlns:a16="http://schemas.microsoft.com/office/drawing/2014/main" id="{0BEA4E6F-C605-4EB9-7A03-DB76951B3E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75057" y="1620295"/>
            <a:ext cx="2927772" cy="29147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unishment in early modern England - Crime and punishment in early modern  England, c.1500-c.1700 - Edexcel - GCSE History Revision - Edexcel - BBC  Bitesize">
            <a:extLst>
              <a:ext uri="{FF2B5EF4-FFF2-40B4-BE49-F238E27FC236}">
                <a16:creationId xmlns:a16="http://schemas.microsoft.com/office/drawing/2014/main" id="{73237137-45CC-FBFF-5CFC-E328853D09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3852" y="4876800"/>
            <a:ext cx="3349721" cy="188421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e Police Force in Whitechapel - History: Edexcel GCSE Crime &amp; Punishment">
            <a:extLst>
              <a:ext uri="{FF2B5EF4-FFF2-40B4-BE49-F238E27FC236}">
                <a16:creationId xmlns:a16="http://schemas.microsoft.com/office/drawing/2014/main" id="{91B63EB2-6EA3-BAEE-3F69-281FAD3EEA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00292" y="1946725"/>
            <a:ext cx="3408402" cy="227226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e extension of police forces in the 19th century - Methods of combatting  crime – WJEC - GCSE History Revision - WJEC - BBC Bitesize">
            <a:extLst>
              <a:ext uri="{FF2B5EF4-FFF2-40B4-BE49-F238E27FC236}">
                <a16:creationId xmlns:a16="http://schemas.microsoft.com/office/drawing/2014/main" id="{0087A4C2-FC6A-82ED-5904-00C5DD66E8F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9511" y="4349931"/>
            <a:ext cx="4191000" cy="2357438"/>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Do DNA Databases Make Would-Be Criminals Think Twice?">
            <a:extLst>
              <a:ext uri="{FF2B5EF4-FFF2-40B4-BE49-F238E27FC236}">
                <a16:creationId xmlns:a16="http://schemas.microsoft.com/office/drawing/2014/main" id="{493503C7-6CD7-9627-ECD3-CC4C8B4B398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26160" y="4909573"/>
            <a:ext cx="3233943" cy="1818672"/>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A68C9624-214D-0C2B-C5FB-7478B10BBC9A}"/>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38293010"/>
      </p:ext>
    </p:extLst>
  </p:cSld>
  <p:clrMapOvr>
    <a:masterClrMapping/>
  </p:clrMapOvr>
  <mc:AlternateContent xmlns:mc="http://schemas.openxmlformats.org/markup-compatibility/2006" xmlns:p14="http://schemas.microsoft.com/office/powerpoint/2010/main">
    <mc:Choice Requires="p14">
      <p:transition spd="slow" p14:dur="2000" advTm="25786"/>
    </mc:Choice>
    <mc:Fallback xmlns="">
      <p:transition spd="slow" advTm="257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43EB17B-454E-C466-B45C-91AE6F49C793}"/>
              </a:ext>
            </a:extLst>
          </p:cNvPr>
          <p:cNvSpPr/>
          <p:nvPr/>
        </p:nvSpPr>
        <p:spPr>
          <a:xfrm>
            <a:off x="313853" y="262550"/>
            <a:ext cx="11564294" cy="9935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Henry VIII and his ministers, 1509-1540.</a:t>
            </a:r>
          </a:p>
        </p:txBody>
      </p:sp>
      <p:pic>
        <p:nvPicPr>
          <p:cNvPr id="3" name="Picture 2">
            <a:extLst>
              <a:ext uri="{FF2B5EF4-FFF2-40B4-BE49-F238E27FC236}">
                <a16:creationId xmlns:a16="http://schemas.microsoft.com/office/drawing/2014/main" id="{2FF51DDF-D0AC-A64A-BAB5-0007EBBECAD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3098" b="30321"/>
          <a:stretch/>
        </p:blipFill>
        <p:spPr bwMode="auto">
          <a:xfrm>
            <a:off x="9103486" y="1329350"/>
            <a:ext cx="2867025" cy="58189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homas Cromwell - Wikipedia">
            <a:extLst>
              <a:ext uri="{FF2B5EF4-FFF2-40B4-BE49-F238E27FC236}">
                <a16:creationId xmlns:a16="http://schemas.microsoft.com/office/drawing/2014/main" id="{D0DD77E8-0171-7332-4EDA-0E4CF098C5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20473" y="2027273"/>
            <a:ext cx="2105228" cy="25192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ortrait of Thomas Wolsey by Sampson Strong">
            <a:extLst>
              <a:ext uri="{FF2B5EF4-FFF2-40B4-BE49-F238E27FC236}">
                <a16:creationId xmlns:a16="http://schemas.microsoft.com/office/drawing/2014/main" id="{6BCA1194-8B5C-851C-7C58-D808F49EE8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282" y="1367162"/>
            <a:ext cx="2937164" cy="299117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enry VIII ‑ King, Wives &amp; Children | HISTORY | HISTORY">
            <a:extLst>
              <a:ext uri="{FF2B5EF4-FFF2-40B4-BE49-F238E27FC236}">
                <a16:creationId xmlns:a16="http://schemas.microsoft.com/office/drawing/2014/main" id="{488FC2A3-A267-494D-FA56-C118EB6F53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64368" y="1371224"/>
            <a:ext cx="5292437" cy="297699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nne Boleyn – NPG 668 – Lady Jane Grey Revisited">
            <a:extLst>
              <a:ext uri="{FF2B5EF4-FFF2-40B4-BE49-F238E27FC236}">
                <a16:creationId xmlns:a16="http://schemas.microsoft.com/office/drawing/2014/main" id="{9CFA9E6B-E6E3-0AEF-53C0-5EB20365784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09160" y="4449153"/>
            <a:ext cx="1797378" cy="234141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ouse of Tudor | Catherine of Aragon">
            <a:extLst>
              <a:ext uri="{FF2B5EF4-FFF2-40B4-BE49-F238E27FC236}">
                <a16:creationId xmlns:a16="http://schemas.microsoft.com/office/drawing/2014/main" id="{92485421-5582-DDF1-0E36-CB996F50A97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20569" y="4449152"/>
            <a:ext cx="1888591" cy="234141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Queen Jane | Holbein's 1536 portrait of Jane Seymour, third … | Flickr">
            <a:extLst>
              <a:ext uri="{FF2B5EF4-FFF2-40B4-BE49-F238E27FC236}">
                <a16:creationId xmlns:a16="http://schemas.microsoft.com/office/drawing/2014/main" id="{EC40D8EA-1849-D20D-BE01-3550D263D2E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06539" y="4443868"/>
            <a:ext cx="1606644" cy="234141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Anne of Cleves | Biography &amp; Facts | Britannica">
            <a:extLst>
              <a:ext uri="{FF2B5EF4-FFF2-40B4-BE49-F238E27FC236}">
                <a16:creationId xmlns:a16="http://schemas.microsoft.com/office/drawing/2014/main" id="{3C1FD852-4176-1F28-53A2-E667E09E63A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0587" y="4463300"/>
            <a:ext cx="1731272" cy="2321979"/>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Catherine Howard | Hampton Court Palace | Historic Royal Palaces">
            <a:extLst>
              <a:ext uri="{FF2B5EF4-FFF2-40B4-BE49-F238E27FC236}">
                <a16:creationId xmlns:a16="http://schemas.microsoft.com/office/drawing/2014/main" id="{D8979B3D-8B0A-404C-384D-CBCE07E7A68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23095" y="4469351"/>
            <a:ext cx="1579349" cy="2321980"/>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Why Did Henry VIII Dissolve the Monasteries in England? | History Hit">
            <a:extLst>
              <a:ext uri="{FF2B5EF4-FFF2-40B4-BE49-F238E27FC236}">
                <a16:creationId xmlns:a16="http://schemas.microsoft.com/office/drawing/2014/main" id="{CF2522F4-8153-762D-6CB2-213863F1C7C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445907" y="4830727"/>
            <a:ext cx="2647085" cy="1764723"/>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AF2279EC-6DFC-8995-B3A0-46004F58F805}"/>
              </a:ext>
            </a:extLst>
          </p:cNvPr>
          <p:cNvPicPr>
            <a:picLocks noChangeAspect="1"/>
          </p:cNvPicPr>
          <p:nvPr>
            <a:audioFile r:link="rId2"/>
            <p:extLst>
              <p:ext uri="{DAA4B4D4-6D71-4841-9C94-3DE7FCFB9230}">
                <p14:media xmlns:p14="http://schemas.microsoft.com/office/powerpoint/2010/main" r:embed="rId1"/>
              </p:ext>
            </p:extLst>
          </p:nvPr>
        </p:nvPicPr>
        <p:blipFill>
          <a:blip r:embed="rId1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03381902"/>
      </p:ext>
    </p:extLst>
  </p:cSld>
  <p:clrMapOvr>
    <a:masterClrMapping/>
  </p:clrMapOvr>
  <mc:AlternateContent xmlns:mc="http://schemas.openxmlformats.org/markup-compatibility/2006" xmlns:p14="http://schemas.microsoft.com/office/powerpoint/2010/main">
    <mc:Choice Requires="p14">
      <p:transition spd="slow" p14:dur="2000" advTm="19214"/>
    </mc:Choice>
    <mc:Fallback xmlns="">
      <p:transition spd="slow" advTm="19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5FDD437-B923-65C9-690E-FA8533F96F5E}"/>
              </a:ext>
            </a:extLst>
          </p:cNvPr>
          <p:cNvSpPr/>
          <p:nvPr/>
        </p:nvSpPr>
        <p:spPr>
          <a:xfrm>
            <a:off x="313853" y="262550"/>
            <a:ext cx="11564294" cy="11967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Superpower Relations and the Cold War 1941-1991.</a:t>
            </a:r>
          </a:p>
        </p:txBody>
      </p:sp>
      <p:pic>
        <p:nvPicPr>
          <p:cNvPr id="3" name="Picture 2">
            <a:extLst>
              <a:ext uri="{FF2B5EF4-FFF2-40B4-BE49-F238E27FC236}">
                <a16:creationId xmlns:a16="http://schemas.microsoft.com/office/drawing/2014/main" id="{D69C269F-F8AD-8166-CE13-C8BA879C5ED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3098" b="30321"/>
          <a:stretch/>
        </p:blipFill>
        <p:spPr bwMode="auto">
          <a:xfrm>
            <a:off x="9094249" y="1597205"/>
            <a:ext cx="2867025" cy="58189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25. The Cold War | THE AMERICAN YAWP">
            <a:extLst>
              <a:ext uri="{FF2B5EF4-FFF2-40B4-BE49-F238E27FC236}">
                <a16:creationId xmlns:a16="http://schemas.microsoft.com/office/drawing/2014/main" id="{D4EBA6C2-C2CF-432C-9FE1-02AFB31EF1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853" y="1597205"/>
            <a:ext cx="4360936" cy="21804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A579CFA-6B2B-F20E-BEBA-55C17AC62BE1}"/>
              </a:ext>
            </a:extLst>
          </p:cNvPr>
          <p:cNvPicPr>
            <a:picLocks noChangeAspect="1"/>
          </p:cNvPicPr>
          <p:nvPr/>
        </p:nvPicPr>
        <p:blipFill>
          <a:blip r:embed="rId7"/>
          <a:stretch>
            <a:fillRect/>
          </a:stretch>
        </p:blipFill>
        <p:spPr>
          <a:xfrm>
            <a:off x="313853" y="3935377"/>
            <a:ext cx="3546764" cy="2660073"/>
          </a:xfrm>
          <a:prstGeom prst="rect">
            <a:avLst/>
          </a:prstGeom>
        </p:spPr>
      </p:pic>
      <p:pic>
        <p:nvPicPr>
          <p:cNvPr id="4102" name="Picture 6" descr="A New Cold War? Why the U.S. and China ...">
            <a:extLst>
              <a:ext uri="{FF2B5EF4-FFF2-40B4-BE49-F238E27FC236}">
                <a16:creationId xmlns:a16="http://schemas.microsoft.com/office/drawing/2014/main" id="{6AD48634-EACF-14E2-9718-C1D8BEF955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13445" y="1597205"/>
            <a:ext cx="4031734" cy="172788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Learning from the Missile Crisis ...">
            <a:extLst>
              <a:ext uri="{FF2B5EF4-FFF2-40B4-BE49-F238E27FC236}">
                <a16:creationId xmlns:a16="http://schemas.microsoft.com/office/drawing/2014/main" id="{2E690567-3760-2BC7-6937-B3A9B6C811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80750" y="4710545"/>
            <a:ext cx="3964381" cy="188490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Détente - Wikipedia">
            <a:extLst>
              <a:ext uri="{FF2B5EF4-FFF2-40B4-BE49-F238E27FC236}">
                <a16:creationId xmlns:a16="http://schemas.microsoft.com/office/drawing/2014/main" id="{23E1A110-8EB7-6A33-271B-6CEAC440586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27598" y="2547937"/>
            <a:ext cx="2600325" cy="176212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Why the Berlin Wall rose—and how it fell">
            <a:extLst>
              <a:ext uri="{FF2B5EF4-FFF2-40B4-BE49-F238E27FC236}">
                <a16:creationId xmlns:a16="http://schemas.microsoft.com/office/drawing/2014/main" id="{761126AC-6F51-1079-612C-0DA2F729CAB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227598" y="4543981"/>
            <a:ext cx="2882862" cy="2210109"/>
          </a:xfrm>
          <a:prstGeom prst="rect">
            <a:avLst/>
          </a:prstGeom>
          <a:noFill/>
          <a:extLst>
            <a:ext uri="{909E8E84-426E-40DD-AFC4-6F175D3DCCD1}">
              <a14:hiddenFill xmlns:a14="http://schemas.microsoft.com/office/drawing/2010/main">
                <a:solidFill>
                  <a:srgbClr val="FFFFFF"/>
                </a:solidFill>
              </a14:hiddenFill>
            </a:ext>
          </a:extLst>
        </p:spPr>
      </p:pic>
      <p:pic>
        <p:nvPicPr>
          <p:cNvPr id="9" name="Audio 8">
            <a:hlinkClick r:id="" action="ppaction://media"/>
            <a:extLst>
              <a:ext uri="{FF2B5EF4-FFF2-40B4-BE49-F238E27FC236}">
                <a16:creationId xmlns:a16="http://schemas.microsoft.com/office/drawing/2014/main" id="{E9CC3D9D-A5FE-DA62-4280-B0E0A1C7AA59}"/>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38407851"/>
      </p:ext>
    </p:extLst>
  </p:cSld>
  <p:clrMapOvr>
    <a:masterClrMapping/>
  </p:clrMapOvr>
  <mc:AlternateContent xmlns:mc="http://schemas.openxmlformats.org/markup-compatibility/2006" xmlns:p14="http://schemas.microsoft.com/office/powerpoint/2010/main">
    <mc:Choice Requires="p14">
      <p:transition spd="slow" p14:dur="2000" advTm="14062"/>
    </mc:Choice>
    <mc:Fallback xmlns="">
      <p:transition spd="slow" advTm="14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375615F-E392-7281-C3CA-281493AE4F44}"/>
              </a:ext>
            </a:extLst>
          </p:cNvPr>
          <p:cNvSpPr/>
          <p:nvPr/>
        </p:nvSpPr>
        <p:spPr>
          <a:xfrm>
            <a:off x="313853" y="262550"/>
            <a:ext cx="11564294" cy="11967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Weimar and Nazi Germany c.1918- c.1939</a:t>
            </a:r>
          </a:p>
        </p:txBody>
      </p:sp>
      <p:pic>
        <p:nvPicPr>
          <p:cNvPr id="3" name="Picture 2">
            <a:extLst>
              <a:ext uri="{FF2B5EF4-FFF2-40B4-BE49-F238E27FC236}">
                <a16:creationId xmlns:a16="http://schemas.microsoft.com/office/drawing/2014/main" id="{33E619AF-A8A9-9D99-FB87-44E0A2B7205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3098" b="30321"/>
          <a:stretch/>
        </p:blipFill>
        <p:spPr bwMode="auto">
          <a:xfrm>
            <a:off x="9094249" y="1597205"/>
            <a:ext cx="2867025" cy="5818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30D353B-DEA4-B513-9D41-D6216E2EF740}"/>
              </a:ext>
            </a:extLst>
          </p:cNvPr>
          <p:cNvPicPr>
            <a:picLocks noChangeAspect="1"/>
          </p:cNvPicPr>
          <p:nvPr/>
        </p:nvPicPr>
        <p:blipFill>
          <a:blip r:embed="rId6"/>
          <a:srcRect l="36970" t="34344" r="41061" b="9764"/>
          <a:stretch/>
        </p:blipFill>
        <p:spPr>
          <a:xfrm>
            <a:off x="313853" y="1888150"/>
            <a:ext cx="3289438" cy="4707300"/>
          </a:xfrm>
          <a:prstGeom prst="rect">
            <a:avLst/>
          </a:prstGeom>
        </p:spPr>
      </p:pic>
      <p:pic>
        <p:nvPicPr>
          <p:cNvPr id="7" name="Picture 6">
            <a:extLst>
              <a:ext uri="{FF2B5EF4-FFF2-40B4-BE49-F238E27FC236}">
                <a16:creationId xmlns:a16="http://schemas.microsoft.com/office/drawing/2014/main" id="{0E6C8313-2195-DC47-841B-C6ACAB3BAE44}"/>
              </a:ext>
            </a:extLst>
          </p:cNvPr>
          <p:cNvPicPr>
            <a:picLocks noChangeAspect="1"/>
          </p:cNvPicPr>
          <p:nvPr/>
        </p:nvPicPr>
        <p:blipFill>
          <a:blip r:embed="rId6"/>
          <a:srcRect l="59015" t="34746" r="4091" b="9361"/>
          <a:stretch/>
        </p:blipFill>
        <p:spPr>
          <a:xfrm>
            <a:off x="6786156" y="2179096"/>
            <a:ext cx="5230536" cy="4457232"/>
          </a:xfrm>
          <a:prstGeom prst="rect">
            <a:avLst/>
          </a:prstGeom>
        </p:spPr>
      </p:pic>
      <p:pic>
        <p:nvPicPr>
          <p:cNvPr id="5122" name="Picture 2" descr="Nazi propaganda creating a Hitler cult">
            <a:extLst>
              <a:ext uri="{FF2B5EF4-FFF2-40B4-BE49-F238E27FC236}">
                <a16:creationId xmlns:a16="http://schemas.microsoft.com/office/drawing/2014/main" id="{E600DC26-08EB-D41E-2E45-844FB454798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7287" r="17287"/>
          <a:stretch/>
        </p:blipFill>
        <p:spPr bwMode="auto">
          <a:xfrm>
            <a:off x="3652265" y="2179096"/>
            <a:ext cx="3084917" cy="294697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itler's History | On Point">
            <a:extLst>
              <a:ext uri="{FF2B5EF4-FFF2-40B4-BE49-F238E27FC236}">
                <a16:creationId xmlns:a16="http://schemas.microsoft.com/office/drawing/2014/main" id="{A8105D82-889D-9FB3-A5CE-E8AEB58369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62142" y="5126073"/>
            <a:ext cx="3075040" cy="1469377"/>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9">
            <a:hlinkClick r:id="" action="ppaction://media"/>
            <a:extLst>
              <a:ext uri="{FF2B5EF4-FFF2-40B4-BE49-F238E27FC236}">
                <a16:creationId xmlns:a16="http://schemas.microsoft.com/office/drawing/2014/main" id="{08BB5AC1-1EF9-A204-04CF-81ADE80A9043}"/>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59424816"/>
      </p:ext>
    </p:extLst>
  </p:cSld>
  <p:clrMapOvr>
    <a:masterClrMapping/>
  </p:clrMapOvr>
  <mc:AlternateContent xmlns:mc="http://schemas.openxmlformats.org/markup-compatibility/2006" xmlns:p14="http://schemas.microsoft.com/office/powerpoint/2010/main">
    <mc:Choice Requires="p14">
      <p:transition spd="slow" p14:dur="2000" advTm="18841"/>
    </mc:Choice>
    <mc:Fallback xmlns="">
      <p:transition spd="slow" advTm="188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E0F09E2-421C-B91F-191F-9CFC4D6F360F}"/>
              </a:ext>
            </a:extLst>
          </p:cNvPr>
          <p:cNvSpPr/>
          <p:nvPr/>
        </p:nvSpPr>
        <p:spPr>
          <a:xfrm>
            <a:off x="313853" y="262550"/>
            <a:ext cx="11564294" cy="10951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Why choose History?</a:t>
            </a:r>
          </a:p>
        </p:txBody>
      </p:sp>
      <p:sp>
        <p:nvSpPr>
          <p:cNvPr id="3" name="Rectangle: Rounded Corners 2">
            <a:extLst>
              <a:ext uri="{FF2B5EF4-FFF2-40B4-BE49-F238E27FC236}">
                <a16:creationId xmlns:a16="http://schemas.microsoft.com/office/drawing/2014/main" id="{860DAA47-B87A-FD1F-AB4B-0B1FCB93AB3C}"/>
              </a:ext>
            </a:extLst>
          </p:cNvPr>
          <p:cNvSpPr/>
          <p:nvPr/>
        </p:nvSpPr>
        <p:spPr>
          <a:xfrm>
            <a:off x="334978" y="1475715"/>
            <a:ext cx="11516008" cy="1222218"/>
          </a:xfrm>
          <a:prstGeom prst="round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2400" b="1" dirty="0">
                <a:solidFill>
                  <a:srgbClr val="FF0000"/>
                </a:solidFill>
              </a:rPr>
              <a:t>Transferable skills</a:t>
            </a:r>
            <a:endParaRPr lang="en-GB" sz="2400" b="1" dirty="0">
              <a:solidFill>
                <a:schemeClr val="tx1"/>
              </a:solidFill>
            </a:endParaRPr>
          </a:p>
          <a:p>
            <a:pPr marL="342900" indent="-342900">
              <a:buFont typeface="Arial" panose="020B0604020202020204" pitchFamily="34" charset="0"/>
              <a:buChar char="•"/>
            </a:pPr>
            <a:r>
              <a:rPr lang="en-GB" sz="2400" b="1" dirty="0">
                <a:solidFill>
                  <a:schemeClr val="tx1"/>
                </a:solidFill>
              </a:rPr>
              <a:t>Communication, analysis, research, problem solving, extended writing, planning, arguing, using evidence, reaching judgments, etc.</a:t>
            </a:r>
          </a:p>
        </p:txBody>
      </p:sp>
      <p:sp>
        <p:nvSpPr>
          <p:cNvPr id="4" name="Rectangle: Rounded Corners 3">
            <a:extLst>
              <a:ext uri="{FF2B5EF4-FFF2-40B4-BE49-F238E27FC236}">
                <a16:creationId xmlns:a16="http://schemas.microsoft.com/office/drawing/2014/main" id="{088BDCBB-47F7-EF7B-6E1C-15C803CB5665}"/>
              </a:ext>
            </a:extLst>
          </p:cNvPr>
          <p:cNvSpPr/>
          <p:nvPr/>
        </p:nvSpPr>
        <p:spPr>
          <a:xfrm>
            <a:off x="313853" y="2756781"/>
            <a:ext cx="11516008" cy="1222218"/>
          </a:xfrm>
          <a:prstGeom prst="round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2400" b="1" dirty="0">
                <a:solidFill>
                  <a:schemeClr val="accent3">
                    <a:lumMod val="40000"/>
                    <a:lumOff val="60000"/>
                  </a:schemeClr>
                </a:solidFill>
              </a:rPr>
              <a:t>Links with other subjects</a:t>
            </a:r>
          </a:p>
          <a:p>
            <a:pPr marL="342900" indent="-342900">
              <a:buFont typeface="Arial" panose="020B0604020202020204" pitchFamily="34" charset="0"/>
              <a:buChar char="•"/>
            </a:pPr>
            <a:r>
              <a:rPr lang="en-GB" sz="2400" b="1" dirty="0">
                <a:solidFill>
                  <a:schemeClr val="tx1"/>
                </a:solidFill>
              </a:rPr>
              <a:t>Skills cross over well to other subjects like English, Religious Studies, Sociology, Geography and English Literature.</a:t>
            </a:r>
          </a:p>
        </p:txBody>
      </p:sp>
      <p:sp>
        <p:nvSpPr>
          <p:cNvPr id="5" name="Rectangle: Rounded Corners 4">
            <a:extLst>
              <a:ext uri="{FF2B5EF4-FFF2-40B4-BE49-F238E27FC236}">
                <a16:creationId xmlns:a16="http://schemas.microsoft.com/office/drawing/2014/main" id="{0FBCA845-2B21-2E64-C76D-615064C11939}"/>
              </a:ext>
            </a:extLst>
          </p:cNvPr>
          <p:cNvSpPr/>
          <p:nvPr/>
        </p:nvSpPr>
        <p:spPr>
          <a:xfrm>
            <a:off x="313853" y="4060481"/>
            <a:ext cx="11516008" cy="1222218"/>
          </a:xfrm>
          <a:prstGeom prst="roundRect">
            <a:avLst/>
          </a:prstGeom>
          <a:no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2400" b="1" dirty="0">
                <a:solidFill>
                  <a:schemeClr val="accent4">
                    <a:lumMod val="60000"/>
                    <a:lumOff val="40000"/>
                  </a:schemeClr>
                </a:solidFill>
              </a:rPr>
              <a:t>Reputation</a:t>
            </a:r>
          </a:p>
          <a:p>
            <a:pPr marL="342900" indent="-342900">
              <a:buFont typeface="Arial" panose="020B0604020202020204" pitchFamily="34" charset="0"/>
              <a:buChar char="•"/>
            </a:pPr>
            <a:r>
              <a:rPr lang="en-GB" sz="2400" b="1" dirty="0">
                <a:solidFill>
                  <a:schemeClr val="tx1"/>
                </a:solidFill>
              </a:rPr>
              <a:t>A rigorous academic subject looked highly upon by colleges, sixth forms, universities, employers </a:t>
            </a:r>
            <a:r>
              <a:rPr lang="en-GB" sz="2400" b="1">
                <a:solidFill>
                  <a:schemeClr val="tx1"/>
                </a:solidFill>
              </a:rPr>
              <a:t>and apprenticeships</a:t>
            </a:r>
            <a:r>
              <a:rPr lang="en-GB" sz="2400" b="1" dirty="0">
                <a:solidFill>
                  <a:schemeClr val="tx1"/>
                </a:solidFill>
              </a:rPr>
              <a:t>.</a:t>
            </a:r>
          </a:p>
        </p:txBody>
      </p:sp>
      <p:sp>
        <p:nvSpPr>
          <p:cNvPr id="6" name="Rectangle: Rounded Corners 5">
            <a:extLst>
              <a:ext uri="{FF2B5EF4-FFF2-40B4-BE49-F238E27FC236}">
                <a16:creationId xmlns:a16="http://schemas.microsoft.com/office/drawing/2014/main" id="{39B04541-BE69-9937-17C4-78E14964257E}"/>
              </a:ext>
            </a:extLst>
          </p:cNvPr>
          <p:cNvSpPr/>
          <p:nvPr/>
        </p:nvSpPr>
        <p:spPr>
          <a:xfrm>
            <a:off x="313853" y="5364181"/>
            <a:ext cx="11516008" cy="1222218"/>
          </a:xfrm>
          <a:prstGeom prst="roundRect">
            <a:avLst/>
          </a:prstGeom>
          <a:noFill/>
          <a:ln>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2400" b="1" dirty="0">
                <a:solidFill>
                  <a:schemeClr val="accent2">
                    <a:lumMod val="60000"/>
                    <a:lumOff val="40000"/>
                  </a:schemeClr>
                </a:solidFill>
              </a:rPr>
              <a:t>Relevance</a:t>
            </a:r>
          </a:p>
          <a:p>
            <a:pPr marL="342900" indent="-342900">
              <a:buFont typeface="Arial" panose="020B0604020202020204" pitchFamily="34" charset="0"/>
              <a:buChar char="•"/>
            </a:pPr>
            <a:r>
              <a:rPr lang="en-GB" sz="2400" b="1" dirty="0">
                <a:solidFill>
                  <a:schemeClr val="tx1"/>
                </a:solidFill>
              </a:rPr>
              <a:t>It’s not just the past!  Helps students understand the present and learn from the past.</a:t>
            </a:r>
          </a:p>
        </p:txBody>
      </p:sp>
      <p:pic>
        <p:nvPicPr>
          <p:cNvPr id="25" name="Audio 24">
            <a:hlinkClick r:id="" action="ppaction://media"/>
            <a:extLst>
              <a:ext uri="{FF2B5EF4-FFF2-40B4-BE49-F238E27FC236}">
                <a16:creationId xmlns:a16="http://schemas.microsoft.com/office/drawing/2014/main" id="{F183DD87-FB21-7AD0-F286-4A4AAC6B9B0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24059761"/>
      </p:ext>
    </p:extLst>
  </p:cSld>
  <p:clrMapOvr>
    <a:masterClrMapping/>
  </p:clrMapOvr>
  <mc:AlternateContent xmlns:mc="http://schemas.openxmlformats.org/markup-compatibility/2006" xmlns:p14="http://schemas.microsoft.com/office/powerpoint/2010/main">
    <mc:Choice Requires="p14">
      <p:transition spd="slow" p14:dur="2000" advTm="40855"/>
    </mc:Choice>
    <mc:Fallback xmlns="">
      <p:transition spd="slow" advTm="408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6D93391-E382-4E03-C547-E1E13BEDA085}"/>
              </a:ext>
            </a:extLst>
          </p:cNvPr>
          <p:cNvSpPr/>
          <p:nvPr/>
        </p:nvSpPr>
        <p:spPr>
          <a:xfrm>
            <a:off x="313853" y="262550"/>
            <a:ext cx="11564294" cy="10951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Careers with History.</a:t>
            </a:r>
          </a:p>
        </p:txBody>
      </p:sp>
      <p:pic>
        <p:nvPicPr>
          <p:cNvPr id="4" name="Picture 3">
            <a:extLst>
              <a:ext uri="{FF2B5EF4-FFF2-40B4-BE49-F238E27FC236}">
                <a16:creationId xmlns:a16="http://schemas.microsoft.com/office/drawing/2014/main" id="{0DA72E4D-CD07-E523-3782-3D91AAAFED20}"/>
              </a:ext>
            </a:extLst>
          </p:cNvPr>
          <p:cNvPicPr>
            <a:picLocks noChangeAspect="1"/>
          </p:cNvPicPr>
          <p:nvPr/>
        </p:nvPicPr>
        <p:blipFill>
          <a:blip r:embed="rId5"/>
          <a:stretch>
            <a:fillRect/>
          </a:stretch>
        </p:blipFill>
        <p:spPr>
          <a:xfrm>
            <a:off x="1525377" y="1511834"/>
            <a:ext cx="9141245" cy="5269212"/>
          </a:xfrm>
          <a:prstGeom prst="rect">
            <a:avLst/>
          </a:prstGeom>
        </p:spPr>
      </p:pic>
      <p:pic>
        <p:nvPicPr>
          <p:cNvPr id="11" name="Audio 10">
            <a:hlinkClick r:id="" action="ppaction://media"/>
            <a:extLst>
              <a:ext uri="{FF2B5EF4-FFF2-40B4-BE49-F238E27FC236}">
                <a16:creationId xmlns:a16="http://schemas.microsoft.com/office/drawing/2014/main" id="{572D2B41-83FA-3A99-2745-FB00329C7E3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20512146"/>
      </p:ext>
    </p:extLst>
  </p:cSld>
  <p:clrMapOvr>
    <a:masterClrMapping/>
  </p:clrMapOvr>
  <mc:AlternateContent xmlns:mc="http://schemas.openxmlformats.org/markup-compatibility/2006" xmlns:p14="http://schemas.microsoft.com/office/powerpoint/2010/main">
    <mc:Choice Requires="p14">
      <p:transition spd="slow" p14:dur="2000" advTm="15523"/>
    </mc:Choice>
    <mc:Fallback xmlns="">
      <p:transition spd="slow" advTm="155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F86C4-59EC-6147-2ACC-97AC33E21255}"/>
              </a:ext>
            </a:extLst>
          </p:cNvPr>
          <p:cNvPicPr>
            <a:picLocks noChangeAspect="1"/>
          </p:cNvPicPr>
          <p:nvPr/>
        </p:nvPicPr>
        <p:blipFill>
          <a:blip r:embed="rId5"/>
          <a:stretch>
            <a:fillRect/>
          </a:stretch>
        </p:blipFill>
        <p:spPr>
          <a:xfrm>
            <a:off x="3804902" y="980596"/>
            <a:ext cx="4582196" cy="5750656"/>
          </a:xfrm>
          <a:prstGeom prst="rect">
            <a:avLst/>
          </a:prstGeom>
        </p:spPr>
      </p:pic>
      <p:sp>
        <p:nvSpPr>
          <p:cNvPr id="4" name="Rectangle: Rounded Corners 3">
            <a:extLst>
              <a:ext uri="{FF2B5EF4-FFF2-40B4-BE49-F238E27FC236}">
                <a16:creationId xmlns:a16="http://schemas.microsoft.com/office/drawing/2014/main" id="{84518D96-D679-3098-A3DC-480ADCC2DC7D}"/>
              </a:ext>
            </a:extLst>
          </p:cNvPr>
          <p:cNvSpPr/>
          <p:nvPr/>
        </p:nvSpPr>
        <p:spPr>
          <a:xfrm>
            <a:off x="313853" y="262550"/>
            <a:ext cx="11564294" cy="1095195"/>
          </a:xfrm>
          <a:prstGeom prst="round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THANK YOU!</a:t>
            </a:r>
          </a:p>
        </p:txBody>
      </p:sp>
      <p:pic>
        <p:nvPicPr>
          <p:cNvPr id="11" name="Audio 10">
            <a:hlinkClick r:id="" action="ppaction://media"/>
            <a:extLst>
              <a:ext uri="{FF2B5EF4-FFF2-40B4-BE49-F238E27FC236}">
                <a16:creationId xmlns:a16="http://schemas.microsoft.com/office/drawing/2014/main" id="{0CBA5AB2-D692-597C-53F2-7B91548A58F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3714022"/>
      </p:ext>
    </p:extLst>
  </p:cSld>
  <p:clrMapOvr>
    <a:masterClrMapping/>
  </p:clrMapOvr>
  <mc:AlternateContent xmlns:mc="http://schemas.openxmlformats.org/markup-compatibility/2006" xmlns:p14="http://schemas.microsoft.com/office/powerpoint/2010/main">
    <mc:Choice Requires="p14">
      <p:transition spd="slow" p14:dur="2000" advTm="2662"/>
    </mc:Choice>
    <mc:Fallback xmlns="">
      <p:transition spd="slow" advTm="26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659CFDD6F15C949BF0FEFADDAE13C6C" ma:contentTypeVersion="16" ma:contentTypeDescription="Create a new document." ma:contentTypeScope="" ma:versionID="0102a5ca755a3967f5c16cea0ae16754">
  <xsd:schema xmlns:xsd="http://www.w3.org/2001/XMLSchema" xmlns:xs="http://www.w3.org/2001/XMLSchema" xmlns:p="http://schemas.microsoft.com/office/2006/metadata/properties" xmlns:ns2="7bcda941-713f-4769-9d4f-30fc33b32df6" xmlns:ns3="16cb25af-9573-4d0b-91a8-6cfa496feea1" targetNamespace="http://schemas.microsoft.com/office/2006/metadata/properties" ma:root="true" ma:fieldsID="26cf36a0745c489ca190d4872eae0bfa" ns2:_="" ns3:_="">
    <xsd:import namespace="7bcda941-713f-4769-9d4f-30fc33b32df6"/>
    <xsd:import namespace="16cb25af-9573-4d0b-91a8-6cfa496feea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ObjectDetectorVersions" minOccurs="0"/>
                <xsd:element ref="ns2:MediaServiceGenerationTime" minOccurs="0"/>
                <xsd:element ref="ns2:MediaServiceEventHashCode" minOccurs="0"/>
                <xsd:element ref="ns2:MediaServiceSearchProperties" minOccurs="0"/>
                <xsd:element ref="ns2:lcf76f155ced4ddcb4097134ff3c332f" minOccurs="0"/>
                <xsd:element ref="ns3:TaxCatchAll"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cda941-713f-4769-9d4f-30fc33b32d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6ba049b4-1c82-4be4-b017-7f3dd0fbdb9c"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6cb25af-9573-4d0b-91a8-6cfa496feea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f75c20c-a5e0-46d1-814d-f8e2e50aff61}" ma:internalName="TaxCatchAll" ma:showField="CatchAllData" ma:web="16cb25af-9573-4d0b-91a8-6cfa496feea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6cb25af-9573-4d0b-91a8-6cfa496feea1" xsi:nil="true"/>
    <lcf76f155ced4ddcb4097134ff3c332f xmlns="7bcda941-713f-4769-9d4f-30fc33b32df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F19760-4E66-423E-A626-D2B0C59A4619}">
  <ds:schemaRefs>
    <ds:schemaRef ds:uri="http://schemas.microsoft.com/sharepoint/v3/contenttype/forms"/>
  </ds:schemaRefs>
</ds:datastoreItem>
</file>

<file path=customXml/itemProps2.xml><?xml version="1.0" encoding="utf-8"?>
<ds:datastoreItem xmlns:ds="http://schemas.openxmlformats.org/officeDocument/2006/customXml" ds:itemID="{18A41A43-CD09-447A-8667-7C426909C3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cda941-713f-4769-9d4f-30fc33b32df6"/>
    <ds:schemaRef ds:uri="16cb25af-9573-4d0b-91a8-6cfa496fee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9AEAA84-B310-4DD8-8543-47928533AF8E}">
  <ds:schemaRefs>
    <ds:schemaRef ds:uri="http://schemas.microsoft.com/office/2006/documentManagement/types"/>
    <ds:schemaRef ds:uri="http://www.w3.org/XML/1998/namespace"/>
    <ds:schemaRef ds:uri="16cb25af-9573-4d0b-91a8-6cfa496feea1"/>
    <ds:schemaRef ds:uri="http://schemas.microsoft.com/office/2006/metadata/properties"/>
    <ds:schemaRef ds:uri="http://schemas.microsoft.com/office/infopath/2007/PartnerControls"/>
    <ds:schemaRef ds:uri="http://purl.org/dc/dcmitype/"/>
    <ds:schemaRef ds:uri="http://schemas.openxmlformats.org/package/2006/metadata/core-properties"/>
    <ds:schemaRef ds:uri="7bcda941-713f-4769-9d4f-30fc33b32df6"/>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151</TotalTime>
  <Words>672</Words>
  <Application>Microsoft Office PowerPoint</Application>
  <PresentationFormat>Widescreen</PresentationFormat>
  <Paragraphs>76</Paragraphs>
  <Slides>11</Slides>
  <Notes>11</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Colin Hawk</dc:creator>
  <cp:lastModifiedBy>Colin Hawk</cp:lastModifiedBy>
  <cp:revision>2</cp:revision>
  <cp:lastPrinted>2024-11-12T12:46:57Z</cp:lastPrinted>
  <dcterms:created xsi:type="dcterms:W3CDTF">2024-11-11T09:35:06Z</dcterms:created>
  <dcterms:modified xsi:type="dcterms:W3CDTF">2024-11-14T07:32:28Z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0x0101000659CFDD6F15C949BF0FEFADDAE13C6C</vt:lpwstr>
  </property>
  <property fmtid="{D5CDD505-2E9C-101B-9397-08002B2CF9AE}" pid="3" name="MediaServiceImageTags">
    <vt:lpwstr/>
  </property>
</Properties>
</file>