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76"/>
  </p:notesMasterIdLst>
  <p:sldIdLst>
    <p:sldId id="339" r:id="rId5"/>
    <p:sldId id="338" r:id="rId6"/>
    <p:sldId id="256" r:id="rId7"/>
    <p:sldId id="257" r:id="rId8"/>
    <p:sldId id="258" r:id="rId9"/>
    <p:sldId id="260" r:id="rId10"/>
    <p:sldId id="293" r:id="rId11"/>
    <p:sldId id="262" r:id="rId12"/>
    <p:sldId id="263" r:id="rId13"/>
    <p:sldId id="294" r:id="rId14"/>
    <p:sldId id="295" r:id="rId15"/>
    <p:sldId id="297" r:id="rId16"/>
    <p:sldId id="298" r:id="rId17"/>
    <p:sldId id="264" r:id="rId18"/>
    <p:sldId id="265" r:id="rId19"/>
    <p:sldId id="266" r:id="rId20"/>
    <p:sldId id="282" r:id="rId21"/>
    <p:sldId id="267" r:id="rId22"/>
    <p:sldId id="337" r:id="rId23"/>
    <p:sldId id="269" r:id="rId24"/>
    <p:sldId id="270" r:id="rId25"/>
    <p:sldId id="271" r:id="rId26"/>
    <p:sldId id="268" r:id="rId27"/>
    <p:sldId id="335" r:id="rId28"/>
    <p:sldId id="336" r:id="rId29"/>
    <p:sldId id="303" r:id="rId30"/>
    <p:sldId id="304" r:id="rId31"/>
    <p:sldId id="311" r:id="rId32"/>
    <p:sldId id="272" r:id="rId33"/>
    <p:sldId id="273" r:id="rId34"/>
    <p:sldId id="274" r:id="rId35"/>
    <p:sldId id="276" r:id="rId36"/>
    <p:sldId id="275" r:id="rId37"/>
    <p:sldId id="307" r:id="rId38"/>
    <p:sldId id="313" r:id="rId39"/>
    <p:sldId id="305" r:id="rId40"/>
    <p:sldId id="309" r:id="rId41"/>
    <p:sldId id="306" r:id="rId42"/>
    <p:sldId id="312" r:id="rId43"/>
    <p:sldId id="314" r:id="rId44"/>
    <p:sldId id="277" r:id="rId45"/>
    <p:sldId id="278" r:id="rId46"/>
    <p:sldId id="279" r:id="rId47"/>
    <p:sldId id="280" r:id="rId48"/>
    <p:sldId id="281" r:id="rId49"/>
    <p:sldId id="316" r:id="rId50"/>
    <p:sldId id="315" r:id="rId51"/>
    <p:sldId id="317" r:id="rId52"/>
    <p:sldId id="318" r:id="rId53"/>
    <p:sldId id="319" r:id="rId54"/>
    <p:sldId id="321" r:id="rId55"/>
    <p:sldId id="320" r:id="rId56"/>
    <p:sldId id="284" r:id="rId57"/>
    <p:sldId id="285" r:id="rId58"/>
    <p:sldId id="322" r:id="rId59"/>
    <p:sldId id="323" r:id="rId60"/>
    <p:sldId id="286" r:id="rId61"/>
    <p:sldId id="326" r:id="rId62"/>
    <p:sldId id="325" r:id="rId63"/>
    <p:sldId id="324" r:id="rId64"/>
    <p:sldId id="287" r:id="rId65"/>
    <p:sldId id="288" r:id="rId66"/>
    <p:sldId id="327" r:id="rId67"/>
    <p:sldId id="330" r:id="rId68"/>
    <p:sldId id="331" r:id="rId69"/>
    <p:sldId id="289" r:id="rId70"/>
    <p:sldId id="332" r:id="rId71"/>
    <p:sldId id="328" r:id="rId72"/>
    <p:sldId id="329" r:id="rId73"/>
    <p:sldId id="333" r:id="rId74"/>
    <p:sldId id="334" r:id="rId75"/>
  </p:sldIdLst>
  <p:sldSz cx="9906000" cy="6858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788"/>
    <a:srgbClr val="FF5050"/>
    <a:srgbClr val="FF7C80"/>
    <a:srgbClr val="FFFF00"/>
    <a:srgbClr val="66FF33"/>
    <a:srgbClr val="66FFFF"/>
    <a:srgbClr val="FF6699"/>
    <a:srgbClr val="FF0066"/>
    <a:srgbClr val="CCFF99"/>
    <a:srgbClr val="FFCC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7BD131C-D2C8-4BBA-AE7B-D0795893499B}" v="3" dt="2021-11-04T13:24:03.73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307" autoAdjust="0"/>
    <p:restoredTop sz="94444" autoAdjust="0"/>
  </p:normalViewPr>
  <p:slideViewPr>
    <p:cSldViewPr>
      <p:cViewPr varScale="1">
        <p:scale>
          <a:sx n="115" d="100"/>
          <a:sy n="115" d="100"/>
        </p:scale>
        <p:origin x="1248" y="208"/>
      </p:cViewPr>
      <p:guideLst>
        <p:guide orient="horz" pos="2160"/>
        <p:guide pos="3120"/>
      </p:guideLst>
    </p:cSldViewPr>
  </p:slideViewPr>
  <p:outlineViewPr>
    <p:cViewPr>
      <p:scale>
        <a:sx n="33" d="100"/>
        <a:sy n="33" d="100"/>
      </p:scale>
      <p:origin x="0" y="4068"/>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16" Type="http://schemas.openxmlformats.org/officeDocument/2006/relationships/slide" Target="slides/slide12.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theme" Target="theme/theme1.xml"/><Relationship Id="rId5" Type="http://schemas.openxmlformats.org/officeDocument/2006/relationships/slide" Target="slides/slide1.xml"/><Relationship Id="rId61" Type="http://schemas.openxmlformats.org/officeDocument/2006/relationships/slide" Target="slides/slide57.xml"/><Relationship Id="rId82" Type="http://schemas.microsoft.com/office/2015/10/relationships/revisionInfo" Target="revisionInfo.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viewProps" Target="viewProps.xml"/><Relationship Id="rId81"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notesMaster" Target="notesMasters/notesMaster1.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onathan Butler" userId="537f8669-043b-43e3-9f5c-8728c98fdfb7" providerId="ADAL" clId="{947E54BE-AADE-4846-986E-E3ACA7267FD2}"/>
    <pc:docChg chg="modSld">
      <pc:chgData name="Jonathan Butler" userId="537f8669-043b-43e3-9f5c-8728c98fdfb7" providerId="ADAL" clId="{947E54BE-AADE-4846-986E-E3ACA7267FD2}" dt="2021-01-04T13:38:34.799" v="1" actId="20577"/>
      <pc:docMkLst>
        <pc:docMk/>
      </pc:docMkLst>
      <pc:sldChg chg="modSp mod">
        <pc:chgData name="Jonathan Butler" userId="537f8669-043b-43e3-9f5c-8728c98fdfb7" providerId="ADAL" clId="{947E54BE-AADE-4846-986E-E3ACA7267FD2}" dt="2021-01-04T13:38:34.799" v="1" actId="20577"/>
        <pc:sldMkLst>
          <pc:docMk/>
          <pc:sldMk cId="0" sldId="339"/>
        </pc:sldMkLst>
        <pc:spChg chg="mod">
          <ac:chgData name="Jonathan Butler" userId="537f8669-043b-43e3-9f5c-8728c98fdfb7" providerId="ADAL" clId="{947E54BE-AADE-4846-986E-E3ACA7267FD2}" dt="2021-01-04T13:38:34.799" v="1" actId="20577"/>
          <ac:spMkLst>
            <pc:docMk/>
            <pc:sldMk cId="0" sldId="339"/>
            <ac:spMk id="7" creationId="{00000000-0000-0000-0000-000000000000}"/>
          </ac:spMkLst>
        </pc:spChg>
      </pc:sldChg>
    </pc:docChg>
  </pc:docChgLst>
  <pc:docChgLst>
    <pc:chgData name="Jonathan Butler" userId="S::jbutler@stewardsacademy.org::537f8669-043b-43e3-9f5c-8728c98fdfb7" providerId="AD" clId="Web-{97BD131C-D2C8-4BBA-AE7B-D0795893499B}"/>
    <pc:docChg chg="modSld">
      <pc:chgData name="Jonathan Butler" userId="S::jbutler@stewardsacademy.org::537f8669-043b-43e3-9f5c-8728c98fdfb7" providerId="AD" clId="Web-{97BD131C-D2C8-4BBA-AE7B-D0795893499B}" dt="2021-11-04T13:24:01.279" v="1" actId="20577"/>
      <pc:docMkLst>
        <pc:docMk/>
      </pc:docMkLst>
      <pc:sldChg chg="modSp">
        <pc:chgData name="Jonathan Butler" userId="S::jbutler@stewardsacademy.org::537f8669-043b-43e3-9f5c-8728c98fdfb7" providerId="AD" clId="Web-{97BD131C-D2C8-4BBA-AE7B-D0795893499B}" dt="2021-11-04T13:24:01.279" v="1" actId="20577"/>
        <pc:sldMkLst>
          <pc:docMk/>
          <pc:sldMk cId="0" sldId="339"/>
        </pc:sldMkLst>
        <pc:spChg chg="mod">
          <ac:chgData name="Jonathan Butler" userId="S::jbutler@stewardsacademy.org::537f8669-043b-43e3-9f5c-8728c98fdfb7" providerId="AD" clId="Web-{97BD131C-D2C8-4BBA-AE7B-D0795893499B}" dt="2021-11-04T13:24:01.279" v="1" actId="20577"/>
          <ac:spMkLst>
            <pc:docMk/>
            <pc:sldMk cId="0" sldId="339"/>
            <ac:spMk id="7" creationId="{00000000-0000-0000-0000-000000000000}"/>
          </ac:spMkLst>
        </pc:spChg>
      </pc:sldChg>
    </pc:docChg>
  </pc:docChgLst>
  <pc:docChgLst>
    <pc:chgData name="Jonathan Butler" userId="537f8669-043b-43e3-9f5c-8728c98fdfb7" providerId="ADAL" clId="{205A352A-2893-48EC-BC91-4A4DA32D0D51}"/>
    <pc:docChg chg="undo custSel mod modSld sldOrd">
      <pc:chgData name="Jonathan Butler" userId="537f8669-043b-43e3-9f5c-8728c98fdfb7" providerId="ADAL" clId="{205A352A-2893-48EC-BC91-4A4DA32D0D51}" dt="2020-09-28T15:51:00.253" v="116" actId="478"/>
      <pc:docMkLst>
        <pc:docMk/>
      </pc:docMkLst>
      <pc:sldChg chg="modSp mod">
        <pc:chgData name="Jonathan Butler" userId="537f8669-043b-43e3-9f5c-8728c98fdfb7" providerId="ADAL" clId="{205A352A-2893-48EC-BC91-4A4DA32D0D51}" dt="2020-09-28T15:45:13.585" v="67" actId="20577"/>
        <pc:sldMkLst>
          <pc:docMk/>
          <pc:sldMk cId="0" sldId="332"/>
        </pc:sldMkLst>
        <pc:spChg chg="mod">
          <ac:chgData name="Jonathan Butler" userId="537f8669-043b-43e3-9f5c-8728c98fdfb7" providerId="ADAL" clId="{205A352A-2893-48EC-BC91-4A4DA32D0D51}" dt="2020-09-28T15:45:13.585" v="67" actId="20577"/>
          <ac:spMkLst>
            <pc:docMk/>
            <pc:sldMk cId="0" sldId="332"/>
            <ac:spMk id="11" creationId="{00000000-0000-0000-0000-000000000000}"/>
          </ac:spMkLst>
        </pc:spChg>
      </pc:sldChg>
      <pc:sldChg chg="ord">
        <pc:chgData name="Jonathan Butler" userId="537f8669-043b-43e3-9f5c-8728c98fdfb7" providerId="ADAL" clId="{205A352A-2893-48EC-BC91-4A4DA32D0D51}" dt="2020-09-28T15:38:18.669" v="1"/>
        <pc:sldMkLst>
          <pc:docMk/>
          <pc:sldMk cId="0" sldId="336"/>
        </pc:sldMkLst>
      </pc:sldChg>
      <pc:sldChg chg="addSp delSp modSp mod setBg">
        <pc:chgData name="Jonathan Butler" userId="537f8669-043b-43e3-9f5c-8728c98fdfb7" providerId="ADAL" clId="{205A352A-2893-48EC-BC91-4A4DA32D0D51}" dt="2020-09-28T15:51:00.253" v="116" actId="478"/>
        <pc:sldMkLst>
          <pc:docMk/>
          <pc:sldMk cId="0" sldId="339"/>
        </pc:sldMkLst>
        <pc:spChg chg="mod ord">
          <ac:chgData name="Jonathan Butler" userId="537f8669-043b-43e3-9f5c-8728c98fdfb7" providerId="ADAL" clId="{205A352A-2893-48EC-BC91-4A4DA32D0D51}" dt="2020-09-28T15:49:29.196" v="99" actId="1076"/>
          <ac:spMkLst>
            <pc:docMk/>
            <pc:sldMk cId="0" sldId="339"/>
            <ac:spMk id="3" creationId="{D56C7DEE-DD3A-45B3-BA93-94B8C65E3D5B}"/>
          </ac:spMkLst>
        </pc:spChg>
        <pc:spChg chg="mod">
          <ac:chgData name="Jonathan Butler" userId="537f8669-043b-43e3-9f5c-8728c98fdfb7" providerId="ADAL" clId="{205A352A-2893-48EC-BC91-4A4DA32D0D51}" dt="2020-09-28T15:50:50.784" v="115" actId="14100"/>
          <ac:spMkLst>
            <pc:docMk/>
            <pc:sldMk cId="0" sldId="339"/>
            <ac:spMk id="7" creationId="{00000000-0000-0000-0000-000000000000}"/>
          </ac:spMkLst>
        </pc:spChg>
        <pc:spChg chg="del mod">
          <ac:chgData name="Jonathan Butler" userId="537f8669-043b-43e3-9f5c-8728c98fdfb7" providerId="ADAL" clId="{205A352A-2893-48EC-BC91-4A4DA32D0D51}" dt="2020-09-28T15:42:10.357" v="41" actId="478"/>
          <ac:spMkLst>
            <pc:docMk/>
            <pc:sldMk cId="0" sldId="339"/>
            <ac:spMk id="12" creationId="{00000000-0000-0000-0000-000000000000}"/>
          </ac:spMkLst>
        </pc:spChg>
        <pc:spChg chg="del mod">
          <ac:chgData name="Jonathan Butler" userId="537f8669-043b-43e3-9f5c-8728c98fdfb7" providerId="ADAL" clId="{205A352A-2893-48EC-BC91-4A4DA32D0D51}" dt="2020-09-28T15:42:10.357" v="41" actId="478"/>
          <ac:spMkLst>
            <pc:docMk/>
            <pc:sldMk cId="0" sldId="339"/>
            <ac:spMk id="13" creationId="{00000000-0000-0000-0000-000000000000}"/>
          </ac:spMkLst>
        </pc:spChg>
        <pc:spChg chg="del mod">
          <ac:chgData name="Jonathan Butler" userId="537f8669-043b-43e3-9f5c-8728c98fdfb7" providerId="ADAL" clId="{205A352A-2893-48EC-BC91-4A4DA32D0D51}" dt="2020-09-28T15:42:10.357" v="41" actId="478"/>
          <ac:spMkLst>
            <pc:docMk/>
            <pc:sldMk cId="0" sldId="339"/>
            <ac:spMk id="14" creationId="{00000000-0000-0000-0000-000000000000}"/>
          </ac:spMkLst>
        </pc:spChg>
        <pc:spChg chg="del mod">
          <ac:chgData name="Jonathan Butler" userId="537f8669-043b-43e3-9f5c-8728c98fdfb7" providerId="ADAL" clId="{205A352A-2893-48EC-BC91-4A4DA32D0D51}" dt="2020-09-28T15:42:10.357" v="41" actId="478"/>
          <ac:spMkLst>
            <pc:docMk/>
            <pc:sldMk cId="0" sldId="339"/>
            <ac:spMk id="15" creationId="{00000000-0000-0000-0000-000000000000}"/>
          </ac:spMkLst>
        </pc:spChg>
        <pc:spChg chg="del mod">
          <ac:chgData name="Jonathan Butler" userId="537f8669-043b-43e3-9f5c-8728c98fdfb7" providerId="ADAL" clId="{205A352A-2893-48EC-BC91-4A4DA32D0D51}" dt="2020-09-28T15:42:10.357" v="41" actId="478"/>
          <ac:spMkLst>
            <pc:docMk/>
            <pc:sldMk cId="0" sldId="339"/>
            <ac:spMk id="16" creationId="{00000000-0000-0000-0000-000000000000}"/>
          </ac:spMkLst>
        </pc:spChg>
        <pc:spChg chg="del mod">
          <ac:chgData name="Jonathan Butler" userId="537f8669-043b-43e3-9f5c-8728c98fdfb7" providerId="ADAL" clId="{205A352A-2893-48EC-BC91-4A4DA32D0D51}" dt="2020-09-28T15:42:10.357" v="41" actId="478"/>
          <ac:spMkLst>
            <pc:docMk/>
            <pc:sldMk cId="0" sldId="339"/>
            <ac:spMk id="17" creationId="{00000000-0000-0000-0000-000000000000}"/>
          </ac:spMkLst>
        </pc:spChg>
        <pc:spChg chg="del mod">
          <ac:chgData name="Jonathan Butler" userId="537f8669-043b-43e3-9f5c-8728c98fdfb7" providerId="ADAL" clId="{205A352A-2893-48EC-BC91-4A4DA32D0D51}" dt="2020-09-28T15:42:10.357" v="41" actId="478"/>
          <ac:spMkLst>
            <pc:docMk/>
            <pc:sldMk cId="0" sldId="339"/>
            <ac:spMk id="18" creationId="{00000000-0000-0000-0000-000000000000}"/>
          </ac:spMkLst>
        </pc:spChg>
        <pc:spChg chg="del mod">
          <ac:chgData name="Jonathan Butler" userId="537f8669-043b-43e3-9f5c-8728c98fdfb7" providerId="ADAL" clId="{205A352A-2893-48EC-BC91-4A4DA32D0D51}" dt="2020-09-28T15:42:10.357" v="41" actId="478"/>
          <ac:spMkLst>
            <pc:docMk/>
            <pc:sldMk cId="0" sldId="339"/>
            <ac:spMk id="19" creationId="{00000000-0000-0000-0000-000000000000}"/>
          </ac:spMkLst>
        </pc:spChg>
        <pc:spChg chg="del mod">
          <ac:chgData name="Jonathan Butler" userId="537f8669-043b-43e3-9f5c-8728c98fdfb7" providerId="ADAL" clId="{205A352A-2893-48EC-BC91-4A4DA32D0D51}" dt="2020-09-28T15:42:10.357" v="41" actId="478"/>
          <ac:spMkLst>
            <pc:docMk/>
            <pc:sldMk cId="0" sldId="339"/>
            <ac:spMk id="20" creationId="{00000000-0000-0000-0000-000000000000}"/>
          </ac:spMkLst>
        </pc:spChg>
        <pc:spChg chg="del mod">
          <ac:chgData name="Jonathan Butler" userId="537f8669-043b-43e3-9f5c-8728c98fdfb7" providerId="ADAL" clId="{205A352A-2893-48EC-BC91-4A4DA32D0D51}" dt="2020-09-28T15:42:10.357" v="41" actId="478"/>
          <ac:spMkLst>
            <pc:docMk/>
            <pc:sldMk cId="0" sldId="339"/>
            <ac:spMk id="21" creationId="{00000000-0000-0000-0000-000000000000}"/>
          </ac:spMkLst>
        </pc:spChg>
        <pc:spChg chg="del mod">
          <ac:chgData name="Jonathan Butler" userId="537f8669-043b-43e3-9f5c-8728c98fdfb7" providerId="ADAL" clId="{205A352A-2893-48EC-BC91-4A4DA32D0D51}" dt="2020-09-28T15:42:14.451" v="43" actId="478"/>
          <ac:spMkLst>
            <pc:docMk/>
            <pc:sldMk cId="0" sldId="339"/>
            <ac:spMk id="22" creationId="{00000000-0000-0000-0000-000000000000}"/>
          </ac:spMkLst>
        </pc:spChg>
        <pc:spChg chg="del mod">
          <ac:chgData name="Jonathan Butler" userId="537f8669-043b-43e3-9f5c-8728c98fdfb7" providerId="ADAL" clId="{205A352A-2893-48EC-BC91-4A4DA32D0D51}" dt="2020-09-28T15:42:13.188" v="42" actId="478"/>
          <ac:spMkLst>
            <pc:docMk/>
            <pc:sldMk cId="0" sldId="339"/>
            <ac:spMk id="23" creationId="{00000000-0000-0000-0000-000000000000}"/>
          </ac:spMkLst>
        </pc:spChg>
        <pc:spChg chg="del mod">
          <ac:chgData name="Jonathan Butler" userId="537f8669-043b-43e3-9f5c-8728c98fdfb7" providerId="ADAL" clId="{205A352A-2893-48EC-BC91-4A4DA32D0D51}" dt="2020-09-28T15:42:13.188" v="42" actId="478"/>
          <ac:spMkLst>
            <pc:docMk/>
            <pc:sldMk cId="0" sldId="339"/>
            <ac:spMk id="24" creationId="{00000000-0000-0000-0000-000000000000}"/>
          </ac:spMkLst>
        </pc:spChg>
        <pc:spChg chg="del mod">
          <ac:chgData name="Jonathan Butler" userId="537f8669-043b-43e3-9f5c-8728c98fdfb7" providerId="ADAL" clId="{205A352A-2893-48EC-BC91-4A4DA32D0D51}" dt="2020-09-28T15:42:13.188" v="42" actId="478"/>
          <ac:spMkLst>
            <pc:docMk/>
            <pc:sldMk cId="0" sldId="339"/>
            <ac:spMk id="25" creationId="{00000000-0000-0000-0000-000000000000}"/>
          </ac:spMkLst>
        </pc:spChg>
        <pc:spChg chg="del mod">
          <ac:chgData name="Jonathan Butler" userId="537f8669-043b-43e3-9f5c-8728c98fdfb7" providerId="ADAL" clId="{205A352A-2893-48EC-BC91-4A4DA32D0D51}" dt="2020-09-28T15:42:13.188" v="42" actId="478"/>
          <ac:spMkLst>
            <pc:docMk/>
            <pc:sldMk cId="0" sldId="339"/>
            <ac:spMk id="26" creationId="{00000000-0000-0000-0000-000000000000}"/>
          </ac:spMkLst>
        </pc:spChg>
        <pc:spChg chg="del mod">
          <ac:chgData name="Jonathan Butler" userId="537f8669-043b-43e3-9f5c-8728c98fdfb7" providerId="ADAL" clId="{205A352A-2893-48EC-BC91-4A4DA32D0D51}" dt="2020-09-28T15:42:13.188" v="42" actId="478"/>
          <ac:spMkLst>
            <pc:docMk/>
            <pc:sldMk cId="0" sldId="339"/>
            <ac:spMk id="27" creationId="{00000000-0000-0000-0000-000000000000}"/>
          </ac:spMkLst>
        </pc:spChg>
        <pc:spChg chg="del mod">
          <ac:chgData name="Jonathan Butler" userId="537f8669-043b-43e3-9f5c-8728c98fdfb7" providerId="ADAL" clId="{205A352A-2893-48EC-BC91-4A4DA32D0D51}" dt="2020-09-28T15:42:13.188" v="42" actId="478"/>
          <ac:spMkLst>
            <pc:docMk/>
            <pc:sldMk cId="0" sldId="339"/>
            <ac:spMk id="29" creationId="{00000000-0000-0000-0000-000000000000}"/>
          </ac:spMkLst>
        </pc:spChg>
        <pc:spChg chg="del mod">
          <ac:chgData name="Jonathan Butler" userId="537f8669-043b-43e3-9f5c-8728c98fdfb7" providerId="ADAL" clId="{205A352A-2893-48EC-BC91-4A4DA32D0D51}" dt="2020-09-28T15:42:13.188" v="42" actId="478"/>
          <ac:spMkLst>
            <pc:docMk/>
            <pc:sldMk cId="0" sldId="339"/>
            <ac:spMk id="30" creationId="{00000000-0000-0000-0000-000000000000}"/>
          </ac:spMkLst>
        </pc:spChg>
        <pc:spChg chg="del mod ord">
          <ac:chgData name="Jonathan Butler" userId="537f8669-043b-43e3-9f5c-8728c98fdfb7" providerId="ADAL" clId="{205A352A-2893-48EC-BC91-4A4DA32D0D51}" dt="2020-09-28T15:51:00.253" v="116" actId="478"/>
          <ac:spMkLst>
            <pc:docMk/>
            <pc:sldMk cId="0" sldId="339"/>
            <ac:spMk id="32" creationId="{00000000-0000-0000-0000-000000000000}"/>
          </ac:spMkLst>
        </pc:spChg>
        <pc:spChg chg="add del">
          <ac:chgData name="Jonathan Butler" userId="537f8669-043b-43e3-9f5c-8728c98fdfb7" providerId="ADAL" clId="{205A352A-2893-48EC-BC91-4A4DA32D0D51}" dt="2020-09-28T15:44:01.814" v="54" actId="26606"/>
          <ac:spMkLst>
            <pc:docMk/>
            <pc:sldMk cId="0" sldId="339"/>
            <ac:spMk id="35" creationId="{D4993743-B10A-433C-9996-3035D2C3ABC6}"/>
          </ac:spMkLst>
        </pc:spChg>
        <pc:spChg chg="add del">
          <ac:chgData name="Jonathan Butler" userId="537f8669-043b-43e3-9f5c-8728c98fdfb7" providerId="ADAL" clId="{205A352A-2893-48EC-BC91-4A4DA32D0D51}" dt="2020-09-28T15:44:01.814" v="54" actId="26606"/>
          <ac:spMkLst>
            <pc:docMk/>
            <pc:sldMk cId="0" sldId="339"/>
            <ac:spMk id="36" creationId="{BB3B8946-A0AA-42D4-8A24-639DC6EA170E}"/>
          </ac:spMkLst>
        </pc:spChg>
        <pc:spChg chg="add del">
          <ac:chgData name="Jonathan Butler" userId="537f8669-043b-43e3-9f5c-8728c98fdfb7" providerId="ADAL" clId="{205A352A-2893-48EC-BC91-4A4DA32D0D51}" dt="2020-09-28T15:43:51.536" v="52" actId="26606"/>
          <ac:spMkLst>
            <pc:docMk/>
            <pc:sldMk cId="0" sldId="339"/>
            <ac:spMk id="37" creationId="{D2B783EE-0239-4717-BBEA-8C9EAC61C824}"/>
          </ac:spMkLst>
        </pc:spChg>
        <pc:spChg chg="add del">
          <ac:chgData name="Jonathan Butler" userId="537f8669-043b-43e3-9f5c-8728c98fdfb7" providerId="ADAL" clId="{205A352A-2893-48EC-BC91-4A4DA32D0D51}" dt="2020-09-28T15:44:01.814" v="54" actId="26606"/>
          <ac:spMkLst>
            <pc:docMk/>
            <pc:sldMk cId="0" sldId="339"/>
            <ac:spMk id="38" creationId="{AB1038E6-06EF-4DCB-B52E-D3825C50F7C6}"/>
          </ac:spMkLst>
        </pc:spChg>
        <pc:spChg chg="add del">
          <ac:chgData name="Jonathan Butler" userId="537f8669-043b-43e3-9f5c-8728c98fdfb7" providerId="ADAL" clId="{205A352A-2893-48EC-BC91-4A4DA32D0D51}" dt="2020-09-28T15:43:51.536" v="52" actId="26606"/>
          <ac:spMkLst>
            <pc:docMk/>
            <pc:sldMk cId="0" sldId="339"/>
            <ac:spMk id="39" creationId="{A7B99495-F43F-4D80-A44F-2CB4764EB90B}"/>
          </ac:spMkLst>
        </pc:spChg>
        <pc:spChg chg="add del">
          <ac:chgData name="Jonathan Butler" userId="537f8669-043b-43e3-9f5c-8728c98fdfb7" providerId="ADAL" clId="{205A352A-2893-48EC-BC91-4A4DA32D0D51}" dt="2020-09-28T15:43:51.536" v="52" actId="26606"/>
          <ac:spMkLst>
            <pc:docMk/>
            <pc:sldMk cId="0" sldId="339"/>
            <ac:spMk id="41" creationId="{70BEB1E7-2F88-40BC-B73D-42E5B6F80BFC}"/>
          </ac:spMkLst>
        </pc:spChg>
        <pc:spChg chg="add del">
          <ac:chgData name="Jonathan Butler" userId="537f8669-043b-43e3-9f5c-8728c98fdfb7" providerId="ADAL" clId="{205A352A-2893-48EC-BC91-4A4DA32D0D51}" dt="2020-09-28T15:44:01.814" v="54" actId="26606"/>
          <ac:spMkLst>
            <pc:docMk/>
            <pc:sldMk cId="0" sldId="339"/>
            <ac:spMk id="43" creationId="{5C7EF35C-8B7D-4026-8F09-8B2B2250579B}"/>
          </ac:spMkLst>
        </pc:spChg>
        <pc:spChg chg="add del">
          <ac:chgData name="Jonathan Butler" userId="537f8669-043b-43e3-9f5c-8728c98fdfb7" providerId="ADAL" clId="{205A352A-2893-48EC-BC91-4A4DA32D0D51}" dt="2020-09-28T15:44:01.814" v="54" actId="26606"/>
          <ac:spMkLst>
            <pc:docMk/>
            <pc:sldMk cId="0" sldId="339"/>
            <ac:spMk id="45" creationId="{5F24A71D-C0A9-49AC-B2D1-5A9EA2BD383E}"/>
          </ac:spMkLst>
        </pc:spChg>
        <pc:spChg chg="add del">
          <ac:chgData name="Jonathan Butler" userId="537f8669-043b-43e3-9f5c-8728c98fdfb7" providerId="ADAL" clId="{205A352A-2893-48EC-BC91-4A4DA32D0D51}" dt="2020-09-28T15:44:01.814" v="54" actId="26606"/>
          <ac:spMkLst>
            <pc:docMk/>
            <pc:sldMk cId="0" sldId="339"/>
            <ac:spMk id="47" creationId="{14280C55-570C-4284-9850-B2BA33DB6726}"/>
          </ac:spMkLst>
        </pc:spChg>
        <pc:picChg chg="mod">
          <ac:chgData name="Jonathan Butler" userId="537f8669-043b-43e3-9f5c-8728c98fdfb7" providerId="ADAL" clId="{205A352A-2893-48EC-BC91-4A4DA32D0D51}" dt="2020-09-28T15:49:29.196" v="99" actId="1076"/>
          <ac:picMkLst>
            <pc:docMk/>
            <pc:sldMk cId="0" sldId="339"/>
            <ac:picMk id="2" creationId="{7296F949-7169-4485-BF30-5122329BAD0D}"/>
          </ac:picMkLst>
        </pc:picChg>
        <pc:picChg chg="add mod ord modCrop">
          <ac:chgData name="Jonathan Butler" userId="537f8669-043b-43e3-9f5c-8728c98fdfb7" providerId="ADAL" clId="{205A352A-2893-48EC-BC91-4A4DA32D0D51}" dt="2020-09-28T15:49:46.831" v="104" actId="1076"/>
          <ac:picMkLst>
            <pc:docMk/>
            <pc:sldMk cId="0" sldId="339"/>
            <ac:picMk id="4" creationId="{56B955D4-CB1A-4E4C-93A7-0D77078DF96C}"/>
          </ac:picMkLst>
        </pc:picChg>
        <pc:picChg chg="add mod">
          <ac:chgData name="Jonathan Butler" userId="537f8669-043b-43e3-9f5c-8728c98fdfb7" providerId="ADAL" clId="{205A352A-2893-48EC-BC91-4A4DA32D0D51}" dt="2020-09-28T15:50:09.761" v="109" actId="1076"/>
          <ac:picMkLst>
            <pc:docMk/>
            <pc:sldMk cId="0" sldId="339"/>
            <ac:picMk id="5" creationId="{399D663E-0897-4EA6-B174-C10E36B3DA80}"/>
          </ac:picMkLst>
        </pc:picChg>
        <pc:picChg chg="add mod">
          <ac:chgData name="Jonathan Butler" userId="537f8669-043b-43e3-9f5c-8728c98fdfb7" providerId="ADAL" clId="{205A352A-2893-48EC-BC91-4A4DA32D0D51}" dt="2020-09-28T15:49:31.691" v="100" actId="1076"/>
          <ac:picMkLst>
            <pc:docMk/>
            <pc:sldMk cId="0" sldId="339"/>
            <ac:picMk id="6" creationId="{A91F05F4-938C-4E6E-85F3-94DC59BB9A07}"/>
          </ac:picMkLst>
        </pc:picChg>
        <pc:picChg chg="add mod ord">
          <ac:chgData name="Jonathan Butler" userId="537f8669-043b-43e3-9f5c-8728c98fdfb7" providerId="ADAL" clId="{205A352A-2893-48EC-BC91-4A4DA32D0D51}" dt="2020-09-28T15:50:05.558" v="108" actId="1076"/>
          <ac:picMkLst>
            <pc:docMk/>
            <pc:sldMk cId="0" sldId="339"/>
            <ac:picMk id="8" creationId="{5C74077C-2FC8-48D3-AF31-47309CC07013}"/>
          </ac:picMkLst>
        </pc:picChg>
        <pc:picChg chg="add mod ord">
          <ac:chgData name="Jonathan Butler" userId="537f8669-043b-43e3-9f5c-8728c98fdfb7" providerId="ADAL" clId="{205A352A-2893-48EC-BC91-4A4DA32D0D51}" dt="2020-09-28T15:50:18.841" v="112" actId="170"/>
          <ac:picMkLst>
            <pc:docMk/>
            <pc:sldMk cId="0" sldId="339"/>
            <ac:picMk id="9" creationId="{B0503B33-4636-43EE-9AB3-4ED625429C39}"/>
          </ac:picMkLst>
        </pc:picChg>
        <pc:picChg chg="add mod">
          <ac:chgData name="Jonathan Butler" userId="537f8669-043b-43e3-9f5c-8728c98fdfb7" providerId="ADAL" clId="{205A352A-2893-48EC-BC91-4A4DA32D0D51}" dt="2020-09-28T15:49:58.662" v="107" actId="1076"/>
          <ac:picMkLst>
            <pc:docMk/>
            <pc:sldMk cId="0" sldId="339"/>
            <ac:picMk id="10" creationId="{65522024-A5F2-4530-A1F4-4093EED86086}"/>
          </ac:picMkLst>
        </pc:picChg>
        <pc:picChg chg="add mod">
          <ac:chgData name="Jonathan Butler" userId="537f8669-043b-43e3-9f5c-8728c98fdfb7" providerId="ADAL" clId="{205A352A-2893-48EC-BC91-4A4DA32D0D51}" dt="2020-09-28T15:49:42.440" v="103" actId="14100"/>
          <ac:picMkLst>
            <pc:docMk/>
            <pc:sldMk cId="0" sldId="339"/>
            <ac:picMk id="11" creationId="{99075CEA-8025-4DFC-A9B7-2ED707B2CBC5}"/>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8D9F15A-DD41-41CD-8777-BBB03B2FFD98}" type="datetimeFigureOut">
              <a:rPr lang="en-GB" smtClean="0"/>
              <a:pPr/>
              <a:t>04/11/2021</a:t>
            </a:fld>
            <a:endParaRPr lang="en-GB"/>
          </a:p>
        </p:txBody>
      </p:sp>
      <p:sp>
        <p:nvSpPr>
          <p:cNvPr id="4" name="Slide Image Placeholder 3"/>
          <p:cNvSpPr>
            <a:spLocks noGrp="1" noRot="1" noChangeAspect="1"/>
          </p:cNvSpPr>
          <p:nvPr>
            <p:ph type="sldImg" idx="2"/>
          </p:nvPr>
        </p:nvSpPr>
        <p:spPr>
          <a:xfrm>
            <a:off x="952500" y="685800"/>
            <a:ext cx="4953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B356DC0-0180-4CAD-B3F9-69B3EF8B1B4F}" type="slidenum">
              <a:rPr lang="en-GB" smtClean="0"/>
              <a:pPr/>
              <a:t>‹#›</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8B356DC0-0180-4CAD-B3F9-69B3EF8B1B4F}" type="slidenum">
              <a:rPr lang="en-GB" smtClean="0"/>
              <a:pPr/>
              <a:t>3</a:t>
            </a:fld>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8B356DC0-0180-4CAD-B3F9-69B3EF8B1B4F}" type="slidenum">
              <a:rPr lang="en-GB" smtClean="0"/>
              <a:pPr/>
              <a:t>8</a:t>
            </a:fld>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8B356DC0-0180-4CAD-B3F9-69B3EF8B1B4F}" type="slidenum">
              <a:rPr lang="en-GB" smtClean="0"/>
              <a:pPr/>
              <a:t>14</a:t>
            </a:fld>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8B356DC0-0180-4CAD-B3F9-69B3EF8B1B4F}" type="slidenum">
              <a:rPr lang="en-GB" smtClean="0"/>
              <a:pPr/>
              <a:t>15</a:t>
            </a:fld>
            <a:endParaRPr lang="en-GB"/>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8B356DC0-0180-4CAD-B3F9-69B3EF8B1B4F}" type="slidenum">
              <a:rPr lang="en-GB" smtClean="0"/>
              <a:pPr/>
              <a:t>21</a:t>
            </a:fld>
            <a:endParaRPr lang="en-GB"/>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8B356DC0-0180-4CAD-B3F9-69B3EF8B1B4F}" type="slidenum">
              <a:rPr lang="en-GB" smtClean="0"/>
              <a:pPr/>
              <a:t>31</a:t>
            </a:fld>
            <a:endParaRPr lang="en-GB"/>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8B356DC0-0180-4CAD-B3F9-69B3EF8B1B4F}" type="slidenum">
              <a:rPr lang="en-GB" smtClean="0"/>
              <a:pPr/>
              <a:t>43</a:t>
            </a:fld>
            <a:endParaRPr lang="en-GB"/>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8B356DC0-0180-4CAD-B3F9-69B3EF8B1B4F}" type="slidenum">
              <a:rPr lang="en-GB" smtClean="0"/>
              <a:pPr/>
              <a:t>67</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2130426"/>
            <a:ext cx="84201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485900" y="3886200"/>
            <a:ext cx="69342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FAE8E80-53C4-43F0-9F37-C4F1CC9C1175}" type="datetime1">
              <a:rPr lang="en-GB" smtClean="0"/>
              <a:pPr/>
              <a:t>04/11/2021</a:t>
            </a:fld>
            <a:endParaRPr lang="en-GB"/>
          </a:p>
        </p:txBody>
      </p:sp>
      <p:sp>
        <p:nvSpPr>
          <p:cNvPr id="5" name="Footer Placeholder 4"/>
          <p:cNvSpPr>
            <a:spLocks noGrp="1"/>
          </p:cNvSpPr>
          <p:nvPr>
            <p:ph type="ftr" sz="quarter" idx="11"/>
          </p:nvPr>
        </p:nvSpPr>
        <p:spPr/>
        <p:txBody>
          <a:bodyPr/>
          <a:lstStyle/>
          <a:p>
            <a:r>
              <a:rPr lang="en-GB"/>
              <a:t>JMARSHALL</a:t>
            </a:r>
          </a:p>
        </p:txBody>
      </p:sp>
      <p:sp>
        <p:nvSpPr>
          <p:cNvPr id="6" name="Slide Number Placeholder 5"/>
          <p:cNvSpPr>
            <a:spLocks noGrp="1"/>
          </p:cNvSpPr>
          <p:nvPr>
            <p:ph type="sldNum" sz="quarter" idx="12"/>
          </p:nvPr>
        </p:nvSpPr>
        <p:spPr/>
        <p:txBody>
          <a:bodyPr/>
          <a:lstStyle/>
          <a:p>
            <a:fld id="{74D3B70E-620F-40EB-B4D3-22F3F77FD997}"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FBF3A57-2531-4696-BB0F-922A20A62344}" type="datetime1">
              <a:rPr lang="en-GB" smtClean="0"/>
              <a:pPr/>
              <a:t>04/11/2021</a:t>
            </a:fld>
            <a:endParaRPr lang="en-GB"/>
          </a:p>
        </p:txBody>
      </p:sp>
      <p:sp>
        <p:nvSpPr>
          <p:cNvPr id="5" name="Footer Placeholder 4"/>
          <p:cNvSpPr>
            <a:spLocks noGrp="1"/>
          </p:cNvSpPr>
          <p:nvPr>
            <p:ph type="ftr" sz="quarter" idx="11"/>
          </p:nvPr>
        </p:nvSpPr>
        <p:spPr/>
        <p:txBody>
          <a:bodyPr/>
          <a:lstStyle/>
          <a:p>
            <a:r>
              <a:rPr lang="en-GB"/>
              <a:t>JMARSHALL</a:t>
            </a:r>
          </a:p>
        </p:txBody>
      </p:sp>
      <p:sp>
        <p:nvSpPr>
          <p:cNvPr id="6" name="Slide Number Placeholder 5"/>
          <p:cNvSpPr>
            <a:spLocks noGrp="1"/>
          </p:cNvSpPr>
          <p:nvPr>
            <p:ph type="sldNum" sz="quarter" idx="12"/>
          </p:nvPr>
        </p:nvSpPr>
        <p:spPr/>
        <p:txBody>
          <a:bodyPr/>
          <a:lstStyle/>
          <a:p>
            <a:fld id="{74D3B70E-620F-40EB-B4D3-22F3F77FD997}"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82506" y="4406901"/>
            <a:ext cx="84201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82506" y="2906713"/>
            <a:ext cx="84201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540CB89-C606-4C42-B6C9-9C422A187EF9}" type="datetime1">
              <a:rPr lang="en-GB" smtClean="0"/>
              <a:pPr/>
              <a:t>04/11/2021</a:t>
            </a:fld>
            <a:endParaRPr lang="en-GB"/>
          </a:p>
        </p:txBody>
      </p:sp>
      <p:sp>
        <p:nvSpPr>
          <p:cNvPr id="5" name="Footer Placeholder 4"/>
          <p:cNvSpPr>
            <a:spLocks noGrp="1"/>
          </p:cNvSpPr>
          <p:nvPr>
            <p:ph type="ftr" sz="quarter" idx="11"/>
          </p:nvPr>
        </p:nvSpPr>
        <p:spPr/>
        <p:txBody>
          <a:bodyPr/>
          <a:lstStyle/>
          <a:p>
            <a:r>
              <a:rPr lang="en-GB"/>
              <a:t>JMARSHALL</a:t>
            </a:r>
          </a:p>
        </p:txBody>
      </p:sp>
      <p:sp>
        <p:nvSpPr>
          <p:cNvPr id="6" name="Slide Number Placeholder 5"/>
          <p:cNvSpPr>
            <a:spLocks noGrp="1"/>
          </p:cNvSpPr>
          <p:nvPr>
            <p:ph type="sldNum" sz="quarter" idx="12"/>
          </p:nvPr>
        </p:nvSpPr>
        <p:spPr/>
        <p:txBody>
          <a:bodyPr/>
          <a:lstStyle/>
          <a:p>
            <a:fld id="{74D3B70E-620F-40EB-B4D3-22F3F77FD997}"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536575" y="1600201"/>
            <a:ext cx="474662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5448300" y="1600201"/>
            <a:ext cx="474662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CE14047B-F20F-485C-B704-C97E2712453B}" type="datetime1">
              <a:rPr lang="en-GB" smtClean="0"/>
              <a:pPr/>
              <a:t>04/11/2021</a:t>
            </a:fld>
            <a:endParaRPr lang="en-GB"/>
          </a:p>
        </p:txBody>
      </p:sp>
      <p:sp>
        <p:nvSpPr>
          <p:cNvPr id="6" name="Footer Placeholder 5"/>
          <p:cNvSpPr>
            <a:spLocks noGrp="1"/>
          </p:cNvSpPr>
          <p:nvPr>
            <p:ph type="ftr" sz="quarter" idx="11"/>
          </p:nvPr>
        </p:nvSpPr>
        <p:spPr/>
        <p:txBody>
          <a:bodyPr/>
          <a:lstStyle/>
          <a:p>
            <a:r>
              <a:rPr lang="en-GB"/>
              <a:t>JMARSHALL</a:t>
            </a:r>
          </a:p>
        </p:txBody>
      </p:sp>
      <p:sp>
        <p:nvSpPr>
          <p:cNvPr id="7" name="Slide Number Placeholder 6"/>
          <p:cNvSpPr>
            <a:spLocks noGrp="1"/>
          </p:cNvSpPr>
          <p:nvPr>
            <p:ph type="sldNum" sz="quarter" idx="12"/>
          </p:nvPr>
        </p:nvSpPr>
        <p:spPr/>
        <p:txBody>
          <a:bodyPr/>
          <a:lstStyle/>
          <a:p>
            <a:fld id="{74D3B70E-620F-40EB-B4D3-22F3F77FD997}"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4638"/>
            <a:ext cx="89154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95300" y="1535113"/>
            <a:ext cx="437687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95300" y="2174875"/>
            <a:ext cx="437687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5032111" y="1535113"/>
            <a:ext cx="437859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32111" y="2174875"/>
            <a:ext cx="437859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E85CC5A6-1208-4A92-8E1C-B392EA8350C6}" type="datetime1">
              <a:rPr lang="en-GB" smtClean="0"/>
              <a:pPr/>
              <a:t>04/11/2021</a:t>
            </a:fld>
            <a:endParaRPr lang="en-GB"/>
          </a:p>
        </p:txBody>
      </p:sp>
      <p:sp>
        <p:nvSpPr>
          <p:cNvPr id="8" name="Footer Placeholder 7"/>
          <p:cNvSpPr>
            <a:spLocks noGrp="1"/>
          </p:cNvSpPr>
          <p:nvPr>
            <p:ph type="ftr" sz="quarter" idx="11"/>
          </p:nvPr>
        </p:nvSpPr>
        <p:spPr/>
        <p:txBody>
          <a:bodyPr/>
          <a:lstStyle/>
          <a:p>
            <a:r>
              <a:rPr lang="en-GB"/>
              <a:t>JMARSHALL</a:t>
            </a:r>
          </a:p>
        </p:txBody>
      </p:sp>
      <p:sp>
        <p:nvSpPr>
          <p:cNvPr id="9" name="Slide Number Placeholder 8"/>
          <p:cNvSpPr>
            <a:spLocks noGrp="1"/>
          </p:cNvSpPr>
          <p:nvPr>
            <p:ph type="sldNum" sz="quarter" idx="12"/>
          </p:nvPr>
        </p:nvSpPr>
        <p:spPr/>
        <p:txBody>
          <a:bodyPr/>
          <a:lstStyle/>
          <a:p>
            <a:fld id="{74D3B70E-620F-40EB-B4D3-22F3F77FD997}"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C48BF46-E229-41FB-951C-FC4B84596C3F}" type="datetime1">
              <a:rPr lang="en-GB" smtClean="0"/>
              <a:pPr/>
              <a:t>04/11/2021</a:t>
            </a:fld>
            <a:endParaRPr lang="en-GB"/>
          </a:p>
        </p:txBody>
      </p:sp>
      <p:sp>
        <p:nvSpPr>
          <p:cNvPr id="4" name="Footer Placeholder 3"/>
          <p:cNvSpPr>
            <a:spLocks noGrp="1"/>
          </p:cNvSpPr>
          <p:nvPr>
            <p:ph type="ftr" sz="quarter" idx="11"/>
          </p:nvPr>
        </p:nvSpPr>
        <p:spPr/>
        <p:txBody>
          <a:bodyPr/>
          <a:lstStyle/>
          <a:p>
            <a:r>
              <a:rPr lang="en-GB"/>
              <a:t>JMARSHALL</a:t>
            </a:r>
          </a:p>
        </p:txBody>
      </p:sp>
      <p:sp>
        <p:nvSpPr>
          <p:cNvPr id="5" name="Slide Number Placeholder 4"/>
          <p:cNvSpPr>
            <a:spLocks noGrp="1"/>
          </p:cNvSpPr>
          <p:nvPr>
            <p:ph type="sldNum" sz="quarter" idx="12"/>
          </p:nvPr>
        </p:nvSpPr>
        <p:spPr/>
        <p:txBody>
          <a:bodyPr/>
          <a:lstStyle/>
          <a:p>
            <a:fld id="{74D3B70E-620F-40EB-B4D3-22F3F77FD997}"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70030-01EA-4C9E-B3C4-363E7286FCB0}" type="datetime1">
              <a:rPr lang="en-GB" smtClean="0"/>
              <a:pPr/>
              <a:t>04/11/2021</a:t>
            </a:fld>
            <a:endParaRPr lang="en-GB"/>
          </a:p>
        </p:txBody>
      </p:sp>
      <p:sp>
        <p:nvSpPr>
          <p:cNvPr id="3" name="Footer Placeholder 2"/>
          <p:cNvSpPr>
            <a:spLocks noGrp="1"/>
          </p:cNvSpPr>
          <p:nvPr>
            <p:ph type="ftr" sz="quarter" idx="11"/>
          </p:nvPr>
        </p:nvSpPr>
        <p:spPr/>
        <p:txBody>
          <a:bodyPr/>
          <a:lstStyle/>
          <a:p>
            <a:r>
              <a:rPr lang="en-GB"/>
              <a:t>JMARSHALL</a:t>
            </a:r>
          </a:p>
        </p:txBody>
      </p:sp>
      <p:sp>
        <p:nvSpPr>
          <p:cNvPr id="4" name="Slide Number Placeholder 3"/>
          <p:cNvSpPr>
            <a:spLocks noGrp="1"/>
          </p:cNvSpPr>
          <p:nvPr>
            <p:ph type="sldNum" sz="quarter" idx="12"/>
          </p:nvPr>
        </p:nvSpPr>
        <p:spPr/>
        <p:txBody>
          <a:bodyPr/>
          <a:lstStyle/>
          <a:p>
            <a:fld id="{74D3B70E-620F-40EB-B4D3-22F3F77FD997}"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3050"/>
            <a:ext cx="3259006"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872971" y="273051"/>
            <a:ext cx="553772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95300" y="1435101"/>
            <a:ext cx="325900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0F24EF9-A77D-41AE-AC76-0D7C55FE6355}" type="datetime1">
              <a:rPr lang="en-GB" smtClean="0"/>
              <a:pPr/>
              <a:t>04/11/2021</a:t>
            </a:fld>
            <a:endParaRPr lang="en-GB"/>
          </a:p>
        </p:txBody>
      </p:sp>
      <p:sp>
        <p:nvSpPr>
          <p:cNvPr id="6" name="Footer Placeholder 5"/>
          <p:cNvSpPr>
            <a:spLocks noGrp="1"/>
          </p:cNvSpPr>
          <p:nvPr>
            <p:ph type="ftr" sz="quarter" idx="11"/>
          </p:nvPr>
        </p:nvSpPr>
        <p:spPr/>
        <p:txBody>
          <a:bodyPr/>
          <a:lstStyle/>
          <a:p>
            <a:r>
              <a:rPr lang="en-GB"/>
              <a:t>JMARSHALL</a:t>
            </a:r>
          </a:p>
        </p:txBody>
      </p:sp>
      <p:sp>
        <p:nvSpPr>
          <p:cNvPr id="7" name="Slide Number Placeholder 6"/>
          <p:cNvSpPr>
            <a:spLocks noGrp="1"/>
          </p:cNvSpPr>
          <p:nvPr>
            <p:ph type="sldNum" sz="quarter" idx="12"/>
          </p:nvPr>
        </p:nvSpPr>
        <p:spPr/>
        <p:txBody>
          <a:bodyPr/>
          <a:lstStyle/>
          <a:p>
            <a:fld id="{74D3B70E-620F-40EB-B4D3-22F3F77FD997}"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645" y="4800600"/>
            <a:ext cx="59436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941645"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941645"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8A3E38A-7890-42B2-9B2F-830347A084CC}" type="datetime1">
              <a:rPr lang="en-GB" smtClean="0"/>
              <a:pPr/>
              <a:t>04/11/2021</a:t>
            </a:fld>
            <a:endParaRPr lang="en-GB"/>
          </a:p>
        </p:txBody>
      </p:sp>
      <p:sp>
        <p:nvSpPr>
          <p:cNvPr id="6" name="Footer Placeholder 5"/>
          <p:cNvSpPr>
            <a:spLocks noGrp="1"/>
          </p:cNvSpPr>
          <p:nvPr>
            <p:ph type="ftr" sz="quarter" idx="11"/>
          </p:nvPr>
        </p:nvSpPr>
        <p:spPr/>
        <p:txBody>
          <a:bodyPr/>
          <a:lstStyle/>
          <a:p>
            <a:r>
              <a:rPr lang="en-GB"/>
              <a:t>JMARSHALL</a:t>
            </a:r>
          </a:p>
        </p:txBody>
      </p:sp>
      <p:sp>
        <p:nvSpPr>
          <p:cNvPr id="7" name="Slide Number Placeholder 6"/>
          <p:cNvSpPr>
            <a:spLocks noGrp="1"/>
          </p:cNvSpPr>
          <p:nvPr>
            <p:ph type="sldNum" sz="quarter" idx="12"/>
          </p:nvPr>
        </p:nvSpPr>
        <p:spPr/>
        <p:txBody>
          <a:bodyPr/>
          <a:lstStyle/>
          <a:p>
            <a:fld id="{74D3B70E-620F-40EB-B4D3-22F3F77FD997}"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4E40360-5D91-49DB-A5AD-655D04706640}" type="datetime1">
              <a:rPr lang="en-GB" smtClean="0"/>
              <a:pPr/>
              <a:t>04/11/2021</a:t>
            </a:fld>
            <a:endParaRPr lang="en-GB"/>
          </a:p>
        </p:txBody>
      </p:sp>
      <p:sp>
        <p:nvSpPr>
          <p:cNvPr id="5" name="Footer Placeholder 4"/>
          <p:cNvSpPr>
            <a:spLocks noGrp="1"/>
          </p:cNvSpPr>
          <p:nvPr>
            <p:ph type="ftr" sz="quarter" idx="11"/>
          </p:nvPr>
        </p:nvSpPr>
        <p:spPr/>
        <p:txBody>
          <a:bodyPr/>
          <a:lstStyle/>
          <a:p>
            <a:r>
              <a:rPr lang="en-GB"/>
              <a:t>JMARSHALL</a:t>
            </a:r>
          </a:p>
        </p:txBody>
      </p:sp>
      <p:sp>
        <p:nvSpPr>
          <p:cNvPr id="6" name="Slide Number Placeholder 5"/>
          <p:cNvSpPr>
            <a:spLocks noGrp="1"/>
          </p:cNvSpPr>
          <p:nvPr>
            <p:ph type="sldNum" sz="quarter" idx="12"/>
          </p:nvPr>
        </p:nvSpPr>
        <p:spPr/>
        <p:txBody>
          <a:bodyPr/>
          <a:lstStyle/>
          <a:p>
            <a:fld id="{74D3B70E-620F-40EB-B4D3-22F3F77FD997}"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780337" y="274639"/>
            <a:ext cx="2414588"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536575" y="274639"/>
            <a:ext cx="7078663"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2F4338E-3727-4AB4-825D-C9EB1253DD0A}" type="datetime1">
              <a:rPr lang="en-GB" smtClean="0"/>
              <a:pPr/>
              <a:t>04/11/2021</a:t>
            </a:fld>
            <a:endParaRPr lang="en-GB"/>
          </a:p>
        </p:txBody>
      </p:sp>
      <p:sp>
        <p:nvSpPr>
          <p:cNvPr id="5" name="Footer Placeholder 4"/>
          <p:cNvSpPr>
            <a:spLocks noGrp="1"/>
          </p:cNvSpPr>
          <p:nvPr>
            <p:ph type="ftr" sz="quarter" idx="11"/>
          </p:nvPr>
        </p:nvSpPr>
        <p:spPr/>
        <p:txBody>
          <a:bodyPr/>
          <a:lstStyle/>
          <a:p>
            <a:r>
              <a:rPr lang="en-GB"/>
              <a:t>JMARSHALL</a:t>
            </a:r>
          </a:p>
        </p:txBody>
      </p:sp>
      <p:sp>
        <p:nvSpPr>
          <p:cNvPr id="6" name="Slide Number Placeholder 5"/>
          <p:cNvSpPr>
            <a:spLocks noGrp="1"/>
          </p:cNvSpPr>
          <p:nvPr>
            <p:ph type="sldNum" sz="quarter" idx="12"/>
          </p:nvPr>
        </p:nvSpPr>
        <p:spPr/>
        <p:txBody>
          <a:bodyPr/>
          <a:lstStyle/>
          <a:p>
            <a:fld id="{74D3B70E-620F-40EB-B4D3-22F3F77FD997}"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95300" y="274638"/>
            <a:ext cx="89154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95300" y="1600201"/>
            <a:ext cx="89154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95300" y="6356351"/>
            <a:ext cx="2311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32763E3-F020-4C0C-8BD7-E94E29D56E90}" type="datetime1">
              <a:rPr lang="en-GB" smtClean="0"/>
              <a:pPr/>
              <a:t>04/11/2021</a:t>
            </a:fld>
            <a:endParaRPr lang="en-GB"/>
          </a:p>
        </p:txBody>
      </p:sp>
      <p:sp>
        <p:nvSpPr>
          <p:cNvPr id="5" name="Footer Placeholder 4"/>
          <p:cNvSpPr>
            <a:spLocks noGrp="1"/>
          </p:cNvSpPr>
          <p:nvPr>
            <p:ph type="ftr" sz="quarter" idx="3"/>
          </p:nvPr>
        </p:nvSpPr>
        <p:spPr>
          <a:xfrm>
            <a:off x="3384550" y="6356351"/>
            <a:ext cx="31369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GB"/>
              <a:t>JMARSHALL</a:t>
            </a:r>
          </a:p>
        </p:txBody>
      </p:sp>
      <p:sp>
        <p:nvSpPr>
          <p:cNvPr id="6" name="Slide Number Placeholder 5"/>
          <p:cNvSpPr>
            <a:spLocks noGrp="1"/>
          </p:cNvSpPr>
          <p:nvPr>
            <p:ph type="sldNum" sz="quarter" idx="4"/>
          </p:nvPr>
        </p:nvSpPr>
        <p:spPr>
          <a:xfrm>
            <a:off x="7099300" y="6356351"/>
            <a:ext cx="2311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4D3B70E-620F-40EB-B4D3-22F3F77FD997}"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 Id="rId9" Type="http://schemas.openxmlformats.org/officeDocument/2006/relationships/image" Target="../media/image8.jpeg"/></Relationships>
</file>

<file path=ppt/slides/_rels/slide2.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3.xml.rels><?xml version="1.0" encoding="UTF-8" standalone="yes"?>
<Relationships xmlns="http://schemas.openxmlformats.org/package/2006/relationships"><Relationship Id="rId3" Type="http://schemas.openxmlformats.org/officeDocument/2006/relationships/hyperlink" Target="https://www.google.com/url?sa=i&amp;url=https://gameaddik.com/shop/accessories/controllers/ps4-controllers/soft-touch-added-grip-dualshock-4-wireless-controller-for-playstation-4-by-crazy-controllerz/&amp;psig=AOvVaw2cL_G-fM3tFdCk9iz73tFx&amp;ust=1586362997832000&amp;source=images&amp;cd=vfe&amp;ved=0CAIQjRxqFwoTCPCB7vPc1ugCFQAAAAAdAAAAABAD" TargetMode="External"/><Relationship Id="rId7" Type="http://schemas.openxmlformats.org/officeDocument/2006/relationships/image" Target="../media/image17.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hyperlink" Target="https://www.google.com/url?sa=i&amp;url=https://www.dell.com/en-us/shop/dell-laser-wired-mouse-ms3220-titan-gray/apd/570-abgp/pc-accessories&amp;psig=AOvVaw0JgAw62i_x9tI2pLFfLKAp&amp;ust=1586367042429000&amp;source=images&amp;cd=vfe&amp;ved=0CAIQjRxqFwoTCKCc0_Tr1ugCFQAAAAAdAAAAABAO" TargetMode="External"/><Relationship Id="rId5" Type="http://schemas.openxmlformats.org/officeDocument/2006/relationships/image" Target="../media/image16.png"/><Relationship Id="rId4" Type="http://schemas.openxmlformats.org/officeDocument/2006/relationships/image" Target="../media/image15.jpeg"/></Relationships>
</file>

<file path=ppt/slides/_rels/slide4.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hyperlink" Target="https://www.google.com/url?sa=i&amp;url=https://www.pinterest.de/pin/241153755034261005/&amp;psig=AOvVaw1PZO7wKoLrk4sWP9OXzjIm&amp;ust=1586370131670000&amp;source=images&amp;cd=vfe&amp;ved=0CAIQjRxqFwoTCOC9irT31ugCFQAAAAAdAAAAABAf" TargetMode="External"/><Relationship Id="rId7" Type="http://schemas.openxmlformats.org/officeDocument/2006/relationships/hyperlink" Target="https://www.google.com/url?sa=i&amp;url=https://blogs.lt.vt.edu/mwatanabe/2015/10/25/first-product-design-project/&amp;psig=AOvVaw0v7mtezmsUt-2tbN0xkmiz&amp;ust=1586371284107000&amp;source=images&amp;cd=vfe&amp;ved=0CAIQjRxqFwoTCLjjuOD71ugCFQAAAAAdAAAAABAE" TargetMode="External"/><Relationship Id="rId12" Type="http://schemas.openxmlformats.org/officeDocument/2006/relationships/image" Target="../media/image22.jpeg"/><Relationship Id="rId2" Type="http://schemas.openxmlformats.org/officeDocument/2006/relationships/image" Target="../media/image16.png"/><Relationship Id="rId1" Type="http://schemas.openxmlformats.org/officeDocument/2006/relationships/slideLayout" Target="../slideLayouts/slideLayout2.xml"/><Relationship Id="rId6" Type="http://schemas.openxmlformats.org/officeDocument/2006/relationships/image" Target="../media/image19.jpeg"/><Relationship Id="rId11" Type="http://schemas.openxmlformats.org/officeDocument/2006/relationships/hyperlink" Target="https://www.google.com/url?sa=i&amp;url=https://peta-uk.com/shop/easi-grip-arm-support-cuff/&amp;psig=AOvVaw292fTcY9x9S4Bbi7ZsC4cu&amp;ust=1586371534561000&amp;source=images&amp;cd=vfe&amp;ved=0CAIQjRxqFwoTCJioktH81ugCFQAAAAAdAAAAABAE" TargetMode="External"/><Relationship Id="rId5" Type="http://schemas.openxmlformats.org/officeDocument/2006/relationships/hyperlink" Target="https://www.google.com/url?sa=i&amp;url=https://uk.rs-online.com/web/p/keyboards/8837453/&amp;psig=AOvVaw3M1sNcK_H3KKRy1hp_nnSo&amp;ust=1586370189280000&amp;source=images&amp;cd=vfe&amp;ved=0CAIQjRxqFwoTCKiQ4dH31ugCFQAAAAAdAAAAABAD" TargetMode="External"/><Relationship Id="rId10" Type="http://schemas.openxmlformats.org/officeDocument/2006/relationships/image" Target="../media/image21.jpeg"/><Relationship Id="rId4" Type="http://schemas.openxmlformats.org/officeDocument/2006/relationships/image" Target="../media/image18.jpeg"/><Relationship Id="rId9" Type="http://schemas.openxmlformats.org/officeDocument/2006/relationships/hyperlink" Target="https://www.google.com/url?sa=i&amp;url=https://www.pinterest.com/e3consultcorp/ergonomic-products/&amp;psig=AOvVaw0v7mtezmsUt-2tbN0xkmiz&amp;ust=1586371284107000&amp;source=images&amp;cd=vfe&amp;ved=0CAIQjRxqFwoTCICAvp781ugCFQAAAAAdAAAAABAP"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www.google.com/url?sa=i&amp;url=https://uk.pcmag.com/smartphones/119490/blueparrott-b550-xt&amp;psig=AOvVaw3E2Bzpa9rKyrCV9QBm-NZk&amp;ust=1586372496404000&amp;source=images&amp;cd=vfe&amp;ved=0CAIQjRxqFwoTCIjA7puA1-gCFQAAAAAdAAAAABAF" TargetMode="External"/><Relationship Id="rId2" Type="http://schemas.openxmlformats.org/officeDocument/2006/relationships/image" Target="../media/image23.png"/><Relationship Id="rId1" Type="http://schemas.openxmlformats.org/officeDocument/2006/relationships/slideLayout" Target="../slideLayouts/slideLayout2.xml"/><Relationship Id="rId6" Type="http://schemas.openxmlformats.org/officeDocument/2006/relationships/image" Target="../media/image25.jpeg"/><Relationship Id="rId5" Type="http://schemas.openxmlformats.org/officeDocument/2006/relationships/hyperlink" Target="https://www.google.com/url?sa=i&amp;url=http://www.mccauslandco.com/ergonomics-custom-kitchen-cabinets-chicago.html&amp;psig=AOvVaw0FaBNGNhPDfHTcSd3xpRMn&amp;ust=1586373180187000&amp;source=images&amp;cd=vfe&amp;ved=0CAIQjRxqFwoTCNCL3uOC1-gCFQAAAAAdAAAAABAP" TargetMode="External"/><Relationship Id="rId4" Type="http://schemas.openxmlformats.org/officeDocument/2006/relationships/image" Target="../media/image24.jpeg"/></Relationships>
</file>

<file path=ppt/slides/_rels/slide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png"/><Relationship Id="rId1" Type="http://schemas.openxmlformats.org/officeDocument/2006/relationships/slideLayout" Target="../slideLayouts/slideLayout2.xml"/><Relationship Id="rId4" Type="http://schemas.openxmlformats.org/officeDocument/2006/relationships/image" Target="../media/image29.jpeg"/></Relationships>
</file>

<file path=ppt/slides/_rels/slide8.xml.rels><?xml version="1.0" encoding="UTF-8" standalone="yes"?>
<Relationships xmlns="http://schemas.openxmlformats.org/package/2006/relationships"><Relationship Id="rId8" Type="http://schemas.openxmlformats.org/officeDocument/2006/relationships/image" Target="../media/image35.jpeg"/><Relationship Id="rId3" Type="http://schemas.openxmlformats.org/officeDocument/2006/relationships/image" Target="../media/image30.png"/><Relationship Id="rId7" Type="http://schemas.openxmlformats.org/officeDocument/2006/relationships/image" Target="../media/image34.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33.png"/><Relationship Id="rId5" Type="http://schemas.openxmlformats.org/officeDocument/2006/relationships/image" Target="../media/image32.jpeg"/><Relationship Id="rId4" Type="http://schemas.openxmlformats.org/officeDocument/2006/relationships/image" Target="../media/image31.png"/></Relationships>
</file>

<file path=ppt/slides/_rels/slide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 Id="rId4" Type="http://schemas.openxmlformats.org/officeDocument/2006/relationships/hyperlink" Target="http://www.technologystudent.com"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2.xml"/><Relationship Id="rId6" Type="http://schemas.openxmlformats.org/officeDocument/2006/relationships/image" Target="../media/image42.jpeg"/><Relationship Id="rId5" Type="http://schemas.openxmlformats.org/officeDocument/2006/relationships/image" Target="../media/image41.png"/><Relationship Id="rId4" Type="http://schemas.openxmlformats.org/officeDocument/2006/relationships/image" Target="../media/image40.jpeg"/></Relationships>
</file>

<file path=ppt/slides/_rels/slide11.xml.rels><?xml version="1.0" encoding="UTF-8" standalone="yes"?>
<Relationships xmlns="http://schemas.openxmlformats.org/package/2006/relationships"><Relationship Id="rId8" Type="http://schemas.openxmlformats.org/officeDocument/2006/relationships/image" Target="../media/image48.jpeg"/><Relationship Id="rId3" Type="http://schemas.openxmlformats.org/officeDocument/2006/relationships/image" Target="../media/image44.png"/><Relationship Id="rId7" Type="http://schemas.openxmlformats.org/officeDocument/2006/relationships/image" Target="../media/image47.png"/><Relationship Id="rId2" Type="http://schemas.openxmlformats.org/officeDocument/2006/relationships/image" Target="../media/image43.jpeg"/><Relationship Id="rId1" Type="http://schemas.openxmlformats.org/officeDocument/2006/relationships/slideLayout" Target="../slideLayouts/slideLayout2.xml"/><Relationship Id="rId6" Type="http://schemas.openxmlformats.org/officeDocument/2006/relationships/image" Target="../media/image46.jpeg"/><Relationship Id="rId5" Type="http://schemas.openxmlformats.org/officeDocument/2006/relationships/image" Target="../media/image7.jpeg"/><Relationship Id="rId10" Type="http://schemas.openxmlformats.org/officeDocument/2006/relationships/image" Target="../media/image50.gif"/><Relationship Id="rId4" Type="http://schemas.openxmlformats.org/officeDocument/2006/relationships/image" Target="../media/image45.png"/><Relationship Id="rId9" Type="http://schemas.openxmlformats.org/officeDocument/2006/relationships/image" Target="../media/image49.png"/></Relationships>
</file>

<file path=ppt/slides/_rels/slide12.xml.rels><?xml version="1.0" encoding="UTF-8" standalone="yes"?>
<Relationships xmlns="http://schemas.openxmlformats.org/package/2006/relationships"><Relationship Id="rId3" Type="http://schemas.openxmlformats.org/officeDocument/2006/relationships/image" Target="../media/image52.png"/><Relationship Id="rId7" Type="http://schemas.openxmlformats.org/officeDocument/2006/relationships/image" Target="../media/image56.jpeg"/><Relationship Id="rId2" Type="http://schemas.openxmlformats.org/officeDocument/2006/relationships/image" Target="../media/image51.png"/><Relationship Id="rId1" Type="http://schemas.openxmlformats.org/officeDocument/2006/relationships/slideLayout" Target="../slideLayouts/slideLayout2.xml"/><Relationship Id="rId6" Type="http://schemas.openxmlformats.org/officeDocument/2006/relationships/image" Target="../media/image55.jpeg"/><Relationship Id="rId5" Type="http://schemas.openxmlformats.org/officeDocument/2006/relationships/image" Target="../media/image54.jpeg"/><Relationship Id="rId4" Type="http://schemas.openxmlformats.org/officeDocument/2006/relationships/image" Target="../media/image53.jpeg"/></Relationships>
</file>

<file path=ppt/slides/_rels/slide13.xml.rels><?xml version="1.0" encoding="UTF-8" standalone="yes"?>
<Relationships xmlns="http://schemas.openxmlformats.org/package/2006/relationships"><Relationship Id="rId8" Type="http://schemas.openxmlformats.org/officeDocument/2006/relationships/image" Target="../media/image63.jpeg"/><Relationship Id="rId3" Type="http://schemas.openxmlformats.org/officeDocument/2006/relationships/image" Target="../media/image58.png"/><Relationship Id="rId7" Type="http://schemas.openxmlformats.org/officeDocument/2006/relationships/image" Target="../media/image62.jpeg"/><Relationship Id="rId2" Type="http://schemas.openxmlformats.org/officeDocument/2006/relationships/image" Target="../media/image57.png"/><Relationship Id="rId1" Type="http://schemas.openxmlformats.org/officeDocument/2006/relationships/slideLayout" Target="../slideLayouts/slideLayout2.xml"/><Relationship Id="rId6" Type="http://schemas.openxmlformats.org/officeDocument/2006/relationships/image" Target="../media/image61.jpeg"/><Relationship Id="rId5" Type="http://schemas.openxmlformats.org/officeDocument/2006/relationships/image" Target="../media/image60.jpeg"/><Relationship Id="rId4" Type="http://schemas.openxmlformats.org/officeDocument/2006/relationships/image" Target="../media/image59.jpeg"/></Relationships>
</file>

<file path=ppt/slides/_rels/slide14.xml.rels><?xml version="1.0" encoding="UTF-8" standalone="yes"?>
<Relationships xmlns="http://schemas.openxmlformats.org/package/2006/relationships"><Relationship Id="rId8" Type="http://schemas.openxmlformats.org/officeDocument/2006/relationships/image" Target="../media/image69.jpeg"/><Relationship Id="rId3" Type="http://schemas.openxmlformats.org/officeDocument/2006/relationships/image" Target="../media/image64.jpeg"/><Relationship Id="rId7" Type="http://schemas.openxmlformats.org/officeDocument/2006/relationships/image" Target="../media/image68.png"/><Relationship Id="rId12" Type="http://schemas.openxmlformats.org/officeDocument/2006/relationships/image" Target="../media/image72.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67.png"/><Relationship Id="rId11" Type="http://schemas.openxmlformats.org/officeDocument/2006/relationships/image" Target="../media/image71.png"/><Relationship Id="rId5" Type="http://schemas.openxmlformats.org/officeDocument/2006/relationships/image" Target="../media/image66.jpeg"/><Relationship Id="rId10" Type="http://schemas.openxmlformats.org/officeDocument/2006/relationships/image" Target="../media/image2.jpeg"/><Relationship Id="rId4" Type="http://schemas.openxmlformats.org/officeDocument/2006/relationships/image" Target="../media/image65.jpeg"/><Relationship Id="rId9" Type="http://schemas.openxmlformats.org/officeDocument/2006/relationships/image" Target="../media/image70.jpeg"/></Relationships>
</file>

<file path=ppt/slides/_rels/slide15.xml.rels><?xml version="1.0" encoding="UTF-8" standalone="yes"?>
<Relationships xmlns="http://schemas.openxmlformats.org/package/2006/relationships"><Relationship Id="rId8" Type="http://schemas.openxmlformats.org/officeDocument/2006/relationships/image" Target="../media/image78.jpeg"/><Relationship Id="rId13" Type="http://schemas.openxmlformats.org/officeDocument/2006/relationships/image" Target="../media/image83.jpeg"/><Relationship Id="rId3" Type="http://schemas.openxmlformats.org/officeDocument/2006/relationships/image" Target="../media/image73.jpeg"/><Relationship Id="rId7" Type="http://schemas.openxmlformats.org/officeDocument/2006/relationships/image" Target="../media/image77.png"/><Relationship Id="rId12" Type="http://schemas.openxmlformats.org/officeDocument/2006/relationships/image" Target="../media/image82.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76.jpeg"/><Relationship Id="rId11" Type="http://schemas.openxmlformats.org/officeDocument/2006/relationships/image" Target="../media/image81.jpeg"/><Relationship Id="rId5" Type="http://schemas.openxmlformats.org/officeDocument/2006/relationships/image" Target="../media/image75.jpeg"/><Relationship Id="rId10" Type="http://schemas.openxmlformats.org/officeDocument/2006/relationships/image" Target="../media/image80.png"/><Relationship Id="rId4" Type="http://schemas.openxmlformats.org/officeDocument/2006/relationships/image" Target="../media/image74.png"/><Relationship Id="rId9" Type="http://schemas.openxmlformats.org/officeDocument/2006/relationships/image" Target="../media/image79.jpeg"/><Relationship Id="rId14" Type="http://schemas.openxmlformats.org/officeDocument/2006/relationships/image" Target="../media/image84.jpeg"/></Relationships>
</file>

<file path=ppt/slides/_rels/slide16.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image" Target="../media/image85.jpeg"/><Relationship Id="rId1" Type="http://schemas.openxmlformats.org/officeDocument/2006/relationships/slideLayout" Target="../slideLayouts/slideLayout2.xml"/><Relationship Id="rId6" Type="http://schemas.openxmlformats.org/officeDocument/2006/relationships/image" Target="../media/image89.jpeg"/><Relationship Id="rId5" Type="http://schemas.openxmlformats.org/officeDocument/2006/relationships/image" Target="../media/image88.jpeg"/><Relationship Id="rId4" Type="http://schemas.openxmlformats.org/officeDocument/2006/relationships/image" Target="../media/image87.jpeg"/></Relationships>
</file>

<file path=ppt/slides/_rels/slide17.xml.rels><?xml version="1.0" encoding="UTF-8" standalone="yes"?>
<Relationships xmlns="http://schemas.openxmlformats.org/package/2006/relationships"><Relationship Id="rId3" Type="http://schemas.openxmlformats.org/officeDocument/2006/relationships/image" Target="../media/image91.jpeg"/><Relationship Id="rId7" Type="http://schemas.openxmlformats.org/officeDocument/2006/relationships/image" Target="../media/image95.jpeg"/><Relationship Id="rId2" Type="http://schemas.openxmlformats.org/officeDocument/2006/relationships/image" Target="../media/image90.jpeg"/><Relationship Id="rId1" Type="http://schemas.openxmlformats.org/officeDocument/2006/relationships/slideLayout" Target="../slideLayouts/slideLayout2.xml"/><Relationship Id="rId6" Type="http://schemas.openxmlformats.org/officeDocument/2006/relationships/image" Target="../media/image94.png"/><Relationship Id="rId5" Type="http://schemas.openxmlformats.org/officeDocument/2006/relationships/image" Target="../media/image93.jpeg"/><Relationship Id="rId4" Type="http://schemas.openxmlformats.org/officeDocument/2006/relationships/image" Target="../media/image92.png"/></Relationships>
</file>

<file path=ppt/slides/_rels/slide18.xml.rels><?xml version="1.0" encoding="UTF-8" standalone="yes"?>
<Relationships xmlns="http://schemas.openxmlformats.org/package/2006/relationships"><Relationship Id="rId3" Type="http://schemas.openxmlformats.org/officeDocument/2006/relationships/image" Target="../media/image96.jpeg"/><Relationship Id="rId7" Type="http://schemas.openxmlformats.org/officeDocument/2006/relationships/image" Target="../media/image100.png"/><Relationship Id="rId2" Type="http://schemas.openxmlformats.org/officeDocument/2006/relationships/image" Target="../media/image92.png"/><Relationship Id="rId1" Type="http://schemas.openxmlformats.org/officeDocument/2006/relationships/slideLayout" Target="../slideLayouts/slideLayout2.xml"/><Relationship Id="rId6" Type="http://schemas.openxmlformats.org/officeDocument/2006/relationships/image" Target="../media/image99.png"/><Relationship Id="rId5" Type="http://schemas.openxmlformats.org/officeDocument/2006/relationships/image" Target="../media/image98.png"/><Relationship Id="rId4" Type="http://schemas.openxmlformats.org/officeDocument/2006/relationships/image" Target="../media/image97.jpeg"/></Relationships>
</file>

<file path=ppt/slides/_rels/slide19.xml.rels><?xml version="1.0" encoding="UTF-8" standalone="yes"?>
<Relationships xmlns="http://schemas.openxmlformats.org/package/2006/relationships"><Relationship Id="rId8" Type="http://schemas.openxmlformats.org/officeDocument/2006/relationships/image" Target="../media/image105.jpeg"/><Relationship Id="rId3" Type="http://schemas.openxmlformats.org/officeDocument/2006/relationships/image" Target="../media/image101.gif"/><Relationship Id="rId7" Type="http://schemas.openxmlformats.org/officeDocument/2006/relationships/image" Target="../media/image3.jpeg"/><Relationship Id="rId2" Type="http://schemas.openxmlformats.org/officeDocument/2006/relationships/image" Target="../media/image92.png"/><Relationship Id="rId1" Type="http://schemas.openxmlformats.org/officeDocument/2006/relationships/slideLayout" Target="../slideLayouts/slideLayout2.xml"/><Relationship Id="rId6" Type="http://schemas.openxmlformats.org/officeDocument/2006/relationships/image" Target="../media/image104.jpeg"/><Relationship Id="rId5" Type="http://schemas.openxmlformats.org/officeDocument/2006/relationships/image" Target="../media/image103.jpeg"/><Relationship Id="rId4" Type="http://schemas.openxmlformats.org/officeDocument/2006/relationships/image" Target="../media/image102.jpeg"/></Relationships>
</file>

<file path=ppt/slides/_rels/slide20.xml.rels><?xml version="1.0" encoding="UTF-8" standalone="yes"?>
<Relationships xmlns="http://schemas.openxmlformats.org/package/2006/relationships"><Relationship Id="rId3" Type="http://schemas.openxmlformats.org/officeDocument/2006/relationships/image" Target="../media/image106.jpeg"/><Relationship Id="rId2" Type="http://schemas.openxmlformats.org/officeDocument/2006/relationships/image" Target="../media/image92.png"/><Relationship Id="rId1" Type="http://schemas.openxmlformats.org/officeDocument/2006/relationships/slideLayout" Target="../slideLayouts/slideLayout2.xml"/><Relationship Id="rId5" Type="http://schemas.openxmlformats.org/officeDocument/2006/relationships/image" Target="../media/image108.jpeg"/><Relationship Id="rId4" Type="http://schemas.openxmlformats.org/officeDocument/2006/relationships/image" Target="../media/image107.jpeg"/></Relationships>
</file>

<file path=ppt/slides/_rels/slide21.xml.rels><?xml version="1.0" encoding="UTF-8" standalone="yes"?>
<Relationships xmlns="http://schemas.openxmlformats.org/package/2006/relationships"><Relationship Id="rId3" Type="http://schemas.openxmlformats.org/officeDocument/2006/relationships/image" Target="../media/image92.png"/><Relationship Id="rId7" Type="http://schemas.openxmlformats.org/officeDocument/2006/relationships/image" Target="../media/image112.jpe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11.jpeg"/><Relationship Id="rId5" Type="http://schemas.openxmlformats.org/officeDocument/2006/relationships/image" Target="../media/image110.jpeg"/><Relationship Id="rId4" Type="http://schemas.openxmlformats.org/officeDocument/2006/relationships/image" Target="../media/image109.jpeg"/></Relationships>
</file>

<file path=ppt/slides/_rels/slide22.xml.rels><?xml version="1.0" encoding="UTF-8" standalone="yes"?>
<Relationships xmlns="http://schemas.openxmlformats.org/package/2006/relationships"><Relationship Id="rId3" Type="http://schemas.openxmlformats.org/officeDocument/2006/relationships/image" Target="../media/image113.jpeg"/><Relationship Id="rId7" Type="http://schemas.openxmlformats.org/officeDocument/2006/relationships/image" Target="../media/image117.jpeg"/><Relationship Id="rId2" Type="http://schemas.openxmlformats.org/officeDocument/2006/relationships/image" Target="../media/image92.png"/><Relationship Id="rId1" Type="http://schemas.openxmlformats.org/officeDocument/2006/relationships/slideLayout" Target="../slideLayouts/slideLayout2.xml"/><Relationship Id="rId6" Type="http://schemas.openxmlformats.org/officeDocument/2006/relationships/image" Target="../media/image116.jpeg"/><Relationship Id="rId5" Type="http://schemas.openxmlformats.org/officeDocument/2006/relationships/image" Target="../media/image115.jpeg"/><Relationship Id="rId4" Type="http://schemas.openxmlformats.org/officeDocument/2006/relationships/image" Target="../media/image114.jpeg"/></Relationships>
</file>

<file path=ppt/slides/_rels/slide23.xml.rels><?xml version="1.0" encoding="UTF-8" standalone="yes"?>
<Relationships xmlns="http://schemas.openxmlformats.org/package/2006/relationships"><Relationship Id="rId3" Type="http://schemas.openxmlformats.org/officeDocument/2006/relationships/image" Target="../media/image118.png"/><Relationship Id="rId2" Type="http://schemas.openxmlformats.org/officeDocument/2006/relationships/image" Target="../media/image92.png"/><Relationship Id="rId1" Type="http://schemas.openxmlformats.org/officeDocument/2006/relationships/slideLayout" Target="../slideLayouts/slideLayout2.xml"/><Relationship Id="rId5" Type="http://schemas.openxmlformats.org/officeDocument/2006/relationships/image" Target="../media/image120.jpeg"/><Relationship Id="rId4" Type="http://schemas.openxmlformats.org/officeDocument/2006/relationships/image" Target="../media/image119.png"/></Relationships>
</file>

<file path=ppt/slides/_rels/slide24.xml.rels><?xml version="1.0" encoding="UTF-8" standalone="yes"?>
<Relationships xmlns="http://schemas.openxmlformats.org/package/2006/relationships"><Relationship Id="rId3" Type="http://schemas.openxmlformats.org/officeDocument/2006/relationships/image" Target="../media/image121.jpeg"/><Relationship Id="rId2" Type="http://schemas.openxmlformats.org/officeDocument/2006/relationships/image" Target="../media/image92.png"/><Relationship Id="rId1" Type="http://schemas.openxmlformats.org/officeDocument/2006/relationships/slideLayout" Target="../slideLayouts/slideLayout2.xml"/><Relationship Id="rId5" Type="http://schemas.openxmlformats.org/officeDocument/2006/relationships/image" Target="../media/image123.jpeg"/><Relationship Id="rId4" Type="http://schemas.openxmlformats.org/officeDocument/2006/relationships/image" Target="../media/image122.jpeg"/></Relationships>
</file>

<file path=ppt/slides/_rels/slide25.xml.rels><?xml version="1.0" encoding="UTF-8" standalone="yes"?>
<Relationships xmlns="http://schemas.openxmlformats.org/package/2006/relationships"><Relationship Id="rId3" Type="http://schemas.openxmlformats.org/officeDocument/2006/relationships/image" Target="../media/image124.jpeg"/><Relationship Id="rId7" Type="http://schemas.openxmlformats.org/officeDocument/2006/relationships/image" Target="../media/image128.jpeg"/><Relationship Id="rId2" Type="http://schemas.openxmlformats.org/officeDocument/2006/relationships/image" Target="../media/image92.png"/><Relationship Id="rId1" Type="http://schemas.openxmlformats.org/officeDocument/2006/relationships/slideLayout" Target="../slideLayouts/slideLayout2.xml"/><Relationship Id="rId6" Type="http://schemas.openxmlformats.org/officeDocument/2006/relationships/image" Target="../media/image127.jpeg"/><Relationship Id="rId5" Type="http://schemas.openxmlformats.org/officeDocument/2006/relationships/image" Target="../media/image126.jpeg"/><Relationship Id="rId4" Type="http://schemas.openxmlformats.org/officeDocument/2006/relationships/image" Target="../media/image125.jpeg"/></Relationships>
</file>

<file path=ppt/slides/_rels/slide26.xml.rels><?xml version="1.0" encoding="UTF-8" standalone="yes"?>
<Relationships xmlns="http://schemas.openxmlformats.org/package/2006/relationships"><Relationship Id="rId3" Type="http://schemas.openxmlformats.org/officeDocument/2006/relationships/image" Target="../media/image129.jpeg"/><Relationship Id="rId2" Type="http://schemas.openxmlformats.org/officeDocument/2006/relationships/image" Target="../media/image92.png"/><Relationship Id="rId1" Type="http://schemas.openxmlformats.org/officeDocument/2006/relationships/slideLayout" Target="../slideLayouts/slideLayout2.xml"/><Relationship Id="rId4" Type="http://schemas.openxmlformats.org/officeDocument/2006/relationships/image" Target="../media/image130.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8" Type="http://schemas.openxmlformats.org/officeDocument/2006/relationships/image" Target="../media/image137.jpeg"/><Relationship Id="rId3" Type="http://schemas.openxmlformats.org/officeDocument/2006/relationships/image" Target="../media/image132.jpeg"/><Relationship Id="rId7" Type="http://schemas.openxmlformats.org/officeDocument/2006/relationships/image" Target="../media/image136.jpeg"/><Relationship Id="rId2" Type="http://schemas.openxmlformats.org/officeDocument/2006/relationships/image" Target="../media/image131.png"/><Relationship Id="rId1" Type="http://schemas.openxmlformats.org/officeDocument/2006/relationships/slideLayout" Target="../slideLayouts/slideLayout2.xml"/><Relationship Id="rId6" Type="http://schemas.openxmlformats.org/officeDocument/2006/relationships/image" Target="../media/image135.jpeg"/><Relationship Id="rId5" Type="http://schemas.openxmlformats.org/officeDocument/2006/relationships/image" Target="../media/image134.jpeg"/><Relationship Id="rId4" Type="http://schemas.openxmlformats.org/officeDocument/2006/relationships/image" Target="../media/image133.jpeg"/><Relationship Id="rId9" Type="http://schemas.openxmlformats.org/officeDocument/2006/relationships/image" Target="../media/image138.jpeg"/></Relationships>
</file>

<file path=ppt/slides/_rels/slide29.xml.rels><?xml version="1.0" encoding="UTF-8" standalone="yes"?>
<Relationships xmlns="http://schemas.openxmlformats.org/package/2006/relationships"><Relationship Id="rId3" Type="http://schemas.openxmlformats.org/officeDocument/2006/relationships/image" Target="../media/image139.png"/><Relationship Id="rId2" Type="http://schemas.openxmlformats.org/officeDocument/2006/relationships/image" Target="../media/image131.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40.jpeg"/><Relationship Id="rId2" Type="http://schemas.openxmlformats.org/officeDocument/2006/relationships/image" Target="../media/image131.png"/><Relationship Id="rId1" Type="http://schemas.openxmlformats.org/officeDocument/2006/relationships/slideLayout" Target="../slideLayouts/slideLayout2.xml"/><Relationship Id="rId6" Type="http://schemas.openxmlformats.org/officeDocument/2006/relationships/image" Target="../media/image143.jpeg"/><Relationship Id="rId5" Type="http://schemas.openxmlformats.org/officeDocument/2006/relationships/image" Target="../media/image142.jpeg"/><Relationship Id="rId4" Type="http://schemas.openxmlformats.org/officeDocument/2006/relationships/image" Target="../media/image141.jpeg"/></Relationships>
</file>

<file path=ppt/slides/_rels/slide31.xml.rels><?xml version="1.0" encoding="UTF-8" standalone="yes"?>
<Relationships xmlns="http://schemas.openxmlformats.org/package/2006/relationships"><Relationship Id="rId3" Type="http://schemas.openxmlformats.org/officeDocument/2006/relationships/image" Target="../media/image131.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44.jpeg"/></Relationships>
</file>

<file path=ppt/slides/_rels/slide32.xml.rels><?xml version="1.0" encoding="UTF-8" standalone="yes"?>
<Relationships xmlns="http://schemas.openxmlformats.org/package/2006/relationships"><Relationship Id="rId3" Type="http://schemas.openxmlformats.org/officeDocument/2006/relationships/image" Target="../media/image145.jpeg"/><Relationship Id="rId2" Type="http://schemas.openxmlformats.org/officeDocument/2006/relationships/image" Target="../media/image131.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46.jpeg"/><Relationship Id="rId7" Type="http://schemas.openxmlformats.org/officeDocument/2006/relationships/image" Target="../media/image150.png"/><Relationship Id="rId2" Type="http://schemas.openxmlformats.org/officeDocument/2006/relationships/image" Target="../media/image131.png"/><Relationship Id="rId1" Type="http://schemas.openxmlformats.org/officeDocument/2006/relationships/slideLayout" Target="../slideLayouts/slideLayout2.xml"/><Relationship Id="rId6" Type="http://schemas.openxmlformats.org/officeDocument/2006/relationships/image" Target="../media/image149.jpeg"/><Relationship Id="rId5" Type="http://schemas.openxmlformats.org/officeDocument/2006/relationships/image" Target="../media/image148.jpeg"/><Relationship Id="rId4" Type="http://schemas.openxmlformats.org/officeDocument/2006/relationships/image" Target="../media/image147.jpeg"/></Relationships>
</file>

<file path=ppt/slides/_rels/slide34.xml.rels><?xml version="1.0" encoding="UTF-8" standalone="yes"?>
<Relationships xmlns="http://schemas.openxmlformats.org/package/2006/relationships"><Relationship Id="rId3" Type="http://schemas.openxmlformats.org/officeDocument/2006/relationships/image" Target="../media/image151.jpeg"/><Relationship Id="rId2" Type="http://schemas.openxmlformats.org/officeDocument/2006/relationships/image" Target="../media/image131.png"/><Relationship Id="rId1" Type="http://schemas.openxmlformats.org/officeDocument/2006/relationships/slideLayout" Target="../slideLayouts/slideLayout2.xml"/><Relationship Id="rId5" Type="http://schemas.openxmlformats.org/officeDocument/2006/relationships/image" Target="../media/image153.jpeg"/><Relationship Id="rId4" Type="http://schemas.openxmlformats.org/officeDocument/2006/relationships/image" Target="../media/image152.jpeg"/></Relationships>
</file>

<file path=ppt/slides/_rels/slide35.xml.rels><?xml version="1.0" encoding="UTF-8" standalone="yes"?>
<Relationships xmlns="http://schemas.openxmlformats.org/package/2006/relationships"><Relationship Id="rId3" Type="http://schemas.openxmlformats.org/officeDocument/2006/relationships/image" Target="../media/image154.jpeg"/><Relationship Id="rId7" Type="http://schemas.openxmlformats.org/officeDocument/2006/relationships/image" Target="../media/image158.jpeg"/><Relationship Id="rId2" Type="http://schemas.openxmlformats.org/officeDocument/2006/relationships/image" Target="../media/image131.png"/><Relationship Id="rId1" Type="http://schemas.openxmlformats.org/officeDocument/2006/relationships/slideLayout" Target="../slideLayouts/slideLayout2.xml"/><Relationship Id="rId6" Type="http://schemas.openxmlformats.org/officeDocument/2006/relationships/image" Target="../media/image157.jpeg"/><Relationship Id="rId5" Type="http://schemas.openxmlformats.org/officeDocument/2006/relationships/image" Target="../media/image156.jpeg"/><Relationship Id="rId4" Type="http://schemas.openxmlformats.org/officeDocument/2006/relationships/image" Target="../media/image155.jpeg"/></Relationships>
</file>

<file path=ppt/slides/_rels/slide36.xml.rels><?xml version="1.0" encoding="UTF-8" standalone="yes"?>
<Relationships xmlns="http://schemas.openxmlformats.org/package/2006/relationships"><Relationship Id="rId8" Type="http://schemas.openxmlformats.org/officeDocument/2006/relationships/image" Target="../media/image163.jpeg"/><Relationship Id="rId3" Type="http://schemas.openxmlformats.org/officeDocument/2006/relationships/image" Target="../media/image159.jpeg"/><Relationship Id="rId7" Type="http://schemas.openxmlformats.org/officeDocument/2006/relationships/image" Target="../media/image162.jpeg"/><Relationship Id="rId2" Type="http://schemas.openxmlformats.org/officeDocument/2006/relationships/image" Target="../media/image131.png"/><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161.png"/><Relationship Id="rId4" Type="http://schemas.openxmlformats.org/officeDocument/2006/relationships/image" Target="../media/image160.jpeg"/></Relationships>
</file>

<file path=ppt/slides/_rels/slide37.xml.rels><?xml version="1.0" encoding="UTF-8" standalone="yes"?>
<Relationships xmlns="http://schemas.openxmlformats.org/package/2006/relationships"><Relationship Id="rId3" Type="http://schemas.openxmlformats.org/officeDocument/2006/relationships/image" Target="../media/image164.jpeg"/><Relationship Id="rId2" Type="http://schemas.openxmlformats.org/officeDocument/2006/relationships/image" Target="../media/image131.png"/><Relationship Id="rId1" Type="http://schemas.openxmlformats.org/officeDocument/2006/relationships/slideLayout" Target="../slideLayouts/slideLayout2.xml"/><Relationship Id="rId5" Type="http://schemas.openxmlformats.org/officeDocument/2006/relationships/image" Target="../media/image166.png"/><Relationship Id="rId4" Type="http://schemas.openxmlformats.org/officeDocument/2006/relationships/image" Target="../media/image165.png"/></Relationships>
</file>

<file path=ppt/slides/_rels/slide38.xml.rels><?xml version="1.0" encoding="UTF-8" standalone="yes"?>
<Relationships xmlns="http://schemas.openxmlformats.org/package/2006/relationships"><Relationship Id="rId3" Type="http://schemas.openxmlformats.org/officeDocument/2006/relationships/image" Target="../media/image167.jpeg"/><Relationship Id="rId2" Type="http://schemas.openxmlformats.org/officeDocument/2006/relationships/image" Target="../media/image131.png"/><Relationship Id="rId1" Type="http://schemas.openxmlformats.org/officeDocument/2006/relationships/slideLayout" Target="../slideLayouts/slideLayout2.xml"/><Relationship Id="rId5" Type="http://schemas.openxmlformats.org/officeDocument/2006/relationships/image" Target="../media/image169.jpeg"/><Relationship Id="rId4" Type="http://schemas.openxmlformats.org/officeDocument/2006/relationships/image" Target="../media/image168.jpeg"/></Relationships>
</file>

<file path=ppt/slides/_rels/slide39.xml.rels><?xml version="1.0" encoding="UTF-8" standalone="yes"?>
<Relationships xmlns="http://schemas.openxmlformats.org/package/2006/relationships"><Relationship Id="rId3" Type="http://schemas.openxmlformats.org/officeDocument/2006/relationships/image" Target="../media/image130.png"/><Relationship Id="rId2" Type="http://schemas.openxmlformats.org/officeDocument/2006/relationships/image" Target="../media/image129.jpeg"/><Relationship Id="rId1" Type="http://schemas.openxmlformats.org/officeDocument/2006/relationships/slideLayout" Target="../slideLayouts/slideLayout2.xml"/><Relationship Id="rId4" Type="http://schemas.openxmlformats.org/officeDocument/2006/relationships/image" Target="../media/image131.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171.jpeg"/><Relationship Id="rId2" Type="http://schemas.openxmlformats.org/officeDocument/2006/relationships/image" Target="../media/image170.png"/><Relationship Id="rId1" Type="http://schemas.openxmlformats.org/officeDocument/2006/relationships/slideLayout" Target="../slideLayouts/slideLayout2.xml"/><Relationship Id="rId6" Type="http://schemas.openxmlformats.org/officeDocument/2006/relationships/image" Target="../media/image174.jpeg"/><Relationship Id="rId5" Type="http://schemas.openxmlformats.org/officeDocument/2006/relationships/image" Target="../media/image173.jpeg"/><Relationship Id="rId4" Type="http://schemas.openxmlformats.org/officeDocument/2006/relationships/image" Target="../media/image172.jpeg"/></Relationships>
</file>

<file path=ppt/slides/_rels/slide42.xml.rels><?xml version="1.0" encoding="UTF-8" standalone="yes"?>
<Relationships xmlns="http://schemas.openxmlformats.org/package/2006/relationships"><Relationship Id="rId8" Type="http://schemas.openxmlformats.org/officeDocument/2006/relationships/image" Target="../media/image179.jpeg"/><Relationship Id="rId3" Type="http://schemas.openxmlformats.org/officeDocument/2006/relationships/image" Target="../media/image175.jpeg"/><Relationship Id="rId7" Type="http://schemas.openxmlformats.org/officeDocument/2006/relationships/image" Target="../media/image178.jpeg"/><Relationship Id="rId2" Type="http://schemas.openxmlformats.org/officeDocument/2006/relationships/image" Target="../media/image170.png"/><Relationship Id="rId1" Type="http://schemas.openxmlformats.org/officeDocument/2006/relationships/slideLayout" Target="../slideLayouts/slideLayout2.xml"/><Relationship Id="rId6" Type="http://schemas.openxmlformats.org/officeDocument/2006/relationships/image" Target="../media/image177.jpeg"/><Relationship Id="rId5" Type="http://schemas.openxmlformats.org/officeDocument/2006/relationships/image" Target="../media/image176.jpeg"/><Relationship Id="rId4" Type="http://schemas.openxmlformats.org/officeDocument/2006/relationships/image" Target="../media/image6.jpeg"/><Relationship Id="rId9" Type="http://schemas.openxmlformats.org/officeDocument/2006/relationships/image" Target="../media/image180.jpeg"/></Relationships>
</file>

<file path=ppt/slides/_rels/slide43.xml.rels><?xml version="1.0" encoding="UTF-8" standalone="yes"?>
<Relationships xmlns="http://schemas.openxmlformats.org/package/2006/relationships"><Relationship Id="rId8" Type="http://schemas.openxmlformats.org/officeDocument/2006/relationships/image" Target="../media/image185.jpeg"/><Relationship Id="rId3" Type="http://schemas.openxmlformats.org/officeDocument/2006/relationships/image" Target="../media/image170.png"/><Relationship Id="rId7" Type="http://schemas.openxmlformats.org/officeDocument/2006/relationships/image" Target="../media/image184.jpe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83.jpeg"/><Relationship Id="rId5" Type="http://schemas.openxmlformats.org/officeDocument/2006/relationships/image" Target="../media/image182.png"/><Relationship Id="rId4" Type="http://schemas.openxmlformats.org/officeDocument/2006/relationships/image" Target="../media/image181.png"/><Relationship Id="rId9" Type="http://schemas.openxmlformats.org/officeDocument/2006/relationships/image" Target="../media/image186.jpeg"/></Relationships>
</file>

<file path=ppt/slides/_rels/slide44.xml.rels><?xml version="1.0" encoding="UTF-8" standalone="yes"?>
<Relationships xmlns="http://schemas.openxmlformats.org/package/2006/relationships"><Relationship Id="rId3" Type="http://schemas.openxmlformats.org/officeDocument/2006/relationships/image" Target="../media/image187.png"/><Relationship Id="rId2" Type="http://schemas.openxmlformats.org/officeDocument/2006/relationships/image" Target="../media/image170.png"/><Relationship Id="rId1" Type="http://schemas.openxmlformats.org/officeDocument/2006/relationships/slideLayout" Target="../slideLayouts/slideLayout2.xml"/><Relationship Id="rId4" Type="http://schemas.openxmlformats.org/officeDocument/2006/relationships/image" Target="../media/image188.png"/></Relationships>
</file>

<file path=ppt/slides/_rels/slide45.xml.rels><?xml version="1.0" encoding="UTF-8" standalone="yes"?>
<Relationships xmlns="http://schemas.openxmlformats.org/package/2006/relationships"><Relationship Id="rId3" Type="http://schemas.openxmlformats.org/officeDocument/2006/relationships/image" Target="../media/image189.jpeg"/><Relationship Id="rId2" Type="http://schemas.openxmlformats.org/officeDocument/2006/relationships/image" Target="../media/image170.png"/><Relationship Id="rId1" Type="http://schemas.openxmlformats.org/officeDocument/2006/relationships/slideLayout" Target="../slideLayouts/slideLayout2.xml"/><Relationship Id="rId4" Type="http://schemas.openxmlformats.org/officeDocument/2006/relationships/image" Target="../media/image190.jpeg"/></Relationships>
</file>

<file path=ppt/slides/_rels/slide46.xml.rels><?xml version="1.0" encoding="UTF-8" standalone="yes"?>
<Relationships xmlns="http://schemas.openxmlformats.org/package/2006/relationships"><Relationship Id="rId3" Type="http://schemas.openxmlformats.org/officeDocument/2006/relationships/image" Target="../media/image192.jpeg"/><Relationship Id="rId7" Type="http://schemas.openxmlformats.org/officeDocument/2006/relationships/image" Target="../media/image195.png"/><Relationship Id="rId2" Type="http://schemas.openxmlformats.org/officeDocument/2006/relationships/image" Target="../media/image191.jpeg"/><Relationship Id="rId1" Type="http://schemas.openxmlformats.org/officeDocument/2006/relationships/slideLayout" Target="../slideLayouts/slideLayout2.xml"/><Relationship Id="rId6" Type="http://schemas.openxmlformats.org/officeDocument/2006/relationships/image" Target="../media/image194.png"/><Relationship Id="rId5" Type="http://schemas.openxmlformats.org/officeDocument/2006/relationships/image" Target="../media/image193.jpeg"/><Relationship Id="rId4" Type="http://schemas.openxmlformats.org/officeDocument/2006/relationships/image" Target="../media/image170.png"/></Relationships>
</file>

<file path=ppt/slides/_rels/slide47.xml.rels><?xml version="1.0" encoding="UTF-8" standalone="yes"?>
<Relationships xmlns="http://schemas.openxmlformats.org/package/2006/relationships"><Relationship Id="rId3" Type="http://schemas.openxmlformats.org/officeDocument/2006/relationships/image" Target="../media/image130.png"/><Relationship Id="rId2" Type="http://schemas.openxmlformats.org/officeDocument/2006/relationships/image" Target="../media/image129.jpeg"/><Relationship Id="rId1" Type="http://schemas.openxmlformats.org/officeDocument/2006/relationships/slideLayout" Target="../slideLayouts/slideLayout2.xml"/><Relationship Id="rId4" Type="http://schemas.openxmlformats.org/officeDocument/2006/relationships/image" Target="../media/image170.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197.jpeg"/><Relationship Id="rId2" Type="http://schemas.openxmlformats.org/officeDocument/2006/relationships/image" Target="../media/image196.png"/><Relationship Id="rId1" Type="http://schemas.openxmlformats.org/officeDocument/2006/relationships/slideLayout" Target="../slideLayouts/slideLayout2.xml"/><Relationship Id="rId4" Type="http://schemas.openxmlformats.org/officeDocument/2006/relationships/image" Target="../media/image198.jpeg"/></Relationships>
</file>

<file path=ppt/slides/_rels/slide50.xml.rels><?xml version="1.0" encoding="UTF-8" standalone="yes"?>
<Relationships xmlns="http://schemas.openxmlformats.org/package/2006/relationships"><Relationship Id="rId3" Type="http://schemas.openxmlformats.org/officeDocument/2006/relationships/image" Target="../media/image199.jpeg"/><Relationship Id="rId2" Type="http://schemas.openxmlformats.org/officeDocument/2006/relationships/image" Target="../media/image196.png"/><Relationship Id="rId1" Type="http://schemas.openxmlformats.org/officeDocument/2006/relationships/slideLayout" Target="../slideLayouts/slideLayout2.xml"/><Relationship Id="rId6" Type="http://schemas.openxmlformats.org/officeDocument/2006/relationships/image" Target="../media/image201.jpeg"/><Relationship Id="rId5" Type="http://schemas.openxmlformats.org/officeDocument/2006/relationships/image" Target="../media/image5.jpeg"/><Relationship Id="rId4" Type="http://schemas.openxmlformats.org/officeDocument/2006/relationships/image" Target="../media/image200.jpeg"/></Relationships>
</file>

<file path=ppt/slides/_rels/slide51.xml.rels><?xml version="1.0" encoding="UTF-8" standalone="yes"?>
<Relationships xmlns="http://schemas.openxmlformats.org/package/2006/relationships"><Relationship Id="rId3" Type="http://schemas.openxmlformats.org/officeDocument/2006/relationships/image" Target="../media/image202.jpeg"/><Relationship Id="rId7" Type="http://schemas.openxmlformats.org/officeDocument/2006/relationships/image" Target="../media/image206.jpeg"/><Relationship Id="rId2" Type="http://schemas.openxmlformats.org/officeDocument/2006/relationships/image" Target="../media/image196.png"/><Relationship Id="rId1" Type="http://schemas.openxmlformats.org/officeDocument/2006/relationships/slideLayout" Target="../slideLayouts/slideLayout2.xml"/><Relationship Id="rId6" Type="http://schemas.openxmlformats.org/officeDocument/2006/relationships/image" Target="../media/image205.png"/><Relationship Id="rId5" Type="http://schemas.openxmlformats.org/officeDocument/2006/relationships/image" Target="../media/image204.jpeg"/><Relationship Id="rId4" Type="http://schemas.openxmlformats.org/officeDocument/2006/relationships/image" Target="../media/image203.jpeg"/></Relationships>
</file>

<file path=ppt/slides/_rels/slide52.xml.rels><?xml version="1.0" encoding="UTF-8" standalone="yes"?>
<Relationships xmlns="http://schemas.openxmlformats.org/package/2006/relationships"><Relationship Id="rId3" Type="http://schemas.openxmlformats.org/officeDocument/2006/relationships/image" Target="../media/image207.jpeg"/><Relationship Id="rId2" Type="http://schemas.openxmlformats.org/officeDocument/2006/relationships/image" Target="../media/image196.png"/><Relationship Id="rId1" Type="http://schemas.openxmlformats.org/officeDocument/2006/relationships/slideLayout" Target="../slideLayouts/slideLayout2.xml"/><Relationship Id="rId5" Type="http://schemas.openxmlformats.org/officeDocument/2006/relationships/image" Target="../media/image209.jpeg"/><Relationship Id="rId4" Type="http://schemas.openxmlformats.org/officeDocument/2006/relationships/image" Target="../media/image208.jpeg"/></Relationships>
</file>

<file path=ppt/slides/_rels/slide53.xml.rels><?xml version="1.0" encoding="UTF-8" standalone="yes"?>
<Relationships xmlns="http://schemas.openxmlformats.org/package/2006/relationships"><Relationship Id="rId3" Type="http://schemas.openxmlformats.org/officeDocument/2006/relationships/image" Target="../media/image210.png"/><Relationship Id="rId2" Type="http://schemas.openxmlformats.org/officeDocument/2006/relationships/image" Target="../media/image196.png"/><Relationship Id="rId1" Type="http://schemas.openxmlformats.org/officeDocument/2006/relationships/slideLayout" Target="../slideLayouts/slideLayout2.xml"/><Relationship Id="rId6" Type="http://schemas.openxmlformats.org/officeDocument/2006/relationships/image" Target="../media/image213.jpeg"/><Relationship Id="rId5" Type="http://schemas.openxmlformats.org/officeDocument/2006/relationships/image" Target="../media/image212.jpeg"/><Relationship Id="rId4" Type="http://schemas.openxmlformats.org/officeDocument/2006/relationships/image" Target="../media/image211.png"/></Relationships>
</file>

<file path=ppt/slides/_rels/slide54.xml.rels><?xml version="1.0" encoding="UTF-8" standalone="yes"?>
<Relationships xmlns="http://schemas.openxmlformats.org/package/2006/relationships"><Relationship Id="rId3" Type="http://schemas.openxmlformats.org/officeDocument/2006/relationships/image" Target="../media/image214.jpeg"/><Relationship Id="rId2" Type="http://schemas.openxmlformats.org/officeDocument/2006/relationships/image" Target="../media/image196.png"/><Relationship Id="rId1" Type="http://schemas.openxmlformats.org/officeDocument/2006/relationships/slideLayout" Target="../slideLayouts/slideLayout2.xml"/><Relationship Id="rId4" Type="http://schemas.openxmlformats.org/officeDocument/2006/relationships/image" Target="../media/image215.jpeg"/></Relationships>
</file>

<file path=ppt/slides/_rels/slide55.xml.rels><?xml version="1.0" encoding="UTF-8" standalone="yes"?>
<Relationships xmlns="http://schemas.openxmlformats.org/package/2006/relationships"><Relationship Id="rId3" Type="http://schemas.openxmlformats.org/officeDocument/2006/relationships/image" Target="../media/image216.jpeg"/><Relationship Id="rId2" Type="http://schemas.openxmlformats.org/officeDocument/2006/relationships/image" Target="../media/image196.png"/><Relationship Id="rId1" Type="http://schemas.openxmlformats.org/officeDocument/2006/relationships/slideLayout" Target="../slideLayouts/slideLayout2.xml"/><Relationship Id="rId5" Type="http://schemas.openxmlformats.org/officeDocument/2006/relationships/image" Target="../media/image218.jpeg"/><Relationship Id="rId4" Type="http://schemas.openxmlformats.org/officeDocument/2006/relationships/image" Target="../media/image217.jpeg"/></Relationships>
</file>

<file path=ppt/slides/_rels/slide56.xml.rels><?xml version="1.0" encoding="UTF-8" standalone="yes"?>
<Relationships xmlns="http://schemas.openxmlformats.org/package/2006/relationships"><Relationship Id="rId3" Type="http://schemas.openxmlformats.org/officeDocument/2006/relationships/image" Target="../media/image219.jpeg"/><Relationship Id="rId2" Type="http://schemas.openxmlformats.org/officeDocument/2006/relationships/image" Target="../media/image196.png"/><Relationship Id="rId1" Type="http://schemas.openxmlformats.org/officeDocument/2006/relationships/slideLayout" Target="../slideLayouts/slideLayout2.xml"/><Relationship Id="rId4" Type="http://schemas.openxmlformats.org/officeDocument/2006/relationships/image" Target="../media/image220.jpeg"/></Relationships>
</file>

<file path=ppt/slides/_rels/slide57.xml.rels><?xml version="1.0" encoding="UTF-8" standalone="yes"?>
<Relationships xmlns="http://schemas.openxmlformats.org/package/2006/relationships"><Relationship Id="rId3" Type="http://schemas.openxmlformats.org/officeDocument/2006/relationships/image" Target="../media/image221.jpeg"/><Relationship Id="rId2" Type="http://schemas.openxmlformats.org/officeDocument/2006/relationships/image" Target="../media/image196.png"/><Relationship Id="rId1" Type="http://schemas.openxmlformats.org/officeDocument/2006/relationships/slideLayout" Target="../slideLayouts/slideLayout2.xml"/><Relationship Id="rId4" Type="http://schemas.openxmlformats.org/officeDocument/2006/relationships/image" Target="../media/image222.jpeg"/></Relationships>
</file>

<file path=ppt/slides/_rels/slide58.xml.rels><?xml version="1.0" encoding="UTF-8" standalone="yes"?>
<Relationships xmlns="http://schemas.openxmlformats.org/package/2006/relationships"><Relationship Id="rId8" Type="http://schemas.openxmlformats.org/officeDocument/2006/relationships/image" Target="../media/image228.jpeg"/><Relationship Id="rId3" Type="http://schemas.openxmlformats.org/officeDocument/2006/relationships/image" Target="../media/image196.png"/><Relationship Id="rId7" Type="http://schemas.openxmlformats.org/officeDocument/2006/relationships/image" Target="../media/image227.jpeg"/><Relationship Id="rId2" Type="http://schemas.openxmlformats.org/officeDocument/2006/relationships/image" Target="../media/image223.jpeg"/><Relationship Id="rId1" Type="http://schemas.openxmlformats.org/officeDocument/2006/relationships/slideLayout" Target="../slideLayouts/slideLayout2.xml"/><Relationship Id="rId6" Type="http://schemas.openxmlformats.org/officeDocument/2006/relationships/image" Target="../media/image226.jpeg"/><Relationship Id="rId5" Type="http://schemas.openxmlformats.org/officeDocument/2006/relationships/image" Target="../media/image225.jpeg"/><Relationship Id="rId4" Type="http://schemas.openxmlformats.org/officeDocument/2006/relationships/image" Target="../media/image224.jpeg"/></Relationships>
</file>

<file path=ppt/slides/_rels/slide59.xml.rels><?xml version="1.0" encoding="UTF-8" standalone="yes"?>
<Relationships xmlns="http://schemas.openxmlformats.org/package/2006/relationships"><Relationship Id="rId3" Type="http://schemas.openxmlformats.org/officeDocument/2006/relationships/image" Target="../media/image130.png"/><Relationship Id="rId2" Type="http://schemas.openxmlformats.org/officeDocument/2006/relationships/image" Target="../media/image129.jpeg"/><Relationship Id="rId1" Type="http://schemas.openxmlformats.org/officeDocument/2006/relationships/slideLayout" Target="../slideLayouts/slideLayout2.xml"/><Relationship Id="rId4" Type="http://schemas.openxmlformats.org/officeDocument/2006/relationships/image" Target="../media/image196.png"/></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230.jpeg"/><Relationship Id="rId2" Type="http://schemas.openxmlformats.org/officeDocument/2006/relationships/image" Target="../media/image229.png"/><Relationship Id="rId1" Type="http://schemas.openxmlformats.org/officeDocument/2006/relationships/slideLayout" Target="../slideLayouts/slideLayout2.xml"/><Relationship Id="rId4" Type="http://schemas.openxmlformats.org/officeDocument/2006/relationships/image" Target="../media/image231.png"/></Relationships>
</file>

<file path=ppt/slides/_rels/slide62.xml.rels><?xml version="1.0" encoding="UTF-8" standalone="yes"?>
<Relationships xmlns="http://schemas.openxmlformats.org/package/2006/relationships"><Relationship Id="rId8" Type="http://schemas.openxmlformats.org/officeDocument/2006/relationships/image" Target="../media/image237.jpeg"/><Relationship Id="rId3" Type="http://schemas.openxmlformats.org/officeDocument/2006/relationships/image" Target="../media/image232.jpeg"/><Relationship Id="rId7" Type="http://schemas.openxmlformats.org/officeDocument/2006/relationships/image" Target="../media/image236.jpeg"/><Relationship Id="rId2" Type="http://schemas.openxmlformats.org/officeDocument/2006/relationships/image" Target="../media/image229.png"/><Relationship Id="rId1" Type="http://schemas.openxmlformats.org/officeDocument/2006/relationships/slideLayout" Target="../slideLayouts/slideLayout2.xml"/><Relationship Id="rId6" Type="http://schemas.openxmlformats.org/officeDocument/2006/relationships/image" Target="../media/image235.jpeg"/><Relationship Id="rId5" Type="http://schemas.openxmlformats.org/officeDocument/2006/relationships/image" Target="../media/image234.jpeg"/><Relationship Id="rId4" Type="http://schemas.openxmlformats.org/officeDocument/2006/relationships/image" Target="../media/image233.jpeg"/><Relationship Id="rId9" Type="http://schemas.openxmlformats.org/officeDocument/2006/relationships/image" Target="../media/image238.jpeg"/></Relationships>
</file>

<file path=ppt/slides/_rels/slide63.xml.rels><?xml version="1.0" encoding="UTF-8" standalone="yes"?>
<Relationships xmlns="http://schemas.openxmlformats.org/package/2006/relationships"><Relationship Id="rId8" Type="http://schemas.openxmlformats.org/officeDocument/2006/relationships/image" Target="../media/image244.png"/><Relationship Id="rId3" Type="http://schemas.openxmlformats.org/officeDocument/2006/relationships/image" Target="../media/image239.jpeg"/><Relationship Id="rId7" Type="http://schemas.openxmlformats.org/officeDocument/2006/relationships/image" Target="../media/image243.jpeg"/><Relationship Id="rId2" Type="http://schemas.openxmlformats.org/officeDocument/2006/relationships/image" Target="../media/image229.png"/><Relationship Id="rId1" Type="http://schemas.openxmlformats.org/officeDocument/2006/relationships/slideLayout" Target="../slideLayouts/slideLayout2.xml"/><Relationship Id="rId6" Type="http://schemas.openxmlformats.org/officeDocument/2006/relationships/image" Target="../media/image242.jpeg"/><Relationship Id="rId5" Type="http://schemas.openxmlformats.org/officeDocument/2006/relationships/image" Target="../media/image241.jpeg"/><Relationship Id="rId4" Type="http://schemas.openxmlformats.org/officeDocument/2006/relationships/image" Target="../media/image240.jpeg"/><Relationship Id="rId9" Type="http://schemas.openxmlformats.org/officeDocument/2006/relationships/image" Target="../media/image236.jpeg"/></Relationships>
</file>

<file path=ppt/slides/_rels/slide64.xml.rels><?xml version="1.0" encoding="UTF-8" standalone="yes"?>
<Relationships xmlns="http://schemas.openxmlformats.org/package/2006/relationships"><Relationship Id="rId3" Type="http://schemas.openxmlformats.org/officeDocument/2006/relationships/image" Target="../media/image245.jpeg"/><Relationship Id="rId2" Type="http://schemas.openxmlformats.org/officeDocument/2006/relationships/image" Target="../media/image229.png"/><Relationship Id="rId1" Type="http://schemas.openxmlformats.org/officeDocument/2006/relationships/slideLayout" Target="../slideLayouts/slideLayout2.xml"/><Relationship Id="rId4" Type="http://schemas.openxmlformats.org/officeDocument/2006/relationships/image" Target="../media/image246.jpeg"/></Relationships>
</file>

<file path=ppt/slides/_rels/slide65.xml.rels><?xml version="1.0" encoding="UTF-8" standalone="yes"?>
<Relationships xmlns="http://schemas.openxmlformats.org/package/2006/relationships"><Relationship Id="rId3" Type="http://schemas.openxmlformats.org/officeDocument/2006/relationships/image" Target="../media/image247.jpeg"/><Relationship Id="rId2" Type="http://schemas.openxmlformats.org/officeDocument/2006/relationships/image" Target="../media/image229.png"/><Relationship Id="rId1" Type="http://schemas.openxmlformats.org/officeDocument/2006/relationships/slideLayout" Target="../slideLayouts/slideLayout2.xml"/><Relationship Id="rId5" Type="http://schemas.openxmlformats.org/officeDocument/2006/relationships/image" Target="../media/image249.jpeg"/><Relationship Id="rId4" Type="http://schemas.openxmlformats.org/officeDocument/2006/relationships/image" Target="../media/image248.jpeg"/></Relationships>
</file>

<file path=ppt/slides/_rels/slide66.xml.rels><?xml version="1.0" encoding="UTF-8" standalone="yes"?>
<Relationships xmlns="http://schemas.openxmlformats.org/package/2006/relationships"><Relationship Id="rId3" Type="http://schemas.openxmlformats.org/officeDocument/2006/relationships/image" Target="../media/image250.jpeg"/><Relationship Id="rId7" Type="http://schemas.openxmlformats.org/officeDocument/2006/relationships/image" Target="../media/image254.jpeg"/><Relationship Id="rId2" Type="http://schemas.openxmlformats.org/officeDocument/2006/relationships/image" Target="../media/image229.png"/><Relationship Id="rId1" Type="http://schemas.openxmlformats.org/officeDocument/2006/relationships/slideLayout" Target="../slideLayouts/slideLayout2.xml"/><Relationship Id="rId6" Type="http://schemas.openxmlformats.org/officeDocument/2006/relationships/image" Target="../media/image253.jpeg"/><Relationship Id="rId5" Type="http://schemas.openxmlformats.org/officeDocument/2006/relationships/image" Target="../media/image252.jpeg"/><Relationship Id="rId4" Type="http://schemas.openxmlformats.org/officeDocument/2006/relationships/image" Target="../media/image251.jpeg"/></Relationships>
</file>

<file path=ppt/slides/_rels/slide67.xml.rels><?xml version="1.0" encoding="UTF-8" standalone="yes"?>
<Relationships xmlns="http://schemas.openxmlformats.org/package/2006/relationships"><Relationship Id="rId3" Type="http://schemas.openxmlformats.org/officeDocument/2006/relationships/image" Target="../media/image229.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256.jpeg"/><Relationship Id="rId5" Type="http://schemas.openxmlformats.org/officeDocument/2006/relationships/image" Target="../media/image4.jpeg"/><Relationship Id="rId4" Type="http://schemas.openxmlformats.org/officeDocument/2006/relationships/image" Target="../media/image255.png"/></Relationships>
</file>

<file path=ppt/slides/_rels/slide68.xml.rels><?xml version="1.0" encoding="UTF-8" standalone="yes"?>
<Relationships xmlns="http://schemas.openxmlformats.org/package/2006/relationships"><Relationship Id="rId3" Type="http://schemas.openxmlformats.org/officeDocument/2006/relationships/image" Target="../media/image257.png"/><Relationship Id="rId2" Type="http://schemas.openxmlformats.org/officeDocument/2006/relationships/image" Target="../media/image229.png"/><Relationship Id="rId1" Type="http://schemas.openxmlformats.org/officeDocument/2006/relationships/slideLayout" Target="../slideLayouts/slideLayout2.xml"/><Relationship Id="rId4" Type="http://schemas.openxmlformats.org/officeDocument/2006/relationships/image" Target="../media/image258.jpeg"/></Relationships>
</file>

<file path=ppt/slides/_rels/slide69.xml.rels><?xml version="1.0" encoding="UTF-8" standalone="yes"?>
<Relationships xmlns="http://schemas.openxmlformats.org/package/2006/relationships"><Relationship Id="rId3" Type="http://schemas.openxmlformats.org/officeDocument/2006/relationships/image" Target="../media/image259.jpeg"/><Relationship Id="rId2" Type="http://schemas.openxmlformats.org/officeDocument/2006/relationships/image" Target="../media/image229.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image" Target="../media/image229.png"/><Relationship Id="rId7" Type="http://schemas.openxmlformats.org/officeDocument/2006/relationships/image" Target="../media/image264.jpeg"/><Relationship Id="rId2" Type="http://schemas.openxmlformats.org/officeDocument/2006/relationships/image" Target="../media/image260.jpeg"/><Relationship Id="rId1" Type="http://schemas.openxmlformats.org/officeDocument/2006/relationships/slideLayout" Target="../slideLayouts/slideLayout2.xml"/><Relationship Id="rId6" Type="http://schemas.openxmlformats.org/officeDocument/2006/relationships/image" Target="../media/image263.jpeg"/><Relationship Id="rId5" Type="http://schemas.openxmlformats.org/officeDocument/2006/relationships/image" Target="../media/image262.jpeg"/><Relationship Id="rId4" Type="http://schemas.openxmlformats.org/officeDocument/2006/relationships/image" Target="../media/image261.png"/></Relationships>
</file>

<file path=ppt/slides/_rels/slide71.xml.rels><?xml version="1.0" encoding="UTF-8" standalone="yes"?>
<Relationships xmlns="http://schemas.openxmlformats.org/package/2006/relationships"><Relationship Id="rId3" Type="http://schemas.openxmlformats.org/officeDocument/2006/relationships/image" Target="../media/image130.png"/><Relationship Id="rId2" Type="http://schemas.openxmlformats.org/officeDocument/2006/relationships/image" Target="../media/image129.jpeg"/><Relationship Id="rId1" Type="http://schemas.openxmlformats.org/officeDocument/2006/relationships/slideLayout" Target="../slideLayouts/slideLayout2.xml"/><Relationship Id="rId4" Type="http://schemas.openxmlformats.org/officeDocument/2006/relationships/image" Target="../media/image22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2394520" y="4982616"/>
            <a:ext cx="6717244" cy="1296144"/>
          </a:xfrm>
          <a:prstGeom prst="rect">
            <a:avLst/>
          </a:prstGeom>
          <a:solidFill>
            <a:schemeClr val="bg1">
              <a:lumMod val="75000"/>
            </a:schemeClr>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r"/>
            <a:r>
              <a:rPr lang="en-GB" sz="3600" b="1" u="sng" dirty="0">
                <a:solidFill>
                  <a:schemeClr val="tx1">
                    <a:lumMod val="75000"/>
                    <a:lumOff val="25000"/>
                  </a:schemeClr>
                </a:solidFill>
                <a:latin typeface="Gill Sans Nova Light" panose="020B0302020104020203" pitchFamily="34" charset="0"/>
                <a:cs typeface="Arial" pitchFamily="34" charset="0"/>
              </a:rPr>
              <a:t>Design &amp; Technology</a:t>
            </a:r>
          </a:p>
          <a:p>
            <a:pPr algn="r"/>
            <a:r>
              <a:rPr lang="en-GB" sz="3600" b="1" u="sng" dirty="0">
                <a:solidFill>
                  <a:schemeClr val="tx1">
                    <a:lumMod val="75000"/>
                    <a:lumOff val="25000"/>
                  </a:schemeClr>
                </a:solidFill>
                <a:latin typeface="Gill Sans Nova Light"/>
                <a:cs typeface="Arial"/>
              </a:rPr>
              <a:t>KS4 Blended Learning Booklet</a:t>
            </a:r>
          </a:p>
        </p:txBody>
      </p:sp>
      <p:pic>
        <p:nvPicPr>
          <p:cNvPr id="2" name="Picture 1">
            <a:extLst>
              <a:ext uri="{FF2B5EF4-FFF2-40B4-BE49-F238E27FC236}">
                <a16:creationId xmlns:a16="http://schemas.microsoft.com/office/drawing/2014/main" id="{7296F949-7169-4485-BF30-5122329BAD0D}"/>
              </a:ext>
            </a:extLst>
          </p:cNvPr>
          <p:cNvPicPr>
            <a:picLocks noChangeAspect="1"/>
          </p:cNvPicPr>
          <p:nvPr/>
        </p:nvPicPr>
        <p:blipFill>
          <a:blip r:embed="rId2"/>
          <a:stretch>
            <a:fillRect/>
          </a:stretch>
        </p:blipFill>
        <p:spPr>
          <a:xfrm>
            <a:off x="7161056" y="483003"/>
            <a:ext cx="1665383" cy="1798130"/>
          </a:xfrm>
          <a:prstGeom prst="rect">
            <a:avLst/>
          </a:prstGeom>
        </p:spPr>
      </p:pic>
      <p:sp>
        <p:nvSpPr>
          <p:cNvPr id="3" name="TextBox 2">
            <a:extLst>
              <a:ext uri="{FF2B5EF4-FFF2-40B4-BE49-F238E27FC236}">
                <a16:creationId xmlns:a16="http://schemas.microsoft.com/office/drawing/2014/main" id="{D56C7DEE-DD3A-45B3-BA93-94B8C65E3D5B}"/>
              </a:ext>
            </a:extLst>
          </p:cNvPr>
          <p:cNvSpPr txBox="1"/>
          <p:nvPr/>
        </p:nvSpPr>
        <p:spPr>
          <a:xfrm>
            <a:off x="6867037" y="2281968"/>
            <a:ext cx="2275608" cy="400110"/>
          </a:xfrm>
          <a:prstGeom prst="rect">
            <a:avLst/>
          </a:prstGeom>
          <a:noFill/>
        </p:spPr>
        <p:txBody>
          <a:bodyPr wrap="square" rtlCol="0">
            <a:spAutoFit/>
          </a:bodyPr>
          <a:lstStyle/>
          <a:p>
            <a:pPr algn="ctr"/>
            <a:r>
              <a:rPr lang="en-GB" sz="2000">
                <a:solidFill>
                  <a:schemeClr val="tx1">
                    <a:lumMod val="75000"/>
                    <a:lumOff val="25000"/>
                  </a:schemeClr>
                </a:solidFill>
                <a:latin typeface="Franklin Gothic Medium" panose="020B0603020102020204" pitchFamily="34" charset="0"/>
              </a:rPr>
              <a:t>Stewards Academy</a:t>
            </a:r>
            <a:endParaRPr lang="en-GB" sz="2000" dirty="0">
              <a:solidFill>
                <a:schemeClr val="tx1">
                  <a:lumMod val="75000"/>
                  <a:lumOff val="25000"/>
                </a:schemeClr>
              </a:solidFill>
              <a:latin typeface="Franklin Gothic Medium" panose="020B0603020102020204" pitchFamily="34" charset="0"/>
            </a:endParaRPr>
          </a:p>
        </p:txBody>
      </p:sp>
      <p:pic>
        <p:nvPicPr>
          <p:cNvPr id="4" name="Picture 18" descr="Adidas x Parley create trainers using illegal plastic from the ...">
            <a:extLst>
              <a:ext uri="{FF2B5EF4-FFF2-40B4-BE49-F238E27FC236}">
                <a16:creationId xmlns:a16="http://schemas.microsoft.com/office/drawing/2014/main" id="{56B955D4-CB1A-4E4C-93A7-0D77078DF96C}"/>
              </a:ext>
            </a:extLst>
          </p:cNvPr>
          <p:cNvPicPr>
            <a:picLocks noChangeAspect="1" noChangeArrowheads="1"/>
          </p:cNvPicPr>
          <p:nvPr/>
        </p:nvPicPr>
        <p:blipFill rotWithShape="1">
          <a:blip r:embed="rId3" cstate="print"/>
          <a:srcRect l="3898" t="12029" r="8032"/>
          <a:stretch/>
        </p:blipFill>
        <p:spPr bwMode="auto">
          <a:xfrm>
            <a:off x="912113" y="1938386"/>
            <a:ext cx="2964815" cy="1738772"/>
          </a:xfrm>
          <a:prstGeom prst="rect">
            <a:avLst/>
          </a:prstGeom>
          <a:noFill/>
        </p:spPr>
      </p:pic>
      <p:pic>
        <p:nvPicPr>
          <p:cNvPr id="5" name="Picture 12" descr="Double Wall Cardboard Boxes - 205x205x205mm (8x8x8ins) Cube. Pack ...">
            <a:extLst>
              <a:ext uri="{FF2B5EF4-FFF2-40B4-BE49-F238E27FC236}">
                <a16:creationId xmlns:a16="http://schemas.microsoft.com/office/drawing/2014/main" id="{399D663E-0897-4EA6-B174-C10E36B3DA80}"/>
              </a:ext>
            </a:extLst>
          </p:cNvPr>
          <p:cNvPicPr>
            <a:picLocks noChangeAspect="1" noChangeArrowheads="1"/>
          </p:cNvPicPr>
          <p:nvPr/>
        </p:nvPicPr>
        <p:blipFill>
          <a:blip r:embed="rId4" cstate="print"/>
          <a:srcRect/>
          <a:stretch>
            <a:fillRect/>
          </a:stretch>
        </p:blipFill>
        <p:spPr bwMode="auto">
          <a:xfrm>
            <a:off x="902852" y="723029"/>
            <a:ext cx="1152128" cy="1344150"/>
          </a:xfrm>
          <a:prstGeom prst="rect">
            <a:avLst/>
          </a:prstGeom>
          <a:noFill/>
        </p:spPr>
      </p:pic>
      <p:pic>
        <p:nvPicPr>
          <p:cNvPr id="6" name="Picture 2" descr="Multiple yellow robot arms working on building a car in a manufacturing plant.">
            <a:extLst>
              <a:ext uri="{FF2B5EF4-FFF2-40B4-BE49-F238E27FC236}">
                <a16:creationId xmlns:a16="http://schemas.microsoft.com/office/drawing/2014/main" id="{A91F05F4-938C-4E6E-85F3-94DC59BB9A07}"/>
              </a:ext>
            </a:extLst>
          </p:cNvPr>
          <p:cNvPicPr>
            <a:picLocks noChangeAspect="1" noChangeArrowheads="1"/>
          </p:cNvPicPr>
          <p:nvPr/>
        </p:nvPicPr>
        <p:blipFill>
          <a:blip r:embed="rId5" cstate="print"/>
          <a:srcRect/>
          <a:stretch>
            <a:fillRect/>
          </a:stretch>
        </p:blipFill>
        <p:spPr bwMode="auto">
          <a:xfrm>
            <a:off x="3369632" y="483003"/>
            <a:ext cx="2816313" cy="1584176"/>
          </a:xfrm>
          <a:prstGeom prst="rect">
            <a:avLst/>
          </a:prstGeom>
          <a:noFill/>
        </p:spPr>
      </p:pic>
      <p:pic>
        <p:nvPicPr>
          <p:cNvPr id="10" name="Picture 6" descr="Deforestation | Geography of Brazil">
            <a:extLst>
              <a:ext uri="{FF2B5EF4-FFF2-40B4-BE49-F238E27FC236}">
                <a16:creationId xmlns:a16="http://schemas.microsoft.com/office/drawing/2014/main" id="{65522024-A5F2-4530-A1F4-4093EED86086}"/>
              </a:ext>
            </a:extLst>
          </p:cNvPr>
          <p:cNvPicPr>
            <a:picLocks noChangeAspect="1" noChangeArrowheads="1"/>
          </p:cNvPicPr>
          <p:nvPr/>
        </p:nvPicPr>
        <p:blipFill>
          <a:blip r:embed="rId6" cstate="print"/>
          <a:srcRect/>
          <a:stretch>
            <a:fillRect/>
          </a:stretch>
        </p:blipFill>
        <p:spPr bwMode="auto">
          <a:xfrm>
            <a:off x="649313" y="3451869"/>
            <a:ext cx="1745207" cy="1174048"/>
          </a:xfrm>
          <a:prstGeom prst="rect">
            <a:avLst/>
          </a:prstGeom>
          <a:noFill/>
        </p:spPr>
      </p:pic>
      <p:pic>
        <p:nvPicPr>
          <p:cNvPr id="8" name="Picture 4" descr="Applications">
            <a:extLst>
              <a:ext uri="{FF2B5EF4-FFF2-40B4-BE49-F238E27FC236}">
                <a16:creationId xmlns:a16="http://schemas.microsoft.com/office/drawing/2014/main" id="{5C74077C-2FC8-48D3-AF31-47309CC07013}"/>
              </a:ext>
            </a:extLst>
          </p:cNvPr>
          <p:cNvPicPr>
            <a:picLocks noChangeAspect="1" noChangeArrowheads="1"/>
          </p:cNvPicPr>
          <p:nvPr/>
        </p:nvPicPr>
        <p:blipFill>
          <a:blip r:embed="rId7" cstate="print"/>
          <a:srcRect/>
          <a:stretch>
            <a:fillRect/>
          </a:stretch>
        </p:blipFill>
        <p:spPr bwMode="auto">
          <a:xfrm>
            <a:off x="2161997" y="284777"/>
            <a:ext cx="1440160" cy="1634485"/>
          </a:xfrm>
          <a:prstGeom prst="rect">
            <a:avLst/>
          </a:prstGeom>
          <a:noFill/>
        </p:spPr>
      </p:pic>
      <p:pic>
        <p:nvPicPr>
          <p:cNvPr id="11" name="Picture 4" descr="Coca-Cola Beverages Africa (7th largest Coke bottler on Earth ...">
            <a:extLst>
              <a:ext uri="{FF2B5EF4-FFF2-40B4-BE49-F238E27FC236}">
                <a16:creationId xmlns:a16="http://schemas.microsoft.com/office/drawing/2014/main" id="{99075CEA-8025-4DFC-A9B7-2ED707B2CBC5}"/>
              </a:ext>
            </a:extLst>
          </p:cNvPr>
          <p:cNvPicPr>
            <a:picLocks noChangeAspect="1" noChangeArrowheads="1"/>
          </p:cNvPicPr>
          <p:nvPr/>
        </p:nvPicPr>
        <p:blipFill>
          <a:blip r:embed="rId8" cstate="print"/>
          <a:srcRect/>
          <a:stretch>
            <a:fillRect/>
          </a:stretch>
        </p:blipFill>
        <p:spPr bwMode="auto">
          <a:xfrm>
            <a:off x="3783303" y="1938386"/>
            <a:ext cx="2278360" cy="1513483"/>
          </a:xfrm>
          <a:prstGeom prst="rect">
            <a:avLst/>
          </a:prstGeom>
          <a:noFill/>
          <a:ln w="28575">
            <a:solidFill>
              <a:srgbClr val="FF0000"/>
            </a:solidFill>
          </a:ln>
        </p:spPr>
      </p:pic>
      <p:pic>
        <p:nvPicPr>
          <p:cNvPr id="9" name="Picture 12" descr="Optitex Textile Design in 3D | http://www.optitex.com/en | Design">
            <a:extLst>
              <a:ext uri="{FF2B5EF4-FFF2-40B4-BE49-F238E27FC236}">
                <a16:creationId xmlns:a16="http://schemas.microsoft.com/office/drawing/2014/main" id="{B0503B33-4636-43EE-9AB3-4ED625429C39}"/>
              </a:ext>
            </a:extLst>
          </p:cNvPr>
          <p:cNvPicPr>
            <a:picLocks noChangeAspect="1" noChangeArrowheads="1"/>
          </p:cNvPicPr>
          <p:nvPr/>
        </p:nvPicPr>
        <p:blipFill>
          <a:blip r:embed="rId9" cstate="print"/>
          <a:srcRect/>
          <a:stretch>
            <a:fillRect/>
          </a:stretch>
        </p:blipFill>
        <p:spPr bwMode="auto">
          <a:xfrm>
            <a:off x="3463390" y="3288733"/>
            <a:ext cx="2304254" cy="1296143"/>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p:txBody>
          <a:bodyPr/>
          <a:lstStyle/>
          <a:p>
            <a:r>
              <a:rPr lang="en-GB"/>
              <a:t>JMARSHALL</a:t>
            </a:r>
          </a:p>
        </p:txBody>
      </p:sp>
      <p:sp>
        <p:nvSpPr>
          <p:cNvPr id="2" name="TextBox 1">
            <a:extLst>
              <a:ext uri="{FF2B5EF4-FFF2-40B4-BE49-F238E27FC236}">
                <a16:creationId xmlns:a16="http://schemas.microsoft.com/office/drawing/2014/main" id="{A9DFE964-706C-4CBE-A5D9-039C1BA142C8}"/>
              </a:ext>
            </a:extLst>
          </p:cNvPr>
          <p:cNvSpPr txBox="1"/>
          <p:nvPr/>
        </p:nvSpPr>
        <p:spPr>
          <a:xfrm>
            <a:off x="560512" y="363117"/>
            <a:ext cx="4608512" cy="646331"/>
          </a:xfrm>
          <a:prstGeom prst="rect">
            <a:avLst/>
          </a:prstGeom>
          <a:noFill/>
        </p:spPr>
        <p:txBody>
          <a:bodyPr wrap="square" rtlCol="0">
            <a:spAutoFit/>
          </a:bodyPr>
          <a:lstStyle/>
          <a:p>
            <a:r>
              <a:rPr lang="en-GB" dirty="0"/>
              <a:t>You can find all the answers you need by visiting www.technologystudent.com</a:t>
            </a:r>
          </a:p>
        </p:txBody>
      </p:sp>
      <p:pic>
        <p:nvPicPr>
          <p:cNvPr id="4" name="Picture 3">
            <a:extLst>
              <a:ext uri="{FF2B5EF4-FFF2-40B4-BE49-F238E27FC236}">
                <a16:creationId xmlns:a16="http://schemas.microsoft.com/office/drawing/2014/main" id="{80CD1D2C-3EC4-4E4D-B95D-3F30BDDBF30D}"/>
              </a:ext>
            </a:extLst>
          </p:cNvPr>
          <p:cNvPicPr>
            <a:picLocks noChangeAspect="1"/>
          </p:cNvPicPr>
          <p:nvPr/>
        </p:nvPicPr>
        <p:blipFill>
          <a:blip r:embed="rId2"/>
          <a:stretch>
            <a:fillRect/>
          </a:stretch>
        </p:blipFill>
        <p:spPr>
          <a:xfrm>
            <a:off x="920552" y="1245106"/>
            <a:ext cx="1944215" cy="1093087"/>
          </a:xfrm>
          <a:prstGeom prst="rect">
            <a:avLst/>
          </a:prstGeom>
          <a:ln>
            <a:solidFill>
              <a:schemeClr val="tx1"/>
            </a:solidFill>
          </a:ln>
        </p:spPr>
      </p:pic>
      <p:pic>
        <p:nvPicPr>
          <p:cNvPr id="7" name="Picture 6">
            <a:extLst>
              <a:ext uri="{FF2B5EF4-FFF2-40B4-BE49-F238E27FC236}">
                <a16:creationId xmlns:a16="http://schemas.microsoft.com/office/drawing/2014/main" id="{61D739F4-D54B-48AE-88C3-A2BC4169ECC1}"/>
              </a:ext>
            </a:extLst>
          </p:cNvPr>
          <p:cNvPicPr>
            <a:picLocks noChangeAspect="1"/>
          </p:cNvPicPr>
          <p:nvPr/>
        </p:nvPicPr>
        <p:blipFill>
          <a:blip r:embed="rId3"/>
          <a:stretch>
            <a:fillRect/>
          </a:stretch>
        </p:blipFill>
        <p:spPr>
          <a:xfrm>
            <a:off x="920552" y="2713809"/>
            <a:ext cx="1948755" cy="1095639"/>
          </a:xfrm>
          <a:prstGeom prst="rect">
            <a:avLst/>
          </a:prstGeom>
        </p:spPr>
      </p:pic>
      <p:sp>
        <p:nvSpPr>
          <p:cNvPr id="8" name="TextBox 7">
            <a:extLst>
              <a:ext uri="{FF2B5EF4-FFF2-40B4-BE49-F238E27FC236}">
                <a16:creationId xmlns:a16="http://schemas.microsoft.com/office/drawing/2014/main" id="{9909DF68-7864-4CCF-B17C-EF48138E19BB}"/>
              </a:ext>
            </a:extLst>
          </p:cNvPr>
          <p:cNvSpPr txBox="1"/>
          <p:nvPr/>
        </p:nvSpPr>
        <p:spPr>
          <a:xfrm>
            <a:off x="776535" y="2359946"/>
            <a:ext cx="2798728" cy="307777"/>
          </a:xfrm>
          <a:prstGeom prst="rect">
            <a:avLst/>
          </a:prstGeom>
          <a:noFill/>
        </p:spPr>
        <p:txBody>
          <a:bodyPr wrap="square" rtlCol="0">
            <a:spAutoFit/>
          </a:bodyPr>
          <a:lstStyle/>
          <a:p>
            <a:r>
              <a:rPr lang="en-GB" sz="1400" dirty="0"/>
              <a:t>Scroll down to the foot of the page </a:t>
            </a:r>
          </a:p>
        </p:txBody>
      </p:sp>
      <p:sp>
        <p:nvSpPr>
          <p:cNvPr id="9" name="TextBox 8">
            <a:extLst>
              <a:ext uri="{FF2B5EF4-FFF2-40B4-BE49-F238E27FC236}">
                <a16:creationId xmlns:a16="http://schemas.microsoft.com/office/drawing/2014/main" id="{00000427-C491-4A17-92DA-1C5DA7D8BB37}"/>
              </a:ext>
            </a:extLst>
          </p:cNvPr>
          <p:cNvSpPr txBox="1"/>
          <p:nvPr/>
        </p:nvSpPr>
        <p:spPr>
          <a:xfrm>
            <a:off x="776535" y="4040457"/>
            <a:ext cx="3136900" cy="738664"/>
          </a:xfrm>
          <a:prstGeom prst="rect">
            <a:avLst/>
          </a:prstGeom>
          <a:noFill/>
        </p:spPr>
        <p:txBody>
          <a:bodyPr wrap="square" rtlCol="0">
            <a:spAutoFit/>
          </a:bodyPr>
          <a:lstStyle/>
          <a:p>
            <a:r>
              <a:rPr lang="en-GB" sz="1400" dirty="0"/>
              <a:t>Enter the phrase or words you need to search which are in the first paragraph of the page you are reading.</a:t>
            </a:r>
          </a:p>
        </p:txBody>
      </p:sp>
      <p:pic>
        <p:nvPicPr>
          <p:cNvPr id="12" name="Picture 11">
            <a:extLst>
              <a:ext uri="{FF2B5EF4-FFF2-40B4-BE49-F238E27FC236}">
                <a16:creationId xmlns:a16="http://schemas.microsoft.com/office/drawing/2014/main" id="{9EA79867-DA92-486E-B430-6ADE34542D99}"/>
              </a:ext>
            </a:extLst>
          </p:cNvPr>
          <p:cNvPicPr>
            <a:picLocks noChangeAspect="1"/>
          </p:cNvPicPr>
          <p:nvPr/>
        </p:nvPicPr>
        <p:blipFill>
          <a:blip r:embed="rId4"/>
          <a:stretch>
            <a:fillRect/>
          </a:stretch>
        </p:blipFill>
        <p:spPr>
          <a:xfrm>
            <a:off x="920552" y="5027606"/>
            <a:ext cx="1944215" cy="1093087"/>
          </a:xfrm>
          <a:prstGeom prst="rect">
            <a:avLst/>
          </a:prstGeom>
        </p:spPr>
      </p:pic>
      <p:sp>
        <p:nvSpPr>
          <p:cNvPr id="17" name="TextBox 16">
            <a:extLst>
              <a:ext uri="{FF2B5EF4-FFF2-40B4-BE49-F238E27FC236}">
                <a16:creationId xmlns:a16="http://schemas.microsoft.com/office/drawing/2014/main" id="{AE9F5345-B697-4BE3-A5BF-42E45A1A7C7F}"/>
              </a:ext>
            </a:extLst>
          </p:cNvPr>
          <p:cNvSpPr txBox="1"/>
          <p:nvPr/>
        </p:nvSpPr>
        <p:spPr>
          <a:xfrm>
            <a:off x="722881" y="6169581"/>
            <a:ext cx="3136900" cy="307777"/>
          </a:xfrm>
          <a:prstGeom prst="rect">
            <a:avLst/>
          </a:prstGeom>
          <a:noFill/>
        </p:spPr>
        <p:txBody>
          <a:bodyPr wrap="square" rtlCol="0">
            <a:spAutoFit/>
          </a:bodyPr>
          <a:lstStyle/>
          <a:p>
            <a:r>
              <a:rPr lang="en-GB" sz="1400" dirty="0"/>
              <a:t>Click on technologystudent.com</a:t>
            </a:r>
          </a:p>
        </p:txBody>
      </p:sp>
      <p:pic>
        <p:nvPicPr>
          <p:cNvPr id="20" name="Picture 19">
            <a:extLst>
              <a:ext uri="{FF2B5EF4-FFF2-40B4-BE49-F238E27FC236}">
                <a16:creationId xmlns:a16="http://schemas.microsoft.com/office/drawing/2014/main" id="{F929F099-1CD1-4B64-8297-C5B8A882724B}"/>
              </a:ext>
            </a:extLst>
          </p:cNvPr>
          <p:cNvPicPr>
            <a:picLocks noChangeAspect="1"/>
          </p:cNvPicPr>
          <p:nvPr/>
        </p:nvPicPr>
        <p:blipFill rotWithShape="1">
          <a:blip r:embed="rId5"/>
          <a:srcRect r="43458"/>
          <a:stretch/>
        </p:blipFill>
        <p:spPr>
          <a:xfrm>
            <a:off x="5024834" y="1213296"/>
            <a:ext cx="1496616" cy="1488155"/>
          </a:xfrm>
          <a:prstGeom prst="rect">
            <a:avLst/>
          </a:prstGeom>
        </p:spPr>
      </p:pic>
      <p:sp>
        <p:nvSpPr>
          <p:cNvPr id="21" name="TextBox 20">
            <a:extLst>
              <a:ext uri="{FF2B5EF4-FFF2-40B4-BE49-F238E27FC236}">
                <a16:creationId xmlns:a16="http://schemas.microsoft.com/office/drawing/2014/main" id="{87D32442-520B-43D3-815A-73A90C7BEFD9}"/>
              </a:ext>
            </a:extLst>
          </p:cNvPr>
          <p:cNvSpPr txBox="1"/>
          <p:nvPr/>
        </p:nvSpPr>
        <p:spPr>
          <a:xfrm>
            <a:off x="6897216" y="1052985"/>
            <a:ext cx="2808312" cy="738664"/>
          </a:xfrm>
          <a:prstGeom prst="rect">
            <a:avLst/>
          </a:prstGeom>
          <a:noFill/>
        </p:spPr>
        <p:txBody>
          <a:bodyPr wrap="square" rtlCol="0">
            <a:spAutoFit/>
          </a:bodyPr>
          <a:lstStyle/>
          <a:p>
            <a:r>
              <a:rPr lang="en-GB" sz="1400" dirty="0"/>
              <a:t>A page will appear on google.</a:t>
            </a:r>
          </a:p>
          <a:p>
            <a:r>
              <a:rPr lang="en-GB" sz="1400" dirty="0"/>
              <a:t>Choose the most relevant answer.</a:t>
            </a:r>
          </a:p>
          <a:p>
            <a:r>
              <a:rPr lang="en-GB" sz="1400" dirty="0"/>
              <a:t>And click on it. </a:t>
            </a:r>
          </a:p>
        </p:txBody>
      </p:sp>
      <p:pic>
        <p:nvPicPr>
          <p:cNvPr id="24" name="Picture 23">
            <a:extLst>
              <a:ext uri="{FF2B5EF4-FFF2-40B4-BE49-F238E27FC236}">
                <a16:creationId xmlns:a16="http://schemas.microsoft.com/office/drawing/2014/main" id="{6143AE03-D68B-4365-AD9C-52E5CC3AFA5D}"/>
              </a:ext>
            </a:extLst>
          </p:cNvPr>
          <p:cNvPicPr>
            <a:picLocks noChangeAspect="1"/>
          </p:cNvPicPr>
          <p:nvPr/>
        </p:nvPicPr>
        <p:blipFill>
          <a:blip r:embed="rId6"/>
          <a:stretch>
            <a:fillRect/>
          </a:stretch>
        </p:blipFill>
        <p:spPr>
          <a:xfrm>
            <a:off x="5016886" y="2978078"/>
            <a:ext cx="1951361" cy="1097105"/>
          </a:xfrm>
          <a:prstGeom prst="rect">
            <a:avLst/>
          </a:prstGeom>
        </p:spPr>
      </p:pic>
      <p:sp>
        <p:nvSpPr>
          <p:cNvPr id="25" name="TextBox 24">
            <a:extLst>
              <a:ext uri="{FF2B5EF4-FFF2-40B4-BE49-F238E27FC236}">
                <a16:creationId xmlns:a16="http://schemas.microsoft.com/office/drawing/2014/main" id="{FEA7173F-7062-4E78-9AF9-2C56072EE603}"/>
              </a:ext>
            </a:extLst>
          </p:cNvPr>
          <p:cNvSpPr txBox="1"/>
          <p:nvPr/>
        </p:nvSpPr>
        <p:spPr>
          <a:xfrm>
            <a:off x="7136734" y="2866603"/>
            <a:ext cx="2424778" cy="954107"/>
          </a:xfrm>
          <a:prstGeom prst="rect">
            <a:avLst/>
          </a:prstGeom>
          <a:noFill/>
        </p:spPr>
        <p:txBody>
          <a:bodyPr wrap="square" rtlCol="0">
            <a:spAutoFit/>
          </a:bodyPr>
          <a:lstStyle/>
          <a:p>
            <a:r>
              <a:rPr lang="en-GB" sz="1400" dirty="0"/>
              <a:t>A new  page will appear in technologystudent.com.</a:t>
            </a:r>
          </a:p>
          <a:p>
            <a:r>
              <a:rPr lang="en-GB" sz="1400" dirty="0"/>
              <a:t>Scroll down and read the information.</a:t>
            </a:r>
          </a:p>
        </p:txBody>
      </p:sp>
      <p:pic>
        <p:nvPicPr>
          <p:cNvPr id="28" name="Picture 27">
            <a:extLst>
              <a:ext uri="{FF2B5EF4-FFF2-40B4-BE49-F238E27FC236}">
                <a16:creationId xmlns:a16="http://schemas.microsoft.com/office/drawing/2014/main" id="{DD7637BC-6A74-4CE6-B1AB-364B97F4360B}"/>
              </a:ext>
            </a:extLst>
          </p:cNvPr>
          <p:cNvPicPr>
            <a:picLocks noChangeAspect="1"/>
          </p:cNvPicPr>
          <p:nvPr/>
        </p:nvPicPr>
        <p:blipFill>
          <a:blip r:embed="rId7"/>
          <a:stretch>
            <a:fillRect/>
          </a:stretch>
        </p:blipFill>
        <p:spPr>
          <a:xfrm>
            <a:off x="5024833" y="4456853"/>
            <a:ext cx="1951359" cy="1097104"/>
          </a:xfrm>
          <a:prstGeom prst="rect">
            <a:avLst/>
          </a:prstGeom>
        </p:spPr>
      </p:pic>
      <p:sp>
        <p:nvSpPr>
          <p:cNvPr id="29" name="TextBox 28">
            <a:extLst>
              <a:ext uri="{FF2B5EF4-FFF2-40B4-BE49-F238E27FC236}">
                <a16:creationId xmlns:a16="http://schemas.microsoft.com/office/drawing/2014/main" id="{BD85DF79-3713-48E8-AF7A-81A7270DA81F}"/>
              </a:ext>
            </a:extLst>
          </p:cNvPr>
          <p:cNvSpPr txBox="1"/>
          <p:nvPr/>
        </p:nvSpPr>
        <p:spPr>
          <a:xfrm>
            <a:off x="7136734" y="4429877"/>
            <a:ext cx="2424778" cy="738664"/>
          </a:xfrm>
          <a:prstGeom prst="rect">
            <a:avLst/>
          </a:prstGeom>
          <a:noFill/>
        </p:spPr>
        <p:txBody>
          <a:bodyPr wrap="square" rtlCol="0">
            <a:spAutoFit/>
          </a:bodyPr>
          <a:lstStyle/>
          <a:p>
            <a:r>
              <a:rPr lang="en-GB" sz="1400" dirty="0"/>
              <a:t>Read through the information and fill in the </a:t>
            </a:r>
            <a:r>
              <a:rPr lang="en-GB" sz="1400" dirty="0" err="1"/>
              <a:t>powerpoint</a:t>
            </a:r>
            <a:r>
              <a:rPr lang="en-GB" sz="1400" dirty="0"/>
              <a:t> page.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4016896" y="1844824"/>
            <a:ext cx="5625258" cy="4616648"/>
          </a:xfrm>
          <a:prstGeom prst="rect">
            <a:avLst/>
          </a:prstGeom>
          <a:noFill/>
        </p:spPr>
        <p:txBody>
          <a:bodyPr wrap="none" rtlCol="0">
            <a:spAutoFit/>
          </a:bodyPr>
          <a:lstStyle/>
          <a:p>
            <a:pPr marL="342900" indent="-342900">
              <a:buAutoNum type="arabicParenR"/>
            </a:pPr>
            <a:endParaRPr lang="en-GB" sz="1400" dirty="0">
              <a:latin typeface="Arial" pitchFamily="34" charset="0"/>
              <a:cs typeface="Arial" pitchFamily="34" charset="0"/>
            </a:endParaRPr>
          </a:p>
          <a:p>
            <a:pPr marL="342900" indent="-342900"/>
            <a:r>
              <a:rPr lang="en-GB" sz="1400" dirty="0">
                <a:latin typeface="Arial" pitchFamily="34" charset="0"/>
                <a:cs typeface="Arial" pitchFamily="34" charset="0"/>
              </a:rPr>
              <a:t>2)    Look at the image below of a </a:t>
            </a:r>
            <a:r>
              <a:rPr lang="en-GB" sz="1400" dirty="0" err="1">
                <a:latin typeface="Arial" pitchFamily="34" charset="0"/>
                <a:cs typeface="Arial" pitchFamily="34" charset="0"/>
              </a:rPr>
              <a:t>Playstation</a:t>
            </a:r>
            <a:r>
              <a:rPr lang="en-GB" sz="1400" dirty="0">
                <a:latin typeface="Arial" pitchFamily="34" charset="0"/>
                <a:cs typeface="Arial" pitchFamily="34" charset="0"/>
              </a:rPr>
              <a:t> controller.</a:t>
            </a: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r>
              <a:rPr lang="en-GB" sz="1400" dirty="0">
                <a:latin typeface="Arial" pitchFamily="34" charset="0"/>
                <a:cs typeface="Arial" pitchFamily="34" charset="0"/>
              </a:rPr>
              <a:t>     </a:t>
            </a:r>
          </a:p>
          <a:p>
            <a:pPr marL="342900" indent="-342900"/>
            <a:endParaRPr lang="en-GB" sz="1400" dirty="0">
              <a:latin typeface="Arial" pitchFamily="34" charset="0"/>
              <a:cs typeface="Arial" pitchFamily="34" charset="0"/>
            </a:endParaRPr>
          </a:p>
          <a:p>
            <a:pPr marL="342900" indent="-342900"/>
            <a:r>
              <a:rPr lang="en-GB" sz="1400" dirty="0">
                <a:latin typeface="Arial" pitchFamily="34" charset="0"/>
                <a:cs typeface="Arial" pitchFamily="34" charset="0"/>
              </a:rPr>
              <a:t>        Give </a:t>
            </a:r>
            <a:r>
              <a:rPr lang="en-GB" sz="1400" b="1" dirty="0">
                <a:latin typeface="Arial" pitchFamily="34" charset="0"/>
                <a:cs typeface="Arial" pitchFamily="34" charset="0"/>
              </a:rPr>
              <a:t>two examples </a:t>
            </a:r>
            <a:r>
              <a:rPr lang="en-GB" sz="1400" dirty="0">
                <a:latin typeface="Arial" pitchFamily="34" charset="0"/>
                <a:cs typeface="Arial" pitchFamily="34" charset="0"/>
              </a:rPr>
              <a:t>of how ergonomics has been considered in</a:t>
            </a:r>
          </a:p>
          <a:p>
            <a:pPr marL="342900" indent="-342900"/>
            <a:r>
              <a:rPr lang="en-GB" sz="1400" dirty="0">
                <a:latin typeface="Arial" pitchFamily="34" charset="0"/>
                <a:cs typeface="Arial" pitchFamily="34" charset="0"/>
              </a:rPr>
              <a:t>        the design of the controller. </a:t>
            </a:r>
            <a:r>
              <a:rPr lang="en-GB" sz="1400" b="1" dirty="0">
                <a:latin typeface="Arial" pitchFamily="34" charset="0"/>
                <a:cs typeface="Arial" pitchFamily="34" charset="0"/>
              </a:rPr>
              <a:t>One has been completed for you.</a:t>
            </a:r>
          </a:p>
          <a:p>
            <a:pPr marL="342900" indent="-342900"/>
            <a:r>
              <a:rPr lang="en-GB" sz="1400" dirty="0">
                <a:latin typeface="Arial" pitchFamily="34" charset="0"/>
                <a:cs typeface="Arial" pitchFamily="34" charset="0"/>
              </a:rPr>
              <a:t>         </a:t>
            </a:r>
          </a:p>
          <a:p>
            <a:pPr marL="342900" indent="-342900"/>
            <a:r>
              <a:rPr lang="en-GB" sz="1400" dirty="0">
                <a:latin typeface="Arial" pitchFamily="34" charset="0"/>
                <a:cs typeface="Arial" pitchFamily="34" charset="0"/>
              </a:rPr>
              <a:t>        1. There are no sharp edges so the controller is comfortable</a:t>
            </a:r>
          </a:p>
          <a:p>
            <a:pPr marL="342900" indent="-342900"/>
            <a:r>
              <a:rPr lang="en-GB" sz="1400" dirty="0">
                <a:latin typeface="Arial" pitchFamily="34" charset="0"/>
                <a:cs typeface="Arial" pitchFamily="34" charset="0"/>
              </a:rPr>
              <a:t>             to hold.</a:t>
            </a:r>
          </a:p>
          <a:p>
            <a:pPr marL="342900" indent="-342900"/>
            <a:endParaRPr lang="en-GB" sz="1400" dirty="0">
              <a:latin typeface="Arial" pitchFamily="34" charset="0"/>
              <a:cs typeface="Arial" pitchFamily="34" charset="0"/>
            </a:endParaRPr>
          </a:p>
          <a:p>
            <a:pPr marL="342900" indent="-342900"/>
            <a:r>
              <a:rPr lang="en-GB" sz="1400" dirty="0">
                <a:latin typeface="Arial" pitchFamily="34" charset="0"/>
                <a:cs typeface="Arial" pitchFamily="34" charset="0"/>
              </a:rPr>
              <a:t>         2.  …………………………………………………………………</a:t>
            </a:r>
          </a:p>
          <a:p>
            <a:pPr marL="342900" indent="-342900"/>
            <a:endParaRPr lang="en-GB" sz="1400" dirty="0">
              <a:latin typeface="Arial" pitchFamily="34" charset="0"/>
              <a:cs typeface="Arial" pitchFamily="34" charset="0"/>
            </a:endParaRPr>
          </a:p>
          <a:p>
            <a:pPr marL="342900" indent="-342900"/>
            <a:r>
              <a:rPr lang="en-GB" sz="1400" dirty="0">
                <a:latin typeface="Arial" pitchFamily="34" charset="0"/>
                <a:cs typeface="Arial" pitchFamily="34" charset="0"/>
              </a:rPr>
              <a:t>         3. …………………………………………………………………..</a:t>
            </a:r>
          </a:p>
        </p:txBody>
      </p:sp>
      <p:sp>
        <p:nvSpPr>
          <p:cNvPr id="5" name="Rectangle: Rounded Corners 4">
            <a:extLst>
              <a:ext uri="{FF2B5EF4-FFF2-40B4-BE49-F238E27FC236}">
                <a16:creationId xmlns:a16="http://schemas.microsoft.com/office/drawing/2014/main" id="{9355533E-0573-4033-BC23-A542321C7CC8}"/>
              </a:ext>
            </a:extLst>
          </p:cNvPr>
          <p:cNvSpPr/>
          <p:nvPr/>
        </p:nvSpPr>
        <p:spPr>
          <a:xfrm>
            <a:off x="272480" y="2140845"/>
            <a:ext cx="3456384" cy="1800200"/>
          </a:xfrm>
          <a:prstGeom prst="roundRect">
            <a:avLst/>
          </a:prstGeom>
          <a:solidFill>
            <a:schemeClr val="bg1"/>
          </a:solidFill>
          <a:ln w="5715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GB" sz="1000" b="1" dirty="0">
              <a:solidFill>
                <a:schemeClr val="tx1"/>
              </a:solidFill>
              <a:latin typeface="Arial" panose="020B0604020202020204" pitchFamily="34" charset="0"/>
              <a:cs typeface="Arial" panose="020B0604020202020204" pitchFamily="34" charset="0"/>
            </a:endParaRPr>
          </a:p>
          <a:p>
            <a:r>
              <a:rPr lang="en-GB" sz="1200" b="1" dirty="0">
                <a:solidFill>
                  <a:schemeClr val="tx1"/>
                </a:solidFill>
                <a:latin typeface="Arial" panose="020B0604020202020204" pitchFamily="34" charset="0"/>
                <a:cs typeface="Arial" panose="020B0604020202020204" pitchFamily="34" charset="0"/>
              </a:rPr>
              <a:t>………………………………………………………………………………………………………………………………………………………………………………………………………………………………………………………………………………………………………………………………………………..................................................</a:t>
            </a:r>
          </a:p>
        </p:txBody>
      </p:sp>
      <p:pic>
        <p:nvPicPr>
          <p:cNvPr id="1028" name="Picture 4" descr="DualShock 4 Wireless Controller for PlayStation 4 - Soft Touch ...">
            <a:hlinkClick r:id="rId3"/>
          </p:cNvPr>
          <p:cNvPicPr>
            <a:picLocks noChangeAspect="1" noChangeArrowheads="1"/>
          </p:cNvPicPr>
          <p:nvPr/>
        </p:nvPicPr>
        <p:blipFill>
          <a:blip r:embed="rId4" cstate="print"/>
          <a:srcRect/>
          <a:stretch>
            <a:fillRect/>
          </a:stretch>
        </p:blipFill>
        <p:spPr bwMode="auto">
          <a:xfrm>
            <a:off x="5817096" y="2420888"/>
            <a:ext cx="1872208" cy="1872208"/>
          </a:xfrm>
          <a:prstGeom prst="rect">
            <a:avLst/>
          </a:prstGeom>
          <a:noFill/>
        </p:spPr>
      </p:pic>
      <p:sp>
        <p:nvSpPr>
          <p:cNvPr id="11" name="TextBox 10"/>
          <p:cNvSpPr txBox="1"/>
          <p:nvPr/>
        </p:nvSpPr>
        <p:spPr>
          <a:xfrm>
            <a:off x="4016896" y="548680"/>
            <a:ext cx="5379999" cy="1384995"/>
          </a:xfrm>
          <a:prstGeom prst="rect">
            <a:avLst/>
          </a:prstGeom>
          <a:noFill/>
        </p:spPr>
        <p:txBody>
          <a:bodyPr wrap="none" rtlCol="0">
            <a:spAutoFit/>
          </a:bodyPr>
          <a:lstStyle/>
          <a:p>
            <a:pPr marL="342900" indent="-342900">
              <a:buAutoNum type="arabicParenR"/>
            </a:pPr>
            <a:endParaRPr lang="en-GB" sz="1400" dirty="0">
              <a:latin typeface="Arial" pitchFamily="34" charset="0"/>
              <a:cs typeface="Arial" pitchFamily="34" charset="0"/>
            </a:endParaRPr>
          </a:p>
          <a:p>
            <a:pPr marL="342900" indent="-342900">
              <a:buAutoNum type="arabicParenR"/>
            </a:pPr>
            <a:r>
              <a:rPr lang="en-GB" sz="1400" dirty="0">
                <a:latin typeface="Arial" pitchFamily="34" charset="0"/>
                <a:cs typeface="Arial" pitchFamily="34" charset="0"/>
              </a:rPr>
              <a:t>Explain what is meant by ‘</a:t>
            </a:r>
            <a:r>
              <a:rPr lang="en-GB" sz="1400" b="1" dirty="0">
                <a:latin typeface="Arial" pitchFamily="34" charset="0"/>
                <a:cs typeface="Arial" pitchFamily="34" charset="0"/>
              </a:rPr>
              <a:t>ergonomics</a:t>
            </a:r>
            <a:r>
              <a:rPr lang="en-GB" sz="1400" dirty="0">
                <a:latin typeface="Arial" pitchFamily="34" charset="0"/>
                <a:cs typeface="Arial" pitchFamily="34" charset="0"/>
              </a:rPr>
              <a:t>’.</a:t>
            </a:r>
          </a:p>
          <a:p>
            <a:pPr marL="342900" indent="-342900"/>
            <a:br>
              <a:rPr lang="en-GB" sz="1400" dirty="0">
                <a:latin typeface="Arial" pitchFamily="34" charset="0"/>
                <a:cs typeface="Arial" pitchFamily="34" charset="0"/>
              </a:rPr>
            </a:br>
            <a:r>
              <a:rPr lang="en-GB" sz="1400" dirty="0">
                <a:latin typeface="Arial" pitchFamily="34" charset="0"/>
                <a:cs typeface="Arial" pitchFamily="34" charset="0"/>
              </a:rPr>
              <a:t>………………………………………………………………………</a:t>
            </a:r>
          </a:p>
          <a:p>
            <a:pPr marL="342900" indent="-342900"/>
            <a:r>
              <a:rPr lang="en-GB" sz="1400" dirty="0">
                <a:latin typeface="Arial" pitchFamily="34" charset="0"/>
                <a:cs typeface="Arial" pitchFamily="34" charset="0"/>
              </a:rPr>
              <a:t>       ………………………………………………………………………</a:t>
            </a:r>
          </a:p>
          <a:p>
            <a:pPr marL="342900" indent="-342900"/>
            <a:r>
              <a:rPr lang="en-GB" sz="1400" dirty="0">
                <a:latin typeface="Arial" pitchFamily="34" charset="0"/>
                <a:cs typeface="Arial" pitchFamily="34" charset="0"/>
              </a:rPr>
              <a:t>       ………………………………………………………………………</a:t>
            </a:r>
          </a:p>
        </p:txBody>
      </p:sp>
      <p:sp>
        <p:nvSpPr>
          <p:cNvPr id="12" name="Rectangle 11"/>
          <p:cNvSpPr/>
          <p:nvPr/>
        </p:nvSpPr>
        <p:spPr>
          <a:xfrm>
            <a:off x="4088904" y="188640"/>
            <a:ext cx="5400600" cy="476672"/>
          </a:xfrm>
          <a:prstGeom prst="rect">
            <a:avLst/>
          </a:prstGeom>
          <a:solidFill>
            <a:srgbClr val="66FF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latin typeface="Impact" pitchFamily="34" charset="0"/>
              </a:rPr>
              <a:t>Can you answer these questions?</a:t>
            </a:r>
          </a:p>
        </p:txBody>
      </p:sp>
      <p:pic>
        <p:nvPicPr>
          <p:cNvPr id="1029" name="Picture 5"/>
          <p:cNvPicPr>
            <a:picLocks noChangeAspect="1" noChangeArrowheads="1"/>
          </p:cNvPicPr>
          <p:nvPr/>
        </p:nvPicPr>
        <p:blipFill>
          <a:blip r:embed="rId5" cstate="print"/>
          <a:srcRect/>
          <a:stretch>
            <a:fillRect/>
          </a:stretch>
        </p:blipFill>
        <p:spPr bwMode="auto">
          <a:xfrm>
            <a:off x="272480" y="188640"/>
            <a:ext cx="3384376" cy="953133"/>
          </a:xfrm>
          <a:prstGeom prst="rect">
            <a:avLst/>
          </a:prstGeom>
          <a:noFill/>
          <a:ln w="9525">
            <a:noFill/>
            <a:miter lim="800000"/>
            <a:headEnd/>
            <a:tailEnd/>
          </a:ln>
        </p:spPr>
      </p:pic>
      <p:sp>
        <p:nvSpPr>
          <p:cNvPr id="21" name="Rounded Rectangle 20"/>
          <p:cNvSpPr/>
          <p:nvPr/>
        </p:nvSpPr>
        <p:spPr>
          <a:xfrm>
            <a:off x="272480" y="1052735"/>
            <a:ext cx="3384376" cy="1043977"/>
          </a:xfrm>
          <a:prstGeom prst="round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dirty="0">
                <a:solidFill>
                  <a:schemeClr val="tx1"/>
                </a:solidFill>
                <a:cs typeface="Arial" pitchFamily="34" charset="0"/>
              </a:rPr>
              <a:t>In the box below write the definition of ergonomics and why it is important to consider ergonomics when designing new products.</a:t>
            </a:r>
          </a:p>
          <a:p>
            <a:r>
              <a:rPr lang="en-GB" sz="1200" dirty="0">
                <a:solidFill>
                  <a:schemeClr val="tx1"/>
                </a:solidFill>
                <a:cs typeface="Arial" pitchFamily="34" charset="0"/>
              </a:rPr>
              <a:t>Anthropometrics and Ergonomics page on </a:t>
            </a:r>
            <a:r>
              <a:rPr lang="en-GB" sz="1200" b="1" dirty="0">
                <a:solidFill>
                  <a:schemeClr val="tx1"/>
                </a:solidFill>
                <a:cs typeface="Arial" pitchFamily="34" charset="0"/>
              </a:rPr>
              <a:t>www.technologystudent.com</a:t>
            </a:r>
          </a:p>
        </p:txBody>
      </p:sp>
      <p:sp>
        <p:nvSpPr>
          <p:cNvPr id="22" name="Down Arrow 21"/>
          <p:cNvSpPr/>
          <p:nvPr/>
        </p:nvSpPr>
        <p:spPr>
          <a:xfrm>
            <a:off x="2984115" y="1898156"/>
            <a:ext cx="432048" cy="576064"/>
          </a:xfrm>
          <a:prstGeom prst="downArrow">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26"/>
          <p:cNvSpPr/>
          <p:nvPr/>
        </p:nvSpPr>
        <p:spPr>
          <a:xfrm>
            <a:off x="560512" y="4221088"/>
            <a:ext cx="3168352" cy="1152128"/>
          </a:xfrm>
          <a:prstGeom prst="rect">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Explosion 1 28"/>
          <p:cNvSpPr/>
          <p:nvPr/>
        </p:nvSpPr>
        <p:spPr>
          <a:xfrm>
            <a:off x="200472" y="3789040"/>
            <a:ext cx="1944216" cy="1728192"/>
          </a:xfrm>
          <a:prstGeom prst="irregularSeal1">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latin typeface="Arial Unicode MS" pitchFamily="34" charset="-128"/>
                <a:ea typeface="Arial Unicode MS" pitchFamily="34" charset="-128"/>
                <a:cs typeface="Arial Unicode MS" pitchFamily="34" charset="-128"/>
              </a:rPr>
              <a:t>Challenge!</a:t>
            </a:r>
          </a:p>
        </p:txBody>
      </p:sp>
      <p:sp>
        <p:nvSpPr>
          <p:cNvPr id="30" name="TextBox 29"/>
          <p:cNvSpPr txBox="1"/>
          <p:nvPr/>
        </p:nvSpPr>
        <p:spPr>
          <a:xfrm>
            <a:off x="2072680" y="4221088"/>
            <a:ext cx="2232248" cy="1107996"/>
          </a:xfrm>
          <a:prstGeom prst="rect">
            <a:avLst/>
          </a:prstGeom>
          <a:noFill/>
        </p:spPr>
        <p:txBody>
          <a:bodyPr wrap="square" rtlCol="0">
            <a:spAutoFit/>
          </a:bodyPr>
          <a:lstStyle/>
          <a:p>
            <a:r>
              <a:rPr lang="en-GB" sz="1100" b="1" dirty="0"/>
              <a:t>Have a look around</a:t>
            </a:r>
          </a:p>
          <a:p>
            <a:r>
              <a:rPr lang="en-GB" sz="1100" b="1" dirty="0"/>
              <a:t>your home for any</a:t>
            </a:r>
          </a:p>
          <a:p>
            <a:r>
              <a:rPr lang="en-GB" sz="1100" b="1" dirty="0"/>
              <a:t>products where </a:t>
            </a:r>
          </a:p>
          <a:p>
            <a:r>
              <a:rPr lang="en-GB" sz="1100" b="1" dirty="0"/>
              <a:t>ergonomics has</a:t>
            </a:r>
          </a:p>
          <a:p>
            <a:r>
              <a:rPr lang="en-GB" sz="1100" b="1" dirty="0"/>
              <a:t>been considered in </a:t>
            </a:r>
          </a:p>
          <a:p>
            <a:r>
              <a:rPr lang="en-GB" sz="1100" b="1" dirty="0"/>
              <a:t>their design. </a:t>
            </a:r>
          </a:p>
        </p:txBody>
      </p:sp>
      <p:pic>
        <p:nvPicPr>
          <p:cNvPr id="1031" name="Picture 7" descr="Dell Laser Wired Mouse - MS3220 - Titan Gray | Dell USA">
            <a:hlinkClick r:id="rId6"/>
          </p:cNvPr>
          <p:cNvPicPr>
            <a:picLocks noChangeAspect="1" noChangeArrowheads="1"/>
          </p:cNvPicPr>
          <p:nvPr/>
        </p:nvPicPr>
        <p:blipFill>
          <a:blip r:embed="rId7" cstate="print"/>
          <a:srcRect t="20160" r="5501"/>
          <a:stretch>
            <a:fillRect/>
          </a:stretch>
        </p:blipFill>
        <p:spPr bwMode="auto">
          <a:xfrm>
            <a:off x="2936776" y="5517232"/>
            <a:ext cx="1246015" cy="1052736"/>
          </a:xfrm>
          <a:prstGeom prst="rect">
            <a:avLst/>
          </a:prstGeom>
          <a:noFill/>
        </p:spPr>
      </p:pic>
      <p:sp>
        <p:nvSpPr>
          <p:cNvPr id="32" name="TextBox 31"/>
          <p:cNvSpPr txBox="1"/>
          <p:nvPr/>
        </p:nvSpPr>
        <p:spPr>
          <a:xfrm>
            <a:off x="128464" y="5733256"/>
            <a:ext cx="3071675" cy="1015663"/>
          </a:xfrm>
          <a:prstGeom prst="rect">
            <a:avLst/>
          </a:prstGeom>
          <a:noFill/>
        </p:spPr>
        <p:txBody>
          <a:bodyPr wrap="none" rtlCol="0">
            <a:spAutoFit/>
          </a:bodyPr>
          <a:lstStyle/>
          <a:p>
            <a:r>
              <a:rPr lang="en-GB" sz="1200" dirty="0">
                <a:latin typeface="Lucida Bright" pitchFamily="18" charset="0"/>
              </a:rPr>
              <a:t>The ergonomics in the design of this</a:t>
            </a:r>
          </a:p>
          <a:p>
            <a:r>
              <a:rPr lang="en-GB" sz="1200" dirty="0">
                <a:latin typeface="Lucida Bright" pitchFamily="18" charset="0"/>
              </a:rPr>
              <a:t>computer mouse are the curved</a:t>
            </a:r>
          </a:p>
          <a:p>
            <a:r>
              <a:rPr lang="en-GB" sz="1200" dirty="0">
                <a:latin typeface="Lucida Bright" pitchFamily="18" charset="0"/>
              </a:rPr>
              <a:t>shape to make it more comfortable to </a:t>
            </a:r>
          </a:p>
          <a:p>
            <a:r>
              <a:rPr lang="en-GB" sz="1200" dirty="0">
                <a:latin typeface="Lucida Bright" pitchFamily="18" charset="0"/>
              </a:rPr>
              <a:t>hold and the rubber scroll wheel </a:t>
            </a:r>
          </a:p>
          <a:p>
            <a:r>
              <a:rPr lang="en-GB" sz="1200" dirty="0">
                <a:latin typeface="Lucida Bright" pitchFamily="18" charset="0"/>
              </a:rPr>
              <a:t>allows the user to scroll with ease.</a:t>
            </a:r>
          </a:p>
        </p:txBody>
      </p:sp>
      <p:sp>
        <p:nvSpPr>
          <p:cNvPr id="33" name="TextBox 32"/>
          <p:cNvSpPr txBox="1"/>
          <p:nvPr/>
        </p:nvSpPr>
        <p:spPr>
          <a:xfrm>
            <a:off x="200472" y="5445225"/>
            <a:ext cx="1080120" cy="307777"/>
          </a:xfrm>
          <a:prstGeom prst="rect">
            <a:avLst/>
          </a:prstGeom>
          <a:solidFill>
            <a:srgbClr val="66FF33"/>
          </a:solidFill>
        </p:spPr>
        <p:txBody>
          <a:bodyPr wrap="square" rtlCol="0">
            <a:spAutoFit/>
          </a:bodyPr>
          <a:lstStyle/>
          <a:p>
            <a:pPr algn="ctr"/>
            <a:r>
              <a:rPr lang="en-GB" sz="1400" b="1" u="sng" dirty="0">
                <a:latin typeface="Arial" pitchFamily="34" charset="0"/>
                <a:ea typeface="Arial Unicode MS" pitchFamily="34" charset="-128"/>
                <a:cs typeface="Arial" pitchFamily="34" charset="0"/>
              </a:rPr>
              <a:t>Example</a:t>
            </a:r>
          </a:p>
        </p:txBody>
      </p:sp>
      <p:sp>
        <p:nvSpPr>
          <p:cNvPr id="17" name="Footer Placeholder 16"/>
          <p:cNvSpPr>
            <a:spLocks noGrp="1"/>
          </p:cNvSpPr>
          <p:nvPr>
            <p:ph type="ftr" sz="quarter" idx="11"/>
          </p:nvPr>
        </p:nvSpPr>
        <p:spPr/>
        <p:txBody>
          <a:bodyPr/>
          <a:lstStyle/>
          <a:p>
            <a:r>
              <a:rPr lang="en-GB"/>
              <a:t>JMARSHALL</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p:cNvPicPr>
            <a:picLocks noChangeAspect="1" noChangeArrowheads="1"/>
          </p:cNvPicPr>
          <p:nvPr/>
        </p:nvPicPr>
        <p:blipFill>
          <a:blip r:embed="rId2" cstate="print"/>
          <a:srcRect/>
          <a:stretch>
            <a:fillRect/>
          </a:stretch>
        </p:blipFill>
        <p:spPr bwMode="auto">
          <a:xfrm>
            <a:off x="272480" y="188640"/>
            <a:ext cx="3384376" cy="953133"/>
          </a:xfrm>
          <a:prstGeom prst="rect">
            <a:avLst/>
          </a:prstGeom>
          <a:noFill/>
          <a:ln w="9525">
            <a:noFill/>
            <a:miter lim="800000"/>
            <a:headEnd/>
            <a:tailEnd/>
          </a:ln>
        </p:spPr>
      </p:pic>
      <p:sp>
        <p:nvSpPr>
          <p:cNvPr id="5" name="Rectangle 4"/>
          <p:cNvSpPr/>
          <p:nvPr/>
        </p:nvSpPr>
        <p:spPr>
          <a:xfrm>
            <a:off x="5241032" y="1628800"/>
            <a:ext cx="4392488" cy="4824536"/>
          </a:xfrm>
          <a:prstGeom prst="rect">
            <a:avLst/>
          </a:prstGeom>
          <a:noFill/>
          <a:ln>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200472" y="1340768"/>
            <a:ext cx="4968552" cy="7417415"/>
          </a:xfrm>
          <a:prstGeom prst="rect">
            <a:avLst/>
          </a:prstGeom>
          <a:noFill/>
        </p:spPr>
        <p:txBody>
          <a:bodyPr wrap="square" rtlCol="0">
            <a:spAutoFit/>
          </a:bodyPr>
          <a:lstStyle/>
          <a:p>
            <a:pPr marL="342900" indent="-342900"/>
            <a:endParaRPr lang="en-GB" sz="1400" dirty="0">
              <a:latin typeface="Arial" pitchFamily="34" charset="0"/>
              <a:cs typeface="Arial" pitchFamily="34" charset="0"/>
            </a:endParaRPr>
          </a:p>
          <a:p>
            <a:pPr marL="342900" indent="-342900"/>
            <a:r>
              <a:rPr lang="en-GB" sz="1400" dirty="0">
                <a:latin typeface="Arial" pitchFamily="34" charset="0"/>
                <a:cs typeface="Arial" pitchFamily="34" charset="0"/>
              </a:rPr>
              <a:t>3) Look at the two computer keyboards below.</a:t>
            </a:r>
            <a:br>
              <a:rPr lang="en-GB" sz="1400" dirty="0">
                <a:latin typeface="Arial" pitchFamily="34" charset="0"/>
                <a:cs typeface="Arial" pitchFamily="34" charset="0"/>
              </a:rPr>
            </a:br>
            <a:br>
              <a:rPr lang="en-GB" sz="1400" dirty="0">
                <a:latin typeface="Arial" pitchFamily="34" charset="0"/>
                <a:cs typeface="Arial" pitchFamily="34" charset="0"/>
              </a:rPr>
            </a:br>
            <a:br>
              <a:rPr lang="en-GB" sz="1400" dirty="0">
                <a:latin typeface="Arial" pitchFamily="34" charset="0"/>
                <a:cs typeface="Arial" pitchFamily="34" charset="0"/>
              </a:rPr>
            </a:br>
            <a:br>
              <a:rPr lang="en-GB" sz="1400" dirty="0">
                <a:latin typeface="Arial" pitchFamily="34" charset="0"/>
                <a:cs typeface="Arial" pitchFamily="34" charset="0"/>
              </a:rPr>
            </a:br>
            <a:br>
              <a:rPr lang="en-GB" sz="1400" dirty="0">
                <a:latin typeface="Arial" pitchFamily="34" charset="0"/>
                <a:cs typeface="Arial" pitchFamily="34" charset="0"/>
              </a:rPr>
            </a:br>
            <a:br>
              <a:rPr lang="en-GB" sz="1400" dirty="0">
                <a:latin typeface="Arial" pitchFamily="34" charset="0"/>
                <a:cs typeface="Arial" pitchFamily="34" charset="0"/>
              </a:rPr>
            </a:br>
            <a:br>
              <a:rPr lang="en-GB" sz="1400" dirty="0">
                <a:latin typeface="Arial" pitchFamily="34" charset="0"/>
                <a:cs typeface="Arial" pitchFamily="34" charset="0"/>
              </a:rPr>
            </a:br>
            <a:br>
              <a:rPr lang="en-GB" sz="1400" dirty="0">
                <a:latin typeface="Arial" pitchFamily="34" charset="0"/>
                <a:cs typeface="Arial" pitchFamily="34" charset="0"/>
              </a:rPr>
            </a:br>
            <a:br>
              <a:rPr lang="en-GB" sz="1400" dirty="0">
                <a:latin typeface="Arial" pitchFamily="34" charset="0"/>
                <a:cs typeface="Arial" pitchFamily="34" charset="0"/>
              </a:rPr>
            </a:br>
            <a:br>
              <a:rPr lang="en-GB" sz="1400" dirty="0">
                <a:latin typeface="Arial" pitchFamily="34" charset="0"/>
                <a:cs typeface="Arial" pitchFamily="34" charset="0"/>
              </a:rPr>
            </a:br>
            <a:endParaRPr lang="en-GB" sz="1400" b="1" dirty="0">
              <a:latin typeface="Arial" pitchFamily="34" charset="0"/>
              <a:cs typeface="Arial" pitchFamily="34" charset="0"/>
            </a:endParaRPr>
          </a:p>
          <a:p>
            <a:pPr marL="342900" indent="-342900"/>
            <a:r>
              <a:rPr lang="en-GB" sz="1400" b="1" dirty="0">
                <a:latin typeface="Arial" pitchFamily="34" charset="0"/>
                <a:cs typeface="Arial" pitchFamily="34" charset="0"/>
              </a:rPr>
              <a:t>Explain</a:t>
            </a:r>
            <a:r>
              <a:rPr lang="en-GB" sz="1400" dirty="0">
                <a:latin typeface="Arial" pitchFamily="34" charset="0"/>
                <a:cs typeface="Arial" pitchFamily="34" charset="0"/>
              </a:rPr>
              <a:t> how  the use of ergonomics has improved and </a:t>
            </a:r>
          </a:p>
          <a:p>
            <a:pPr marL="342900" indent="-342900"/>
            <a:r>
              <a:rPr lang="en-GB" sz="1400" dirty="0">
                <a:latin typeface="Arial" pitchFamily="34" charset="0"/>
                <a:cs typeface="Arial" pitchFamily="34" charset="0"/>
              </a:rPr>
              <a:t>changed the design of keyboards and </a:t>
            </a:r>
            <a:r>
              <a:rPr lang="en-GB" sz="1400" b="1" dirty="0">
                <a:latin typeface="Arial" pitchFamily="34" charset="0"/>
                <a:cs typeface="Arial" pitchFamily="34" charset="0"/>
              </a:rPr>
              <a:t>identify three key</a:t>
            </a:r>
          </a:p>
          <a:p>
            <a:pPr marL="342900" indent="-342900"/>
            <a:r>
              <a:rPr lang="en-GB" sz="1400" b="1" dirty="0">
                <a:latin typeface="Arial" pitchFamily="34" charset="0"/>
                <a:cs typeface="Arial" pitchFamily="34" charset="0"/>
              </a:rPr>
              <a:t>features</a:t>
            </a:r>
            <a:r>
              <a:rPr lang="en-GB" sz="1400" dirty="0">
                <a:latin typeface="Arial" pitchFamily="34" charset="0"/>
                <a:cs typeface="Arial" pitchFamily="34" charset="0"/>
              </a:rPr>
              <a:t> from the modern day keyboard where ergonomics</a:t>
            </a:r>
          </a:p>
          <a:p>
            <a:pPr marL="342900" indent="-342900"/>
            <a:r>
              <a:rPr lang="en-GB" sz="1400" dirty="0">
                <a:latin typeface="Arial" pitchFamily="34" charset="0"/>
                <a:cs typeface="Arial" pitchFamily="34" charset="0"/>
              </a:rPr>
              <a:t>have been used.</a:t>
            </a:r>
          </a:p>
          <a:p>
            <a:pPr marL="342900" indent="-342900"/>
            <a:endParaRPr lang="en-GB" sz="1400" dirty="0">
              <a:latin typeface="Arial" pitchFamily="34" charset="0"/>
              <a:cs typeface="Arial" pitchFamily="34" charset="0"/>
            </a:endParaRPr>
          </a:p>
          <a:p>
            <a:pPr marL="342900" indent="-342900"/>
            <a:r>
              <a:rPr lang="en-GB" sz="1400" dirty="0">
                <a:latin typeface="Arial" pitchFamily="34" charset="0"/>
                <a:cs typeface="Arial" pitchFamily="34" charset="0"/>
              </a:rPr>
              <a:t>……………………………………………………………………...</a:t>
            </a:r>
          </a:p>
          <a:p>
            <a:pPr marL="342900" indent="-342900"/>
            <a:r>
              <a:rPr lang="en-GB" sz="1400" dirty="0">
                <a:latin typeface="Arial" pitchFamily="34" charset="0"/>
                <a:cs typeface="Arial" pitchFamily="34" charset="0"/>
              </a:rPr>
              <a:t>……………………………………………………………………...</a:t>
            </a:r>
          </a:p>
          <a:p>
            <a:pPr marL="342900" indent="-342900"/>
            <a:r>
              <a:rPr lang="en-GB" sz="1400" dirty="0">
                <a:latin typeface="Arial" pitchFamily="34" charset="0"/>
                <a:cs typeface="Arial" pitchFamily="34" charset="0"/>
              </a:rPr>
              <a:t>……………………………………………………………………...</a:t>
            </a:r>
          </a:p>
          <a:p>
            <a:pPr marL="342900" indent="-342900"/>
            <a:r>
              <a:rPr lang="en-GB" sz="1400" dirty="0">
                <a:latin typeface="Arial" pitchFamily="34" charset="0"/>
                <a:cs typeface="Arial" pitchFamily="34" charset="0"/>
              </a:rPr>
              <a:t>……………………………………………………………………...</a:t>
            </a:r>
          </a:p>
          <a:p>
            <a:pPr marL="342900" indent="-342900"/>
            <a:r>
              <a:rPr lang="en-GB" sz="1400" dirty="0">
                <a:latin typeface="Arial" pitchFamily="34" charset="0"/>
                <a:cs typeface="Arial" pitchFamily="34" charset="0"/>
              </a:rPr>
              <a:t>……………………………………………………………………...</a:t>
            </a:r>
          </a:p>
          <a:p>
            <a:pPr marL="342900" indent="-342900"/>
            <a:r>
              <a:rPr lang="en-GB" sz="1400" dirty="0">
                <a:latin typeface="Arial" pitchFamily="34" charset="0"/>
                <a:cs typeface="Arial" pitchFamily="34" charset="0"/>
              </a:rPr>
              <a:t>……………………………………………………………………...</a:t>
            </a:r>
          </a:p>
          <a:p>
            <a:pPr marL="342900" indent="-342900"/>
            <a:r>
              <a:rPr lang="en-GB" sz="1400" dirty="0">
                <a:latin typeface="Arial" pitchFamily="34" charset="0"/>
                <a:cs typeface="Arial" pitchFamily="34" charset="0"/>
              </a:rPr>
              <a:t>……………………………………………………………………...</a:t>
            </a:r>
          </a:p>
          <a:p>
            <a:pPr marL="342900" indent="-342900"/>
            <a:r>
              <a:rPr lang="en-GB" sz="1400" dirty="0">
                <a:latin typeface="Arial" pitchFamily="34" charset="0"/>
                <a:cs typeface="Arial" pitchFamily="34" charset="0"/>
              </a:rPr>
              <a:t>……………………………………………………………………...</a:t>
            </a: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br>
              <a:rPr lang="en-GB" sz="1400" dirty="0">
                <a:latin typeface="Arial" pitchFamily="34" charset="0"/>
                <a:cs typeface="Arial" pitchFamily="34" charset="0"/>
              </a:rPr>
            </a:br>
            <a:endParaRPr lang="en-GB" sz="1400" dirty="0">
              <a:latin typeface="Arial" pitchFamily="34" charset="0"/>
              <a:cs typeface="Arial" pitchFamily="34" charset="0"/>
            </a:endParaRPr>
          </a:p>
        </p:txBody>
      </p:sp>
      <p:sp>
        <p:nvSpPr>
          <p:cNvPr id="7" name="Rectangle 6"/>
          <p:cNvSpPr/>
          <p:nvPr/>
        </p:nvSpPr>
        <p:spPr>
          <a:xfrm>
            <a:off x="5241032" y="332656"/>
            <a:ext cx="4392488" cy="1152128"/>
          </a:xfrm>
          <a:prstGeom prst="rect">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272480" y="1052736"/>
            <a:ext cx="4536504" cy="476672"/>
          </a:xfrm>
          <a:prstGeom prst="rect">
            <a:avLst/>
          </a:prstGeom>
          <a:solidFill>
            <a:srgbClr val="66FF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Impact" pitchFamily="34" charset="0"/>
              </a:rPr>
              <a:t>Can you answer these questions?</a:t>
            </a:r>
          </a:p>
        </p:txBody>
      </p:sp>
      <p:pic>
        <p:nvPicPr>
          <p:cNvPr id="18434" name="Picture 2" descr="1980s Vintage IBM PC Jr Computer KEYBOARD - untested READ #afflink ...">
            <a:hlinkClick r:id="rId3"/>
          </p:cNvPr>
          <p:cNvPicPr>
            <a:picLocks noChangeAspect="1" noChangeArrowheads="1"/>
          </p:cNvPicPr>
          <p:nvPr/>
        </p:nvPicPr>
        <p:blipFill>
          <a:blip r:embed="rId4" cstate="print"/>
          <a:srcRect/>
          <a:stretch>
            <a:fillRect/>
          </a:stretch>
        </p:blipFill>
        <p:spPr bwMode="auto">
          <a:xfrm>
            <a:off x="344488" y="1988840"/>
            <a:ext cx="2088232" cy="1258024"/>
          </a:xfrm>
          <a:prstGeom prst="rect">
            <a:avLst/>
          </a:prstGeom>
          <a:noFill/>
        </p:spPr>
      </p:pic>
      <p:pic>
        <p:nvPicPr>
          <p:cNvPr id="18436" name="Picture 4" descr="B2M-00008 | Microsoft Keyboard Wired USB Ergonomic, QWERTY (UK ...">
            <a:hlinkClick r:id="rId5"/>
          </p:cNvPr>
          <p:cNvPicPr>
            <a:picLocks noChangeAspect="1" noChangeArrowheads="1"/>
          </p:cNvPicPr>
          <p:nvPr/>
        </p:nvPicPr>
        <p:blipFill>
          <a:blip r:embed="rId6" cstate="print"/>
          <a:srcRect/>
          <a:stretch>
            <a:fillRect/>
          </a:stretch>
        </p:blipFill>
        <p:spPr bwMode="auto">
          <a:xfrm>
            <a:off x="2792760" y="1916832"/>
            <a:ext cx="2349077" cy="1296144"/>
          </a:xfrm>
          <a:prstGeom prst="rect">
            <a:avLst/>
          </a:prstGeom>
          <a:noFill/>
        </p:spPr>
      </p:pic>
      <p:sp>
        <p:nvSpPr>
          <p:cNvPr id="12" name="TextBox 11"/>
          <p:cNvSpPr txBox="1"/>
          <p:nvPr/>
        </p:nvSpPr>
        <p:spPr>
          <a:xfrm>
            <a:off x="488504" y="3284984"/>
            <a:ext cx="1371401" cy="307777"/>
          </a:xfrm>
          <a:prstGeom prst="rect">
            <a:avLst/>
          </a:prstGeom>
          <a:noFill/>
        </p:spPr>
        <p:txBody>
          <a:bodyPr wrap="none" rtlCol="0">
            <a:spAutoFit/>
          </a:bodyPr>
          <a:lstStyle/>
          <a:p>
            <a:r>
              <a:rPr lang="en-GB" sz="1400" dirty="0"/>
              <a:t>1980’s keyboard</a:t>
            </a:r>
          </a:p>
        </p:txBody>
      </p:sp>
      <p:sp>
        <p:nvSpPr>
          <p:cNvPr id="13" name="TextBox 12"/>
          <p:cNvSpPr txBox="1"/>
          <p:nvPr/>
        </p:nvSpPr>
        <p:spPr>
          <a:xfrm>
            <a:off x="3008784" y="3284984"/>
            <a:ext cx="1831079" cy="307777"/>
          </a:xfrm>
          <a:prstGeom prst="rect">
            <a:avLst/>
          </a:prstGeom>
          <a:noFill/>
        </p:spPr>
        <p:txBody>
          <a:bodyPr wrap="none" rtlCol="0">
            <a:spAutoFit/>
          </a:bodyPr>
          <a:lstStyle/>
          <a:p>
            <a:r>
              <a:rPr lang="en-GB" sz="1400" dirty="0"/>
              <a:t>Modern day  keyboard</a:t>
            </a:r>
          </a:p>
        </p:txBody>
      </p:sp>
      <p:sp>
        <p:nvSpPr>
          <p:cNvPr id="14" name="TextBox 13"/>
          <p:cNvSpPr txBox="1"/>
          <p:nvPr/>
        </p:nvSpPr>
        <p:spPr>
          <a:xfrm>
            <a:off x="6465168" y="332656"/>
            <a:ext cx="3440832" cy="1107996"/>
          </a:xfrm>
          <a:prstGeom prst="rect">
            <a:avLst/>
          </a:prstGeom>
          <a:noFill/>
        </p:spPr>
        <p:txBody>
          <a:bodyPr wrap="square" rtlCol="0">
            <a:spAutoFit/>
          </a:bodyPr>
          <a:lstStyle/>
          <a:p>
            <a:r>
              <a:rPr lang="en-GB" sz="1100" b="1" dirty="0"/>
              <a:t>Design a new product to be used in the house or garden. This could be a new tool, chair, </a:t>
            </a:r>
          </a:p>
          <a:p>
            <a:r>
              <a:rPr lang="en-GB" sz="1100" b="1" dirty="0"/>
              <a:t>remote control or something of your choice. You </a:t>
            </a:r>
          </a:p>
          <a:p>
            <a:r>
              <a:rPr lang="en-GB" sz="1100" b="1" dirty="0"/>
              <a:t>must draw in pencil and you can use colour pencils</a:t>
            </a:r>
          </a:p>
          <a:p>
            <a:r>
              <a:rPr lang="en-GB" sz="1100" b="1" dirty="0"/>
              <a:t>if  you have them. Label your design to explain what</a:t>
            </a:r>
          </a:p>
          <a:p>
            <a:r>
              <a:rPr lang="en-GB" sz="1100" b="1" dirty="0"/>
              <a:t>your new product is and how it will work.</a:t>
            </a:r>
          </a:p>
        </p:txBody>
      </p:sp>
      <p:sp>
        <p:nvSpPr>
          <p:cNvPr id="8" name="Explosion 1 7"/>
          <p:cNvSpPr/>
          <p:nvPr/>
        </p:nvSpPr>
        <p:spPr>
          <a:xfrm>
            <a:off x="4592960" y="0"/>
            <a:ext cx="1944216" cy="1728192"/>
          </a:xfrm>
          <a:prstGeom prst="irregularSeal1">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latin typeface="Arial Unicode MS" pitchFamily="34" charset="-128"/>
                <a:ea typeface="Arial Unicode MS" pitchFamily="34" charset="-128"/>
                <a:cs typeface="Arial Unicode MS" pitchFamily="34" charset="-128"/>
              </a:rPr>
              <a:t>Challenge!</a:t>
            </a:r>
          </a:p>
        </p:txBody>
      </p:sp>
      <p:pic>
        <p:nvPicPr>
          <p:cNvPr id="18438" name="Picture 6" descr="First Product Design Project – Title">
            <a:hlinkClick r:id="rId7"/>
          </p:cNvPr>
          <p:cNvPicPr>
            <a:picLocks noChangeAspect="1" noChangeArrowheads="1"/>
          </p:cNvPicPr>
          <p:nvPr/>
        </p:nvPicPr>
        <p:blipFill>
          <a:blip r:embed="rId8" cstate="print"/>
          <a:srcRect r="27715"/>
          <a:stretch>
            <a:fillRect/>
          </a:stretch>
        </p:blipFill>
        <p:spPr bwMode="auto">
          <a:xfrm>
            <a:off x="8337376" y="1700808"/>
            <a:ext cx="1224136" cy="1130608"/>
          </a:xfrm>
          <a:prstGeom prst="rect">
            <a:avLst/>
          </a:prstGeom>
          <a:noFill/>
        </p:spPr>
      </p:pic>
      <p:pic>
        <p:nvPicPr>
          <p:cNvPr id="18440" name="Picture 8" descr="59 Best Ergonomic Products images | Adjustable height desk ...">
            <a:hlinkClick r:id="rId9"/>
          </p:cNvPr>
          <p:cNvPicPr>
            <a:picLocks noChangeAspect="1" noChangeArrowheads="1"/>
          </p:cNvPicPr>
          <p:nvPr/>
        </p:nvPicPr>
        <p:blipFill>
          <a:blip r:embed="rId10" cstate="print"/>
          <a:srcRect/>
          <a:stretch>
            <a:fillRect/>
          </a:stretch>
        </p:blipFill>
        <p:spPr bwMode="auto">
          <a:xfrm>
            <a:off x="7041232" y="1700808"/>
            <a:ext cx="1021065" cy="1129241"/>
          </a:xfrm>
          <a:prstGeom prst="rect">
            <a:avLst/>
          </a:prstGeom>
          <a:noFill/>
        </p:spPr>
      </p:pic>
      <p:pic>
        <p:nvPicPr>
          <p:cNvPr id="18442" name="Picture 10" descr="Easi-Grip® Arm Support Cuff - Peta UK - Easi grip">
            <a:hlinkClick r:id="rId11"/>
          </p:cNvPr>
          <p:cNvPicPr>
            <a:picLocks noChangeAspect="1" noChangeArrowheads="1"/>
          </p:cNvPicPr>
          <p:nvPr/>
        </p:nvPicPr>
        <p:blipFill>
          <a:blip r:embed="rId12" cstate="print"/>
          <a:srcRect/>
          <a:stretch>
            <a:fillRect/>
          </a:stretch>
        </p:blipFill>
        <p:spPr bwMode="auto">
          <a:xfrm>
            <a:off x="5313040" y="1700808"/>
            <a:ext cx="1656184" cy="1324947"/>
          </a:xfrm>
          <a:prstGeom prst="rect">
            <a:avLst/>
          </a:prstGeom>
          <a:noFill/>
        </p:spPr>
      </p:pic>
      <p:sp>
        <p:nvSpPr>
          <p:cNvPr id="17" name="Footer Placeholder 16"/>
          <p:cNvSpPr>
            <a:spLocks noGrp="1"/>
          </p:cNvSpPr>
          <p:nvPr>
            <p:ph type="ftr" sz="quarter" idx="11"/>
          </p:nvPr>
        </p:nvSpPr>
        <p:spPr/>
        <p:txBody>
          <a:bodyPr/>
          <a:lstStyle/>
          <a:p>
            <a:r>
              <a:rPr lang="en-GB"/>
              <a:t>JMARSHALL</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4526001" y="764704"/>
            <a:ext cx="5379999" cy="10218182"/>
          </a:xfrm>
          <a:prstGeom prst="rect">
            <a:avLst/>
          </a:prstGeom>
          <a:noFill/>
        </p:spPr>
        <p:txBody>
          <a:bodyPr wrap="none" rtlCol="0">
            <a:spAutoFit/>
          </a:bodyPr>
          <a:lstStyle/>
          <a:p>
            <a:pPr marL="342900" indent="-342900">
              <a:buAutoNum type="arabicParenR"/>
            </a:pPr>
            <a:endParaRPr lang="en-GB" sz="1400" dirty="0">
              <a:latin typeface="Arial" pitchFamily="34" charset="0"/>
              <a:cs typeface="Arial" pitchFamily="34" charset="0"/>
            </a:endParaRPr>
          </a:p>
          <a:p>
            <a:pPr marL="342900" indent="-342900">
              <a:buAutoNum type="arabicParenR"/>
            </a:pPr>
            <a:r>
              <a:rPr lang="en-GB" sz="1400" dirty="0">
                <a:latin typeface="Arial" pitchFamily="34" charset="0"/>
                <a:cs typeface="Arial" pitchFamily="34" charset="0"/>
              </a:rPr>
              <a:t>Look at the image of the headset shown below. </a:t>
            </a:r>
          </a:p>
          <a:p>
            <a:pPr marL="342900" indent="-342900">
              <a:buAutoNum type="arabicParenR"/>
            </a:pPr>
            <a:endParaRPr lang="en-GB" sz="1400" dirty="0">
              <a:latin typeface="Arial" pitchFamily="34" charset="0"/>
              <a:cs typeface="Arial" pitchFamily="34" charset="0"/>
            </a:endParaRPr>
          </a:p>
          <a:p>
            <a:pPr marL="342900" indent="-342900">
              <a:buAutoNum type="arabicParenR"/>
            </a:pPr>
            <a:endParaRPr lang="en-GB" sz="1400" dirty="0">
              <a:latin typeface="Arial" pitchFamily="34" charset="0"/>
              <a:cs typeface="Arial" pitchFamily="34" charset="0"/>
            </a:endParaRPr>
          </a:p>
          <a:p>
            <a:pPr marL="342900" indent="-342900">
              <a:buAutoNum type="arabicParenR"/>
            </a:pPr>
            <a:endParaRPr lang="en-GB" sz="1400" dirty="0">
              <a:latin typeface="Arial" pitchFamily="34" charset="0"/>
              <a:cs typeface="Arial" pitchFamily="34" charset="0"/>
            </a:endParaRPr>
          </a:p>
          <a:p>
            <a:pPr marL="342900" indent="-342900">
              <a:buAutoNum type="arabicParenR"/>
            </a:pPr>
            <a:endParaRPr lang="en-GB" sz="1400" dirty="0">
              <a:latin typeface="Arial" pitchFamily="34" charset="0"/>
              <a:cs typeface="Arial" pitchFamily="34" charset="0"/>
            </a:endParaRPr>
          </a:p>
          <a:p>
            <a:pPr marL="342900" indent="-342900">
              <a:buAutoNum type="arabicParenR"/>
            </a:pPr>
            <a:endParaRPr lang="en-GB" sz="1400" dirty="0">
              <a:latin typeface="Arial" pitchFamily="34" charset="0"/>
              <a:cs typeface="Arial" pitchFamily="34" charset="0"/>
            </a:endParaRPr>
          </a:p>
          <a:p>
            <a:pPr marL="342900" indent="-342900">
              <a:buAutoNum type="arabicParenR"/>
            </a:pPr>
            <a:endParaRPr lang="en-GB" sz="1400" dirty="0">
              <a:latin typeface="Arial" pitchFamily="34" charset="0"/>
              <a:cs typeface="Arial" pitchFamily="34" charset="0"/>
            </a:endParaRPr>
          </a:p>
          <a:p>
            <a:pPr marL="342900" indent="-342900">
              <a:buAutoNum type="arabicParenR"/>
            </a:pPr>
            <a:endParaRPr lang="en-GB" sz="1400" dirty="0">
              <a:latin typeface="Arial" pitchFamily="34" charset="0"/>
              <a:cs typeface="Arial" pitchFamily="34" charset="0"/>
            </a:endParaRPr>
          </a:p>
          <a:p>
            <a:pPr marL="342900" indent="-342900">
              <a:buAutoNum type="arabicParenR"/>
            </a:pPr>
            <a:endParaRPr lang="en-GB" sz="1400" dirty="0">
              <a:latin typeface="Arial" pitchFamily="34" charset="0"/>
              <a:cs typeface="Arial" pitchFamily="34" charset="0"/>
            </a:endParaRPr>
          </a:p>
          <a:p>
            <a:pPr marL="342900" indent="-342900">
              <a:buAutoNum type="arabicParenR"/>
            </a:pPr>
            <a:endParaRPr lang="en-GB" sz="1400" dirty="0">
              <a:latin typeface="Arial" pitchFamily="34" charset="0"/>
              <a:cs typeface="Arial" pitchFamily="34" charset="0"/>
            </a:endParaRPr>
          </a:p>
          <a:p>
            <a:pPr marL="342900" indent="-342900">
              <a:buAutoNum type="arabicParenR"/>
            </a:pPr>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r>
              <a:rPr lang="en-GB" sz="1400" dirty="0">
                <a:latin typeface="Arial" pitchFamily="34" charset="0"/>
                <a:cs typeface="Arial" pitchFamily="34" charset="0"/>
              </a:rPr>
              <a:t>      </a:t>
            </a:r>
          </a:p>
          <a:p>
            <a:pPr marL="342900" indent="-342900"/>
            <a:r>
              <a:rPr lang="en-GB" sz="1400" dirty="0">
                <a:latin typeface="Arial" pitchFamily="34" charset="0"/>
                <a:cs typeface="Arial" pitchFamily="34" charset="0"/>
              </a:rPr>
              <a:t>       Identify two key features where anthropometrics are used</a:t>
            </a:r>
          </a:p>
          <a:p>
            <a:pPr marL="342900" indent="-342900"/>
            <a:r>
              <a:rPr lang="en-GB" sz="1400" dirty="0">
                <a:latin typeface="Arial" pitchFamily="34" charset="0"/>
                <a:cs typeface="Arial" pitchFamily="34" charset="0"/>
              </a:rPr>
              <a:t>       in the design of the headset. One has been completed for</a:t>
            </a:r>
          </a:p>
          <a:p>
            <a:pPr marL="342900" indent="-342900"/>
            <a:r>
              <a:rPr lang="en-GB" sz="1400" dirty="0">
                <a:latin typeface="Arial" pitchFamily="34" charset="0"/>
                <a:cs typeface="Arial" pitchFamily="34" charset="0"/>
              </a:rPr>
              <a:t>       you.</a:t>
            </a:r>
          </a:p>
          <a:p>
            <a:pPr marL="342900" indent="-342900"/>
            <a:endParaRPr lang="en-GB" sz="1400" dirty="0">
              <a:latin typeface="Arial" pitchFamily="34" charset="0"/>
              <a:cs typeface="Arial" pitchFamily="34" charset="0"/>
            </a:endParaRPr>
          </a:p>
          <a:p>
            <a:pPr marL="342900" indent="-342900"/>
            <a:r>
              <a:rPr lang="en-GB" sz="1400" dirty="0">
                <a:latin typeface="Arial" pitchFamily="34" charset="0"/>
                <a:cs typeface="Arial" pitchFamily="34" charset="0"/>
              </a:rPr>
              <a:t>      1.  The location of the microphone on the headset is in line</a:t>
            </a:r>
          </a:p>
          <a:p>
            <a:pPr marL="342900" indent="-342900"/>
            <a:r>
              <a:rPr lang="en-GB" sz="1400" dirty="0">
                <a:latin typeface="Arial" pitchFamily="34" charset="0"/>
                <a:cs typeface="Arial" pitchFamily="34" charset="0"/>
              </a:rPr>
              <a:t>           with the average adult’s mouth. </a:t>
            </a: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r>
              <a:rPr lang="en-GB" sz="1400" dirty="0">
                <a:latin typeface="Arial" pitchFamily="34" charset="0"/>
                <a:cs typeface="Arial" pitchFamily="34" charset="0"/>
              </a:rPr>
              <a:t>      2.  ………………………………………………………………..</a:t>
            </a: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r>
              <a:rPr lang="en-GB" sz="1400" dirty="0">
                <a:latin typeface="Arial" pitchFamily="34" charset="0"/>
                <a:cs typeface="Arial" pitchFamily="34" charset="0"/>
              </a:rPr>
              <a:t>      3. ………………………………………………………………….</a:t>
            </a:r>
          </a:p>
          <a:p>
            <a:pPr marL="342900" indent="-342900">
              <a:buAutoNum type="arabicParenR"/>
            </a:pPr>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br>
              <a:rPr lang="en-GB" sz="1400" dirty="0">
                <a:latin typeface="Arial" pitchFamily="34" charset="0"/>
                <a:cs typeface="Arial" pitchFamily="34" charset="0"/>
              </a:rPr>
            </a:br>
            <a:r>
              <a:rPr lang="en-GB" sz="1400" dirty="0">
                <a:latin typeface="Arial" pitchFamily="34" charset="0"/>
                <a:cs typeface="Arial" pitchFamily="34" charset="0"/>
              </a:rPr>
              <a:t>………………………………………………………………………</a:t>
            </a:r>
          </a:p>
          <a:p>
            <a:pPr marL="342900" indent="-342900"/>
            <a:r>
              <a:rPr lang="en-GB" sz="1400" dirty="0">
                <a:latin typeface="Arial" pitchFamily="34" charset="0"/>
                <a:cs typeface="Arial" pitchFamily="34" charset="0"/>
              </a:rPr>
              <a:t>       ………………………………………………………………………</a:t>
            </a:r>
          </a:p>
          <a:p>
            <a:pPr marL="342900" indent="-342900"/>
            <a:r>
              <a:rPr lang="en-GB" sz="1400" dirty="0">
                <a:latin typeface="Arial" pitchFamily="34" charset="0"/>
                <a:cs typeface="Arial" pitchFamily="34" charset="0"/>
              </a:rPr>
              <a:t>       ………………………………………………………………………</a:t>
            </a:r>
          </a:p>
        </p:txBody>
      </p:sp>
      <p:pic>
        <p:nvPicPr>
          <p:cNvPr id="17409" name="Picture 1"/>
          <p:cNvPicPr>
            <a:picLocks noChangeAspect="1" noChangeArrowheads="1"/>
          </p:cNvPicPr>
          <p:nvPr/>
        </p:nvPicPr>
        <p:blipFill>
          <a:blip r:embed="rId2" cstate="print"/>
          <a:srcRect/>
          <a:stretch>
            <a:fillRect/>
          </a:stretch>
        </p:blipFill>
        <p:spPr bwMode="auto">
          <a:xfrm>
            <a:off x="272480" y="260648"/>
            <a:ext cx="4384404" cy="677947"/>
          </a:xfrm>
          <a:prstGeom prst="rect">
            <a:avLst/>
          </a:prstGeom>
          <a:noFill/>
          <a:ln w="9525">
            <a:noFill/>
            <a:miter lim="800000"/>
            <a:headEnd/>
            <a:tailEnd/>
          </a:ln>
        </p:spPr>
      </p:pic>
      <p:sp>
        <p:nvSpPr>
          <p:cNvPr id="5" name="Rectangle: Rounded Corners 4">
            <a:extLst>
              <a:ext uri="{FF2B5EF4-FFF2-40B4-BE49-F238E27FC236}">
                <a16:creationId xmlns:a16="http://schemas.microsoft.com/office/drawing/2014/main" id="{9355533E-0573-4033-BC23-A542321C7CC8}"/>
              </a:ext>
            </a:extLst>
          </p:cNvPr>
          <p:cNvSpPr/>
          <p:nvPr/>
        </p:nvSpPr>
        <p:spPr>
          <a:xfrm>
            <a:off x="272480" y="1988840"/>
            <a:ext cx="3456384" cy="1368152"/>
          </a:xfrm>
          <a:prstGeom prst="roundRect">
            <a:avLst/>
          </a:prstGeom>
          <a:solidFill>
            <a:schemeClr val="bg1"/>
          </a:solidFill>
          <a:ln w="571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GB" sz="1000" b="1" dirty="0">
              <a:solidFill>
                <a:schemeClr val="tx1"/>
              </a:solidFill>
              <a:latin typeface="Arial" panose="020B0604020202020204" pitchFamily="34" charset="0"/>
              <a:cs typeface="Arial" panose="020B0604020202020204" pitchFamily="34" charset="0"/>
            </a:endParaRPr>
          </a:p>
          <a:p>
            <a:r>
              <a:rPr lang="en-GB" sz="1200" b="1" dirty="0">
                <a:solidFill>
                  <a:schemeClr val="tx1"/>
                </a:solidFill>
                <a:latin typeface="Arial" panose="020B0604020202020204" pitchFamily="34" charset="0"/>
                <a:cs typeface="Arial" panose="020B0604020202020204" pitchFamily="34" charset="0"/>
              </a:rPr>
              <a:t>………………………………………………………………………………………………………………………………………………………………………………………………………………………………………………………………………….</a:t>
            </a:r>
          </a:p>
        </p:txBody>
      </p:sp>
      <p:sp>
        <p:nvSpPr>
          <p:cNvPr id="6" name="Rounded Rectangle 5"/>
          <p:cNvSpPr/>
          <p:nvPr/>
        </p:nvSpPr>
        <p:spPr>
          <a:xfrm>
            <a:off x="272480" y="836712"/>
            <a:ext cx="3456384" cy="1008112"/>
          </a:xfrm>
          <a:prstGeom prst="round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dirty="0">
                <a:solidFill>
                  <a:schemeClr val="tx1"/>
                </a:solidFill>
                <a:cs typeface="Arial" pitchFamily="34" charset="0"/>
              </a:rPr>
              <a:t>In the box below write the definition of anthropometrics. Give an example of a product where anthropometrics are used.</a:t>
            </a:r>
          </a:p>
          <a:p>
            <a:r>
              <a:rPr lang="en-GB" sz="1200" dirty="0">
                <a:solidFill>
                  <a:schemeClr val="tx1"/>
                </a:solidFill>
                <a:cs typeface="Arial" pitchFamily="34" charset="0"/>
              </a:rPr>
              <a:t>Anthropometrics and ergonomics page on </a:t>
            </a:r>
            <a:r>
              <a:rPr lang="en-GB" sz="1200" b="1" dirty="0">
                <a:solidFill>
                  <a:schemeClr val="tx1"/>
                </a:solidFill>
                <a:cs typeface="Arial" pitchFamily="34" charset="0"/>
              </a:rPr>
              <a:t>www.technologystudent.com</a:t>
            </a:r>
          </a:p>
          <a:p>
            <a:endParaRPr lang="en-GB" sz="1200" dirty="0">
              <a:solidFill>
                <a:schemeClr val="tx1"/>
              </a:solidFill>
              <a:cs typeface="Arial" pitchFamily="34" charset="0"/>
            </a:endParaRPr>
          </a:p>
        </p:txBody>
      </p:sp>
      <p:sp>
        <p:nvSpPr>
          <p:cNvPr id="7" name="Down Arrow 6"/>
          <p:cNvSpPr/>
          <p:nvPr/>
        </p:nvSpPr>
        <p:spPr>
          <a:xfrm>
            <a:off x="3119321" y="1688905"/>
            <a:ext cx="432048" cy="576064"/>
          </a:xfrm>
          <a:prstGeom prst="downArrow">
            <a:avLst/>
          </a:prstGeom>
          <a:solidFill>
            <a:srgbClr val="00B0F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704528" y="3501008"/>
            <a:ext cx="3672408" cy="1152128"/>
          </a:xfrm>
          <a:prstGeom prst="rect">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GB" dirty="0"/>
          </a:p>
        </p:txBody>
      </p:sp>
      <p:pic>
        <p:nvPicPr>
          <p:cNvPr id="17411" name="Picture 3" descr="BlueParrott B550-XT - Review 2019 - PCMag UK">
            <a:hlinkClick r:id="rId3"/>
          </p:cNvPr>
          <p:cNvPicPr>
            <a:picLocks noChangeAspect="1" noChangeArrowheads="1"/>
          </p:cNvPicPr>
          <p:nvPr/>
        </p:nvPicPr>
        <p:blipFill>
          <a:blip r:embed="rId4" cstate="print"/>
          <a:srcRect l="26444" r="24557"/>
          <a:stretch>
            <a:fillRect/>
          </a:stretch>
        </p:blipFill>
        <p:spPr bwMode="auto">
          <a:xfrm>
            <a:off x="6177136" y="1484784"/>
            <a:ext cx="1754993" cy="2016224"/>
          </a:xfrm>
          <a:prstGeom prst="rect">
            <a:avLst/>
          </a:prstGeom>
          <a:noFill/>
        </p:spPr>
      </p:pic>
      <p:sp>
        <p:nvSpPr>
          <p:cNvPr id="11" name="Rectangle 10"/>
          <p:cNvSpPr/>
          <p:nvPr/>
        </p:nvSpPr>
        <p:spPr>
          <a:xfrm>
            <a:off x="4736976" y="188640"/>
            <a:ext cx="4953000" cy="4766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Impact" pitchFamily="34" charset="0"/>
              </a:rPr>
              <a:t>Can you answer these questions?</a:t>
            </a:r>
          </a:p>
        </p:txBody>
      </p:sp>
      <p:pic>
        <p:nvPicPr>
          <p:cNvPr id="17413" name="Picture 5" descr="Custom kitchen design, Chicago IL, Ergonomics, Anthropometrics ...">
            <a:hlinkClick r:id="rId5"/>
          </p:cNvPr>
          <p:cNvPicPr>
            <a:picLocks noChangeAspect="1" noChangeArrowheads="1"/>
          </p:cNvPicPr>
          <p:nvPr/>
        </p:nvPicPr>
        <p:blipFill>
          <a:blip r:embed="rId6" cstate="print"/>
          <a:srcRect/>
          <a:stretch>
            <a:fillRect/>
          </a:stretch>
        </p:blipFill>
        <p:spPr bwMode="auto">
          <a:xfrm>
            <a:off x="2144688" y="4725144"/>
            <a:ext cx="2304256" cy="1974929"/>
          </a:xfrm>
          <a:prstGeom prst="rect">
            <a:avLst/>
          </a:prstGeom>
          <a:noFill/>
        </p:spPr>
      </p:pic>
      <p:sp>
        <p:nvSpPr>
          <p:cNvPr id="14" name="TextBox 13"/>
          <p:cNvSpPr txBox="1"/>
          <p:nvPr/>
        </p:nvSpPr>
        <p:spPr>
          <a:xfrm>
            <a:off x="200473" y="5013176"/>
            <a:ext cx="1944216" cy="1754326"/>
          </a:xfrm>
          <a:prstGeom prst="rect">
            <a:avLst/>
          </a:prstGeom>
          <a:noFill/>
        </p:spPr>
        <p:txBody>
          <a:bodyPr wrap="square" rtlCol="0">
            <a:spAutoFit/>
          </a:bodyPr>
          <a:lstStyle/>
          <a:p>
            <a:r>
              <a:rPr lang="en-GB" sz="1200" dirty="0">
                <a:latin typeface="Lucida Bright" pitchFamily="18" charset="0"/>
              </a:rPr>
              <a:t>Look closely at the size</a:t>
            </a:r>
          </a:p>
          <a:p>
            <a:r>
              <a:rPr lang="en-GB" sz="1200" dirty="0">
                <a:latin typeface="Lucida Bright" pitchFamily="18" charset="0"/>
              </a:rPr>
              <a:t>of handles, height of </a:t>
            </a:r>
          </a:p>
          <a:p>
            <a:r>
              <a:rPr lang="en-GB" sz="1200" dirty="0">
                <a:latin typeface="Lucida Bright" pitchFamily="18" charset="0"/>
              </a:rPr>
              <a:t>work tops/hobs and oven. </a:t>
            </a:r>
          </a:p>
          <a:p>
            <a:r>
              <a:rPr lang="en-GB" sz="1200" dirty="0">
                <a:latin typeface="Lucida Bright" pitchFamily="18" charset="0"/>
              </a:rPr>
              <a:t>-Are they in reach for </a:t>
            </a:r>
          </a:p>
          <a:p>
            <a:r>
              <a:rPr lang="en-GB" sz="1200" dirty="0">
                <a:latin typeface="Lucida Bright" pitchFamily="18" charset="0"/>
              </a:rPr>
              <a:t>  an adult?</a:t>
            </a:r>
          </a:p>
          <a:p>
            <a:r>
              <a:rPr lang="en-GB" sz="1200" dirty="0">
                <a:latin typeface="Lucida Bright" pitchFamily="18" charset="0"/>
              </a:rPr>
              <a:t>-Do handles fit the size</a:t>
            </a:r>
          </a:p>
          <a:p>
            <a:r>
              <a:rPr lang="en-GB" sz="1200" dirty="0">
                <a:latin typeface="Lucida Bright" pitchFamily="18" charset="0"/>
              </a:rPr>
              <a:t> of an average sized hand?</a:t>
            </a:r>
          </a:p>
        </p:txBody>
      </p:sp>
      <p:sp>
        <p:nvSpPr>
          <p:cNvPr id="15" name="TextBox 14"/>
          <p:cNvSpPr txBox="1"/>
          <p:nvPr/>
        </p:nvSpPr>
        <p:spPr>
          <a:xfrm>
            <a:off x="200472" y="4725144"/>
            <a:ext cx="1080120" cy="307777"/>
          </a:xfrm>
          <a:prstGeom prst="rect">
            <a:avLst/>
          </a:prstGeom>
          <a:solidFill>
            <a:srgbClr val="66FF33"/>
          </a:solidFill>
        </p:spPr>
        <p:txBody>
          <a:bodyPr wrap="square" rtlCol="0">
            <a:spAutoFit/>
          </a:bodyPr>
          <a:lstStyle/>
          <a:p>
            <a:pPr algn="ctr"/>
            <a:r>
              <a:rPr lang="en-GB" sz="1400" b="1" u="sng" dirty="0">
                <a:latin typeface="Arial" pitchFamily="34" charset="0"/>
                <a:ea typeface="Arial Unicode MS" pitchFamily="34" charset="-128"/>
                <a:cs typeface="Arial" pitchFamily="34" charset="0"/>
              </a:rPr>
              <a:t>Example</a:t>
            </a:r>
          </a:p>
        </p:txBody>
      </p:sp>
      <p:sp>
        <p:nvSpPr>
          <p:cNvPr id="9" name="Explosion 1 8"/>
          <p:cNvSpPr/>
          <p:nvPr/>
        </p:nvSpPr>
        <p:spPr>
          <a:xfrm>
            <a:off x="200472" y="3284984"/>
            <a:ext cx="1944216" cy="1584176"/>
          </a:xfrm>
          <a:prstGeom prst="irregularSeal1">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latin typeface="Arial Unicode MS" pitchFamily="34" charset="-128"/>
                <a:ea typeface="Arial Unicode MS" pitchFamily="34" charset="-128"/>
                <a:cs typeface="Arial Unicode MS" pitchFamily="34" charset="-128"/>
              </a:rPr>
              <a:t>Challenge!</a:t>
            </a:r>
          </a:p>
        </p:txBody>
      </p:sp>
      <p:sp>
        <p:nvSpPr>
          <p:cNvPr id="16" name="TextBox 15"/>
          <p:cNvSpPr txBox="1"/>
          <p:nvPr/>
        </p:nvSpPr>
        <p:spPr>
          <a:xfrm>
            <a:off x="2000672" y="3501008"/>
            <a:ext cx="2520280" cy="1200329"/>
          </a:xfrm>
          <a:prstGeom prst="rect">
            <a:avLst/>
          </a:prstGeom>
          <a:noFill/>
        </p:spPr>
        <p:txBody>
          <a:bodyPr wrap="square" rtlCol="0">
            <a:spAutoFit/>
          </a:bodyPr>
          <a:lstStyle/>
          <a:p>
            <a:r>
              <a:rPr lang="en-GB" sz="1200" dirty="0"/>
              <a:t>Have a look at the layout of your kitchen at home. Look closely at </a:t>
            </a:r>
          </a:p>
          <a:p>
            <a:r>
              <a:rPr lang="en-GB" sz="1200" dirty="0"/>
              <a:t>how  anthropometric data is</a:t>
            </a:r>
          </a:p>
          <a:p>
            <a:r>
              <a:rPr lang="en-GB" sz="1200" dirty="0"/>
              <a:t>used in the design of  your</a:t>
            </a:r>
          </a:p>
          <a:p>
            <a:r>
              <a:rPr lang="en-GB" sz="1200" dirty="0"/>
              <a:t>kitchen. How many examples</a:t>
            </a:r>
          </a:p>
          <a:p>
            <a:r>
              <a:rPr lang="en-GB" sz="1200" dirty="0"/>
              <a:t>can you find?</a:t>
            </a:r>
          </a:p>
        </p:txBody>
      </p:sp>
      <p:sp>
        <p:nvSpPr>
          <p:cNvPr id="18" name="Footer Placeholder 17"/>
          <p:cNvSpPr>
            <a:spLocks noGrp="1"/>
          </p:cNvSpPr>
          <p:nvPr>
            <p:ph type="ftr" sz="quarter" idx="11"/>
          </p:nvPr>
        </p:nvSpPr>
        <p:spPr/>
        <p:txBody>
          <a:bodyPr/>
          <a:lstStyle/>
          <a:p>
            <a:r>
              <a:rPr lang="en-GB"/>
              <a:t>JMARSHALL</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p:cNvPicPr>
            <a:picLocks noChangeAspect="1" noChangeArrowheads="1"/>
          </p:cNvPicPr>
          <p:nvPr/>
        </p:nvPicPr>
        <p:blipFill>
          <a:blip r:embed="rId2" cstate="print"/>
          <a:srcRect/>
          <a:stretch>
            <a:fillRect/>
          </a:stretch>
        </p:blipFill>
        <p:spPr bwMode="auto">
          <a:xfrm>
            <a:off x="200472" y="188640"/>
            <a:ext cx="6417543" cy="613852"/>
          </a:xfrm>
          <a:prstGeom prst="rect">
            <a:avLst/>
          </a:prstGeom>
          <a:noFill/>
          <a:ln w="9525">
            <a:noFill/>
            <a:miter lim="800000"/>
            <a:headEnd/>
            <a:tailEnd/>
          </a:ln>
        </p:spPr>
      </p:pic>
      <p:sp>
        <p:nvSpPr>
          <p:cNvPr id="5" name="Rectangle: Rounded Corners 4">
            <a:extLst>
              <a:ext uri="{FF2B5EF4-FFF2-40B4-BE49-F238E27FC236}">
                <a16:creationId xmlns:a16="http://schemas.microsoft.com/office/drawing/2014/main" id="{9355533E-0573-4033-BC23-A542321C7CC8}"/>
              </a:ext>
            </a:extLst>
          </p:cNvPr>
          <p:cNvSpPr/>
          <p:nvPr/>
        </p:nvSpPr>
        <p:spPr>
          <a:xfrm>
            <a:off x="200472" y="1916832"/>
            <a:ext cx="3456384" cy="2160240"/>
          </a:xfrm>
          <a:prstGeom prst="roundRect">
            <a:avLst/>
          </a:prstGeom>
          <a:solidFill>
            <a:schemeClr val="bg1"/>
          </a:solid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GB" sz="1000" b="1" dirty="0">
              <a:solidFill>
                <a:schemeClr val="tx1"/>
              </a:solidFill>
              <a:latin typeface="Arial" panose="020B0604020202020204" pitchFamily="34" charset="0"/>
              <a:cs typeface="Arial" panose="020B0604020202020204" pitchFamily="34" charset="0"/>
            </a:endParaRPr>
          </a:p>
          <a:p>
            <a:endParaRPr lang="en-GB" sz="1000" b="1" dirty="0">
              <a:solidFill>
                <a:schemeClr val="tx1"/>
              </a:solidFill>
              <a:latin typeface="Arial" panose="020B0604020202020204" pitchFamily="34" charset="0"/>
              <a:cs typeface="Arial" panose="020B0604020202020204" pitchFamily="34" charset="0"/>
            </a:endParaRPr>
          </a:p>
          <a:p>
            <a:r>
              <a:rPr lang="en-GB" sz="1200" b="1" dirty="0">
                <a:solidFill>
                  <a:schemeClr val="tx1"/>
                </a:solidFill>
                <a:latin typeface="Arial" panose="020B0604020202020204" pitchFamily="34" charset="0"/>
                <a:cs typeface="Arial" panose="020B0604020202020204" pitchFamily="34" charset="0"/>
              </a:rPr>
              <a:t>…………………………………………………………………………………………………………………………………………………………………………………………………………………………………………………………………………</a:t>
            </a:r>
          </a:p>
          <a:p>
            <a:r>
              <a:rPr lang="en-GB" sz="1200" b="1" dirty="0">
                <a:solidFill>
                  <a:schemeClr val="tx1"/>
                </a:solidFill>
                <a:latin typeface="Arial" panose="020B0604020202020204" pitchFamily="34" charset="0"/>
                <a:cs typeface="Arial" panose="020B0604020202020204" pitchFamily="34" charset="0"/>
              </a:rPr>
              <a:t>………………………………………………………………………………………………………………………………………………………………</a:t>
            </a:r>
          </a:p>
        </p:txBody>
      </p:sp>
      <p:sp>
        <p:nvSpPr>
          <p:cNvPr id="6" name="Rounded Rectangle 5"/>
          <p:cNvSpPr/>
          <p:nvPr/>
        </p:nvSpPr>
        <p:spPr>
          <a:xfrm>
            <a:off x="200472" y="836711"/>
            <a:ext cx="3384376" cy="1035555"/>
          </a:xfrm>
          <a:prstGeom prst="round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dirty="0">
                <a:solidFill>
                  <a:schemeClr val="tx1"/>
                </a:solidFill>
                <a:cs typeface="Arial" pitchFamily="34" charset="0"/>
              </a:rPr>
              <a:t>In the box below write the meaning of planned obsolescence is and give an example of a product where planned obsolescence may be used.</a:t>
            </a:r>
          </a:p>
          <a:p>
            <a:r>
              <a:rPr lang="en-GB" sz="1200" dirty="0">
                <a:solidFill>
                  <a:schemeClr val="tx1"/>
                </a:solidFill>
                <a:cs typeface="Arial" pitchFamily="34" charset="0"/>
              </a:rPr>
              <a:t>‘What is Planned Obsolescence’ page on </a:t>
            </a:r>
            <a:r>
              <a:rPr lang="en-GB" sz="1200" b="1" dirty="0">
                <a:solidFill>
                  <a:schemeClr val="tx1"/>
                </a:solidFill>
                <a:cs typeface="Arial" pitchFamily="34" charset="0"/>
              </a:rPr>
              <a:t>www.technologystudent.com</a:t>
            </a:r>
          </a:p>
          <a:p>
            <a:endParaRPr lang="en-GB" sz="1200" dirty="0">
              <a:solidFill>
                <a:schemeClr val="tx1"/>
              </a:solidFill>
              <a:cs typeface="Arial" pitchFamily="34" charset="0"/>
            </a:endParaRPr>
          </a:p>
        </p:txBody>
      </p:sp>
      <p:sp>
        <p:nvSpPr>
          <p:cNvPr id="7" name="Down Arrow 6"/>
          <p:cNvSpPr/>
          <p:nvPr/>
        </p:nvSpPr>
        <p:spPr>
          <a:xfrm>
            <a:off x="3212363" y="1602621"/>
            <a:ext cx="288032" cy="648072"/>
          </a:xfrm>
          <a:prstGeom prst="downArrow">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4376936" y="836712"/>
            <a:ext cx="4953000" cy="476672"/>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Impact" pitchFamily="34" charset="0"/>
              </a:rPr>
              <a:t>Can you answer these questions?</a:t>
            </a:r>
          </a:p>
        </p:txBody>
      </p:sp>
      <p:sp>
        <p:nvSpPr>
          <p:cNvPr id="9" name="Rectangle 8"/>
          <p:cNvSpPr/>
          <p:nvPr/>
        </p:nvSpPr>
        <p:spPr>
          <a:xfrm>
            <a:off x="504056" y="4293096"/>
            <a:ext cx="3656856" cy="1296144"/>
          </a:xfrm>
          <a:prstGeom prst="rect">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GB" dirty="0"/>
          </a:p>
        </p:txBody>
      </p:sp>
      <p:sp>
        <p:nvSpPr>
          <p:cNvPr id="10" name="Explosion 1 9"/>
          <p:cNvSpPr/>
          <p:nvPr/>
        </p:nvSpPr>
        <p:spPr>
          <a:xfrm>
            <a:off x="0" y="4077072"/>
            <a:ext cx="1944216" cy="1584176"/>
          </a:xfrm>
          <a:prstGeom prst="irregularSeal1">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latin typeface="Arial Unicode MS" pitchFamily="34" charset="-128"/>
                <a:ea typeface="Arial Unicode MS" pitchFamily="34" charset="-128"/>
                <a:cs typeface="Arial Unicode MS" pitchFamily="34" charset="-128"/>
              </a:rPr>
              <a:t>Challenge!</a:t>
            </a:r>
          </a:p>
        </p:txBody>
      </p:sp>
      <p:sp>
        <p:nvSpPr>
          <p:cNvPr id="11" name="Rectangle: Rounded Corners 4">
            <a:extLst>
              <a:ext uri="{FF2B5EF4-FFF2-40B4-BE49-F238E27FC236}">
                <a16:creationId xmlns:a16="http://schemas.microsoft.com/office/drawing/2014/main" id="{9355533E-0573-4033-BC23-A542321C7CC8}"/>
              </a:ext>
            </a:extLst>
          </p:cNvPr>
          <p:cNvSpPr/>
          <p:nvPr/>
        </p:nvSpPr>
        <p:spPr>
          <a:xfrm>
            <a:off x="4520952" y="1772816"/>
            <a:ext cx="5112568" cy="2592288"/>
          </a:xfrm>
          <a:prstGeom prst="roundRect">
            <a:avLst/>
          </a:prstGeom>
          <a:solidFill>
            <a:schemeClr val="bg1"/>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GB" sz="1000" b="1" dirty="0">
              <a:solidFill>
                <a:schemeClr val="tx1"/>
              </a:solidFill>
              <a:latin typeface="Arial" panose="020B0604020202020204" pitchFamily="34" charset="0"/>
              <a:cs typeface="Arial" panose="020B0604020202020204" pitchFamily="34" charset="0"/>
            </a:endParaRPr>
          </a:p>
          <a:p>
            <a:r>
              <a:rPr lang="en-GB" sz="1400" b="1" dirty="0">
                <a:solidFill>
                  <a:schemeClr val="tx1"/>
                </a:solidFill>
                <a:latin typeface="Arial" panose="020B0604020202020204" pitchFamily="34" charset="0"/>
                <a:cs typeface="Arial" panose="020B0604020202020204" pitchFamily="34" charset="0"/>
              </a:rPr>
              <a:t>……………………………………………………………………………………………………………………………………………………………………………………………………………………………………………………………………………………………………………………………………………………………………………………………………………………………………………………………………………………………………………………………………………………………………………………………………………………………………………….</a:t>
            </a:r>
          </a:p>
          <a:p>
            <a:endParaRPr lang="en-GB" sz="1400" b="1" dirty="0">
              <a:solidFill>
                <a:schemeClr val="tx1"/>
              </a:solidFill>
              <a:latin typeface="Arial" panose="020B0604020202020204" pitchFamily="34" charset="0"/>
              <a:cs typeface="Arial" panose="020B0604020202020204" pitchFamily="34" charset="0"/>
            </a:endParaRPr>
          </a:p>
        </p:txBody>
      </p:sp>
      <p:sp>
        <p:nvSpPr>
          <p:cNvPr id="12" name="TextBox 11"/>
          <p:cNvSpPr txBox="1"/>
          <p:nvPr/>
        </p:nvSpPr>
        <p:spPr>
          <a:xfrm>
            <a:off x="1928664" y="4293096"/>
            <a:ext cx="2520280" cy="1200329"/>
          </a:xfrm>
          <a:prstGeom prst="rect">
            <a:avLst/>
          </a:prstGeom>
          <a:noFill/>
        </p:spPr>
        <p:txBody>
          <a:bodyPr wrap="square" rtlCol="0">
            <a:spAutoFit/>
          </a:bodyPr>
          <a:lstStyle/>
          <a:p>
            <a:r>
              <a:rPr lang="en-GB" sz="1200" dirty="0"/>
              <a:t>Find some items around your </a:t>
            </a:r>
          </a:p>
          <a:p>
            <a:r>
              <a:rPr lang="en-GB" sz="1200" dirty="0"/>
              <a:t>home that may slow down over</a:t>
            </a:r>
          </a:p>
          <a:p>
            <a:r>
              <a:rPr lang="en-GB" sz="1200" dirty="0"/>
              <a:t>time due to planned obsolescence.</a:t>
            </a:r>
          </a:p>
          <a:p>
            <a:r>
              <a:rPr lang="en-GB" sz="1200" dirty="0"/>
              <a:t>Have a look at any electrical</a:t>
            </a:r>
          </a:p>
          <a:p>
            <a:r>
              <a:rPr lang="en-GB" sz="1200" dirty="0"/>
              <a:t>items and think about how long</a:t>
            </a:r>
          </a:p>
          <a:p>
            <a:r>
              <a:rPr lang="en-GB" sz="1200" dirty="0"/>
              <a:t>they are likely to last for.</a:t>
            </a:r>
          </a:p>
        </p:txBody>
      </p:sp>
      <p:sp>
        <p:nvSpPr>
          <p:cNvPr id="14" name="TextBox 13"/>
          <p:cNvSpPr txBox="1"/>
          <p:nvPr/>
        </p:nvSpPr>
        <p:spPr>
          <a:xfrm>
            <a:off x="4304928" y="1484784"/>
            <a:ext cx="5336717" cy="523220"/>
          </a:xfrm>
          <a:prstGeom prst="rect">
            <a:avLst/>
          </a:prstGeom>
          <a:noFill/>
        </p:spPr>
        <p:txBody>
          <a:bodyPr wrap="none" rtlCol="0">
            <a:spAutoFit/>
          </a:bodyPr>
          <a:lstStyle/>
          <a:p>
            <a:pPr marL="342900" indent="-342900">
              <a:buAutoNum type="arabicParenR"/>
            </a:pPr>
            <a:r>
              <a:rPr lang="en-GB" sz="1400" dirty="0">
                <a:latin typeface="Arial" pitchFamily="34" charset="0"/>
                <a:cs typeface="Arial" pitchFamily="34" charset="0"/>
              </a:rPr>
              <a:t>Explain why some manufacturers use planned obsolescence</a:t>
            </a:r>
          </a:p>
          <a:p>
            <a:pPr marL="342900" indent="-342900"/>
            <a:r>
              <a:rPr lang="en-GB" sz="1400" dirty="0">
                <a:latin typeface="Arial" pitchFamily="34" charset="0"/>
                <a:cs typeface="Arial" pitchFamily="34" charset="0"/>
              </a:rPr>
              <a:t>       in the design of their products.  </a:t>
            </a:r>
          </a:p>
        </p:txBody>
      </p:sp>
      <p:sp>
        <p:nvSpPr>
          <p:cNvPr id="15" name="TextBox 14"/>
          <p:cNvSpPr txBox="1"/>
          <p:nvPr/>
        </p:nvSpPr>
        <p:spPr>
          <a:xfrm>
            <a:off x="4376936" y="4077072"/>
            <a:ext cx="4818948" cy="738664"/>
          </a:xfrm>
          <a:prstGeom prst="rect">
            <a:avLst/>
          </a:prstGeom>
          <a:noFill/>
        </p:spPr>
        <p:txBody>
          <a:bodyPr wrap="none" rtlCol="0">
            <a:spAutoFit/>
          </a:bodyPr>
          <a:lstStyle/>
          <a:p>
            <a:pPr marL="342900" indent="-342900">
              <a:buAutoNum type="arabicParenR" startAt="2"/>
            </a:pPr>
            <a:r>
              <a:rPr lang="en-GB" sz="1400" dirty="0">
                <a:latin typeface="Arial" pitchFamily="34" charset="0"/>
                <a:cs typeface="Arial" pitchFamily="34" charset="0"/>
              </a:rPr>
              <a:t>Explain why some people would argue that the use of </a:t>
            </a:r>
          </a:p>
          <a:p>
            <a:pPr marL="342900" indent="-342900"/>
            <a:r>
              <a:rPr lang="en-GB" sz="1400" dirty="0">
                <a:latin typeface="Arial" pitchFamily="34" charset="0"/>
                <a:cs typeface="Arial" pitchFamily="34" charset="0"/>
              </a:rPr>
              <a:t>       planned obsolescence in the design or products is not </a:t>
            </a:r>
          </a:p>
          <a:p>
            <a:pPr marL="342900" indent="-342900"/>
            <a:r>
              <a:rPr lang="en-GB" sz="1400" dirty="0">
                <a:latin typeface="Arial" pitchFamily="34" charset="0"/>
                <a:cs typeface="Arial" pitchFamily="34" charset="0"/>
              </a:rPr>
              <a:t>       considerate towards the environment. </a:t>
            </a:r>
          </a:p>
        </p:txBody>
      </p:sp>
      <p:sp>
        <p:nvSpPr>
          <p:cNvPr id="16" name="Rectangle: Rounded Corners 4">
            <a:extLst>
              <a:ext uri="{FF2B5EF4-FFF2-40B4-BE49-F238E27FC236}">
                <a16:creationId xmlns:a16="http://schemas.microsoft.com/office/drawing/2014/main" id="{9355533E-0573-4033-BC23-A542321C7CC8}"/>
              </a:ext>
            </a:extLst>
          </p:cNvPr>
          <p:cNvSpPr/>
          <p:nvPr/>
        </p:nvSpPr>
        <p:spPr>
          <a:xfrm>
            <a:off x="4592960" y="4509120"/>
            <a:ext cx="5112568" cy="2592288"/>
          </a:xfrm>
          <a:prstGeom prst="round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GB" sz="1000" b="1" dirty="0">
              <a:solidFill>
                <a:schemeClr val="tx1"/>
              </a:solidFill>
              <a:latin typeface="Arial" panose="020B0604020202020204" pitchFamily="34" charset="0"/>
              <a:cs typeface="Arial" panose="020B0604020202020204" pitchFamily="34" charset="0"/>
            </a:endParaRPr>
          </a:p>
          <a:p>
            <a:r>
              <a:rPr lang="en-GB" sz="1400" b="1" dirty="0">
                <a:solidFill>
                  <a:schemeClr val="tx1"/>
                </a:solidFill>
                <a:latin typeface="Arial" panose="020B0604020202020204" pitchFamily="34" charset="0"/>
                <a:cs typeface="Arial" panose="020B0604020202020204" pitchFamily="34" charset="0"/>
              </a:rPr>
              <a:t>…………………………………………………………………………………………………………………………………………………………………………………………………………………………………………………………………………………………………………………………………………………………………………………………………………………………………………………………………………………………………………………………………………………………………………</a:t>
            </a:r>
          </a:p>
          <a:p>
            <a:endParaRPr lang="en-GB" sz="1400" b="1" dirty="0">
              <a:solidFill>
                <a:schemeClr val="tx1"/>
              </a:solidFill>
              <a:latin typeface="Arial" panose="020B0604020202020204" pitchFamily="34" charset="0"/>
              <a:cs typeface="Arial" panose="020B0604020202020204" pitchFamily="34" charset="0"/>
            </a:endParaRPr>
          </a:p>
        </p:txBody>
      </p:sp>
      <p:sp>
        <p:nvSpPr>
          <p:cNvPr id="17" name="TextBox 16"/>
          <p:cNvSpPr txBox="1"/>
          <p:nvPr/>
        </p:nvSpPr>
        <p:spPr>
          <a:xfrm>
            <a:off x="200472" y="5733256"/>
            <a:ext cx="1080120" cy="307777"/>
          </a:xfrm>
          <a:prstGeom prst="rect">
            <a:avLst/>
          </a:prstGeom>
          <a:solidFill>
            <a:srgbClr val="66FF33"/>
          </a:solidFill>
        </p:spPr>
        <p:txBody>
          <a:bodyPr wrap="square" rtlCol="0">
            <a:spAutoFit/>
          </a:bodyPr>
          <a:lstStyle/>
          <a:p>
            <a:pPr algn="ctr"/>
            <a:r>
              <a:rPr lang="en-GB" sz="1400" b="1" u="sng" dirty="0">
                <a:latin typeface="Arial" pitchFamily="34" charset="0"/>
                <a:ea typeface="Arial Unicode MS" pitchFamily="34" charset="-128"/>
                <a:cs typeface="Arial" pitchFamily="34" charset="0"/>
              </a:rPr>
              <a:t>Example</a:t>
            </a:r>
          </a:p>
        </p:txBody>
      </p:sp>
      <p:sp>
        <p:nvSpPr>
          <p:cNvPr id="18" name="TextBox 17"/>
          <p:cNvSpPr txBox="1"/>
          <p:nvPr/>
        </p:nvSpPr>
        <p:spPr>
          <a:xfrm>
            <a:off x="1352600" y="5661248"/>
            <a:ext cx="3097323" cy="1015663"/>
          </a:xfrm>
          <a:prstGeom prst="rect">
            <a:avLst/>
          </a:prstGeom>
          <a:noFill/>
        </p:spPr>
        <p:txBody>
          <a:bodyPr wrap="none" rtlCol="0">
            <a:spAutoFit/>
          </a:bodyPr>
          <a:lstStyle/>
          <a:p>
            <a:r>
              <a:rPr lang="en-GB" sz="1200" dirty="0">
                <a:latin typeface="Lucida Bright" pitchFamily="18" charset="0"/>
              </a:rPr>
              <a:t>Mobile phones are deliberately built to </a:t>
            </a:r>
          </a:p>
          <a:p>
            <a:r>
              <a:rPr lang="en-GB" sz="1200" dirty="0">
                <a:latin typeface="Lucida Bright" pitchFamily="18" charset="0"/>
              </a:rPr>
              <a:t>slow down after three or four years. </a:t>
            </a:r>
          </a:p>
          <a:p>
            <a:r>
              <a:rPr lang="en-GB" sz="1200" dirty="0">
                <a:latin typeface="Lucida Bright" pitchFamily="18" charset="0"/>
              </a:rPr>
              <a:t>This makes the user buy a new mobile </a:t>
            </a:r>
          </a:p>
          <a:p>
            <a:r>
              <a:rPr lang="en-GB" sz="1200" dirty="0">
                <a:latin typeface="Lucida Bright" pitchFamily="18" charset="0"/>
              </a:rPr>
              <a:t>phone and keeps mobile phone </a:t>
            </a:r>
          </a:p>
          <a:p>
            <a:r>
              <a:rPr lang="en-GB" sz="1200" dirty="0">
                <a:latin typeface="Lucida Bright" pitchFamily="18" charset="0"/>
              </a:rPr>
              <a:t>manufacturers in business.</a:t>
            </a:r>
          </a:p>
        </p:txBody>
      </p:sp>
      <p:sp>
        <p:nvSpPr>
          <p:cNvPr id="20" name="Footer Placeholder 19"/>
          <p:cNvSpPr>
            <a:spLocks noGrp="1"/>
          </p:cNvSpPr>
          <p:nvPr>
            <p:ph type="ftr" sz="quarter" idx="11"/>
          </p:nvPr>
        </p:nvSpPr>
        <p:spPr/>
        <p:txBody>
          <a:bodyPr/>
          <a:lstStyle/>
          <a:p>
            <a:r>
              <a:rPr lang="en-GB"/>
              <a:t>JMARSHALL</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5" name="Picture 1"/>
          <p:cNvPicPr>
            <a:picLocks noChangeAspect="1" noChangeArrowheads="1"/>
          </p:cNvPicPr>
          <p:nvPr/>
        </p:nvPicPr>
        <p:blipFill>
          <a:blip r:embed="rId2" cstate="print"/>
          <a:srcRect/>
          <a:stretch>
            <a:fillRect/>
          </a:stretch>
        </p:blipFill>
        <p:spPr bwMode="auto">
          <a:xfrm>
            <a:off x="0" y="188640"/>
            <a:ext cx="4933950" cy="885825"/>
          </a:xfrm>
          <a:prstGeom prst="rect">
            <a:avLst/>
          </a:prstGeom>
          <a:noFill/>
          <a:ln w="9525">
            <a:noFill/>
            <a:miter lim="800000"/>
            <a:headEnd/>
            <a:tailEnd/>
          </a:ln>
        </p:spPr>
      </p:pic>
      <p:pic>
        <p:nvPicPr>
          <p:cNvPr id="41987" name="Picture 3" descr="The Future Of Smartphones – Where Will Technology Go? (With images ..."/>
          <p:cNvPicPr>
            <a:picLocks noChangeAspect="1" noChangeArrowheads="1"/>
          </p:cNvPicPr>
          <p:nvPr/>
        </p:nvPicPr>
        <p:blipFill>
          <a:blip r:embed="rId3" cstate="print"/>
          <a:srcRect/>
          <a:stretch>
            <a:fillRect/>
          </a:stretch>
        </p:blipFill>
        <p:spPr bwMode="auto">
          <a:xfrm>
            <a:off x="200472" y="4581128"/>
            <a:ext cx="4666118" cy="1944216"/>
          </a:xfrm>
          <a:prstGeom prst="rect">
            <a:avLst/>
          </a:prstGeom>
          <a:noFill/>
        </p:spPr>
      </p:pic>
      <p:sp>
        <p:nvSpPr>
          <p:cNvPr id="7" name="Rectangle: Rounded Corners 4">
            <a:extLst>
              <a:ext uri="{FF2B5EF4-FFF2-40B4-BE49-F238E27FC236}">
                <a16:creationId xmlns:a16="http://schemas.microsoft.com/office/drawing/2014/main" id="{9355533E-0573-4033-BC23-A542321C7CC8}"/>
              </a:ext>
            </a:extLst>
          </p:cNvPr>
          <p:cNvSpPr/>
          <p:nvPr/>
        </p:nvSpPr>
        <p:spPr>
          <a:xfrm>
            <a:off x="504346" y="2420888"/>
            <a:ext cx="3456384" cy="2160240"/>
          </a:xfrm>
          <a:prstGeom prst="roundRect">
            <a:avLst/>
          </a:prstGeom>
          <a:solidFill>
            <a:schemeClr val="bg1"/>
          </a:solidFill>
          <a:ln w="57150">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GB" sz="1000" b="1" dirty="0">
              <a:solidFill>
                <a:schemeClr val="tx1"/>
              </a:solidFill>
              <a:latin typeface="Arial" panose="020B0604020202020204" pitchFamily="34" charset="0"/>
              <a:cs typeface="Arial" panose="020B0604020202020204" pitchFamily="34" charset="0"/>
            </a:endParaRPr>
          </a:p>
          <a:p>
            <a:endParaRPr lang="en-GB" sz="1000" b="1" dirty="0">
              <a:solidFill>
                <a:schemeClr val="tx1"/>
              </a:solidFill>
              <a:latin typeface="Arial" panose="020B0604020202020204" pitchFamily="34" charset="0"/>
              <a:cs typeface="Arial" panose="020B0604020202020204" pitchFamily="34" charset="0"/>
            </a:endParaRPr>
          </a:p>
          <a:p>
            <a:r>
              <a:rPr lang="en-GB" sz="1200" b="1" dirty="0">
                <a:solidFill>
                  <a:schemeClr val="tx1"/>
                </a:solidFill>
                <a:latin typeface="Arial" panose="020B0604020202020204" pitchFamily="34" charset="0"/>
                <a:cs typeface="Arial" panose="020B0604020202020204" pitchFamily="34" charset="0"/>
              </a:rPr>
              <a:t>…………………………………………………………………………………………………………………………………………………………………………………………………………………………………………………………………………</a:t>
            </a:r>
          </a:p>
          <a:p>
            <a:r>
              <a:rPr lang="en-GB" sz="1200" b="1" dirty="0">
                <a:solidFill>
                  <a:schemeClr val="tx1"/>
                </a:solidFill>
                <a:latin typeface="Arial" panose="020B0604020202020204" pitchFamily="34" charset="0"/>
                <a:cs typeface="Arial" panose="020B0604020202020204" pitchFamily="34" charset="0"/>
              </a:rPr>
              <a:t>………………………………………………………………………………………………………………………………………………………………</a:t>
            </a:r>
          </a:p>
        </p:txBody>
      </p:sp>
      <p:sp>
        <p:nvSpPr>
          <p:cNvPr id="8" name="Rounded Rectangle 7"/>
          <p:cNvSpPr/>
          <p:nvPr/>
        </p:nvSpPr>
        <p:spPr>
          <a:xfrm>
            <a:off x="495472" y="1144636"/>
            <a:ext cx="4097488" cy="1276252"/>
          </a:xfrm>
          <a:prstGeom prst="round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dirty="0">
                <a:solidFill>
                  <a:schemeClr val="tx1"/>
                </a:solidFill>
                <a:cs typeface="Arial" pitchFamily="34" charset="0"/>
              </a:rPr>
              <a:t>In the box below write the meaning of  technology push and give an example of a product that has developed over time due to changes in technology.</a:t>
            </a:r>
          </a:p>
          <a:p>
            <a:r>
              <a:rPr lang="en-GB" sz="1200" dirty="0">
                <a:solidFill>
                  <a:srgbClr val="000000"/>
                </a:solidFill>
                <a:cs typeface="Arial" panose="020B0604020202020204" pitchFamily="34" charset="0"/>
              </a:rPr>
              <a:t>Find out on the ‘W</a:t>
            </a:r>
            <a:r>
              <a:rPr lang="en-GB" sz="1200" i="0" dirty="0">
                <a:solidFill>
                  <a:srgbClr val="000000"/>
                </a:solidFill>
                <a:effectLst/>
                <a:cs typeface="Arial" panose="020B0604020202020204" pitchFamily="34" charset="0"/>
              </a:rPr>
              <a:t>hat is the Technology </a:t>
            </a:r>
            <a:r>
              <a:rPr lang="en-GB" sz="1200" dirty="0">
                <a:solidFill>
                  <a:srgbClr val="000000"/>
                </a:solidFill>
                <a:cs typeface="Arial" panose="020B0604020202020204" pitchFamily="34" charset="0"/>
              </a:rPr>
              <a:t>P</a:t>
            </a:r>
            <a:r>
              <a:rPr lang="en-GB" sz="1200" i="0" dirty="0">
                <a:solidFill>
                  <a:srgbClr val="000000"/>
                </a:solidFill>
                <a:effectLst/>
                <a:cs typeface="Arial" panose="020B0604020202020204" pitchFamily="34" charset="0"/>
              </a:rPr>
              <a:t>ush </a:t>
            </a:r>
            <a:r>
              <a:rPr lang="en-GB" sz="1200" dirty="0">
                <a:solidFill>
                  <a:srgbClr val="000000"/>
                </a:solidFill>
                <a:cs typeface="Arial" panose="020B0604020202020204" pitchFamily="34" charset="0"/>
              </a:rPr>
              <a:t>M</a:t>
            </a:r>
            <a:r>
              <a:rPr lang="en-GB" sz="1200" i="0" dirty="0">
                <a:solidFill>
                  <a:srgbClr val="000000"/>
                </a:solidFill>
                <a:effectLst/>
                <a:cs typeface="Arial" panose="020B0604020202020204" pitchFamily="34" charset="0"/>
              </a:rPr>
              <a:t>odel of Product </a:t>
            </a:r>
            <a:r>
              <a:rPr lang="en-GB" sz="1200" dirty="0">
                <a:solidFill>
                  <a:srgbClr val="000000"/>
                </a:solidFill>
                <a:cs typeface="Arial" panose="020B0604020202020204" pitchFamily="34" charset="0"/>
              </a:rPr>
              <a:t>D</a:t>
            </a:r>
            <a:r>
              <a:rPr lang="en-GB" sz="1200" i="0" dirty="0">
                <a:solidFill>
                  <a:srgbClr val="000000"/>
                </a:solidFill>
                <a:effectLst/>
                <a:cs typeface="Arial" panose="020B0604020202020204" pitchFamily="34" charset="0"/>
              </a:rPr>
              <a:t>evelopment’ page </a:t>
            </a:r>
            <a:r>
              <a:rPr lang="en-GB" sz="1200" i="0" dirty="0">
                <a:solidFill>
                  <a:schemeClr val="tx1"/>
                </a:solidFill>
                <a:effectLst/>
                <a:cs typeface="Arial" panose="020B0604020202020204" pitchFamily="34" charset="0"/>
              </a:rPr>
              <a:t> on</a:t>
            </a:r>
            <a:r>
              <a:rPr lang="en-GB" sz="1200" b="1" i="0" dirty="0">
                <a:solidFill>
                  <a:schemeClr val="tx1"/>
                </a:solidFill>
                <a:effectLst/>
                <a:cs typeface="Arial" pitchFamily="34" charset="0"/>
              </a:rPr>
              <a:t> </a:t>
            </a:r>
            <a:r>
              <a:rPr lang="en-GB" sz="1200" b="1" i="0" dirty="0">
                <a:solidFill>
                  <a:schemeClr val="tx1"/>
                </a:solidFill>
                <a:effectLst/>
                <a:latin typeface="Times New Roman" panose="02020603050405020304" pitchFamily="18" charset="0"/>
                <a:cs typeface="Arial" pitchFamily="34" charset="0"/>
              </a:rPr>
              <a:t>www.technologystudent.com</a:t>
            </a:r>
            <a:endParaRPr lang="en-GB" sz="1200" dirty="0">
              <a:solidFill>
                <a:schemeClr val="tx1"/>
              </a:solidFill>
              <a:cs typeface="Arial" pitchFamily="34" charset="0"/>
            </a:endParaRPr>
          </a:p>
        </p:txBody>
      </p:sp>
      <p:sp>
        <p:nvSpPr>
          <p:cNvPr id="9" name="Down Arrow 8"/>
          <p:cNvSpPr/>
          <p:nvPr/>
        </p:nvSpPr>
        <p:spPr>
          <a:xfrm rot="1723550">
            <a:off x="3816714" y="2155635"/>
            <a:ext cx="288032" cy="648072"/>
          </a:xfrm>
          <a:prstGeom prst="downArrow">
            <a:avLst/>
          </a:prstGeom>
          <a:solidFill>
            <a:srgbClr val="FF3788"/>
          </a:solidFill>
          <a:ln>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4953000" y="260648"/>
            <a:ext cx="4680520" cy="476672"/>
          </a:xfrm>
          <a:prstGeom prst="rect">
            <a:avLst/>
          </a:prstGeom>
          <a:solidFill>
            <a:srgbClr val="FF66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Impact" pitchFamily="34" charset="0"/>
              </a:rPr>
              <a:t>Can you answer these questions?</a:t>
            </a:r>
          </a:p>
        </p:txBody>
      </p:sp>
      <p:sp>
        <p:nvSpPr>
          <p:cNvPr id="12" name="TextBox 11"/>
          <p:cNvSpPr txBox="1"/>
          <p:nvPr/>
        </p:nvSpPr>
        <p:spPr>
          <a:xfrm>
            <a:off x="4953000" y="980728"/>
            <a:ext cx="4448654" cy="5262979"/>
          </a:xfrm>
          <a:prstGeom prst="rect">
            <a:avLst/>
          </a:prstGeom>
          <a:noFill/>
        </p:spPr>
        <p:txBody>
          <a:bodyPr wrap="none" rtlCol="0">
            <a:spAutoFit/>
          </a:bodyPr>
          <a:lstStyle/>
          <a:p>
            <a:pPr marL="342900" indent="-342900">
              <a:buAutoNum type="arabicParenR"/>
            </a:pPr>
            <a:r>
              <a:rPr lang="en-GB" sz="1400" dirty="0">
                <a:latin typeface="Arial" pitchFamily="34" charset="0"/>
                <a:cs typeface="Arial" pitchFamily="34" charset="0"/>
              </a:rPr>
              <a:t>Look at the image below of Apple earphones.</a:t>
            </a:r>
          </a:p>
          <a:p>
            <a:pPr marL="342900" indent="-342900">
              <a:buAutoNum type="arabicParenR"/>
            </a:pPr>
            <a:endParaRPr lang="en-GB" sz="1400" dirty="0">
              <a:latin typeface="Arial" pitchFamily="34" charset="0"/>
              <a:cs typeface="Arial" pitchFamily="34" charset="0"/>
            </a:endParaRPr>
          </a:p>
          <a:p>
            <a:pPr marL="342900" indent="-342900">
              <a:buAutoNum type="arabicParenR"/>
            </a:pPr>
            <a:endParaRPr lang="en-GB" sz="1400" dirty="0">
              <a:latin typeface="Arial" pitchFamily="34" charset="0"/>
              <a:cs typeface="Arial" pitchFamily="34" charset="0"/>
            </a:endParaRPr>
          </a:p>
          <a:p>
            <a:pPr marL="342900" indent="-342900">
              <a:buAutoNum type="arabicParenR"/>
            </a:pPr>
            <a:endParaRPr lang="en-GB" sz="1400" dirty="0">
              <a:latin typeface="Arial" pitchFamily="34" charset="0"/>
              <a:cs typeface="Arial" pitchFamily="34" charset="0"/>
            </a:endParaRPr>
          </a:p>
          <a:p>
            <a:pPr marL="342900" indent="-342900">
              <a:buAutoNum type="arabicParenR"/>
            </a:pPr>
            <a:endParaRPr lang="en-GB" sz="1400" dirty="0">
              <a:latin typeface="Arial" pitchFamily="34" charset="0"/>
              <a:cs typeface="Arial" pitchFamily="34" charset="0"/>
            </a:endParaRPr>
          </a:p>
          <a:p>
            <a:pPr marL="342900" indent="-342900">
              <a:buAutoNum type="arabicParenR"/>
            </a:pPr>
            <a:endParaRPr lang="en-GB" sz="1400" dirty="0">
              <a:latin typeface="Arial" pitchFamily="34" charset="0"/>
              <a:cs typeface="Arial" pitchFamily="34" charset="0"/>
            </a:endParaRPr>
          </a:p>
          <a:p>
            <a:pPr marL="342900" indent="-342900">
              <a:buAutoNum type="arabicParenR"/>
            </a:pPr>
            <a:endParaRPr lang="en-GB" sz="1400" dirty="0">
              <a:latin typeface="Arial" pitchFamily="34" charset="0"/>
              <a:cs typeface="Arial" pitchFamily="34" charset="0"/>
            </a:endParaRPr>
          </a:p>
          <a:p>
            <a:pPr marL="342900" indent="-342900">
              <a:buAutoNum type="arabicParenR"/>
            </a:pPr>
            <a:endParaRPr lang="en-GB" sz="1400" dirty="0">
              <a:latin typeface="Arial" pitchFamily="34" charset="0"/>
              <a:cs typeface="Arial" pitchFamily="34" charset="0"/>
            </a:endParaRPr>
          </a:p>
          <a:p>
            <a:pPr marL="342900" indent="-342900">
              <a:buAutoNum type="arabicParenR"/>
            </a:pPr>
            <a:endParaRPr lang="en-GB" sz="1400" dirty="0">
              <a:latin typeface="Arial" pitchFamily="34" charset="0"/>
              <a:cs typeface="Arial" pitchFamily="34" charset="0"/>
            </a:endParaRPr>
          </a:p>
          <a:p>
            <a:pPr marL="342900" indent="-342900">
              <a:buAutoNum type="arabicParenR"/>
            </a:pPr>
            <a:endParaRPr lang="en-GB" sz="1400" dirty="0">
              <a:latin typeface="Arial" pitchFamily="34" charset="0"/>
              <a:cs typeface="Arial" pitchFamily="34" charset="0"/>
            </a:endParaRPr>
          </a:p>
          <a:p>
            <a:pPr marL="342900" indent="-342900">
              <a:buAutoNum type="arabicParenR"/>
            </a:pPr>
            <a:endParaRPr lang="en-GB" sz="1400" dirty="0">
              <a:latin typeface="Arial" pitchFamily="34" charset="0"/>
              <a:cs typeface="Arial" pitchFamily="34" charset="0"/>
            </a:endParaRPr>
          </a:p>
          <a:p>
            <a:pPr marL="342900" indent="-342900">
              <a:buAutoNum type="arabicParenR"/>
            </a:pPr>
            <a:endParaRPr lang="en-GB" sz="1400" dirty="0">
              <a:latin typeface="Arial" pitchFamily="34" charset="0"/>
              <a:cs typeface="Arial" pitchFamily="34" charset="0"/>
            </a:endParaRPr>
          </a:p>
          <a:p>
            <a:pPr marL="342900" indent="-342900">
              <a:buAutoNum type="arabicParenR"/>
            </a:pPr>
            <a:endParaRPr lang="en-GB" sz="1400" dirty="0">
              <a:latin typeface="Arial" pitchFamily="34" charset="0"/>
              <a:cs typeface="Arial" pitchFamily="34" charset="0"/>
            </a:endParaRPr>
          </a:p>
          <a:p>
            <a:pPr marL="342900" indent="-342900">
              <a:buAutoNum type="arabicParenR"/>
            </a:pPr>
            <a:endParaRPr lang="en-GB" sz="1400" dirty="0">
              <a:latin typeface="Arial" pitchFamily="34" charset="0"/>
              <a:cs typeface="Arial" pitchFamily="34" charset="0"/>
            </a:endParaRPr>
          </a:p>
          <a:p>
            <a:pPr marL="342900" indent="-342900"/>
            <a:r>
              <a:rPr lang="en-GB" sz="1400" dirty="0">
                <a:latin typeface="Arial" pitchFamily="34" charset="0"/>
                <a:cs typeface="Arial" pitchFamily="34" charset="0"/>
              </a:rPr>
              <a:t>        Explain how </a:t>
            </a:r>
            <a:r>
              <a:rPr lang="en-GB" sz="1400" b="1" dirty="0">
                <a:latin typeface="Arial" pitchFamily="34" charset="0"/>
                <a:cs typeface="Arial" pitchFamily="34" charset="0"/>
              </a:rPr>
              <a:t>technology push </a:t>
            </a:r>
            <a:r>
              <a:rPr lang="en-GB" sz="1400" dirty="0">
                <a:latin typeface="Arial" pitchFamily="34" charset="0"/>
                <a:cs typeface="Arial" pitchFamily="34" charset="0"/>
              </a:rPr>
              <a:t>has changed the </a:t>
            </a:r>
          </a:p>
          <a:p>
            <a:pPr marL="342900" indent="-342900"/>
            <a:r>
              <a:rPr lang="en-GB" sz="1400" dirty="0">
                <a:latin typeface="Arial" pitchFamily="34" charset="0"/>
                <a:cs typeface="Arial" pitchFamily="34" charset="0"/>
              </a:rPr>
              <a:t>        design of Apple earphones. You must identify at</a:t>
            </a:r>
          </a:p>
          <a:p>
            <a:pPr marL="342900" indent="-342900"/>
            <a:r>
              <a:rPr lang="en-GB" sz="1400" dirty="0">
                <a:latin typeface="Arial" pitchFamily="34" charset="0"/>
                <a:cs typeface="Arial" pitchFamily="34" charset="0"/>
              </a:rPr>
              <a:t>        least two design features.</a:t>
            </a: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buAutoNum type="arabicParenR" startAt="2"/>
            </a:pPr>
            <a:r>
              <a:rPr lang="en-GB" sz="1400" dirty="0">
                <a:latin typeface="Arial" pitchFamily="34" charset="0"/>
                <a:cs typeface="Arial" pitchFamily="34" charset="0"/>
              </a:rPr>
              <a:t>Identify one feature of the earphones that is </a:t>
            </a:r>
          </a:p>
          <a:p>
            <a:pPr marL="342900" indent="-342900"/>
            <a:r>
              <a:rPr lang="en-GB" sz="1400" dirty="0">
                <a:latin typeface="Arial" pitchFamily="34" charset="0"/>
                <a:cs typeface="Arial" pitchFamily="34" charset="0"/>
              </a:rPr>
              <a:t>        </a:t>
            </a:r>
            <a:r>
              <a:rPr lang="en-GB" sz="1400" b="1" dirty="0">
                <a:latin typeface="Arial" pitchFamily="34" charset="0"/>
                <a:cs typeface="Arial" pitchFamily="34" charset="0"/>
              </a:rPr>
              <a:t>ergonomic</a:t>
            </a:r>
            <a:r>
              <a:rPr lang="en-GB" sz="1400" dirty="0">
                <a:latin typeface="Arial" pitchFamily="34" charset="0"/>
                <a:cs typeface="Arial" pitchFamily="34" charset="0"/>
              </a:rPr>
              <a:t>.</a:t>
            </a:r>
          </a:p>
        </p:txBody>
      </p:sp>
      <p:pic>
        <p:nvPicPr>
          <p:cNvPr id="41993" name="Picture 9" descr="Evolution of Apple Earphones. : iphone"/>
          <p:cNvPicPr>
            <a:picLocks noChangeAspect="1" noChangeArrowheads="1"/>
          </p:cNvPicPr>
          <p:nvPr/>
        </p:nvPicPr>
        <p:blipFill>
          <a:blip r:embed="rId4" cstate="print"/>
          <a:srcRect t="13785"/>
          <a:stretch>
            <a:fillRect/>
          </a:stretch>
        </p:blipFill>
        <p:spPr bwMode="auto">
          <a:xfrm>
            <a:off x="5673081" y="1340768"/>
            <a:ext cx="2880319" cy="2456782"/>
          </a:xfrm>
          <a:prstGeom prst="rect">
            <a:avLst/>
          </a:prstGeom>
          <a:noFill/>
        </p:spPr>
      </p:pic>
      <p:sp>
        <p:nvSpPr>
          <p:cNvPr id="18" name="Rectangle: Rounded Corners 4">
            <a:extLst>
              <a:ext uri="{FF2B5EF4-FFF2-40B4-BE49-F238E27FC236}">
                <a16:creationId xmlns:a16="http://schemas.microsoft.com/office/drawing/2014/main" id="{9355533E-0573-4033-BC23-A542321C7CC8}"/>
              </a:ext>
            </a:extLst>
          </p:cNvPr>
          <p:cNvSpPr/>
          <p:nvPr/>
        </p:nvSpPr>
        <p:spPr>
          <a:xfrm>
            <a:off x="5313040" y="4437112"/>
            <a:ext cx="4320480" cy="2592288"/>
          </a:xfrm>
          <a:prstGeom prst="round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GB" sz="1000" b="1" dirty="0">
              <a:solidFill>
                <a:schemeClr val="tx1"/>
              </a:solidFill>
              <a:latin typeface="Arial" panose="020B0604020202020204" pitchFamily="34" charset="0"/>
              <a:cs typeface="Arial" panose="020B0604020202020204" pitchFamily="34" charset="0"/>
            </a:endParaRPr>
          </a:p>
          <a:p>
            <a:r>
              <a:rPr lang="en-GB" sz="1400" b="1" dirty="0">
                <a:solidFill>
                  <a:schemeClr val="tx1"/>
                </a:solidFill>
                <a:latin typeface="Arial" panose="020B0604020202020204" pitchFamily="34" charset="0"/>
                <a:cs typeface="Arial" panose="020B0604020202020204" pitchFamily="34" charset="0"/>
              </a:rPr>
              <a:t>………………………………………………………………………………………………………………………………………………………………………………………………………………………………</a:t>
            </a:r>
          </a:p>
          <a:p>
            <a:endParaRPr lang="en-GB" sz="1400" b="1" dirty="0">
              <a:solidFill>
                <a:schemeClr val="tx1"/>
              </a:solidFill>
              <a:latin typeface="Arial" panose="020B0604020202020204" pitchFamily="34" charset="0"/>
              <a:cs typeface="Arial" panose="020B0604020202020204" pitchFamily="34" charset="0"/>
            </a:endParaRPr>
          </a:p>
        </p:txBody>
      </p:sp>
      <p:sp>
        <p:nvSpPr>
          <p:cNvPr id="19" name="Rectangle: Rounded Corners 4">
            <a:extLst>
              <a:ext uri="{FF2B5EF4-FFF2-40B4-BE49-F238E27FC236}">
                <a16:creationId xmlns:a16="http://schemas.microsoft.com/office/drawing/2014/main" id="{9355533E-0573-4033-BC23-A542321C7CC8}"/>
              </a:ext>
            </a:extLst>
          </p:cNvPr>
          <p:cNvSpPr/>
          <p:nvPr/>
        </p:nvSpPr>
        <p:spPr>
          <a:xfrm>
            <a:off x="5241032" y="5877272"/>
            <a:ext cx="4320480" cy="2592288"/>
          </a:xfrm>
          <a:prstGeom prst="round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GB" sz="1000" b="1" dirty="0">
              <a:solidFill>
                <a:schemeClr val="tx1"/>
              </a:solidFill>
              <a:latin typeface="Arial" panose="020B0604020202020204" pitchFamily="34" charset="0"/>
              <a:cs typeface="Arial" panose="020B0604020202020204" pitchFamily="34" charset="0"/>
            </a:endParaRPr>
          </a:p>
          <a:p>
            <a:r>
              <a:rPr lang="en-GB" sz="1400" b="1" dirty="0">
                <a:solidFill>
                  <a:schemeClr val="tx1"/>
                </a:solidFill>
                <a:latin typeface="Arial" panose="020B0604020202020204" pitchFamily="34" charset="0"/>
                <a:cs typeface="Arial" panose="020B0604020202020204" pitchFamily="34" charset="0"/>
              </a:rPr>
              <a:t>………………………………………………………</a:t>
            </a:r>
          </a:p>
          <a:p>
            <a:endParaRPr lang="en-GB" sz="1400" b="1" dirty="0">
              <a:solidFill>
                <a:schemeClr val="tx1"/>
              </a:solidFill>
              <a:latin typeface="Arial" panose="020B0604020202020204" pitchFamily="34" charset="0"/>
              <a:cs typeface="Arial" panose="020B0604020202020204" pitchFamily="34" charset="0"/>
            </a:endParaRPr>
          </a:p>
        </p:txBody>
      </p:sp>
      <p:sp>
        <p:nvSpPr>
          <p:cNvPr id="21" name="Footer Placeholder 20"/>
          <p:cNvSpPr>
            <a:spLocks noGrp="1"/>
          </p:cNvSpPr>
          <p:nvPr>
            <p:ph type="ftr" sz="quarter" idx="11"/>
          </p:nvPr>
        </p:nvSpPr>
        <p:spPr/>
        <p:txBody>
          <a:bodyPr/>
          <a:lstStyle/>
          <a:p>
            <a:r>
              <a:rPr lang="en-GB"/>
              <a:t>JMARSHALL</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12" name="Picture 8"/>
          <p:cNvPicPr>
            <a:picLocks noChangeAspect="1" noChangeArrowheads="1"/>
          </p:cNvPicPr>
          <p:nvPr/>
        </p:nvPicPr>
        <p:blipFill>
          <a:blip r:embed="rId3" cstate="print"/>
          <a:srcRect/>
          <a:stretch>
            <a:fillRect/>
          </a:stretch>
        </p:blipFill>
        <p:spPr bwMode="auto">
          <a:xfrm>
            <a:off x="6177136" y="2195572"/>
            <a:ext cx="3384376" cy="1294125"/>
          </a:xfrm>
          <a:prstGeom prst="rect">
            <a:avLst/>
          </a:prstGeom>
          <a:noFill/>
          <a:ln w="9525">
            <a:noFill/>
            <a:miter lim="800000"/>
            <a:headEnd/>
            <a:tailEnd/>
          </a:ln>
        </p:spPr>
      </p:pic>
      <p:pic>
        <p:nvPicPr>
          <p:cNvPr id="21505" name="Picture 1"/>
          <p:cNvPicPr>
            <a:picLocks noChangeAspect="1" noChangeArrowheads="1"/>
          </p:cNvPicPr>
          <p:nvPr/>
        </p:nvPicPr>
        <p:blipFill>
          <a:blip r:embed="rId4" cstate="print"/>
          <a:srcRect/>
          <a:stretch>
            <a:fillRect/>
          </a:stretch>
        </p:blipFill>
        <p:spPr bwMode="auto">
          <a:xfrm>
            <a:off x="344489" y="188641"/>
            <a:ext cx="3960439" cy="631389"/>
          </a:xfrm>
          <a:prstGeom prst="rect">
            <a:avLst/>
          </a:prstGeom>
          <a:noFill/>
          <a:ln w="9525">
            <a:noFill/>
            <a:miter lim="800000"/>
            <a:headEnd/>
            <a:tailEnd/>
          </a:ln>
        </p:spPr>
      </p:pic>
      <p:pic>
        <p:nvPicPr>
          <p:cNvPr id="21509" name="Picture 5" descr="2013 Used Audi R8 V10 Spyder | Audi r8, Audi r8 v10"/>
          <p:cNvPicPr>
            <a:picLocks noChangeAspect="1" noChangeArrowheads="1"/>
          </p:cNvPicPr>
          <p:nvPr/>
        </p:nvPicPr>
        <p:blipFill>
          <a:blip r:embed="rId5" cstate="print"/>
          <a:srcRect t="31200" b="18401"/>
          <a:stretch>
            <a:fillRect/>
          </a:stretch>
        </p:blipFill>
        <p:spPr bwMode="auto">
          <a:xfrm>
            <a:off x="6177136" y="3779748"/>
            <a:ext cx="3240360" cy="1237112"/>
          </a:xfrm>
          <a:prstGeom prst="rect">
            <a:avLst/>
          </a:prstGeom>
          <a:noFill/>
        </p:spPr>
      </p:pic>
      <p:pic>
        <p:nvPicPr>
          <p:cNvPr id="21511" name="Picture 7" descr="AudiR8 SpyderPERFORMANCE2020 - Glenmore Audi"/>
          <p:cNvPicPr>
            <a:picLocks noChangeAspect="1" noChangeArrowheads="1"/>
          </p:cNvPicPr>
          <p:nvPr/>
        </p:nvPicPr>
        <p:blipFill>
          <a:blip r:embed="rId6" cstate="print"/>
          <a:srcRect b="25701"/>
          <a:stretch>
            <a:fillRect/>
          </a:stretch>
        </p:blipFill>
        <p:spPr bwMode="auto">
          <a:xfrm>
            <a:off x="6105128" y="4499828"/>
            <a:ext cx="3593638" cy="2002533"/>
          </a:xfrm>
          <a:prstGeom prst="rect">
            <a:avLst/>
          </a:prstGeom>
          <a:noFill/>
        </p:spPr>
      </p:pic>
      <p:sp>
        <p:nvSpPr>
          <p:cNvPr id="10" name="Rectangle 9"/>
          <p:cNvSpPr/>
          <p:nvPr/>
        </p:nvSpPr>
        <p:spPr>
          <a:xfrm>
            <a:off x="8121352" y="2411596"/>
            <a:ext cx="432048" cy="936104"/>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8049344" y="3995772"/>
            <a:ext cx="432048" cy="648072"/>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a:off x="8193360" y="5579948"/>
            <a:ext cx="432048" cy="648072"/>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p:cNvSpPr txBox="1"/>
          <p:nvPr/>
        </p:nvSpPr>
        <p:spPr>
          <a:xfrm>
            <a:off x="7545288" y="6372036"/>
            <a:ext cx="652743" cy="369332"/>
          </a:xfrm>
          <a:prstGeom prst="rect">
            <a:avLst/>
          </a:prstGeom>
          <a:noFill/>
        </p:spPr>
        <p:txBody>
          <a:bodyPr wrap="none" rtlCol="0">
            <a:spAutoFit/>
          </a:bodyPr>
          <a:lstStyle/>
          <a:p>
            <a:r>
              <a:rPr lang="en-GB" dirty="0"/>
              <a:t>2020</a:t>
            </a:r>
          </a:p>
        </p:txBody>
      </p:sp>
      <p:sp>
        <p:nvSpPr>
          <p:cNvPr id="14" name="TextBox 13"/>
          <p:cNvSpPr txBox="1"/>
          <p:nvPr/>
        </p:nvSpPr>
        <p:spPr>
          <a:xfrm>
            <a:off x="7545288" y="5003884"/>
            <a:ext cx="652743" cy="369332"/>
          </a:xfrm>
          <a:prstGeom prst="rect">
            <a:avLst/>
          </a:prstGeom>
          <a:noFill/>
        </p:spPr>
        <p:txBody>
          <a:bodyPr wrap="none" rtlCol="0">
            <a:spAutoFit/>
          </a:bodyPr>
          <a:lstStyle/>
          <a:p>
            <a:r>
              <a:rPr lang="en-GB" dirty="0"/>
              <a:t>2012</a:t>
            </a:r>
          </a:p>
        </p:txBody>
      </p:sp>
      <p:sp>
        <p:nvSpPr>
          <p:cNvPr id="15" name="TextBox 14"/>
          <p:cNvSpPr txBox="1"/>
          <p:nvPr/>
        </p:nvSpPr>
        <p:spPr>
          <a:xfrm>
            <a:off x="7545288" y="3419708"/>
            <a:ext cx="652743" cy="369332"/>
          </a:xfrm>
          <a:prstGeom prst="rect">
            <a:avLst/>
          </a:prstGeom>
          <a:noFill/>
        </p:spPr>
        <p:txBody>
          <a:bodyPr wrap="none" rtlCol="0">
            <a:spAutoFit/>
          </a:bodyPr>
          <a:lstStyle/>
          <a:p>
            <a:r>
              <a:rPr lang="en-GB" dirty="0"/>
              <a:t>2010</a:t>
            </a:r>
          </a:p>
        </p:txBody>
      </p:sp>
      <p:sp>
        <p:nvSpPr>
          <p:cNvPr id="16" name="Rounded Rectangle 15"/>
          <p:cNvSpPr/>
          <p:nvPr/>
        </p:nvSpPr>
        <p:spPr>
          <a:xfrm>
            <a:off x="376626" y="961568"/>
            <a:ext cx="4320479" cy="1018652"/>
          </a:xfrm>
          <a:prstGeom prst="round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dirty="0">
                <a:solidFill>
                  <a:schemeClr val="tx1"/>
                </a:solidFill>
                <a:cs typeface="Arial" pitchFamily="34" charset="0"/>
              </a:rPr>
              <a:t>In the box below write what ‘market pull’ means. Explain how market pull  can change a design of a product.</a:t>
            </a:r>
          </a:p>
          <a:p>
            <a:endParaRPr lang="en-GB" sz="1200" dirty="0">
              <a:solidFill>
                <a:schemeClr val="tx1"/>
              </a:solidFill>
              <a:cs typeface="Arial" pitchFamily="34" charset="0"/>
            </a:endParaRPr>
          </a:p>
          <a:p>
            <a:r>
              <a:rPr lang="en-GB" sz="1200" dirty="0">
                <a:solidFill>
                  <a:srgbClr val="000000"/>
                </a:solidFill>
                <a:cs typeface="Arial" panose="020B0604020202020204" pitchFamily="34" charset="0"/>
              </a:rPr>
              <a:t>Find out on the ‘W</a:t>
            </a:r>
            <a:r>
              <a:rPr lang="en-GB" sz="1200" i="0" dirty="0">
                <a:solidFill>
                  <a:srgbClr val="000000"/>
                </a:solidFill>
                <a:effectLst/>
                <a:cs typeface="Arial" panose="020B0604020202020204" pitchFamily="34" charset="0"/>
              </a:rPr>
              <a:t>hat is Market Pull’ page </a:t>
            </a:r>
            <a:r>
              <a:rPr lang="en-GB" sz="1200" i="0" dirty="0">
                <a:solidFill>
                  <a:schemeClr val="tx1"/>
                </a:solidFill>
                <a:effectLst/>
                <a:cs typeface="Arial" panose="020B0604020202020204" pitchFamily="34" charset="0"/>
              </a:rPr>
              <a:t> on</a:t>
            </a:r>
            <a:r>
              <a:rPr lang="en-GB" sz="1200" b="1" i="0" dirty="0">
                <a:solidFill>
                  <a:schemeClr val="tx1"/>
                </a:solidFill>
                <a:effectLst/>
                <a:cs typeface="Arial" pitchFamily="34" charset="0"/>
              </a:rPr>
              <a:t> </a:t>
            </a:r>
            <a:r>
              <a:rPr lang="en-GB" sz="1200" b="1" i="0" dirty="0">
                <a:solidFill>
                  <a:schemeClr val="tx1"/>
                </a:solidFill>
                <a:effectLst/>
                <a:latin typeface="Times New Roman" panose="02020603050405020304" pitchFamily="18" charset="0"/>
                <a:cs typeface="Arial" pitchFamily="34" charset="0"/>
              </a:rPr>
              <a:t>www.technologystudent.com</a:t>
            </a:r>
            <a:endParaRPr lang="en-GB" sz="1200" dirty="0">
              <a:solidFill>
                <a:schemeClr val="tx1"/>
              </a:solidFill>
              <a:cs typeface="Arial" pitchFamily="34" charset="0"/>
            </a:endParaRPr>
          </a:p>
          <a:p>
            <a:endParaRPr lang="en-GB" sz="1200" dirty="0">
              <a:solidFill>
                <a:schemeClr val="tx1"/>
              </a:solidFill>
              <a:cs typeface="Arial" pitchFamily="34" charset="0"/>
            </a:endParaRPr>
          </a:p>
        </p:txBody>
      </p:sp>
      <p:sp>
        <p:nvSpPr>
          <p:cNvPr id="17" name="Rectangle: Rounded Corners 4">
            <a:extLst>
              <a:ext uri="{FF2B5EF4-FFF2-40B4-BE49-F238E27FC236}">
                <a16:creationId xmlns:a16="http://schemas.microsoft.com/office/drawing/2014/main" id="{9355533E-0573-4033-BC23-A542321C7CC8}"/>
              </a:ext>
            </a:extLst>
          </p:cNvPr>
          <p:cNvSpPr/>
          <p:nvPr/>
        </p:nvSpPr>
        <p:spPr>
          <a:xfrm>
            <a:off x="380492" y="2268252"/>
            <a:ext cx="5112568" cy="1656184"/>
          </a:xfrm>
          <a:prstGeom prst="roundRect">
            <a:avLst/>
          </a:prstGeom>
          <a:solidFill>
            <a:schemeClr val="bg1"/>
          </a:solidFill>
          <a:ln w="57150">
            <a:solidFill>
              <a:srgbClr val="66FFFF"/>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GB" sz="1000" b="1" dirty="0">
              <a:solidFill>
                <a:schemeClr val="tx1"/>
              </a:solidFill>
              <a:latin typeface="Arial" panose="020B0604020202020204" pitchFamily="34" charset="0"/>
              <a:cs typeface="Arial" panose="020B0604020202020204" pitchFamily="34" charset="0"/>
            </a:endParaRPr>
          </a:p>
          <a:p>
            <a:endParaRPr lang="en-GB" sz="1000" b="1" dirty="0">
              <a:solidFill>
                <a:schemeClr val="tx1"/>
              </a:solidFill>
              <a:latin typeface="Arial" panose="020B0604020202020204" pitchFamily="34" charset="0"/>
              <a:cs typeface="Arial" panose="020B0604020202020204" pitchFamily="34" charset="0"/>
            </a:endParaRPr>
          </a:p>
          <a:p>
            <a:r>
              <a:rPr lang="en-GB" sz="1200" b="1" dirty="0">
                <a:solidFill>
                  <a:schemeClr val="tx1"/>
                </a:solidFill>
                <a:latin typeface="Arial" panose="020B0604020202020204" pitchFamily="34" charset="0"/>
                <a:cs typeface="Arial" panose="020B0604020202020204" pitchFamily="34" charset="0"/>
              </a:rPr>
              <a:t>………………………………………………………………………………………………………………………………………………………………………………………………………………………………………………………………………………………………………………………………………………………………………………………………………………………………………………………………………………………………………………</a:t>
            </a:r>
          </a:p>
        </p:txBody>
      </p:sp>
      <p:sp>
        <p:nvSpPr>
          <p:cNvPr id="18" name="Down Arrow 17"/>
          <p:cNvSpPr/>
          <p:nvPr/>
        </p:nvSpPr>
        <p:spPr>
          <a:xfrm>
            <a:off x="4341230" y="1857034"/>
            <a:ext cx="288032" cy="648072"/>
          </a:xfrm>
          <a:prstGeom prst="downArrow">
            <a:avLst/>
          </a:prstGeom>
          <a:solidFill>
            <a:srgbClr val="66FFFF"/>
          </a:solidFill>
          <a:ln>
            <a:solidFill>
              <a:srgbClr val="66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4034" name="Picture 2" descr="Polaroid Impulse AF Instant Camera Vintage 1980's by RetroReUp ..."/>
          <p:cNvPicPr>
            <a:picLocks noChangeAspect="1" noChangeArrowheads="1"/>
          </p:cNvPicPr>
          <p:nvPr/>
        </p:nvPicPr>
        <p:blipFill>
          <a:blip r:embed="rId7" cstate="print"/>
          <a:srcRect/>
          <a:stretch>
            <a:fillRect/>
          </a:stretch>
        </p:blipFill>
        <p:spPr bwMode="auto">
          <a:xfrm>
            <a:off x="454369" y="4093754"/>
            <a:ext cx="2016224" cy="2016224"/>
          </a:xfrm>
          <a:prstGeom prst="rect">
            <a:avLst/>
          </a:prstGeom>
          <a:noFill/>
        </p:spPr>
      </p:pic>
      <p:pic>
        <p:nvPicPr>
          <p:cNvPr id="44036" name="Picture 4" descr="The Best Polaroid Cameras"/>
          <p:cNvPicPr>
            <a:picLocks noChangeAspect="1" noChangeArrowheads="1"/>
          </p:cNvPicPr>
          <p:nvPr/>
        </p:nvPicPr>
        <p:blipFill>
          <a:blip r:embed="rId8" cstate="print"/>
          <a:srcRect l="28486" r="20239"/>
          <a:stretch>
            <a:fillRect/>
          </a:stretch>
        </p:blipFill>
        <p:spPr bwMode="auto">
          <a:xfrm>
            <a:off x="3622721" y="4021746"/>
            <a:ext cx="1944216" cy="2132856"/>
          </a:xfrm>
          <a:prstGeom prst="rect">
            <a:avLst/>
          </a:prstGeom>
          <a:noFill/>
        </p:spPr>
      </p:pic>
      <p:sp>
        <p:nvSpPr>
          <p:cNvPr id="19" name="TextBox 18"/>
          <p:cNvSpPr txBox="1"/>
          <p:nvPr/>
        </p:nvSpPr>
        <p:spPr>
          <a:xfrm>
            <a:off x="454369" y="6181986"/>
            <a:ext cx="2171235" cy="338554"/>
          </a:xfrm>
          <a:prstGeom prst="rect">
            <a:avLst/>
          </a:prstGeom>
          <a:noFill/>
        </p:spPr>
        <p:txBody>
          <a:bodyPr wrap="none" rtlCol="0">
            <a:spAutoFit/>
          </a:bodyPr>
          <a:lstStyle/>
          <a:p>
            <a:r>
              <a:rPr lang="en-GB" sz="1600" b="1" i="1" dirty="0"/>
              <a:t>1980’s Polaroid camera</a:t>
            </a:r>
          </a:p>
        </p:txBody>
      </p:sp>
      <p:sp>
        <p:nvSpPr>
          <p:cNvPr id="20" name="TextBox 19"/>
          <p:cNvSpPr txBox="1"/>
          <p:nvPr/>
        </p:nvSpPr>
        <p:spPr>
          <a:xfrm>
            <a:off x="3334689" y="6181986"/>
            <a:ext cx="2047227" cy="338554"/>
          </a:xfrm>
          <a:prstGeom prst="rect">
            <a:avLst/>
          </a:prstGeom>
          <a:noFill/>
        </p:spPr>
        <p:txBody>
          <a:bodyPr wrap="none" rtlCol="0">
            <a:spAutoFit/>
          </a:bodyPr>
          <a:lstStyle/>
          <a:p>
            <a:r>
              <a:rPr lang="en-GB" sz="1600" b="1" i="1" dirty="0"/>
              <a:t>2020 Polaroid camera</a:t>
            </a:r>
          </a:p>
        </p:txBody>
      </p:sp>
      <p:sp>
        <p:nvSpPr>
          <p:cNvPr id="21" name="TextBox 20"/>
          <p:cNvSpPr txBox="1"/>
          <p:nvPr/>
        </p:nvSpPr>
        <p:spPr>
          <a:xfrm>
            <a:off x="4232920" y="260648"/>
            <a:ext cx="5405647" cy="523220"/>
          </a:xfrm>
          <a:prstGeom prst="rect">
            <a:avLst/>
          </a:prstGeom>
          <a:noFill/>
        </p:spPr>
        <p:txBody>
          <a:bodyPr wrap="none" rtlCol="0">
            <a:spAutoFit/>
          </a:bodyPr>
          <a:lstStyle/>
          <a:p>
            <a:pPr marL="342900" indent="-342900">
              <a:buAutoNum type="arabicParenR"/>
            </a:pPr>
            <a:r>
              <a:rPr lang="en-GB" sz="1400" dirty="0">
                <a:latin typeface="Arial" pitchFamily="34" charset="0"/>
                <a:cs typeface="Arial" pitchFamily="34" charset="0"/>
              </a:rPr>
              <a:t>State two ways that manufacturers can collect feedback from </a:t>
            </a:r>
          </a:p>
          <a:p>
            <a:pPr marL="342900" indent="-342900"/>
            <a:r>
              <a:rPr lang="en-GB" sz="1400" dirty="0">
                <a:latin typeface="Arial" pitchFamily="34" charset="0"/>
                <a:cs typeface="Arial" pitchFamily="34" charset="0"/>
              </a:rPr>
              <a:t>        the public.</a:t>
            </a:r>
          </a:p>
        </p:txBody>
      </p:sp>
      <p:sp>
        <p:nvSpPr>
          <p:cNvPr id="22" name="Rectangle: Rounded Corners 4">
            <a:extLst>
              <a:ext uri="{FF2B5EF4-FFF2-40B4-BE49-F238E27FC236}">
                <a16:creationId xmlns:a16="http://schemas.microsoft.com/office/drawing/2014/main" id="{9355533E-0573-4033-BC23-A542321C7CC8}"/>
              </a:ext>
            </a:extLst>
          </p:cNvPr>
          <p:cNvSpPr/>
          <p:nvPr/>
        </p:nvSpPr>
        <p:spPr>
          <a:xfrm>
            <a:off x="5169024" y="476672"/>
            <a:ext cx="4320480" cy="2592288"/>
          </a:xfrm>
          <a:prstGeom prst="round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GB" sz="1000" b="1" dirty="0">
              <a:solidFill>
                <a:schemeClr val="tx1"/>
              </a:solidFill>
              <a:latin typeface="Arial" panose="020B0604020202020204" pitchFamily="34" charset="0"/>
              <a:cs typeface="Arial" panose="020B0604020202020204" pitchFamily="34" charset="0"/>
            </a:endParaRPr>
          </a:p>
          <a:p>
            <a:r>
              <a:rPr lang="en-GB" sz="1400" b="1" dirty="0">
                <a:solidFill>
                  <a:schemeClr val="tx1"/>
                </a:solidFill>
                <a:latin typeface="Arial" panose="020B0604020202020204" pitchFamily="34" charset="0"/>
                <a:cs typeface="Arial" panose="020B0604020202020204" pitchFamily="34" charset="0"/>
              </a:rPr>
              <a:t>………………………………………………………………………………………………………………………………………………………………………………………………………………………………</a:t>
            </a:r>
          </a:p>
          <a:p>
            <a:endParaRPr lang="en-GB" sz="1400" b="1" dirty="0">
              <a:solidFill>
                <a:schemeClr val="tx1"/>
              </a:solidFill>
              <a:latin typeface="Arial" panose="020B0604020202020204" pitchFamily="34" charset="0"/>
              <a:cs typeface="Arial" panose="020B0604020202020204" pitchFamily="34" charset="0"/>
            </a:endParaRPr>
          </a:p>
        </p:txBody>
      </p:sp>
      <p:sp>
        <p:nvSpPr>
          <p:cNvPr id="23" name="TextBox 22"/>
          <p:cNvSpPr txBox="1"/>
          <p:nvPr/>
        </p:nvSpPr>
        <p:spPr>
          <a:xfrm>
            <a:off x="5961112" y="1628800"/>
            <a:ext cx="3628366" cy="584775"/>
          </a:xfrm>
          <a:prstGeom prst="rect">
            <a:avLst/>
          </a:prstGeom>
          <a:noFill/>
        </p:spPr>
        <p:txBody>
          <a:bodyPr wrap="none" rtlCol="0">
            <a:spAutoFit/>
          </a:bodyPr>
          <a:lstStyle/>
          <a:p>
            <a:pPr algn="ctr"/>
            <a:r>
              <a:rPr lang="en-GB" sz="1600" b="1" i="1" dirty="0"/>
              <a:t>Design features come back when a large</a:t>
            </a:r>
          </a:p>
          <a:p>
            <a:pPr algn="ctr"/>
            <a:r>
              <a:rPr lang="en-GB" sz="1600" b="1" i="1" dirty="0"/>
              <a:t>amount of people request it!</a:t>
            </a:r>
          </a:p>
        </p:txBody>
      </p:sp>
      <p:sp>
        <p:nvSpPr>
          <p:cNvPr id="25" name="Footer Placeholder 24"/>
          <p:cNvSpPr>
            <a:spLocks noGrp="1"/>
          </p:cNvSpPr>
          <p:nvPr>
            <p:ph type="ftr" sz="quarter" idx="11"/>
          </p:nvPr>
        </p:nvSpPr>
        <p:spPr/>
        <p:txBody>
          <a:bodyPr/>
          <a:lstStyle/>
          <a:p>
            <a:r>
              <a:rPr lang="en-GB"/>
              <a:t>JMARSHALL</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p:cNvPicPr>
            <a:picLocks noChangeAspect="1" noChangeArrowheads="1"/>
          </p:cNvPicPr>
          <p:nvPr/>
        </p:nvPicPr>
        <p:blipFill>
          <a:blip r:embed="rId2" cstate="print"/>
          <a:srcRect/>
          <a:stretch>
            <a:fillRect/>
          </a:stretch>
        </p:blipFill>
        <p:spPr bwMode="auto">
          <a:xfrm>
            <a:off x="272480" y="260648"/>
            <a:ext cx="4464496" cy="621092"/>
          </a:xfrm>
          <a:prstGeom prst="rect">
            <a:avLst/>
          </a:prstGeom>
          <a:noFill/>
          <a:ln w="9525">
            <a:noFill/>
            <a:miter lim="800000"/>
            <a:headEnd/>
            <a:tailEnd/>
          </a:ln>
        </p:spPr>
      </p:pic>
      <p:pic>
        <p:nvPicPr>
          <p:cNvPr id="40961" name="Picture 1"/>
          <p:cNvPicPr>
            <a:picLocks noChangeAspect="1" noChangeArrowheads="1"/>
          </p:cNvPicPr>
          <p:nvPr/>
        </p:nvPicPr>
        <p:blipFill>
          <a:blip r:embed="rId3" cstate="print"/>
          <a:srcRect/>
          <a:stretch>
            <a:fillRect/>
          </a:stretch>
        </p:blipFill>
        <p:spPr bwMode="auto">
          <a:xfrm>
            <a:off x="0" y="2276872"/>
            <a:ext cx="5169024" cy="3528392"/>
          </a:xfrm>
          <a:prstGeom prst="rect">
            <a:avLst/>
          </a:prstGeom>
          <a:noFill/>
          <a:ln w="9525">
            <a:noFill/>
            <a:miter lim="800000"/>
            <a:headEnd/>
            <a:tailEnd/>
          </a:ln>
        </p:spPr>
      </p:pic>
      <p:sp>
        <p:nvSpPr>
          <p:cNvPr id="4" name="Rounded Rectangle 3"/>
          <p:cNvSpPr/>
          <p:nvPr/>
        </p:nvSpPr>
        <p:spPr>
          <a:xfrm>
            <a:off x="272480" y="980728"/>
            <a:ext cx="4248472" cy="1152128"/>
          </a:xfrm>
          <a:prstGeom prst="round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r>
              <a:rPr lang="en-GB" sz="1200" dirty="0">
                <a:solidFill>
                  <a:schemeClr val="tx1"/>
                </a:solidFill>
                <a:cs typeface="Arial" pitchFamily="34" charset="0"/>
              </a:rPr>
              <a:t>Use your theory booklets or use the internet to read about product life cycle. </a:t>
            </a:r>
          </a:p>
          <a:p>
            <a:r>
              <a:rPr lang="en-GB" sz="1200" dirty="0">
                <a:solidFill>
                  <a:schemeClr val="tx1"/>
                </a:solidFill>
                <a:cs typeface="Arial"/>
              </a:rPr>
              <a:t>Search "product life cycle" on </a:t>
            </a:r>
            <a:endParaRPr lang="en-GB" sz="1200" dirty="0">
              <a:solidFill>
                <a:schemeClr val="tx1"/>
              </a:solidFill>
              <a:cs typeface="Arial" pitchFamily="34" charset="0"/>
            </a:endParaRPr>
          </a:p>
          <a:p>
            <a:r>
              <a:rPr lang="en-GB" sz="1200" b="1" dirty="0">
                <a:solidFill>
                  <a:schemeClr val="tx1"/>
                </a:solidFill>
                <a:cs typeface="Arial"/>
                <a:hlinkClick r:id="rId4">
                  <a:extLst>
                    <a:ext uri="{A12FA001-AC4F-418D-AE19-62706E023703}">
                      <ahyp:hlinkClr xmlns:ahyp="http://schemas.microsoft.com/office/drawing/2018/hyperlinkcolor" val="tx"/>
                    </a:ext>
                  </a:extLst>
                </a:hlinkClick>
              </a:rPr>
              <a:t>www.technologystudent.com</a:t>
            </a:r>
            <a:r>
              <a:rPr lang="en-GB" sz="1200" b="1" dirty="0">
                <a:solidFill>
                  <a:schemeClr val="tx1"/>
                </a:solidFill>
                <a:cs typeface="Arial"/>
              </a:rPr>
              <a:t> </a:t>
            </a:r>
          </a:p>
          <a:p>
            <a:r>
              <a:rPr lang="en-GB" sz="1200" dirty="0">
                <a:solidFill>
                  <a:schemeClr val="tx1"/>
                </a:solidFill>
                <a:cs typeface="Arial"/>
              </a:rPr>
              <a:t>Look at the one relating to cars.</a:t>
            </a:r>
            <a:endParaRPr lang="en-GB" sz="1200" b="1" dirty="0">
              <a:solidFill>
                <a:schemeClr val="tx1"/>
              </a:solidFill>
              <a:cs typeface="Arial"/>
            </a:endParaRPr>
          </a:p>
        </p:txBody>
      </p:sp>
      <p:sp>
        <p:nvSpPr>
          <p:cNvPr id="7" name="TextBox 6"/>
          <p:cNvSpPr txBox="1"/>
          <p:nvPr/>
        </p:nvSpPr>
        <p:spPr>
          <a:xfrm>
            <a:off x="4808984" y="908720"/>
            <a:ext cx="4810932" cy="4616648"/>
          </a:xfrm>
          <a:prstGeom prst="rect">
            <a:avLst/>
          </a:prstGeom>
          <a:noFill/>
        </p:spPr>
        <p:txBody>
          <a:bodyPr wrap="none" rtlCol="0">
            <a:spAutoFit/>
          </a:bodyPr>
          <a:lstStyle/>
          <a:p>
            <a:pPr marL="342900" indent="-342900">
              <a:buAutoNum type="arabicParenR"/>
            </a:pPr>
            <a:r>
              <a:rPr lang="en-GB" sz="1400" dirty="0">
                <a:latin typeface="Arial" pitchFamily="34" charset="0"/>
                <a:cs typeface="Arial" pitchFamily="34" charset="0"/>
              </a:rPr>
              <a:t>Look at the diagram on the left. It shows the amount</a:t>
            </a:r>
          </a:p>
          <a:p>
            <a:pPr marL="342900" indent="-342900"/>
            <a:r>
              <a:rPr lang="en-GB" sz="1400" dirty="0">
                <a:latin typeface="Arial" pitchFamily="34" charset="0"/>
                <a:cs typeface="Arial" pitchFamily="34" charset="0"/>
              </a:rPr>
              <a:t>       of sales and stages of the play station game life cycle.</a:t>
            </a: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r>
              <a:rPr lang="en-GB" sz="1400" dirty="0">
                <a:latin typeface="Arial" pitchFamily="34" charset="0"/>
                <a:cs typeface="Arial" pitchFamily="34" charset="0"/>
              </a:rPr>
              <a:t>       a)  Explain why more games are being sold in it’s </a:t>
            </a:r>
          </a:p>
          <a:p>
            <a:pPr marL="342900" indent="-342900"/>
            <a:r>
              <a:rPr lang="en-GB" sz="1400" dirty="0">
                <a:latin typeface="Arial" pitchFamily="34" charset="0"/>
                <a:cs typeface="Arial" pitchFamily="34" charset="0"/>
              </a:rPr>
              <a:t>            </a:t>
            </a:r>
            <a:r>
              <a:rPr lang="en-GB" sz="1400" b="1" dirty="0">
                <a:latin typeface="Arial" pitchFamily="34" charset="0"/>
                <a:cs typeface="Arial" pitchFamily="34" charset="0"/>
              </a:rPr>
              <a:t>maturity </a:t>
            </a:r>
            <a:r>
              <a:rPr lang="en-GB" sz="1400" dirty="0">
                <a:latin typeface="Arial" pitchFamily="34" charset="0"/>
                <a:cs typeface="Arial" pitchFamily="34" charset="0"/>
              </a:rPr>
              <a:t>stage. </a:t>
            </a:r>
            <a:br>
              <a:rPr lang="en-GB" sz="1400" dirty="0">
                <a:latin typeface="Arial" pitchFamily="34" charset="0"/>
                <a:cs typeface="Arial" pitchFamily="34" charset="0"/>
              </a:rPr>
            </a:br>
            <a:br>
              <a:rPr lang="en-GB" sz="1400" dirty="0">
                <a:latin typeface="Arial" pitchFamily="34" charset="0"/>
                <a:cs typeface="Arial" pitchFamily="34" charset="0"/>
              </a:rPr>
            </a:br>
            <a:br>
              <a:rPr lang="en-GB" sz="1400" dirty="0">
                <a:latin typeface="Arial" pitchFamily="34" charset="0"/>
                <a:cs typeface="Arial" pitchFamily="34" charset="0"/>
              </a:rPr>
            </a:br>
            <a:br>
              <a:rPr lang="en-GB" sz="1400" dirty="0">
                <a:latin typeface="Arial" pitchFamily="34" charset="0"/>
                <a:cs typeface="Arial" pitchFamily="34" charset="0"/>
              </a:rPr>
            </a:br>
            <a:br>
              <a:rPr lang="en-GB" sz="1400" dirty="0">
                <a:latin typeface="Arial" pitchFamily="34" charset="0"/>
                <a:cs typeface="Arial" pitchFamily="34" charset="0"/>
              </a:rPr>
            </a:br>
            <a:endParaRPr lang="en-GB" sz="1400" dirty="0">
              <a:latin typeface="Arial" pitchFamily="34" charset="0"/>
              <a:cs typeface="Arial" pitchFamily="34" charset="0"/>
            </a:endParaRPr>
          </a:p>
          <a:p>
            <a:pPr marL="342900" indent="-342900"/>
            <a:r>
              <a:rPr lang="en-GB" sz="1400" dirty="0">
                <a:latin typeface="Arial" pitchFamily="34" charset="0"/>
                <a:cs typeface="Arial" pitchFamily="34" charset="0"/>
              </a:rPr>
              <a:t>        b)   Suggest one way how the sales can increase  </a:t>
            </a:r>
          </a:p>
          <a:p>
            <a:pPr marL="342900" indent="-342900"/>
            <a:r>
              <a:rPr lang="en-GB" sz="1400" dirty="0">
                <a:latin typeface="Arial" pitchFamily="34" charset="0"/>
                <a:cs typeface="Arial" pitchFamily="34" charset="0"/>
              </a:rPr>
              <a:t>              during the</a:t>
            </a:r>
            <a:r>
              <a:rPr lang="en-GB" sz="1400" b="1" dirty="0">
                <a:latin typeface="Arial" pitchFamily="34" charset="0"/>
                <a:cs typeface="Arial" pitchFamily="34" charset="0"/>
              </a:rPr>
              <a:t> introduction </a:t>
            </a:r>
            <a:r>
              <a:rPr lang="en-GB" sz="1400" dirty="0">
                <a:latin typeface="Arial" pitchFamily="34" charset="0"/>
                <a:cs typeface="Arial" pitchFamily="34" charset="0"/>
              </a:rPr>
              <a:t>stage.</a:t>
            </a: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r>
              <a:rPr lang="en-GB" sz="1400" dirty="0">
                <a:latin typeface="Arial" pitchFamily="34" charset="0"/>
                <a:cs typeface="Arial" pitchFamily="34" charset="0"/>
              </a:rPr>
              <a:t>         c)   Suggest why sales of the game </a:t>
            </a:r>
            <a:r>
              <a:rPr lang="en-GB" sz="1400" b="1" dirty="0">
                <a:latin typeface="Arial" pitchFamily="34" charset="0"/>
                <a:cs typeface="Arial" pitchFamily="34" charset="0"/>
              </a:rPr>
              <a:t>decline</a:t>
            </a:r>
            <a:r>
              <a:rPr lang="en-GB" sz="1400" dirty="0">
                <a:latin typeface="Arial" pitchFamily="34" charset="0"/>
                <a:cs typeface="Arial" pitchFamily="34" charset="0"/>
              </a:rPr>
              <a:t>.</a:t>
            </a: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p:txBody>
      </p:sp>
      <p:sp>
        <p:nvSpPr>
          <p:cNvPr id="8" name="Rectangle 7"/>
          <p:cNvSpPr/>
          <p:nvPr/>
        </p:nvSpPr>
        <p:spPr>
          <a:xfrm>
            <a:off x="4953000" y="260648"/>
            <a:ext cx="4680520" cy="476672"/>
          </a:xfrm>
          <a:prstGeom prst="rect">
            <a:avLst/>
          </a:prstGeom>
          <a:solidFill>
            <a:srgbClr val="66FF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Impact" pitchFamily="34" charset="0"/>
              </a:rPr>
              <a:t>Can you answer these questions?</a:t>
            </a:r>
          </a:p>
        </p:txBody>
      </p:sp>
      <p:sp>
        <p:nvSpPr>
          <p:cNvPr id="9" name="Rectangle: Rounded Corners 4">
            <a:extLst>
              <a:ext uri="{FF2B5EF4-FFF2-40B4-BE49-F238E27FC236}">
                <a16:creationId xmlns:a16="http://schemas.microsoft.com/office/drawing/2014/main" id="{9355533E-0573-4033-BC23-A542321C7CC8}"/>
              </a:ext>
            </a:extLst>
          </p:cNvPr>
          <p:cNvSpPr/>
          <p:nvPr/>
        </p:nvSpPr>
        <p:spPr>
          <a:xfrm>
            <a:off x="5313040" y="1988840"/>
            <a:ext cx="4320480" cy="2592288"/>
          </a:xfrm>
          <a:prstGeom prst="round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GB" sz="1000" b="1" dirty="0">
              <a:solidFill>
                <a:schemeClr val="tx1"/>
              </a:solidFill>
              <a:latin typeface="Arial" panose="020B0604020202020204" pitchFamily="34" charset="0"/>
              <a:cs typeface="Arial" panose="020B0604020202020204" pitchFamily="34" charset="0"/>
            </a:endParaRPr>
          </a:p>
          <a:p>
            <a:r>
              <a:rPr lang="en-GB" sz="1400" b="1" dirty="0">
                <a:solidFill>
                  <a:schemeClr val="tx1"/>
                </a:solidFill>
                <a:latin typeface="Arial" panose="020B0604020202020204" pitchFamily="34" charset="0"/>
                <a:cs typeface="Arial" panose="020B0604020202020204" pitchFamily="34" charset="0"/>
              </a:rPr>
              <a:t>………………………………………………………………………………………………………………………………………………………………………………………………………………………………</a:t>
            </a:r>
          </a:p>
          <a:p>
            <a:endParaRPr lang="en-GB" sz="1400" b="1" dirty="0">
              <a:solidFill>
                <a:schemeClr val="tx1"/>
              </a:solidFill>
              <a:latin typeface="Arial" panose="020B0604020202020204" pitchFamily="34" charset="0"/>
              <a:cs typeface="Arial" panose="020B0604020202020204" pitchFamily="34" charset="0"/>
            </a:endParaRPr>
          </a:p>
        </p:txBody>
      </p:sp>
      <p:sp>
        <p:nvSpPr>
          <p:cNvPr id="10" name="Rectangle: Rounded Corners 4">
            <a:extLst>
              <a:ext uri="{FF2B5EF4-FFF2-40B4-BE49-F238E27FC236}">
                <a16:creationId xmlns:a16="http://schemas.microsoft.com/office/drawing/2014/main" id="{9355533E-0573-4033-BC23-A542321C7CC8}"/>
              </a:ext>
            </a:extLst>
          </p:cNvPr>
          <p:cNvSpPr/>
          <p:nvPr/>
        </p:nvSpPr>
        <p:spPr>
          <a:xfrm>
            <a:off x="5385048" y="3501008"/>
            <a:ext cx="4320480" cy="2592288"/>
          </a:xfrm>
          <a:prstGeom prst="round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GB" sz="1000" b="1" dirty="0">
              <a:solidFill>
                <a:schemeClr val="tx1"/>
              </a:solidFill>
              <a:latin typeface="Arial" panose="020B0604020202020204" pitchFamily="34" charset="0"/>
              <a:cs typeface="Arial" panose="020B0604020202020204" pitchFamily="34" charset="0"/>
            </a:endParaRPr>
          </a:p>
          <a:p>
            <a:r>
              <a:rPr lang="en-GB" sz="1400" b="1" dirty="0">
                <a:solidFill>
                  <a:schemeClr val="tx1"/>
                </a:solidFill>
                <a:latin typeface="Arial" panose="020B0604020202020204" pitchFamily="34" charset="0"/>
                <a:cs typeface="Arial" panose="020B0604020202020204" pitchFamily="34" charset="0"/>
              </a:rPr>
              <a:t>………………………………………………………………………………………………………………………………………………………………………………………………………………………………</a:t>
            </a:r>
          </a:p>
          <a:p>
            <a:endParaRPr lang="en-GB" sz="1400" b="1" dirty="0">
              <a:solidFill>
                <a:schemeClr val="tx1"/>
              </a:solidFill>
              <a:latin typeface="Arial" panose="020B0604020202020204" pitchFamily="34" charset="0"/>
              <a:cs typeface="Arial" panose="020B0604020202020204" pitchFamily="34" charset="0"/>
            </a:endParaRPr>
          </a:p>
        </p:txBody>
      </p:sp>
      <p:sp>
        <p:nvSpPr>
          <p:cNvPr id="11" name="Rectangle: Rounded Corners 4">
            <a:extLst>
              <a:ext uri="{FF2B5EF4-FFF2-40B4-BE49-F238E27FC236}">
                <a16:creationId xmlns:a16="http://schemas.microsoft.com/office/drawing/2014/main" id="{9355533E-0573-4033-BC23-A542321C7CC8}"/>
              </a:ext>
            </a:extLst>
          </p:cNvPr>
          <p:cNvSpPr/>
          <p:nvPr/>
        </p:nvSpPr>
        <p:spPr>
          <a:xfrm>
            <a:off x="5385048" y="4869160"/>
            <a:ext cx="4320480" cy="2592288"/>
          </a:xfrm>
          <a:prstGeom prst="round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GB" sz="1000" b="1" dirty="0">
              <a:solidFill>
                <a:schemeClr val="tx1"/>
              </a:solidFill>
              <a:latin typeface="Arial" panose="020B0604020202020204" pitchFamily="34" charset="0"/>
              <a:cs typeface="Arial" panose="020B0604020202020204" pitchFamily="34" charset="0"/>
            </a:endParaRPr>
          </a:p>
          <a:p>
            <a:r>
              <a:rPr lang="en-GB" sz="1400" b="1" dirty="0">
                <a:solidFill>
                  <a:schemeClr val="tx1"/>
                </a:solidFill>
                <a:latin typeface="Arial" panose="020B0604020202020204" pitchFamily="34" charset="0"/>
                <a:cs typeface="Arial" panose="020B0604020202020204" pitchFamily="34" charset="0"/>
              </a:rPr>
              <a:t>………………………………………………………………………………………………………………………………………………………………………………………………………………………………</a:t>
            </a:r>
          </a:p>
          <a:p>
            <a:endParaRPr lang="en-GB" sz="1400" b="1" dirty="0">
              <a:solidFill>
                <a:schemeClr val="tx1"/>
              </a:solidFill>
              <a:latin typeface="Arial" panose="020B0604020202020204" pitchFamily="34" charset="0"/>
              <a:cs typeface="Arial" panose="020B0604020202020204" pitchFamily="34" charset="0"/>
            </a:endParaRPr>
          </a:p>
        </p:txBody>
      </p:sp>
      <p:sp>
        <p:nvSpPr>
          <p:cNvPr id="13" name="Footer Placeholder 12"/>
          <p:cNvSpPr>
            <a:spLocks noGrp="1"/>
          </p:cNvSpPr>
          <p:nvPr>
            <p:ph type="ftr" sz="quarter" idx="11"/>
          </p:nvPr>
        </p:nvSpPr>
        <p:spPr/>
        <p:txBody>
          <a:bodyPr/>
          <a:lstStyle/>
          <a:p>
            <a:r>
              <a:rPr lang="en-GB"/>
              <a:t>JMARSHALL</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4006131" y="737320"/>
            <a:ext cx="5749779" cy="6124754"/>
          </a:xfrm>
          <a:prstGeom prst="rect">
            <a:avLst/>
          </a:prstGeom>
          <a:noFill/>
        </p:spPr>
        <p:txBody>
          <a:bodyPr wrap="none" rtlCol="0">
            <a:spAutoFit/>
          </a:bodyPr>
          <a:lstStyle/>
          <a:p>
            <a:pPr marL="342900" indent="-342900">
              <a:buAutoNum type="arabicParenR"/>
            </a:pPr>
            <a:endParaRPr lang="en-GB" sz="1400" dirty="0">
              <a:latin typeface="Arial" pitchFamily="34" charset="0"/>
              <a:cs typeface="Arial" pitchFamily="34" charset="0"/>
            </a:endParaRPr>
          </a:p>
          <a:p>
            <a:pPr marL="342900" indent="-342900">
              <a:buAutoNum type="arabicParenR"/>
            </a:pPr>
            <a:r>
              <a:rPr lang="en-GB" sz="1400" dirty="0">
                <a:latin typeface="Arial" pitchFamily="34" charset="0"/>
                <a:cs typeface="Arial" pitchFamily="34" charset="0"/>
              </a:rPr>
              <a:t>The image below shows a dress that is sold by a Fairtrade textile</a:t>
            </a:r>
          </a:p>
          <a:p>
            <a:pPr marL="342900" indent="-342900"/>
            <a:r>
              <a:rPr lang="en-GB" sz="1400" dirty="0">
                <a:latin typeface="Arial" pitchFamily="34" charset="0"/>
                <a:cs typeface="Arial" pitchFamily="34" charset="0"/>
              </a:rPr>
              <a:t>        company. </a:t>
            </a:r>
            <a:r>
              <a:rPr lang="en-GB" sz="1400" b="1" dirty="0">
                <a:latin typeface="Arial" pitchFamily="34" charset="0"/>
                <a:cs typeface="Arial" pitchFamily="34" charset="0"/>
              </a:rPr>
              <a:t>Read the information</a:t>
            </a:r>
            <a:r>
              <a:rPr lang="en-GB" sz="1400" dirty="0">
                <a:latin typeface="Arial" pitchFamily="34" charset="0"/>
                <a:cs typeface="Arial" pitchFamily="34" charset="0"/>
              </a:rPr>
              <a:t> that is provided on their website</a:t>
            </a:r>
          </a:p>
          <a:p>
            <a:pPr marL="342900" indent="-342900"/>
            <a:r>
              <a:rPr lang="en-GB" sz="1400" dirty="0">
                <a:latin typeface="Arial" pitchFamily="34" charset="0"/>
                <a:cs typeface="Arial" pitchFamily="34" charset="0"/>
              </a:rPr>
              <a:t>        about the dress.</a:t>
            </a: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r>
              <a:rPr lang="en-GB" sz="1400" dirty="0">
                <a:latin typeface="Arial" pitchFamily="34" charset="0"/>
                <a:cs typeface="Arial" pitchFamily="34" charset="0"/>
              </a:rPr>
              <a:t>       Explain what information this gives to the customer about the</a:t>
            </a:r>
          </a:p>
          <a:p>
            <a:pPr marL="342900" indent="-342900"/>
            <a:r>
              <a:rPr lang="en-GB" sz="1400" b="1" dirty="0">
                <a:latin typeface="Arial" pitchFamily="34" charset="0"/>
                <a:cs typeface="Arial" pitchFamily="34" charset="0"/>
              </a:rPr>
              <a:t>       -Sourcing of raw materials</a:t>
            </a:r>
          </a:p>
          <a:p>
            <a:pPr marL="342900" indent="-342900"/>
            <a:r>
              <a:rPr lang="en-GB" sz="1400" b="1" dirty="0">
                <a:latin typeface="Arial" pitchFamily="34" charset="0"/>
                <a:cs typeface="Arial" pitchFamily="34" charset="0"/>
              </a:rPr>
              <a:t>       -Working conditions</a:t>
            </a:r>
          </a:p>
          <a:p>
            <a:pPr marL="342900" indent="-342900"/>
            <a:r>
              <a:rPr lang="en-GB" sz="1400" b="1" dirty="0">
                <a:latin typeface="Arial" pitchFamily="34" charset="0"/>
                <a:cs typeface="Arial" pitchFamily="34" charset="0"/>
              </a:rPr>
              <a:t>       -Consideration of wildlife</a:t>
            </a:r>
          </a:p>
          <a:p>
            <a:pPr marL="342900" indent="-342900"/>
            <a:br>
              <a:rPr lang="en-GB" sz="1400" dirty="0">
                <a:latin typeface="Arial" pitchFamily="34" charset="0"/>
                <a:cs typeface="Arial" pitchFamily="34" charset="0"/>
              </a:rPr>
            </a:br>
            <a:r>
              <a:rPr lang="en-GB" sz="1400" dirty="0">
                <a:latin typeface="Arial" pitchFamily="34" charset="0"/>
                <a:cs typeface="Arial" pitchFamily="34" charset="0"/>
              </a:rPr>
              <a:t>………………………………………………………………………</a:t>
            </a:r>
          </a:p>
          <a:p>
            <a:pPr marL="342900" indent="-342900"/>
            <a:r>
              <a:rPr lang="en-GB" sz="1400" dirty="0">
                <a:latin typeface="Arial" pitchFamily="34" charset="0"/>
                <a:cs typeface="Arial" pitchFamily="34" charset="0"/>
              </a:rPr>
              <a:t>       ………………………………………………………………………</a:t>
            </a:r>
          </a:p>
          <a:p>
            <a:pPr marL="342900" indent="-342900"/>
            <a:r>
              <a:rPr lang="en-GB" sz="1400" dirty="0">
                <a:latin typeface="Arial" pitchFamily="34" charset="0"/>
                <a:cs typeface="Arial" pitchFamily="34" charset="0"/>
              </a:rPr>
              <a:t>       ………………………………………………………………………</a:t>
            </a:r>
            <a:br>
              <a:rPr lang="en-GB" sz="1400" dirty="0">
                <a:latin typeface="Arial" pitchFamily="34" charset="0"/>
                <a:cs typeface="Arial" pitchFamily="34" charset="0"/>
              </a:rPr>
            </a:br>
            <a:r>
              <a:rPr lang="en-GB" sz="1400" dirty="0">
                <a:latin typeface="Arial" pitchFamily="34" charset="0"/>
                <a:cs typeface="Arial" pitchFamily="34" charset="0"/>
              </a:rPr>
              <a:t>………………………………………………………………………</a:t>
            </a:r>
          </a:p>
          <a:p>
            <a:pPr marL="342900" indent="-342900"/>
            <a:r>
              <a:rPr lang="en-GB" sz="1400" dirty="0">
                <a:latin typeface="Arial" pitchFamily="34" charset="0"/>
                <a:cs typeface="Arial" pitchFamily="34" charset="0"/>
              </a:rPr>
              <a:t>       ………………………………………………………………………</a:t>
            </a:r>
          </a:p>
          <a:p>
            <a:pPr marL="342900" indent="-342900"/>
            <a:r>
              <a:rPr lang="en-GB" sz="1400" dirty="0">
                <a:latin typeface="Arial" pitchFamily="34" charset="0"/>
                <a:cs typeface="Arial" pitchFamily="34" charset="0"/>
              </a:rPr>
              <a:t>       ………………………………………………………………………</a:t>
            </a:r>
          </a:p>
        </p:txBody>
      </p:sp>
      <p:pic>
        <p:nvPicPr>
          <p:cNvPr id="39937" name="Picture 1"/>
          <p:cNvPicPr>
            <a:picLocks noChangeAspect="1" noChangeArrowheads="1"/>
          </p:cNvPicPr>
          <p:nvPr/>
        </p:nvPicPr>
        <p:blipFill>
          <a:blip r:embed="rId2" cstate="print"/>
          <a:srcRect/>
          <a:stretch>
            <a:fillRect/>
          </a:stretch>
        </p:blipFill>
        <p:spPr bwMode="auto">
          <a:xfrm>
            <a:off x="200472" y="188640"/>
            <a:ext cx="3057525" cy="666750"/>
          </a:xfrm>
          <a:prstGeom prst="rect">
            <a:avLst/>
          </a:prstGeom>
          <a:noFill/>
          <a:ln w="9525">
            <a:noFill/>
            <a:miter lim="800000"/>
            <a:headEnd/>
            <a:tailEnd/>
          </a:ln>
        </p:spPr>
      </p:pic>
      <p:pic>
        <p:nvPicPr>
          <p:cNvPr id="39939" name="Picture 3" descr="Fairtrade - Lancaster City Council"/>
          <p:cNvPicPr>
            <a:picLocks noChangeAspect="1" noChangeArrowheads="1"/>
          </p:cNvPicPr>
          <p:nvPr/>
        </p:nvPicPr>
        <p:blipFill>
          <a:blip r:embed="rId3" cstate="print"/>
          <a:srcRect/>
          <a:stretch>
            <a:fillRect/>
          </a:stretch>
        </p:blipFill>
        <p:spPr bwMode="auto">
          <a:xfrm>
            <a:off x="326791" y="5325501"/>
            <a:ext cx="1080120" cy="1263740"/>
          </a:xfrm>
          <a:prstGeom prst="rect">
            <a:avLst/>
          </a:prstGeom>
          <a:noFill/>
        </p:spPr>
      </p:pic>
      <p:sp>
        <p:nvSpPr>
          <p:cNvPr id="5" name="Rectangle: Rounded Corners 4">
            <a:extLst>
              <a:ext uri="{FF2B5EF4-FFF2-40B4-BE49-F238E27FC236}">
                <a16:creationId xmlns:a16="http://schemas.microsoft.com/office/drawing/2014/main" id="{9355533E-0573-4033-BC23-A542321C7CC8}"/>
              </a:ext>
            </a:extLst>
          </p:cNvPr>
          <p:cNvSpPr/>
          <p:nvPr/>
        </p:nvSpPr>
        <p:spPr>
          <a:xfrm>
            <a:off x="294106" y="2132856"/>
            <a:ext cx="3456384" cy="2880320"/>
          </a:xfrm>
          <a:prstGeom prst="roundRect">
            <a:avLst/>
          </a:prstGeom>
          <a:solidFill>
            <a:schemeClr val="bg1"/>
          </a:solid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GB" sz="1000" b="1" dirty="0">
              <a:solidFill>
                <a:schemeClr val="tx1"/>
              </a:solidFill>
              <a:latin typeface="Arial" panose="020B0604020202020204" pitchFamily="34" charset="0"/>
              <a:cs typeface="Arial" panose="020B0604020202020204" pitchFamily="34" charset="0"/>
            </a:endParaRPr>
          </a:p>
          <a:p>
            <a:r>
              <a:rPr lang="en-GB" sz="1200" b="1" dirty="0">
                <a:solidFill>
                  <a:schemeClr val="tx1"/>
                </a:solidFill>
                <a:latin typeface="Arial" panose="020B0604020202020204" pitchFamily="34" charset="0"/>
                <a:cs typeface="Arial" panose="020B0604020202020204" pitchFamily="34" charset="0"/>
              </a:rPr>
              <a:t>………………………………………………………………………………………………………………………………………………………………………………………………………………………………………………………………………….……………………………………………………………………………………………………………………………………………………………………………………………</a:t>
            </a:r>
          </a:p>
          <a:p>
            <a:r>
              <a:rPr lang="en-GB" sz="1200" b="1" dirty="0">
                <a:solidFill>
                  <a:schemeClr val="tx1"/>
                </a:solidFill>
                <a:latin typeface="Arial" panose="020B0604020202020204" pitchFamily="34" charset="0"/>
                <a:cs typeface="Arial" panose="020B0604020202020204" pitchFamily="34" charset="0"/>
              </a:rPr>
              <a:t>…………….……………………………………………………………………………………………………………………………………………………………………………………………</a:t>
            </a:r>
          </a:p>
        </p:txBody>
      </p:sp>
      <p:sp>
        <p:nvSpPr>
          <p:cNvPr id="6" name="Rounded Rectangle 5"/>
          <p:cNvSpPr/>
          <p:nvPr/>
        </p:nvSpPr>
        <p:spPr>
          <a:xfrm>
            <a:off x="272480" y="908720"/>
            <a:ext cx="3683270" cy="1090512"/>
          </a:xfrm>
          <a:prstGeom prst="round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r>
              <a:rPr lang="en-GB" sz="1200" dirty="0">
                <a:solidFill>
                  <a:schemeClr val="tx1"/>
                </a:solidFill>
                <a:cs typeface="Arial"/>
              </a:rPr>
              <a:t>In the box below write the definition of </a:t>
            </a:r>
            <a:r>
              <a:rPr lang="en-GB" sz="1200" b="1" dirty="0">
                <a:solidFill>
                  <a:schemeClr val="tx1"/>
                </a:solidFill>
                <a:cs typeface="Arial"/>
              </a:rPr>
              <a:t>Fairtrade</a:t>
            </a:r>
            <a:r>
              <a:rPr lang="en-GB" sz="1200" dirty="0">
                <a:solidFill>
                  <a:schemeClr val="tx1"/>
                </a:solidFill>
                <a:cs typeface="Arial"/>
              </a:rPr>
              <a:t> and why Fairtrade is </a:t>
            </a:r>
            <a:r>
              <a:rPr lang="en-GB" sz="1200" b="1" dirty="0">
                <a:solidFill>
                  <a:schemeClr val="tx1"/>
                </a:solidFill>
                <a:cs typeface="Arial"/>
              </a:rPr>
              <a:t>important.</a:t>
            </a:r>
          </a:p>
          <a:p>
            <a:r>
              <a:rPr lang="en-GB" sz="1200" b="1" dirty="0">
                <a:solidFill>
                  <a:schemeClr val="tx1"/>
                </a:solidFill>
                <a:cs typeface="Arial"/>
              </a:rPr>
              <a:t>Look up Fairtrade on the </a:t>
            </a:r>
          </a:p>
          <a:p>
            <a:r>
              <a:rPr lang="en-GB" sz="1200" b="1" dirty="0">
                <a:solidFill>
                  <a:schemeClr val="tx1"/>
                </a:solidFill>
                <a:cs typeface="Arial"/>
              </a:rPr>
              <a:t>‘Enterprise: Crowdfunding, Fairtrade and Co-operatives’ page on technologystudent.com</a:t>
            </a:r>
          </a:p>
        </p:txBody>
      </p:sp>
      <p:sp>
        <p:nvSpPr>
          <p:cNvPr id="7" name="Down Arrow 6"/>
          <p:cNvSpPr/>
          <p:nvPr/>
        </p:nvSpPr>
        <p:spPr>
          <a:xfrm rot="2750961">
            <a:off x="3382588" y="1922812"/>
            <a:ext cx="432048" cy="576064"/>
          </a:xfrm>
          <a:prstGeom prst="downArrow">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9941" name="Picture 5" descr="Dress Maribo Terazzo"/>
          <p:cNvPicPr>
            <a:picLocks noChangeAspect="1" noChangeArrowheads="1"/>
          </p:cNvPicPr>
          <p:nvPr/>
        </p:nvPicPr>
        <p:blipFill>
          <a:blip r:embed="rId4" cstate="print"/>
          <a:srcRect/>
          <a:stretch>
            <a:fillRect/>
          </a:stretch>
        </p:blipFill>
        <p:spPr bwMode="auto">
          <a:xfrm>
            <a:off x="3826424" y="1711200"/>
            <a:ext cx="2448272" cy="2448272"/>
          </a:xfrm>
          <a:prstGeom prst="rect">
            <a:avLst/>
          </a:prstGeom>
          <a:noFill/>
        </p:spPr>
      </p:pic>
      <p:pic>
        <p:nvPicPr>
          <p:cNvPr id="39942" name="Picture 6"/>
          <p:cNvPicPr>
            <a:picLocks noChangeAspect="1" noChangeArrowheads="1"/>
          </p:cNvPicPr>
          <p:nvPr/>
        </p:nvPicPr>
        <p:blipFill>
          <a:blip r:embed="rId5" cstate="print"/>
          <a:srcRect/>
          <a:stretch>
            <a:fillRect/>
          </a:stretch>
        </p:blipFill>
        <p:spPr bwMode="auto">
          <a:xfrm>
            <a:off x="6130680" y="1999232"/>
            <a:ext cx="3600400" cy="1800200"/>
          </a:xfrm>
          <a:prstGeom prst="rect">
            <a:avLst/>
          </a:prstGeom>
          <a:noFill/>
          <a:ln w="9525">
            <a:noFill/>
            <a:miter lim="800000"/>
            <a:headEnd/>
            <a:tailEnd/>
          </a:ln>
        </p:spPr>
      </p:pic>
      <p:sp>
        <p:nvSpPr>
          <p:cNvPr id="10" name="Rectangle 9"/>
          <p:cNvSpPr/>
          <p:nvPr/>
        </p:nvSpPr>
        <p:spPr>
          <a:xfrm>
            <a:off x="4953000" y="260648"/>
            <a:ext cx="4680520" cy="476672"/>
          </a:xfrm>
          <a:prstGeom prst="rect">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Impact" pitchFamily="34" charset="0"/>
              </a:rPr>
              <a:t>Can you answer these questions?</a:t>
            </a:r>
          </a:p>
        </p:txBody>
      </p:sp>
      <p:pic>
        <p:nvPicPr>
          <p:cNvPr id="39944" name="Picture 8" descr="Workers hack tea garden owner to death in West Bengal"/>
          <p:cNvPicPr>
            <a:picLocks noChangeAspect="1" noChangeArrowheads="1"/>
          </p:cNvPicPr>
          <p:nvPr/>
        </p:nvPicPr>
        <p:blipFill>
          <a:blip r:embed="rId6" cstate="print"/>
          <a:srcRect/>
          <a:stretch>
            <a:fillRect/>
          </a:stretch>
        </p:blipFill>
        <p:spPr bwMode="auto">
          <a:xfrm>
            <a:off x="1694943" y="5310708"/>
            <a:ext cx="2105929" cy="1277144"/>
          </a:xfrm>
          <a:prstGeom prst="rect">
            <a:avLst/>
          </a:prstGeom>
          <a:noFill/>
        </p:spPr>
      </p:pic>
      <p:sp>
        <p:nvSpPr>
          <p:cNvPr id="14" name="Footer Placeholder 13"/>
          <p:cNvSpPr>
            <a:spLocks noGrp="1"/>
          </p:cNvSpPr>
          <p:nvPr>
            <p:ph type="ftr" sz="quarter" idx="11"/>
          </p:nvPr>
        </p:nvSpPr>
        <p:spPr/>
        <p:txBody>
          <a:bodyPr/>
          <a:lstStyle/>
          <a:p>
            <a:r>
              <a:rPr lang="en-GB"/>
              <a:t>JMARSHALL</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21" name="Picture 9" descr="Leaflet Printing – Low Cost, High Quality | StuPrint.com- StuPrint.com"/>
          <p:cNvPicPr>
            <a:picLocks noChangeAspect="1" noChangeArrowheads="1"/>
          </p:cNvPicPr>
          <p:nvPr/>
        </p:nvPicPr>
        <p:blipFill>
          <a:blip r:embed="rId2" cstate="print"/>
          <a:srcRect/>
          <a:stretch>
            <a:fillRect/>
          </a:stretch>
        </p:blipFill>
        <p:spPr bwMode="auto">
          <a:xfrm>
            <a:off x="4880992" y="1052736"/>
            <a:ext cx="2526451" cy="1728192"/>
          </a:xfrm>
          <a:prstGeom prst="rect">
            <a:avLst/>
          </a:prstGeom>
          <a:noFill/>
          <a:ln>
            <a:solidFill>
              <a:srgbClr val="00B0F0"/>
            </a:solidFill>
          </a:ln>
        </p:spPr>
      </p:pic>
      <p:pic>
        <p:nvPicPr>
          <p:cNvPr id="38913" name="Picture 1"/>
          <p:cNvPicPr>
            <a:picLocks noChangeAspect="1" noChangeArrowheads="1"/>
          </p:cNvPicPr>
          <p:nvPr/>
        </p:nvPicPr>
        <p:blipFill>
          <a:blip r:embed="rId3" cstate="print"/>
          <a:srcRect/>
          <a:stretch>
            <a:fillRect/>
          </a:stretch>
        </p:blipFill>
        <p:spPr bwMode="auto">
          <a:xfrm>
            <a:off x="416496" y="188640"/>
            <a:ext cx="5676900" cy="923925"/>
          </a:xfrm>
          <a:prstGeom prst="rect">
            <a:avLst/>
          </a:prstGeom>
          <a:noFill/>
          <a:ln w="9525">
            <a:noFill/>
            <a:miter lim="800000"/>
            <a:headEnd/>
            <a:tailEnd/>
          </a:ln>
        </p:spPr>
      </p:pic>
      <p:sp>
        <p:nvSpPr>
          <p:cNvPr id="6" name="Rounded Rectangle 5"/>
          <p:cNvSpPr/>
          <p:nvPr/>
        </p:nvSpPr>
        <p:spPr>
          <a:xfrm>
            <a:off x="488504" y="1052736"/>
            <a:ext cx="4248472" cy="1224136"/>
          </a:xfrm>
          <a:prstGeom prst="round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dirty="0">
                <a:solidFill>
                  <a:schemeClr val="tx1"/>
                </a:solidFill>
                <a:cs typeface="Arial" pitchFamily="34" charset="0"/>
              </a:rPr>
              <a:t>Use your theory booklets to read about different types of production methods. This includes, mass, batch, one off and continuous production.  In each box write the definition of the production method.</a:t>
            </a:r>
          </a:p>
          <a:p>
            <a:r>
              <a:rPr lang="en-GB" sz="1200" dirty="0">
                <a:solidFill>
                  <a:schemeClr val="tx1"/>
                </a:solidFill>
                <a:cs typeface="Arial" pitchFamily="34" charset="0"/>
              </a:rPr>
              <a:t>Look on the ‘Scales of Production’ pages on technologystudent.com</a:t>
            </a:r>
          </a:p>
        </p:txBody>
      </p:sp>
      <p:pic>
        <p:nvPicPr>
          <p:cNvPr id="38914" name="Picture 2"/>
          <p:cNvPicPr>
            <a:picLocks noChangeAspect="1" noChangeArrowheads="1"/>
          </p:cNvPicPr>
          <p:nvPr/>
        </p:nvPicPr>
        <p:blipFill>
          <a:blip r:embed="rId4" cstate="print"/>
          <a:srcRect/>
          <a:stretch>
            <a:fillRect/>
          </a:stretch>
        </p:blipFill>
        <p:spPr bwMode="auto">
          <a:xfrm>
            <a:off x="727758" y="2306213"/>
            <a:ext cx="1609725" cy="914400"/>
          </a:xfrm>
          <a:prstGeom prst="rect">
            <a:avLst/>
          </a:prstGeom>
          <a:noFill/>
          <a:ln w="9525">
            <a:noFill/>
            <a:miter lim="800000"/>
            <a:headEnd/>
            <a:tailEnd/>
          </a:ln>
        </p:spPr>
      </p:pic>
      <p:sp>
        <p:nvSpPr>
          <p:cNvPr id="8" name="Rectangle: Rounded Corners 4">
            <a:extLst>
              <a:ext uri="{FF2B5EF4-FFF2-40B4-BE49-F238E27FC236}">
                <a16:creationId xmlns:a16="http://schemas.microsoft.com/office/drawing/2014/main" id="{9355533E-0573-4033-BC23-A542321C7CC8}"/>
              </a:ext>
            </a:extLst>
          </p:cNvPr>
          <p:cNvSpPr/>
          <p:nvPr/>
        </p:nvSpPr>
        <p:spPr>
          <a:xfrm>
            <a:off x="2648744" y="2276872"/>
            <a:ext cx="2304256" cy="3384376"/>
          </a:xfrm>
          <a:prstGeom prst="roundRect">
            <a:avLst/>
          </a:prstGeom>
          <a:solidFill>
            <a:schemeClr val="bg1"/>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GB" sz="1000" b="1" dirty="0">
              <a:solidFill>
                <a:schemeClr val="tx1"/>
              </a:solidFill>
              <a:latin typeface="Arial" panose="020B0604020202020204" pitchFamily="34" charset="0"/>
              <a:cs typeface="Arial" panose="020B0604020202020204" pitchFamily="34" charset="0"/>
            </a:endParaRPr>
          </a:p>
          <a:p>
            <a:r>
              <a:rPr lang="en-GB" sz="1200" b="1" dirty="0">
                <a:solidFill>
                  <a:schemeClr val="tx1"/>
                </a:solidFill>
                <a:latin typeface="Arial" panose="020B0604020202020204" pitchFamily="34" charset="0"/>
                <a:cs typeface="Arial" panose="020B0604020202020204" pitchFamily="34" charset="0"/>
              </a:rPr>
              <a:t>……………………………………………………………………………………………………………………………………………………………………………………………………………………………………………………………………………………………………………………………………………..……………………………………………………………………………………………………………………………………………………………………………..</a:t>
            </a:r>
          </a:p>
        </p:txBody>
      </p:sp>
      <p:pic>
        <p:nvPicPr>
          <p:cNvPr id="38916" name="Picture 4" descr="Coca-Cola Beverages Africa (7th largest Coke bottler on Earth ..."/>
          <p:cNvPicPr>
            <a:picLocks noChangeAspect="1" noChangeArrowheads="1"/>
          </p:cNvPicPr>
          <p:nvPr/>
        </p:nvPicPr>
        <p:blipFill>
          <a:blip r:embed="rId5" cstate="print"/>
          <a:srcRect/>
          <a:stretch>
            <a:fillRect/>
          </a:stretch>
        </p:blipFill>
        <p:spPr bwMode="auto">
          <a:xfrm>
            <a:off x="272480" y="4769086"/>
            <a:ext cx="2304256" cy="1530685"/>
          </a:xfrm>
          <a:prstGeom prst="rect">
            <a:avLst/>
          </a:prstGeom>
          <a:noFill/>
          <a:ln w="28575">
            <a:solidFill>
              <a:srgbClr val="FF0000"/>
            </a:solidFill>
          </a:ln>
        </p:spPr>
      </p:pic>
      <p:pic>
        <p:nvPicPr>
          <p:cNvPr id="38918" name="Picture 6" descr="Mass Production Advantages and Disadvantages Explained"/>
          <p:cNvPicPr>
            <a:picLocks noChangeAspect="1" noChangeArrowheads="1"/>
          </p:cNvPicPr>
          <p:nvPr/>
        </p:nvPicPr>
        <p:blipFill>
          <a:blip r:embed="rId6" cstate="print"/>
          <a:srcRect/>
          <a:stretch>
            <a:fillRect/>
          </a:stretch>
        </p:blipFill>
        <p:spPr bwMode="auto">
          <a:xfrm>
            <a:off x="272480" y="3249954"/>
            <a:ext cx="2232248" cy="1206621"/>
          </a:xfrm>
          <a:prstGeom prst="rect">
            <a:avLst/>
          </a:prstGeom>
          <a:noFill/>
          <a:ln w="38100">
            <a:solidFill>
              <a:srgbClr val="FF0000"/>
            </a:solidFill>
          </a:ln>
        </p:spPr>
      </p:pic>
      <p:pic>
        <p:nvPicPr>
          <p:cNvPr id="38919" name="Picture 7"/>
          <p:cNvPicPr>
            <a:picLocks noChangeAspect="1" noChangeArrowheads="1"/>
          </p:cNvPicPr>
          <p:nvPr/>
        </p:nvPicPr>
        <p:blipFill>
          <a:blip r:embed="rId7" cstate="print"/>
          <a:srcRect/>
          <a:stretch>
            <a:fillRect/>
          </a:stretch>
        </p:blipFill>
        <p:spPr bwMode="auto">
          <a:xfrm>
            <a:off x="7473280" y="260648"/>
            <a:ext cx="1761353" cy="936104"/>
          </a:xfrm>
          <a:prstGeom prst="rect">
            <a:avLst/>
          </a:prstGeom>
          <a:noFill/>
          <a:ln w="9525">
            <a:noFill/>
            <a:miter lim="800000"/>
            <a:headEnd/>
            <a:tailEnd/>
          </a:ln>
        </p:spPr>
      </p:pic>
      <p:sp>
        <p:nvSpPr>
          <p:cNvPr id="13" name="Rectangle: Rounded Corners 4">
            <a:extLst>
              <a:ext uri="{FF2B5EF4-FFF2-40B4-BE49-F238E27FC236}">
                <a16:creationId xmlns:a16="http://schemas.microsoft.com/office/drawing/2014/main" id="{9355533E-0573-4033-BC23-A542321C7CC8}"/>
              </a:ext>
            </a:extLst>
          </p:cNvPr>
          <p:cNvSpPr/>
          <p:nvPr/>
        </p:nvSpPr>
        <p:spPr>
          <a:xfrm>
            <a:off x="5529064" y="2924944"/>
            <a:ext cx="4032448" cy="1152128"/>
          </a:xfrm>
          <a:prstGeom prst="roundRect">
            <a:avLst/>
          </a:prstGeom>
          <a:solidFill>
            <a:schemeClr val="bg1"/>
          </a:solidFill>
          <a:ln w="571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GB" sz="1000" b="1" dirty="0">
              <a:solidFill>
                <a:schemeClr val="tx1"/>
              </a:solidFill>
              <a:latin typeface="Arial" panose="020B0604020202020204" pitchFamily="34" charset="0"/>
              <a:cs typeface="Arial" panose="020B0604020202020204" pitchFamily="34" charset="0"/>
            </a:endParaRPr>
          </a:p>
          <a:p>
            <a:r>
              <a:rPr lang="en-GB" sz="1200" b="1" dirty="0">
                <a:solidFill>
                  <a:schemeClr val="tx1"/>
                </a:solidFill>
                <a:latin typeface="Arial" panose="020B0604020202020204" pitchFamily="34" charset="0"/>
                <a:cs typeface="Arial" panose="020B0604020202020204" pitchFamily="34" charset="0"/>
              </a:rPr>
              <a:t>………………………………………………………………………………………………………………………………………………………………………………………………………………………………………………………………</a:t>
            </a:r>
          </a:p>
        </p:txBody>
      </p:sp>
      <p:pic>
        <p:nvPicPr>
          <p:cNvPr id="38923" name="Picture 11" descr="Poster and Leaflet Printing | Poster Printing Services - Novus ..."/>
          <p:cNvPicPr>
            <a:picLocks noChangeAspect="1" noChangeArrowheads="1"/>
          </p:cNvPicPr>
          <p:nvPr/>
        </p:nvPicPr>
        <p:blipFill>
          <a:blip r:embed="rId8" cstate="print"/>
          <a:srcRect/>
          <a:stretch>
            <a:fillRect/>
          </a:stretch>
        </p:blipFill>
        <p:spPr bwMode="auto">
          <a:xfrm>
            <a:off x="7617296" y="1196752"/>
            <a:ext cx="1957598" cy="1296144"/>
          </a:xfrm>
          <a:prstGeom prst="rect">
            <a:avLst/>
          </a:prstGeom>
          <a:noFill/>
          <a:ln>
            <a:solidFill>
              <a:srgbClr val="00B0F0"/>
            </a:solidFill>
          </a:ln>
        </p:spPr>
      </p:pic>
      <p:pic>
        <p:nvPicPr>
          <p:cNvPr id="38924" name="Picture 12"/>
          <p:cNvPicPr>
            <a:picLocks noChangeAspect="1" noChangeArrowheads="1"/>
          </p:cNvPicPr>
          <p:nvPr/>
        </p:nvPicPr>
        <p:blipFill>
          <a:blip r:embed="rId9" cstate="print"/>
          <a:srcRect/>
          <a:stretch>
            <a:fillRect/>
          </a:stretch>
        </p:blipFill>
        <p:spPr bwMode="auto">
          <a:xfrm>
            <a:off x="5097016" y="4149080"/>
            <a:ext cx="2088232" cy="773727"/>
          </a:xfrm>
          <a:prstGeom prst="rect">
            <a:avLst/>
          </a:prstGeom>
          <a:noFill/>
          <a:ln w="9525">
            <a:noFill/>
            <a:miter lim="800000"/>
            <a:headEnd/>
            <a:tailEnd/>
          </a:ln>
        </p:spPr>
      </p:pic>
      <p:pic>
        <p:nvPicPr>
          <p:cNvPr id="38926" name="Picture 14" descr="Roshe Run Officially Released On Nike ID Customize Roshe Run GIF ..."/>
          <p:cNvPicPr>
            <a:picLocks noChangeAspect="1" noChangeArrowheads="1" noCrop="1"/>
          </p:cNvPicPr>
          <p:nvPr/>
        </p:nvPicPr>
        <p:blipFill>
          <a:blip r:embed="rId10" cstate="print"/>
          <a:srcRect/>
          <a:stretch>
            <a:fillRect/>
          </a:stretch>
        </p:blipFill>
        <p:spPr bwMode="auto">
          <a:xfrm>
            <a:off x="7257256" y="4293096"/>
            <a:ext cx="2462245" cy="1418253"/>
          </a:xfrm>
          <a:prstGeom prst="rect">
            <a:avLst/>
          </a:prstGeom>
          <a:noFill/>
          <a:ln w="28575">
            <a:solidFill>
              <a:srgbClr val="92D050"/>
            </a:solidFill>
          </a:ln>
        </p:spPr>
      </p:pic>
      <p:sp>
        <p:nvSpPr>
          <p:cNvPr id="17" name="Rectangle: Rounded Corners 4">
            <a:extLst>
              <a:ext uri="{FF2B5EF4-FFF2-40B4-BE49-F238E27FC236}">
                <a16:creationId xmlns:a16="http://schemas.microsoft.com/office/drawing/2014/main" id="{9355533E-0573-4033-BC23-A542321C7CC8}"/>
              </a:ext>
            </a:extLst>
          </p:cNvPr>
          <p:cNvSpPr/>
          <p:nvPr/>
        </p:nvSpPr>
        <p:spPr>
          <a:xfrm>
            <a:off x="5169024" y="4797152"/>
            <a:ext cx="1944216" cy="1728192"/>
          </a:xfrm>
          <a:prstGeom prst="roundRect">
            <a:avLst/>
          </a:prstGeom>
          <a:solidFill>
            <a:schemeClr val="bg1"/>
          </a:solidFill>
          <a:ln w="5715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GB" sz="1000" b="1" dirty="0">
              <a:solidFill>
                <a:schemeClr val="tx1"/>
              </a:solidFill>
              <a:latin typeface="Arial" panose="020B0604020202020204" pitchFamily="34" charset="0"/>
              <a:cs typeface="Arial" panose="020B0604020202020204" pitchFamily="34" charset="0"/>
            </a:endParaRPr>
          </a:p>
          <a:p>
            <a:r>
              <a:rPr lang="en-GB" sz="1200" b="1" dirty="0">
                <a:solidFill>
                  <a:schemeClr val="tx1"/>
                </a:solidFill>
                <a:latin typeface="Arial" panose="020B0604020202020204" pitchFamily="34" charset="0"/>
                <a:cs typeface="Arial" panose="020B0604020202020204" pitchFamily="34" charset="0"/>
              </a:rPr>
              <a:t>………………………………………………………………………………………………………………………………………………………………………………………………</a:t>
            </a:r>
          </a:p>
        </p:txBody>
      </p:sp>
      <p:sp>
        <p:nvSpPr>
          <p:cNvPr id="19" name="Footer Placeholder 18"/>
          <p:cNvSpPr>
            <a:spLocks noGrp="1"/>
          </p:cNvSpPr>
          <p:nvPr>
            <p:ph type="ftr" sz="quarter" idx="11"/>
          </p:nvPr>
        </p:nvSpPr>
        <p:spPr/>
        <p:txBody>
          <a:bodyPr/>
          <a:lstStyle/>
          <a:p>
            <a:r>
              <a:rPr lang="en-GB"/>
              <a:t>JMARSHALL</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5" name="Picture 1"/>
          <p:cNvPicPr>
            <a:picLocks noChangeAspect="1" noChangeArrowheads="1"/>
          </p:cNvPicPr>
          <p:nvPr/>
        </p:nvPicPr>
        <p:blipFill>
          <a:blip r:embed="rId2" cstate="print"/>
          <a:srcRect/>
          <a:stretch>
            <a:fillRect/>
          </a:stretch>
        </p:blipFill>
        <p:spPr bwMode="auto">
          <a:xfrm>
            <a:off x="200472" y="260648"/>
            <a:ext cx="4032448" cy="792992"/>
          </a:xfrm>
          <a:prstGeom prst="rect">
            <a:avLst/>
          </a:prstGeom>
          <a:noFill/>
          <a:ln w="9525">
            <a:noFill/>
            <a:miter lim="800000"/>
            <a:headEnd/>
            <a:tailEnd/>
          </a:ln>
        </p:spPr>
      </p:pic>
      <p:pic>
        <p:nvPicPr>
          <p:cNvPr id="36866" name="Picture 2"/>
          <p:cNvPicPr>
            <a:picLocks noChangeAspect="1" noChangeArrowheads="1"/>
          </p:cNvPicPr>
          <p:nvPr/>
        </p:nvPicPr>
        <p:blipFill>
          <a:blip r:embed="rId3" cstate="print"/>
          <a:srcRect/>
          <a:stretch>
            <a:fillRect/>
          </a:stretch>
        </p:blipFill>
        <p:spPr bwMode="auto">
          <a:xfrm>
            <a:off x="4304928" y="332656"/>
            <a:ext cx="1800200" cy="653096"/>
          </a:xfrm>
          <a:prstGeom prst="rect">
            <a:avLst/>
          </a:prstGeom>
          <a:noFill/>
          <a:ln w="9525">
            <a:noFill/>
            <a:miter lim="800000"/>
            <a:headEnd/>
            <a:tailEnd/>
          </a:ln>
        </p:spPr>
      </p:pic>
      <p:sp>
        <p:nvSpPr>
          <p:cNvPr id="7" name="Rectangle: Rounded Corners 4">
            <a:extLst>
              <a:ext uri="{FF2B5EF4-FFF2-40B4-BE49-F238E27FC236}">
                <a16:creationId xmlns:a16="http://schemas.microsoft.com/office/drawing/2014/main" id="{9355533E-0573-4033-BC23-A542321C7CC8}"/>
              </a:ext>
            </a:extLst>
          </p:cNvPr>
          <p:cNvSpPr/>
          <p:nvPr/>
        </p:nvSpPr>
        <p:spPr>
          <a:xfrm>
            <a:off x="296156" y="2754062"/>
            <a:ext cx="3672408" cy="1720796"/>
          </a:xfrm>
          <a:prstGeom prst="roundRect">
            <a:avLst/>
          </a:prstGeom>
          <a:solidFill>
            <a:schemeClr val="bg1"/>
          </a:solidFill>
          <a:ln w="57150">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GB" sz="1000" b="1" dirty="0">
              <a:solidFill>
                <a:schemeClr val="tx1"/>
              </a:solidFill>
              <a:latin typeface="Arial" panose="020B0604020202020204" pitchFamily="34" charset="0"/>
              <a:cs typeface="Arial" panose="020B0604020202020204" pitchFamily="34" charset="0"/>
            </a:endParaRPr>
          </a:p>
          <a:p>
            <a:r>
              <a:rPr lang="en-GB" sz="1200" b="1" dirty="0">
                <a:solidFill>
                  <a:schemeClr val="tx1"/>
                </a:solidFill>
                <a:latin typeface="Arial" panose="020B0604020202020204" pitchFamily="34" charset="0"/>
                <a:cs typeface="Arial" panose="020B0604020202020204" pitchFamily="34" charset="0"/>
              </a:rPr>
              <a:t>………………………………………………………………………………………………………………………………………………………………………………………………………………………………………………………………………….</a:t>
            </a:r>
          </a:p>
        </p:txBody>
      </p:sp>
      <p:sp>
        <p:nvSpPr>
          <p:cNvPr id="8" name="Rounded Rectangle 7"/>
          <p:cNvSpPr/>
          <p:nvPr/>
        </p:nvSpPr>
        <p:spPr>
          <a:xfrm>
            <a:off x="296156" y="1100959"/>
            <a:ext cx="3384376" cy="1337476"/>
          </a:xfrm>
          <a:prstGeom prst="round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dirty="0">
                <a:solidFill>
                  <a:schemeClr val="tx1"/>
                </a:solidFill>
                <a:cs typeface="Arial" pitchFamily="34" charset="0"/>
              </a:rPr>
              <a:t>In the box below write the definition of computer aided design. Give an example of a product, industry or a game where computer aided design is used.</a:t>
            </a:r>
          </a:p>
          <a:p>
            <a:r>
              <a:rPr lang="en-GB" sz="1200" dirty="0">
                <a:solidFill>
                  <a:schemeClr val="tx1"/>
                </a:solidFill>
                <a:cs typeface="Arial" pitchFamily="34" charset="0"/>
              </a:rPr>
              <a:t>Look on the ‘Production Techniques and Systems’ and ‘CAD’ pages on technologystudent.com</a:t>
            </a:r>
          </a:p>
        </p:txBody>
      </p:sp>
      <p:sp>
        <p:nvSpPr>
          <p:cNvPr id="9" name="Down Arrow 8"/>
          <p:cNvSpPr/>
          <p:nvPr/>
        </p:nvSpPr>
        <p:spPr>
          <a:xfrm rot="1529751">
            <a:off x="3101070" y="2458634"/>
            <a:ext cx="432048" cy="576064"/>
          </a:xfrm>
          <a:prstGeom prst="downArrow">
            <a:avLst/>
          </a:prstGeom>
          <a:solidFill>
            <a:srgbClr val="7030A0"/>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6868" name="Picture 4" descr="CAD Software | 2D And 3D Computer-Aided Design | Autodesk"/>
          <p:cNvPicPr>
            <a:picLocks noChangeAspect="1" noChangeArrowheads="1"/>
          </p:cNvPicPr>
          <p:nvPr/>
        </p:nvPicPr>
        <p:blipFill>
          <a:blip r:embed="rId4" cstate="print"/>
          <a:srcRect/>
          <a:stretch>
            <a:fillRect/>
          </a:stretch>
        </p:blipFill>
        <p:spPr bwMode="auto">
          <a:xfrm>
            <a:off x="1629062" y="4292192"/>
            <a:ext cx="2993391" cy="1440160"/>
          </a:xfrm>
          <a:prstGeom prst="rect">
            <a:avLst/>
          </a:prstGeom>
          <a:noFill/>
        </p:spPr>
      </p:pic>
      <p:pic>
        <p:nvPicPr>
          <p:cNvPr id="36870" name="Picture 6" descr="The Future of Strategy and Innovation: Computer Aided Design (CAD)"/>
          <p:cNvPicPr>
            <a:picLocks noChangeAspect="1" noChangeArrowheads="1"/>
          </p:cNvPicPr>
          <p:nvPr/>
        </p:nvPicPr>
        <p:blipFill>
          <a:blip r:embed="rId5" cstate="print"/>
          <a:srcRect/>
          <a:stretch>
            <a:fillRect/>
          </a:stretch>
        </p:blipFill>
        <p:spPr bwMode="auto">
          <a:xfrm>
            <a:off x="510774" y="4838144"/>
            <a:ext cx="2592288" cy="1634351"/>
          </a:xfrm>
          <a:prstGeom prst="rect">
            <a:avLst/>
          </a:prstGeom>
          <a:noFill/>
        </p:spPr>
      </p:pic>
      <p:pic>
        <p:nvPicPr>
          <p:cNvPr id="36872" name="Picture 8" descr="CAD Software | 2D And 3D Computer-Aided Design | Autodesk"/>
          <p:cNvPicPr>
            <a:picLocks noChangeAspect="1" noChangeArrowheads="1"/>
          </p:cNvPicPr>
          <p:nvPr/>
        </p:nvPicPr>
        <p:blipFill>
          <a:blip r:embed="rId6" cstate="print"/>
          <a:srcRect/>
          <a:stretch>
            <a:fillRect/>
          </a:stretch>
        </p:blipFill>
        <p:spPr bwMode="auto">
          <a:xfrm>
            <a:off x="4361210" y="1417800"/>
            <a:ext cx="2160240" cy="1252696"/>
          </a:xfrm>
          <a:prstGeom prst="rect">
            <a:avLst/>
          </a:prstGeom>
          <a:noFill/>
        </p:spPr>
      </p:pic>
      <p:sp>
        <p:nvSpPr>
          <p:cNvPr id="36874" name="AutoShape 10" descr="CAD (Computer-Aided-Design) has evolved Over the Years with benefits"/>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36876" name="AutoShape 12" descr="CAD (Computer-Aided-Design) has evolved Over the Years with benefits"/>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36878" name="Picture 14" descr="CAD/CAM in Fashion and Clothing Design. | A rose like this."/>
          <p:cNvPicPr>
            <a:picLocks noChangeAspect="1" noChangeArrowheads="1"/>
          </p:cNvPicPr>
          <p:nvPr/>
        </p:nvPicPr>
        <p:blipFill>
          <a:blip r:embed="rId7" cstate="print"/>
          <a:srcRect/>
          <a:stretch>
            <a:fillRect/>
          </a:stretch>
        </p:blipFill>
        <p:spPr bwMode="auto">
          <a:xfrm>
            <a:off x="6321152" y="404664"/>
            <a:ext cx="3264776" cy="2514898"/>
          </a:xfrm>
          <a:prstGeom prst="rect">
            <a:avLst/>
          </a:prstGeom>
          <a:noFill/>
        </p:spPr>
      </p:pic>
      <p:sp>
        <p:nvSpPr>
          <p:cNvPr id="16" name="TextBox 15"/>
          <p:cNvSpPr txBox="1"/>
          <p:nvPr/>
        </p:nvSpPr>
        <p:spPr>
          <a:xfrm>
            <a:off x="4478437" y="3269226"/>
            <a:ext cx="5065810" cy="523220"/>
          </a:xfrm>
          <a:prstGeom prst="rect">
            <a:avLst/>
          </a:prstGeom>
          <a:noFill/>
        </p:spPr>
        <p:txBody>
          <a:bodyPr wrap="none" rtlCol="0">
            <a:spAutoFit/>
          </a:bodyPr>
          <a:lstStyle/>
          <a:p>
            <a:pPr marL="342900" indent="-342900">
              <a:buAutoNum type="arabicParenR"/>
            </a:pPr>
            <a:r>
              <a:rPr lang="en-GB" sz="1400" dirty="0">
                <a:latin typeface="Arial" pitchFamily="34" charset="0"/>
                <a:cs typeface="Arial" pitchFamily="34" charset="0"/>
              </a:rPr>
              <a:t>Give three advantages and three disadvantages of using </a:t>
            </a:r>
          </a:p>
          <a:p>
            <a:pPr marL="342900" indent="-342900"/>
            <a:r>
              <a:rPr lang="en-GB" sz="1400" dirty="0">
                <a:latin typeface="Arial" pitchFamily="34" charset="0"/>
                <a:cs typeface="Arial" pitchFamily="34" charset="0"/>
              </a:rPr>
              <a:t>        </a:t>
            </a:r>
            <a:r>
              <a:rPr lang="en-GB" sz="1400" b="1" dirty="0">
                <a:latin typeface="Arial" pitchFamily="34" charset="0"/>
                <a:cs typeface="Arial" pitchFamily="34" charset="0"/>
              </a:rPr>
              <a:t>computer aided design</a:t>
            </a:r>
            <a:r>
              <a:rPr lang="en-GB" sz="1400" dirty="0">
                <a:latin typeface="Arial" pitchFamily="34" charset="0"/>
                <a:cs typeface="Arial" pitchFamily="34" charset="0"/>
              </a:rPr>
              <a:t>,</a:t>
            </a:r>
          </a:p>
        </p:txBody>
      </p:sp>
      <p:sp>
        <p:nvSpPr>
          <p:cNvPr id="17" name="Rectangle: Rounded Corners 4">
            <a:extLst>
              <a:ext uri="{FF2B5EF4-FFF2-40B4-BE49-F238E27FC236}">
                <a16:creationId xmlns:a16="http://schemas.microsoft.com/office/drawing/2014/main" id="{9355533E-0573-4033-BC23-A542321C7CC8}"/>
              </a:ext>
            </a:extLst>
          </p:cNvPr>
          <p:cNvSpPr/>
          <p:nvPr/>
        </p:nvSpPr>
        <p:spPr>
          <a:xfrm>
            <a:off x="4766469" y="3701274"/>
            <a:ext cx="5112568" cy="2592288"/>
          </a:xfrm>
          <a:prstGeom prst="round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GB" sz="1000" b="1" dirty="0">
              <a:solidFill>
                <a:schemeClr val="tx1"/>
              </a:solidFill>
              <a:latin typeface="Arial" panose="020B0604020202020204" pitchFamily="34" charset="0"/>
              <a:cs typeface="Arial" panose="020B0604020202020204" pitchFamily="34" charset="0"/>
            </a:endParaRPr>
          </a:p>
          <a:p>
            <a:r>
              <a:rPr lang="en-GB" sz="1400" b="1" dirty="0">
                <a:solidFill>
                  <a:schemeClr val="tx1"/>
                </a:solidFill>
                <a:latin typeface="Arial" panose="020B0604020202020204" pitchFamily="34" charset="0"/>
                <a:cs typeface="Arial" panose="020B0604020202020204" pitchFamily="34" charset="0"/>
              </a:rPr>
              <a:t>…………………………………………………………………………………………………………………………………………………………………………………………………………………………………………………………………………………………………………………………………………………………………………………………………………………………………………………………………………………………………………………………………………………………………………………………………………………………………………………………………………………………………………………………………………………………………………………………</a:t>
            </a:r>
          </a:p>
          <a:p>
            <a:endParaRPr lang="en-GB" sz="1400" b="1" dirty="0">
              <a:solidFill>
                <a:schemeClr val="tx1"/>
              </a:solidFill>
              <a:latin typeface="Arial" panose="020B0604020202020204" pitchFamily="34" charset="0"/>
              <a:cs typeface="Arial" panose="020B0604020202020204" pitchFamily="34" charset="0"/>
            </a:endParaRPr>
          </a:p>
        </p:txBody>
      </p:sp>
      <p:sp>
        <p:nvSpPr>
          <p:cNvPr id="20" name="Footer Placeholder 19"/>
          <p:cNvSpPr>
            <a:spLocks noGrp="1"/>
          </p:cNvSpPr>
          <p:nvPr>
            <p:ph type="ftr" sz="quarter" idx="11"/>
          </p:nvPr>
        </p:nvSpPr>
        <p:spPr/>
        <p:txBody>
          <a:bodyPr/>
          <a:lstStyle/>
          <a:p>
            <a:r>
              <a:rPr lang="en-GB"/>
              <a:t>JMARSHALL</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1" name="Picture 1"/>
          <p:cNvPicPr>
            <a:picLocks noChangeAspect="1" noChangeArrowheads="1"/>
          </p:cNvPicPr>
          <p:nvPr/>
        </p:nvPicPr>
        <p:blipFill>
          <a:blip r:embed="rId2" cstate="print"/>
          <a:srcRect/>
          <a:stretch>
            <a:fillRect/>
          </a:stretch>
        </p:blipFill>
        <p:spPr bwMode="auto">
          <a:xfrm>
            <a:off x="234727" y="116632"/>
            <a:ext cx="3105150" cy="809625"/>
          </a:xfrm>
          <a:prstGeom prst="rect">
            <a:avLst/>
          </a:prstGeom>
          <a:noFill/>
          <a:ln w="9525">
            <a:noFill/>
            <a:miter lim="800000"/>
            <a:headEnd/>
            <a:tailEnd/>
          </a:ln>
        </p:spPr>
      </p:pic>
      <p:pic>
        <p:nvPicPr>
          <p:cNvPr id="35842" name="Picture 2"/>
          <p:cNvPicPr>
            <a:picLocks noChangeAspect="1" noChangeArrowheads="1"/>
          </p:cNvPicPr>
          <p:nvPr/>
        </p:nvPicPr>
        <p:blipFill>
          <a:blip r:embed="rId3" cstate="print"/>
          <a:srcRect/>
          <a:stretch>
            <a:fillRect/>
          </a:stretch>
        </p:blipFill>
        <p:spPr bwMode="auto">
          <a:xfrm>
            <a:off x="3259063" y="260648"/>
            <a:ext cx="2486025" cy="533400"/>
          </a:xfrm>
          <a:prstGeom prst="rect">
            <a:avLst/>
          </a:prstGeom>
          <a:noFill/>
          <a:ln w="9525">
            <a:noFill/>
            <a:miter lim="800000"/>
            <a:headEnd/>
            <a:tailEnd/>
          </a:ln>
        </p:spPr>
      </p:pic>
      <p:pic>
        <p:nvPicPr>
          <p:cNvPr id="35844" name="Picture 4" descr="Global Computer-aided Manufacturing Market Size - Analysis 2027"/>
          <p:cNvPicPr>
            <a:picLocks noChangeAspect="1" noChangeArrowheads="1"/>
          </p:cNvPicPr>
          <p:nvPr/>
        </p:nvPicPr>
        <p:blipFill>
          <a:blip r:embed="rId4" cstate="print"/>
          <a:srcRect/>
          <a:stretch>
            <a:fillRect/>
          </a:stretch>
        </p:blipFill>
        <p:spPr bwMode="auto">
          <a:xfrm>
            <a:off x="6286088" y="492919"/>
            <a:ext cx="3112644" cy="1750863"/>
          </a:xfrm>
          <a:prstGeom prst="rect">
            <a:avLst/>
          </a:prstGeom>
          <a:noFill/>
        </p:spPr>
      </p:pic>
      <p:sp>
        <p:nvSpPr>
          <p:cNvPr id="8" name="Rectangle: Rounded Corners 4">
            <a:extLst>
              <a:ext uri="{FF2B5EF4-FFF2-40B4-BE49-F238E27FC236}">
                <a16:creationId xmlns:a16="http://schemas.microsoft.com/office/drawing/2014/main" id="{9355533E-0573-4033-BC23-A542321C7CC8}"/>
              </a:ext>
            </a:extLst>
          </p:cNvPr>
          <p:cNvSpPr/>
          <p:nvPr/>
        </p:nvSpPr>
        <p:spPr>
          <a:xfrm>
            <a:off x="293097" y="2438425"/>
            <a:ext cx="3456384" cy="1368152"/>
          </a:xfrm>
          <a:prstGeom prst="roundRect">
            <a:avLst/>
          </a:prstGeom>
          <a:solidFill>
            <a:schemeClr val="bg1"/>
          </a:solid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GB" sz="1000" b="1" dirty="0">
              <a:solidFill>
                <a:schemeClr val="tx1"/>
              </a:solidFill>
              <a:latin typeface="Arial" panose="020B0604020202020204" pitchFamily="34" charset="0"/>
              <a:cs typeface="Arial" panose="020B0604020202020204" pitchFamily="34" charset="0"/>
            </a:endParaRPr>
          </a:p>
          <a:p>
            <a:r>
              <a:rPr lang="en-GB" sz="1200" b="1" dirty="0">
                <a:solidFill>
                  <a:schemeClr val="tx1"/>
                </a:solidFill>
                <a:latin typeface="Arial" panose="020B0604020202020204" pitchFamily="34" charset="0"/>
                <a:cs typeface="Arial" panose="020B0604020202020204" pitchFamily="34" charset="0"/>
              </a:rPr>
              <a:t>………………………………………………………………………………………………………………………………………………………………………………………………………………………………………………………………………….</a:t>
            </a:r>
          </a:p>
        </p:txBody>
      </p:sp>
      <p:sp>
        <p:nvSpPr>
          <p:cNvPr id="9" name="Rounded Rectangle 8"/>
          <p:cNvSpPr/>
          <p:nvPr/>
        </p:nvSpPr>
        <p:spPr>
          <a:xfrm>
            <a:off x="272480" y="908720"/>
            <a:ext cx="3384376" cy="1368152"/>
          </a:xfrm>
          <a:prstGeom prst="round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dirty="0">
                <a:solidFill>
                  <a:schemeClr val="tx1"/>
                </a:solidFill>
                <a:cs typeface="Arial" pitchFamily="34" charset="0"/>
              </a:rPr>
              <a:t>In the box below write the definition of computer aided manufacture. Explain how computer aided manufacture is different to computer aided design.</a:t>
            </a:r>
          </a:p>
          <a:p>
            <a:r>
              <a:rPr lang="en-GB" sz="1200" dirty="0">
                <a:solidFill>
                  <a:schemeClr val="tx1"/>
                </a:solidFill>
                <a:cs typeface="Arial" pitchFamily="34" charset="0"/>
              </a:rPr>
              <a:t>Look on the ‘Production Techniques and Systems’ and ‘CAM’ pages on technologystudent.com</a:t>
            </a:r>
          </a:p>
          <a:p>
            <a:endParaRPr lang="en-GB" sz="1200" dirty="0">
              <a:solidFill>
                <a:schemeClr val="tx1"/>
              </a:solidFill>
              <a:cs typeface="Arial" pitchFamily="34" charset="0"/>
            </a:endParaRPr>
          </a:p>
        </p:txBody>
      </p:sp>
      <p:sp>
        <p:nvSpPr>
          <p:cNvPr id="10" name="Down Arrow 9"/>
          <p:cNvSpPr/>
          <p:nvPr/>
        </p:nvSpPr>
        <p:spPr>
          <a:xfrm rot="3046119">
            <a:off x="3483588" y="1801066"/>
            <a:ext cx="432048" cy="576064"/>
          </a:xfrm>
          <a:prstGeom prst="downArrow">
            <a:avLst/>
          </a:prstGeom>
          <a:solidFill>
            <a:srgbClr val="FFC000"/>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p:cNvSpPr txBox="1"/>
          <p:nvPr/>
        </p:nvSpPr>
        <p:spPr>
          <a:xfrm>
            <a:off x="146359" y="4276944"/>
            <a:ext cx="3858875" cy="738664"/>
          </a:xfrm>
          <a:prstGeom prst="rect">
            <a:avLst/>
          </a:prstGeom>
          <a:noFill/>
        </p:spPr>
        <p:txBody>
          <a:bodyPr wrap="square" rtlCol="0">
            <a:spAutoFit/>
          </a:bodyPr>
          <a:lstStyle/>
          <a:p>
            <a:pPr marL="342900" indent="-342900">
              <a:buAutoNum type="arabicParenR"/>
            </a:pPr>
            <a:r>
              <a:rPr lang="en-GB" sz="1400" dirty="0">
                <a:latin typeface="Arial" pitchFamily="34" charset="0"/>
                <a:cs typeface="Arial" pitchFamily="34" charset="0"/>
              </a:rPr>
              <a:t>Give </a:t>
            </a:r>
            <a:r>
              <a:rPr lang="en-GB" sz="1400" b="1" dirty="0">
                <a:latin typeface="Arial" pitchFamily="34" charset="0"/>
                <a:cs typeface="Arial" pitchFamily="34" charset="0"/>
              </a:rPr>
              <a:t>two advantages </a:t>
            </a:r>
            <a:r>
              <a:rPr lang="en-GB" sz="1400" dirty="0">
                <a:latin typeface="Arial" pitchFamily="34" charset="0"/>
                <a:cs typeface="Arial" pitchFamily="34" charset="0"/>
              </a:rPr>
              <a:t>and </a:t>
            </a:r>
            <a:r>
              <a:rPr lang="en-GB" sz="1400" b="1" dirty="0">
                <a:latin typeface="Arial" pitchFamily="34" charset="0"/>
                <a:cs typeface="Arial" pitchFamily="34" charset="0"/>
              </a:rPr>
              <a:t>two disadvantages </a:t>
            </a:r>
            <a:r>
              <a:rPr lang="en-GB" sz="1400" dirty="0">
                <a:latin typeface="Arial" pitchFamily="34" charset="0"/>
                <a:cs typeface="Arial" pitchFamily="34" charset="0"/>
              </a:rPr>
              <a:t>of computer aided manufacture</a:t>
            </a:r>
          </a:p>
        </p:txBody>
      </p:sp>
      <p:sp>
        <p:nvSpPr>
          <p:cNvPr id="12" name="Rectangle: Rounded Corners 4">
            <a:extLst>
              <a:ext uri="{FF2B5EF4-FFF2-40B4-BE49-F238E27FC236}">
                <a16:creationId xmlns:a16="http://schemas.microsoft.com/office/drawing/2014/main" id="{9355533E-0573-4033-BC23-A542321C7CC8}"/>
              </a:ext>
            </a:extLst>
          </p:cNvPr>
          <p:cNvSpPr/>
          <p:nvPr/>
        </p:nvSpPr>
        <p:spPr>
          <a:xfrm>
            <a:off x="9617" y="5023521"/>
            <a:ext cx="5112568" cy="1389522"/>
          </a:xfrm>
          <a:prstGeom prst="round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GB" sz="1000" b="1" dirty="0">
              <a:solidFill>
                <a:schemeClr val="tx1"/>
              </a:solidFill>
              <a:latin typeface="Arial" panose="020B0604020202020204" pitchFamily="34" charset="0"/>
              <a:cs typeface="Arial" panose="020B0604020202020204" pitchFamily="34" charset="0"/>
            </a:endParaRPr>
          </a:p>
          <a:p>
            <a:r>
              <a:rPr lang="en-GB" sz="1400" b="1" dirty="0">
                <a:solidFill>
                  <a:schemeClr val="tx1"/>
                </a:solidFill>
                <a:latin typeface="Arial" panose="020B0604020202020204" pitchFamily="34" charset="0"/>
                <a:cs typeface="Arial" panose="020B0604020202020204" pitchFamily="34" charset="0"/>
              </a:rPr>
              <a:t>…………………………………………………………………………………………………………………………………………………………………………………………………………………………………………………………………………………………………………………………………………………………</a:t>
            </a:r>
          </a:p>
          <a:p>
            <a:endParaRPr lang="en-GB" sz="1400" b="1" dirty="0">
              <a:solidFill>
                <a:schemeClr val="tx1"/>
              </a:solidFill>
              <a:latin typeface="Arial" panose="020B0604020202020204" pitchFamily="34" charset="0"/>
              <a:cs typeface="Arial" panose="020B0604020202020204" pitchFamily="34" charset="0"/>
            </a:endParaRPr>
          </a:p>
        </p:txBody>
      </p:sp>
      <p:pic>
        <p:nvPicPr>
          <p:cNvPr id="35846" name="Picture 6" descr="CNC Milling Machine for Sale, CNC Machining Centres &amp; CNC Boring"/>
          <p:cNvPicPr>
            <a:picLocks noChangeAspect="1" noChangeArrowheads="1"/>
          </p:cNvPicPr>
          <p:nvPr/>
        </p:nvPicPr>
        <p:blipFill>
          <a:blip r:embed="rId5" cstate="print"/>
          <a:srcRect/>
          <a:stretch>
            <a:fillRect/>
          </a:stretch>
        </p:blipFill>
        <p:spPr bwMode="auto">
          <a:xfrm>
            <a:off x="4273490" y="1127607"/>
            <a:ext cx="1791067" cy="1781153"/>
          </a:xfrm>
          <a:prstGeom prst="rect">
            <a:avLst/>
          </a:prstGeom>
          <a:noFill/>
        </p:spPr>
      </p:pic>
      <p:sp>
        <p:nvSpPr>
          <p:cNvPr id="13" name="TextBox 12"/>
          <p:cNvSpPr txBox="1"/>
          <p:nvPr/>
        </p:nvSpPr>
        <p:spPr>
          <a:xfrm>
            <a:off x="5651975" y="4309655"/>
            <a:ext cx="3858874" cy="2677656"/>
          </a:xfrm>
          <a:prstGeom prst="rect">
            <a:avLst/>
          </a:prstGeom>
          <a:noFill/>
        </p:spPr>
        <p:txBody>
          <a:bodyPr wrap="square" rtlCol="0">
            <a:spAutoFit/>
          </a:bodyPr>
          <a:lstStyle/>
          <a:p>
            <a:pPr marL="342900" indent="-342900">
              <a:buAutoNum type="arabicParenR" startAt="2"/>
            </a:pPr>
            <a:r>
              <a:rPr lang="en-GB" sz="1400" dirty="0">
                <a:latin typeface="Arial" pitchFamily="34" charset="0"/>
                <a:cs typeface="Arial" pitchFamily="34" charset="0"/>
              </a:rPr>
              <a:t>Explain how computer aided design can cause </a:t>
            </a:r>
          </a:p>
          <a:p>
            <a:pPr marL="342900" indent="-342900"/>
            <a:r>
              <a:rPr lang="en-GB" sz="1400" dirty="0">
                <a:latin typeface="Arial" pitchFamily="34" charset="0"/>
                <a:cs typeface="Arial" pitchFamily="34" charset="0"/>
              </a:rPr>
              <a:t>       a negative impact on the </a:t>
            </a:r>
            <a:r>
              <a:rPr lang="en-GB" sz="1400" b="1" dirty="0">
                <a:latin typeface="Arial" pitchFamily="34" charset="0"/>
                <a:cs typeface="Arial" pitchFamily="34" charset="0"/>
              </a:rPr>
              <a:t>environment.</a:t>
            </a: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r>
              <a:rPr lang="en-GB" sz="1400" dirty="0">
                <a:latin typeface="Arial" pitchFamily="34" charset="0"/>
                <a:cs typeface="Arial" pitchFamily="34" charset="0"/>
              </a:rPr>
              <a:t>         </a:t>
            </a:r>
          </a:p>
          <a:p>
            <a:pPr marL="342900" indent="-342900"/>
            <a:r>
              <a:rPr lang="en-GB" sz="1400" dirty="0">
                <a:latin typeface="Arial" pitchFamily="34" charset="0"/>
                <a:cs typeface="Arial" pitchFamily="34" charset="0"/>
              </a:rPr>
              <a:t>        </a:t>
            </a:r>
          </a:p>
          <a:p>
            <a:pPr marL="342900" indent="-342900"/>
            <a:endParaRPr lang="en-GB" sz="1400" dirty="0">
              <a:latin typeface="Arial" pitchFamily="34" charset="0"/>
              <a:cs typeface="Arial" pitchFamily="34" charset="0"/>
            </a:endParaRPr>
          </a:p>
        </p:txBody>
      </p:sp>
      <p:sp>
        <p:nvSpPr>
          <p:cNvPr id="15" name="Rectangle: Rounded Corners 4">
            <a:extLst>
              <a:ext uri="{FF2B5EF4-FFF2-40B4-BE49-F238E27FC236}">
                <a16:creationId xmlns:a16="http://schemas.microsoft.com/office/drawing/2014/main" id="{9355533E-0573-4033-BC23-A542321C7CC8}"/>
              </a:ext>
            </a:extLst>
          </p:cNvPr>
          <p:cNvSpPr/>
          <p:nvPr/>
        </p:nvSpPr>
        <p:spPr>
          <a:xfrm>
            <a:off x="5585520" y="4869160"/>
            <a:ext cx="4320480" cy="2592288"/>
          </a:xfrm>
          <a:prstGeom prst="round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GB" sz="1000" b="1" dirty="0">
              <a:solidFill>
                <a:schemeClr val="tx1"/>
              </a:solidFill>
              <a:latin typeface="Arial" panose="020B0604020202020204" pitchFamily="34" charset="0"/>
              <a:cs typeface="Arial" panose="020B0604020202020204" pitchFamily="34" charset="0"/>
            </a:endParaRPr>
          </a:p>
          <a:p>
            <a:r>
              <a:rPr lang="en-GB" sz="1400" b="1" dirty="0">
                <a:solidFill>
                  <a:schemeClr val="tx1"/>
                </a:solidFill>
                <a:latin typeface="Arial" panose="020B0604020202020204" pitchFamily="34" charset="0"/>
                <a:cs typeface="Arial" panose="020B0604020202020204" pitchFamily="34" charset="0"/>
              </a:rPr>
              <a:t>……………………………………………………………………………………………………………………………………………………………………………………………………………………………………………………………………………………………………………………………………………………………………………………………………..</a:t>
            </a:r>
          </a:p>
          <a:p>
            <a:endParaRPr lang="en-GB" sz="1400" b="1" dirty="0">
              <a:solidFill>
                <a:schemeClr val="tx1"/>
              </a:solidFill>
              <a:latin typeface="Arial" panose="020B0604020202020204" pitchFamily="34" charset="0"/>
              <a:cs typeface="Arial" panose="020B0604020202020204" pitchFamily="34" charset="0"/>
            </a:endParaRPr>
          </a:p>
        </p:txBody>
      </p:sp>
      <p:pic>
        <p:nvPicPr>
          <p:cNvPr id="35848" name="Picture 8" descr="SENEGAL: Fish meal factory causes air pollution in Gandiol | Afrik 21"/>
          <p:cNvPicPr>
            <a:picLocks noChangeAspect="1" noChangeArrowheads="1"/>
          </p:cNvPicPr>
          <p:nvPr/>
        </p:nvPicPr>
        <p:blipFill>
          <a:blip r:embed="rId6" cstate="print"/>
          <a:srcRect/>
          <a:stretch>
            <a:fillRect/>
          </a:stretch>
        </p:blipFill>
        <p:spPr bwMode="auto">
          <a:xfrm>
            <a:off x="6756758" y="2586502"/>
            <a:ext cx="2641974" cy="1380432"/>
          </a:xfrm>
          <a:prstGeom prst="rect">
            <a:avLst/>
          </a:prstGeom>
          <a:noFill/>
        </p:spPr>
      </p:pic>
      <p:pic>
        <p:nvPicPr>
          <p:cNvPr id="35850" name="Picture 10" descr="How automation could impact Make in India"/>
          <p:cNvPicPr>
            <a:picLocks noChangeAspect="1" noChangeArrowheads="1"/>
          </p:cNvPicPr>
          <p:nvPr/>
        </p:nvPicPr>
        <p:blipFill>
          <a:blip r:embed="rId7" cstate="print"/>
          <a:srcRect/>
          <a:stretch>
            <a:fillRect/>
          </a:stretch>
        </p:blipFill>
        <p:spPr bwMode="auto">
          <a:xfrm>
            <a:off x="3780103" y="4053405"/>
            <a:ext cx="1573749" cy="1049166"/>
          </a:xfrm>
          <a:prstGeom prst="rect">
            <a:avLst/>
          </a:prstGeom>
          <a:noFill/>
        </p:spPr>
      </p:pic>
      <p:pic>
        <p:nvPicPr>
          <p:cNvPr id="35852" name="Picture 12" descr="Where is factory automation headed? | Control Freaks"/>
          <p:cNvPicPr>
            <a:picLocks noChangeAspect="1" noChangeArrowheads="1"/>
          </p:cNvPicPr>
          <p:nvPr/>
        </p:nvPicPr>
        <p:blipFill>
          <a:blip r:embed="rId8" cstate="print"/>
          <a:srcRect/>
          <a:stretch>
            <a:fillRect/>
          </a:stretch>
        </p:blipFill>
        <p:spPr bwMode="auto">
          <a:xfrm>
            <a:off x="4641250" y="3012620"/>
            <a:ext cx="1769408" cy="783595"/>
          </a:xfrm>
          <a:prstGeom prst="rect">
            <a:avLst/>
          </a:prstGeom>
          <a:noFill/>
        </p:spPr>
      </p:pic>
      <p:sp>
        <p:nvSpPr>
          <p:cNvPr id="20" name="Footer Placeholder 19"/>
          <p:cNvSpPr>
            <a:spLocks noGrp="1"/>
          </p:cNvSpPr>
          <p:nvPr>
            <p:ph type="ftr" sz="quarter" idx="11"/>
          </p:nvPr>
        </p:nvSpPr>
        <p:spPr/>
        <p:txBody>
          <a:bodyPr/>
          <a:lstStyle/>
          <a:p>
            <a:r>
              <a:rPr lang="en-GB"/>
              <a:t>JMARSHALL</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A mobile made of plastic bottles"/>
          <p:cNvPicPr>
            <a:picLocks noChangeAspect="1" noChangeArrowheads="1"/>
          </p:cNvPicPr>
          <p:nvPr/>
        </p:nvPicPr>
        <p:blipFill>
          <a:blip r:embed="rId3" cstate="print"/>
          <a:srcRect/>
          <a:stretch>
            <a:fillRect/>
          </a:stretch>
        </p:blipFill>
        <p:spPr bwMode="auto">
          <a:xfrm>
            <a:off x="272480" y="2924944"/>
            <a:ext cx="2287510" cy="3621971"/>
          </a:xfrm>
          <a:prstGeom prst="rect">
            <a:avLst/>
          </a:prstGeom>
          <a:noFill/>
        </p:spPr>
      </p:pic>
      <p:pic>
        <p:nvPicPr>
          <p:cNvPr id="24580" name="Picture 4" descr="Plastic bottles turned into bathroom storage, including make-up and ear cleaners"/>
          <p:cNvPicPr>
            <a:picLocks noChangeAspect="1" noChangeArrowheads="1"/>
          </p:cNvPicPr>
          <p:nvPr/>
        </p:nvPicPr>
        <p:blipFill>
          <a:blip r:embed="rId4" cstate="print"/>
          <a:srcRect/>
          <a:stretch>
            <a:fillRect/>
          </a:stretch>
        </p:blipFill>
        <p:spPr bwMode="auto">
          <a:xfrm>
            <a:off x="2576736" y="4745387"/>
            <a:ext cx="2232248" cy="2112613"/>
          </a:xfrm>
          <a:prstGeom prst="rect">
            <a:avLst/>
          </a:prstGeom>
          <a:noFill/>
        </p:spPr>
      </p:pic>
      <p:sp>
        <p:nvSpPr>
          <p:cNvPr id="6" name="Rectangle 5"/>
          <p:cNvSpPr/>
          <p:nvPr/>
        </p:nvSpPr>
        <p:spPr>
          <a:xfrm>
            <a:off x="488504" y="1556792"/>
            <a:ext cx="3584848" cy="1296144"/>
          </a:xfrm>
          <a:prstGeom prst="rect">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GB" dirty="0"/>
          </a:p>
        </p:txBody>
      </p:sp>
      <p:sp>
        <p:nvSpPr>
          <p:cNvPr id="7" name="Explosion 1 6"/>
          <p:cNvSpPr/>
          <p:nvPr/>
        </p:nvSpPr>
        <p:spPr>
          <a:xfrm>
            <a:off x="344488" y="1340768"/>
            <a:ext cx="1944216" cy="1901011"/>
          </a:xfrm>
          <a:prstGeom prst="irregularSeal1">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latin typeface="Arial Unicode MS" pitchFamily="34" charset="-128"/>
                <a:ea typeface="Arial Unicode MS" pitchFamily="34" charset="-128"/>
                <a:cs typeface="Arial Unicode MS" pitchFamily="34" charset="-128"/>
              </a:rPr>
              <a:t>Challenge!</a:t>
            </a:r>
          </a:p>
        </p:txBody>
      </p:sp>
      <p:pic>
        <p:nvPicPr>
          <p:cNvPr id="24584" name="Picture 8" descr="40 DIY Decorating Ideas With Recycled Plastic Bottles | Crafts ..."/>
          <p:cNvPicPr>
            <a:picLocks noChangeAspect="1" noChangeArrowheads="1"/>
          </p:cNvPicPr>
          <p:nvPr/>
        </p:nvPicPr>
        <p:blipFill>
          <a:blip r:embed="rId5" cstate="print"/>
          <a:srcRect/>
          <a:stretch>
            <a:fillRect/>
          </a:stretch>
        </p:blipFill>
        <p:spPr bwMode="auto">
          <a:xfrm>
            <a:off x="2504728" y="2924944"/>
            <a:ext cx="2185183" cy="2016224"/>
          </a:xfrm>
          <a:prstGeom prst="rect">
            <a:avLst/>
          </a:prstGeom>
          <a:noFill/>
        </p:spPr>
      </p:pic>
      <p:pic>
        <p:nvPicPr>
          <p:cNvPr id="24585" name="Picture 9"/>
          <p:cNvPicPr>
            <a:picLocks noChangeAspect="1" noChangeArrowheads="1"/>
          </p:cNvPicPr>
          <p:nvPr/>
        </p:nvPicPr>
        <p:blipFill>
          <a:blip r:embed="rId6" cstate="print"/>
          <a:srcRect/>
          <a:stretch>
            <a:fillRect/>
          </a:stretch>
        </p:blipFill>
        <p:spPr bwMode="auto">
          <a:xfrm>
            <a:off x="2000672" y="908720"/>
            <a:ext cx="1833153" cy="600867"/>
          </a:xfrm>
          <a:prstGeom prst="rect">
            <a:avLst/>
          </a:prstGeom>
          <a:noFill/>
          <a:ln w="9525">
            <a:noFill/>
            <a:miter lim="800000"/>
            <a:headEnd/>
            <a:tailEnd/>
          </a:ln>
        </p:spPr>
      </p:pic>
      <p:sp>
        <p:nvSpPr>
          <p:cNvPr id="11" name="TextBox 10"/>
          <p:cNvSpPr txBox="1"/>
          <p:nvPr/>
        </p:nvSpPr>
        <p:spPr>
          <a:xfrm>
            <a:off x="2216696" y="1700808"/>
            <a:ext cx="2088232" cy="938719"/>
          </a:xfrm>
          <a:prstGeom prst="rect">
            <a:avLst/>
          </a:prstGeom>
          <a:noFill/>
        </p:spPr>
        <p:txBody>
          <a:bodyPr wrap="square" rtlCol="0">
            <a:spAutoFit/>
          </a:bodyPr>
          <a:lstStyle/>
          <a:p>
            <a:r>
              <a:rPr lang="en-GB" sz="1100" dirty="0"/>
              <a:t>Use plastic bottles to create something new!</a:t>
            </a:r>
          </a:p>
          <a:p>
            <a:r>
              <a:rPr lang="en-GB" sz="1100" dirty="0"/>
              <a:t>You could cut up bottles and create a hanging</a:t>
            </a:r>
          </a:p>
          <a:p>
            <a:r>
              <a:rPr lang="en-GB" sz="1100" dirty="0"/>
              <a:t>display</a:t>
            </a:r>
          </a:p>
        </p:txBody>
      </p:sp>
      <p:pic>
        <p:nvPicPr>
          <p:cNvPr id="24586" name="Picture 10"/>
          <p:cNvPicPr>
            <a:picLocks noChangeAspect="1" noChangeArrowheads="1"/>
          </p:cNvPicPr>
          <p:nvPr/>
        </p:nvPicPr>
        <p:blipFill>
          <a:blip r:embed="rId7" cstate="print"/>
          <a:srcRect/>
          <a:stretch>
            <a:fillRect/>
          </a:stretch>
        </p:blipFill>
        <p:spPr bwMode="auto">
          <a:xfrm>
            <a:off x="4953000" y="3933056"/>
            <a:ext cx="1889870" cy="936104"/>
          </a:xfrm>
          <a:prstGeom prst="rect">
            <a:avLst/>
          </a:prstGeom>
          <a:noFill/>
          <a:ln w="9525">
            <a:noFill/>
            <a:miter lim="800000"/>
            <a:headEnd/>
            <a:tailEnd/>
          </a:ln>
        </p:spPr>
      </p:pic>
      <p:pic>
        <p:nvPicPr>
          <p:cNvPr id="24588" name="Picture 12" descr="Orkney urged to get behind Recycle Week - The Orcadian Online"/>
          <p:cNvPicPr>
            <a:picLocks noChangeAspect="1" noChangeArrowheads="1"/>
          </p:cNvPicPr>
          <p:nvPr/>
        </p:nvPicPr>
        <p:blipFill>
          <a:blip r:embed="rId8" cstate="print"/>
          <a:srcRect/>
          <a:stretch>
            <a:fillRect/>
          </a:stretch>
        </p:blipFill>
        <p:spPr bwMode="auto">
          <a:xfrm>
            <a:off x="6825208" y="4365104"/>
            <a:ext cx="1296144" cy="1296144"/>
          </a:xfrm>
          <a:prstGeom prst="rect">
            <a:avLst/>
          </a:prstGeom>
          <a:noFill/>
        </p:spPr>
      </p:pic>
      <p:sp>
        <p:nvSpPr>
          <p:cNvPr id="14" name="Rectangle 13"/>
          <p:cNvSpPr/>
          <p:nvPr/>
        </p:nvSpPr>
        <p:spPr>
          <a:xfrm>
            <a:off x="5817096" y="5877272"/>
            <a:ext cx="3584848" cy="792088"/>
          </a:xfrm>
          <a:prstGeom prst="rect">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GB" dirty="0"/>
          </a:p>
        </p:txBody>
      </p:sp>
      <p:sp>
        <p:nvSpPr>
          <p:cNvPr id="15" name="TextBox 14"/>
          <p:cNvSpPr txBox="1"/>
          <p:nvPr/>
        </p:nvSpPr>
        <p:spPr>
          <a:xfrm>
            <a:off x="6609184" y="5949280"/>
            <a:ext cx="2823864" cy="600164"/>
          </a:xfrm>
          <a:prstGeom prst="rect">
            <a:avLst/>
          </a:prstGeom>
          <a:noFill/>
        </p:spPr>
        <p:txBody>
          <a:bodyPr wrap="square" rtlCol="0">
            <a:spAutoFit/>
          </a:bodyPr>
          <a:lstStyle/>
          <a:p>
            <a:r>
              <a:rPr lang="en-GB" sz="1100" dirty="0"/>
              <a:t>Have a look at items you have in your house</a:t>
            </a:r>
          </a:p>
          <a:p>
            <a:r>
              <a:rPr lang="en-GB" sz="1100" dirty="0"/>
              <a:t>That can be recycled. You may need to look</a:t>
            </a:r>
          </a:p>
          <a:p>
            <a:r>
              <a:rPr lang="en-GB" sz="1100" dirty="0"/>
              <a:t>at packaging labels if you’re not sure.</a:t>
            </a:r>
          </a:p>
        </p:txBody>
      </p:sp>
      <p:sp>
        <p:nvSpPr>
          <p:cNvPr id="16" name="Explosion 1 15"/>
          <p:cNvSpPr/>
          <p:nvPr/>
        </p:nvSpPr>
        <p:spPr>
          <a:xfrm>
            <a:off x="4736976" y="4956989"/>
            <a:ext cx="1944216" cy="1901011"/>
          </a:xfrm>
          <a:prstGeom prst="irregularSeal1">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latin typeface="Arial Unicode MS" pitchFamily="34" charset="-128"/>
                <a:ea typeface="Arial Unicode MS" pitchFamily="34" charset="-128"/>
                <a:cs typeface="Arial Unicode MS" pitchFamily="34" charset="-128"/>
              </a:rPr>
              <a:t>Challenge!</a:t>
            </a:r>
          </a:p>
        </p:txBody>
      </p:sp>
      <p:pic>
        <p:nvPicPr>
          <p:cNvPr id="24590" name="Picture 14" descr="Green Wheelie Bin Stock Photo, Picture And Royalty Free Image ..."/>
          <p:cNvPicPr>
            <a:picLocks noChangeAspect="1" noChangeArrowheads="1"/>
          </p:cNvPicPr>
          <p:nvPr/>
        </p:nvPicPr>
        <p:blipFill>
          <a:blip r:embed="rId9" cstate="print"/>
          <a:srcRect/>
          <a:stretch>
            <a:fillRect/>
          </a:stretch>
        </p:blipFill>
        <p:spPr bwMode="auto">
          <a:xfrm>
            <a:off x="8193360" y="3717032"/>
            <a:ext cx="1258795" cy="1944216"/>
          </a:xfrm>
          <a:prstGeom prst="rect">
            <a:avLst/>
          </a:prstGeom>
          <a:noFill/>
        </p:spPr>
      </p:pic>
      <p:sp>
        <p:nvSpPr>
          <p:cNvPr id="19" name="Rectangle 18"/>
          <p:cNvSpPr/>
          <p:nvPr/>
        </p:nvSpPr>
        <p:spPr>
          <a:xfrm>
            <a:off x="5169024" y="908720"/>
            <a:ext cx="4464496" cy="1008112"/>
          </a:xfrm>
          <a:prstGeom prst="rect">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GB" dirty="0"/>
          </a:p>
        </p:txBody>
      </p:sp>
      <p:sp>
        <p:nvSpPr>
          <p:cNvPr id="20" name="TextBox 19"/>
          <p:cNvSpPr txBox="1"/>
          <p:nvPr/>
        </p:nvSpPr>
        <p:spPr>
          <a:xfrm>
            <a:off x="5961112" y="908720"/>
            <a:ext cx="3672408" cy="938719"/>
          </a:xfrm>
          <a:prstGeom prst="rect">
            <a:avLst/>
          </a:prstGeom>
          <a:noFill/>
        </p:spPr>
        <p:txBody>
          <a:bodyPr wrap="square" rtlCol="0">
            <a:spAutoFit/>
          </a:bodyPr>
          <a:lstStyle/>
          <a:p>
            <a:r>
              <a:rPr lang="en-GB" sz="1100" dirty="0"/>
              <a:t>Manufacturers are rethinking about how they design products to make sure that they are more sustainable. </a:t>
            </a:r>
          </a:p>
          <a:p>
            <a:r>
              <a:rPr lang="en-GB" sz="1100" dirty="0"/>
              <a:t>Adidas have manufactured a new range of ‘Parley’ trainers.</a:t>
            </a:r>
          </a:p>
          <a:p>
            <a:r>
              <a:rPr lang="en-GB" sz="1100" dirty="0"/>
              <a:t>Use the internet and go onto the Adidas website  to find what the Adidas Parley trainers are made from.</a:t>
            </a:r>
          </a:p>
        </p:txBody>
      </p:sp>
      <p:sp>
        <p:nvSpPr>
          <p:cNvPr id="21" name="Explosion 1 20"/>
          <p:cNvSpPr/>
          <p:nvPr/>
        </p:nvSpPr>
        <p:spPr>
          <a:xfrm>
            <a:off x="4088904" y="0"/>
            <a:ext cx="1944216" cy="1901011"/>
          </a:xfrm>
          <a:prstGeom prst="irregularSeal1">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latin typeface="Arial Unicode MS" pitchFamily="34" charset="-128"/>
                <a:ea typeface="Arial Unicode MS" pitchFamily="34" charset="-128"/>
                <a:cs typeface="Arial Unicode MS" pitchFamily="34" charset="-128"/>
              </a:rPr>
              <a:t>Challenge!</a:t>
            </a:r>
          </a:p>
        </p:txBody>
      </p:sp>
      <p:pic>
        <p:nvPicPr>
          <p:cNvPr id="24594" name="Picture 18" descr="Adidas x Parley create trainers using illegal plastic from the ..."/>
          <p:cNvPicPr>
            <a:picLocks noChangeAspect="1" noChangeArrowheads="1"/>
          </p:cNvPicPr>
          <p:nvPr/>
        </p:nvPicPr>
        <p:blipFill>
          <a:blip r:embed="rId10" cstate="print"/>
          <a:srcRect/>
          <a:stretch>
            <a:fillRect/>
          </a:stretch>
        </p:blipFill>
        <p:spPr bwMode="auto">
          <a:xfrm>
            <a:off x="4736976" y="2060848"/>
            <a:ext cx="2943439" cy="1728192"/>
          </a:xfrm>
          <a:prstGeom prst="rect">
            <a:avLst/>
          </a:prstGeom>
          <a:noFill/>
        </p:spPr>
      </p:pic>
      <p:pic>
        <p:nvPicPr>
          <p:cNvPr id="24595" name="Picture 19"/>
          <p:cNvPicPr>
            <a:picLocks noChangeAspect="1" noChangeArrowheads="1"/>
          </p:cNvPicPr>
          <p:nvPr/>
        </p:nvPicPr>
        <p:blipFill>
          <a:blip r:embed="rId11" cstate="print"/>
          <a:srcRect/>
          <a:stretch>
            <a:fillRect/>
          </a:stretch>
        </p:blipFill>
        <p:spPr bwMode="auto">
          <a:xfrm>
            <a:off x="6105128" y="116190"/>
            <a:ext cx="2664296" cy="666483"/>
          </a:xfrm>
          <a:prstGeom prst="rect">
            <a:avLst/>
          </a:prstGeom>
          <a:noFill/>
          <a:ln w="9525">
            <a:noFill/>
            <a:miter lim="800000"/>
            <a:headEnd/>
            <a:tailEnd/>
          </a:ln>
        </p:spPr>
      </p:pic>
      <p:pic>
        <p:nvPicPr>
          <p:cNvPr id="24597" name="Picture 21" descr="The history of the adidas logo"/>
          <p:cNvPicPr>
            <a:picLocks noChangeAspect="1" noChangeArrowheads="1"/>
          </p:cNvPicPr>
          <p:nvPr/>
        </p:nvPicPr>
        <p:blipFill>
          <a:blip r:embed="rId12" cstate="print"/>
          <a:srcRect/>
          <a:stretch>
            <a:fillRect/>
          </a:stretch>
        </p:blipFill>
        <p:spPr bwMode="auto">
          <a:xfrm>
            <a:off x="7905328" y="1988840"/>
            <a:ext cx="1555033" cy="1512168"/>
          </a:xfrm>
          <a:prstGeom prst="rect">
            <a:avLst/>
          </a:prstGeom>
          <a:noFill/>
        </p:spPr>
      </p:pic>
      <p:sp>
        <p:nvSpPr>
          <p:cNvPr id="25" name="Rectangle 24"/>
          <p:cNvSpPr/>
          <p:nvPr/>
        </p:nvSpPr>
        <p:spPr>
          <a:xfrm>
            <a:off x="272480" y="188640"/>
            <a:ext cx="3024336" cy="69269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Impact" pitchFamily="34" charset="0"/>
              </a:rPr>
              <a:t>Product Sustainability</a:t>
            </a:r>
          </a:p>
        </p:txBody>
      </p:sp>
      <p:sp>
        <p:nvSpPr>
          <p:cNvPr id="23" name="Footer Placeholder 22"/>
          <p:cNvSpPr>
            <a:spLocks noGrp="1"/>
          </p:cNvSpPr>
          <p:nvPr>
            <p:ph type="ftr" sz="quarter" idx="11"/>
          </p:nvPr>
        </p:nvSpPr>
        <p:spPr/>
        <p:txBody>
          <a:bodyPr/>
          <a:lstStyle/>
          <a:p>
            <a:r>
              <a:rPr lang="en-GB"/>
              <a:t>JMARSHALL</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Rectangle 27"/>
          <p:cNvSpPr/>
          <p:nvPr/>
        </p:nvSpPr>
        <p:spPr>
          <a:xfrm>
            <a:off x="6897216" y="4869160"/>
            <a:ext cx="1584176" cy="1512168"/>
          </a:xfrm>
          <a:prstGeom prst="rect">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GB" dirty="0"/>
          </a:p>
        </p:txBody>
      </p:sp>
      <p:sp>
        <p:nvSpPr>
          <p:cNvPr id="8" name="Rectangle 7"/>
          <p:cNvSpPr/>
          <p:nvPr/>
        </p:nvSpPr>
        <p:spPr>
          <a:xfrm>
            <a:off x="1496616" y="1844824"/>
            <a:ext cx="2520280" cy="3096344"/>
          </a:xfrm>
          <a:prstGeom prst="rect">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GB" dirty="0"/>
          </a:p>
        </p:txBody>
      </p:sp>
      <p:pic>
        <p:nvPicPr>
          <p:cNvPr id="28680" name="Picture 8" descr="Duracell Rechargeable Batteries AA - Gift Discoveries"/>
          <p:cNvPicPr>
            <a:picLocks noChangeAspect="1" noChangeArrowheads="1"/>
          </p:cNvPicPr>
          <p:nvPr/>
        </p:nvPicPr>
        <p:blipFill>
          <a:blip r:embed="rId3" cstate="print"/>
          <a:srcRect/>
          <a:stretch>
            <a:fillRect/>
          </a:stretch>
        </p:blipFill>
        <p:spPr bwMode="auto">
          <a:xfrm>
            <a:off x="200472" y="3501008"/>
            <a:ext cx="2088232" cy="2088232"/>
          </a:xfrm>
          <a:prstGeom prst="rect">
            <a:avLst/>
          </a:prstGeom>
          <a:noFill/>
          <a:ln>
            <a:solidFill>
              <a:schemeClr val="tx1"/>
            </a:solidFill>
          </a:ln>
        </p:spPr>
      </p:pic>
      <p:sp>
        <p:nvSpPr>
          <p:cNvPr id="4" name="Rectangle 3"/>
          <p:cNvSpPr/>
          <p:nvPr/>
        </p:nvSpPr>
        <p:spPr>
          <a:xfrm>
            <a:off x="272480" y="188640"/>
            <a:ext cx="3024336" cy="69269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Impact" pitchFamily="34" charset="0"/>
              </a:rPr>
              <a:t>Product Sustainability</a:t>
            </a:r>
          </a:p>
        </p:txBody>
      </p:sp>
      <p:pic>
        <p:nvPicPr>
          <p:cNvPr id="28674" name="Picture 2"/>
          <p:cNvPicPr>
            <a:picLocks noChangeAspect="1" noChangeArrowheads="1"/>
          </p:cNvPicPr>
          <p:nvPr/>
        </p:nvPicPr>
        <p:blipFill>
          <a:blip r:embed="rId4" cstate="print"/>
          <a:srcRect/>
          <a:stretch>
            <a:fillRect/>
          </a:stretch>
        </p:blipFill>
        <p:spPr bwMode="auto">
          <a:xfrm>
            <a:off x="632520" y="1052736"/>
            <a:ext cx="2377303" cy="720080"/>
          </a:xfrm>
          <a:prstGeom prst="rect">
            <a:avLst/>
          </a:prstGeom>
          <a:noFill/>
          <a:ln w="9525">
            <a:noFill/>
            <a:miter lim="800000"/>
            <a:headEnd/>
            <a:tailEnd/>
          </a:ln>
        </p:spPr>
      </p:pic>
      <p:pic>
        <p:nvPicPr>
          <p:cNvPr id="28676" name="Picture 4" descr="Ecoffee Cup Bamboo Reusable Coffee Cup Papa Franco 12oz - DY489 ..."/>
          <p:cNvPicPr>
            <a:picLocks noChangeAspect="1" noChangeArrowheads="1"/>
          </p:cNvPicPr>
          <p:nvPr/>
        </p:nvPicPr>
        <p:blipFill>
          <a:blip r:embed="rId5" cstate="print"/>
          <a:srcRect/>
          <a:stretch>
            <a:fillRect/>
          </a:stretch>
        </p:blipFill>
        <p:spPr bwMode="auto">
          <a:xfrm>
            <a:off x="2360712" y="5013176"/>
            <a:ext cx="1080120" cy="1080120"/>
          </a:xfrm>
          <a:prstGeom prst="rect">
            <a:avLst/>
          </a:prstGeom>
          <a:noFill/>
        </p:spPr>
      </p:pic>
      <p:pic>
        <p:nvPicPr>
          <p:cNvPr id="28678" name="Picture 6" descr="Niceday Vending Cups Polystyrene 200ml White 25 Pieces | Viking ..."/>
          <p:cNvPicPr>
            <a:picLocks noChangeAspect="1" noChangeArrowheads="1"/>
          </p:cNvPicPr>
          <p:nvPr/>
        </p:nvPicPr>
        <p:blipFill>
          <a:blip r:embed="rId6" cstate="print"/>
          <a:srcRect/>
          <a:stretch>
            <a:fillRect/>
          </a:stretch>
        </p:blipFill>
        <p:spPr bwMode="auto">
          <a:xfrm>
            <a:off x="3296816" y="5085184"/>
            <a:ext cx="936104" cy="936104"/>
          </a:xfrm>
          <a:prstGeom prst="rect">
            <a:avLst/>
          </a:prstGeom>
          <a:noFill/>
        </p:spPr>
      </p:pic>
      <p:sp>
        <p:nvSpPr>
          <p:cNvPr id="9" name="Explosion 1 8"/>
          <p:cNvSpPr/>
          <p:nvPr/>
        </p:nvSpPr>
        <p:spPr>
          <a:xfrm>
            <a:off x="344488" y="1628800"/>
            <a:ext cx="1944216" cy="1901011"/>
          </a:xfrm>
          <a:prstGeom prst="irregularSeal1">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latin typeface="Arial Unicode MS" pitchFamily="34" charset="-128"/>
                <a:ea typeface="Arial Unicode MS" pitchFamily="34" charset="-128"/>
                <a:cs typeface="Arial Unicode MS" pitchFamily="34" charset="-128"/>
              </a:rPr>
              <a:t>Challenge!</a:t>
            </a:r>
          </a:p>
        </p:txBody>
      </p:sp>
      <p:sp>
        <p:nvSpPr>
          <p:cNvPr id="11" name="TextBox 10"/>
          <p:cNvSpPr txBox="1"/>
          <p:nvPr/>
        </p:nvSpPr>
        <p:spPr>
          <a:xfrm>
            <a:off x="2288704" y="1916832"/>
            <a:ext cx="1800200" cy="3139321"/>
          </a:xfrm>
          <a:prstGeom prst="rect">
            <a:avLst/>
          </a:prstGeom>
          <a:noFill/>
        </p:spPr>
        <p:txBody>
          <a:bodyPr wrap="square" rtlCol="0">
            <a:spAutoFit/>
          </a:bodyPr>
          <a:lstStyle/>
          <a:p>
            <a:r>
              <a:rPr lang="en-GB" sz="1100" dirty="0"/>
              <a:t>Manufacturers and designers are thinking of ways to make products more long –lasting and durable. One example of this is the use of bamboo eco coffee cups  instead</a:t>
            </a:r>
          </a:p>
          <a:p>
            <a:r>
              <a:rPr lang="en-GB" sz="1100" dirty="0"/>
              <a:t>of single-use polystyrene </a:t>
            </a:r>
          </a:p>
          <a:p>
            <a:r>
              <a:rPr lang="en-GB" sz="1100" dirty="0"/>
              <a:t>cups. Another example</a:t>
            </a:r>
          </a:p>
          <a:p>
            <a:r>
              <a:rPr lang="en-GB" sz="1100" dirty="0"/>
              <a:t>are rechargeable batteries so that people do not have to </a:t>
            </a:r>
            <a:r>
              <a:rPr lang="en-GB" sz="1100" dirty="0" err="1"/>
              <a:t>keey</a:t>
            </a:r>
            <a:r>
              <a:rPr lang="en-GB" sz="1100" dirty="0"/>
              <a:t> buying new batteries. Have a look at home and find any products that are designed to last a long time or can be used </a:t>
            </a:r>
          </a:p>
          <a:p>
            <a:r>
              <a:rPr lang="en-GB" sz="1100" dirty="0"/>
              <a:t>many </a:t>
            </a:r>
            <a:r>
              <a:rPr lang="en-GB" sz="1100" dirty="0" err="1"/>
              <a:t>timesm</a:t>
            </a:r>
            <a:r>
              <a:rPr lang="en-GB" sz="1100" dirty="0"/>
              <a:t> </a:t>
            </a:r>
          </a:p>
          <a:p>
            <a:endParaRPr lang="en-GB" sz="1100" dirty="0"/>
          </a:p>
        </p:txBody>
      </p:sp>
      <p:pic>
        <p:nvPicPr>
          <p:cNvPr id="28681" name="Picture 9"/>
          <p:cNvPicPr>
            <a:picLocks noChangeAspect="1" noChangeArrowheads="1"/>
          </p:cNvPicPr>
          <p:nvPr/>
        </p:nvPicPr>
        <p:blipFill>
          <a:blip r:embed="rId7" cstate="print"/>
          <a:srcRect/>
          <a:stretch>
            <a:fillRect/>
          </a:stretch>
        </p:blipFill>
        <p:spPr bwMode="auto">
          <a:xfrm>
            <a:off x="3944889" y="188640"/>
            <a:ext cx="2160240" cy="859929"/>
          </a:xfrm>
          <a:prstGeom prst="rect">
            <a:avLst/>
          </a:prstGeom>
          <a:noFill/>
          <a:ln w="9525">
            <a:noFill/>
            <a:miter lim="800000"/>
            <a:headEnd/>
            <a:tailEnd/>
          </a:ln>
        </p:spPr>
      </p:pic>
      <p:sp>
        <p:nvSpPr>
          <p:cNvPr id="28683" name="AutoShape 11" descr="How To]: Outcall Tech Repair | SmartShanghai"/>
          <p:cNvSpPr>
            <a:spLocks noChangeAspect="1" noChangeArrowheads="1"/>
          </p:cNvSpPr>
          <p:nvPr/>
        </p:nvSpPr>
        <p:spPr bwMode="auto">
          <a:xfrm>
            <a:off x="155575" y="-136525"/>
            <a:ext cx="296863" cy="296863"/>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28685" name="AutoShape 13" descr="How To]: Outcall Tech Repair | SmartShanghai"/>
          <p:cNvSpPr>
            <a:spLocks noChangeAspect="1" noChangeArrowheads="1"/>
          </p:cNvSpPr>
          <p:nvPr/>
        </p:nvSpPr>
        <p:spPr bwMode="auto">
          <a:xfrm>
            <a:off x="155575" y="-136525"/>
            <a:ext cx="296863" cy="296863"/>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28687" name="Picture 15" descr="How To]: Outcall Tech Repair | SmartShanghai"/>
          <p:cNvPicPr>
            <a:picLocks noChangeAspect="1" noChangeArrowheads="1"/>
          </p:cNvPicPr>
          <p:nvPr/>
        </p:nvPicPr>
        <p:blipFill>
          <a:blip r:embed="rId8" cstate="print"/>
          <a:srcRect/>
          <a:stretch>
            <a:fillRect/>
          </a:stretch>
        </p:blipFill>
        <p:spPr bwMode="auto">
          <a:xfrm>
            <a:off x="6321152" y="260648"/>
            <a:ext cx="3384376" cy="2188000"/>
          </a:xfrm>
          <a:prstGeom prst="rect">
            <a:avLst/>
          </a:prstGeom>
          <a:noFill/>
        </p:spPr>
      </p:pic>
      <p:sp>
        <p:nvSpPr>
          <p:cNvPr id="28689" name="AutoShape 17" descr="Tools &amp; Techniques Used By Reliable Computer Repair Stores"/>
          <p:cNvSpPr>
            <a:spLocks noChangeAspect="1" noChangeArrowheads="1"/>
          </p:cNvSpPr>
          <p:nvPr/>
        </p:nvSpPr>
        <p:spPr bwMode="auto">
          <a:xfrm>
            <a:off x="155575" y="-136525"/>
            <a:ext cx="296863" cy="296863"/>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28691" name="AutoShape 19" descr="Tools &amp; Techniques Used By Reliable Computer Repair Stores"/>
          <p:cNvSpPr>
            <a:spLocks noChangeAspect="1" noChangeArrowheads="1"/>
          </p:cNvSpPr>
          <p:nvPr/>
        </p:nvSpPr>
        <p:spPr bwMode="auto">
          <a:xfrm>
            <a:off x="155575" y="-136525"/>
            <a:ext cx="296863" cy="296863"/>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28693" name="Picture 21" descr="Repairman Working In Technical Support Fixing Computer Laptop ..."/>
          <p:cNvPicPr>
            <a:picLocks noChangeAspect="1" noChangeArrowheads="1"/>
          </p:cNvPicPr>
          <p:nvPr/>
        </p:nvPicPr>
        <p:blipFill>
          <a:blip r:embed="rId9" cstate="print"/>
          <a:srcRect/>
          <a:stretch>
            <a:fillRect/>
          </a:stretch>
        </p:blipFill>
        <p:spPr bwMode="auto">
          <a:xfrm>
            <a:off x="4088904" y="980728"/>
            <a:ext cx="2135080" cy="1423843"/>
          </a:xfrm>
          <a:prstGeom prst="rect">
            <a:avLst/>
          </a:prstGeom>
          <a:noFill/>
        </p:spPr>
      </p:pic>
      <p:sp>
        <p:nvSpPr>
          <p:cNvPr id="19" name="Rectangle 18"/>
          <p:cNvSpPr/>
          <p:nvPr/>
        </p:nvSpPr>
        <p:spPr>
          <a:xfrm>
            <a:off x="5169024" y="2681536"/>
            <a:ext cx="4464496" cy="819472"/>
          </a:xfrm>
          <a:prstGeom prst="rect">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GB" dirty="0"/>
          </a:p>
        </p:txBody>
      </p:sp>
      <p:sp>
        <p:nvSpPr>
          <p:cNvPr id="20" name="TextBox 19"/>
          <p:cNvSpPr txBox="1"/>
          <p:nvPr/>
        </p:nvSpPr>
        <p:spPr>
          <a:xfrm>
            <a:off x="5961112" y="2681536"/>
            <a:ext cx="3672408" cy="769441"/>
          </a:xfrm>
          <a:prstGeom prst="rect">
            <a:avLst/>
          </a:prstGeom>
          <a:noFill/>
        </p:spPr>
        <p:txBody>
          <a:bodyPr wrap="square" rtlCol="0">
            <a:spAutoFit/>
          </a:bodyPr>
          <a:lstStyle/>
          <a:p>
            <a:r>
              <a:rPr lang="en-GB" sz="1100" dirty="0"/>
              <a:t>Look around your house and try and find as many products that could be repaired rather than buying brand new products. Many electrical product components can be repaired.</a:t>
            </a:r>
          </a:p>
        </p:txBody>
      </p:sp>
      <p:sp>
        <p:nvSpPr>
          <p:cNvPr id="21" name="Explosion 1 20"/>
          <p:cNvSpPr/>
          <p:nvPr/>
        </p:nvSpPr>
        <p:spPr>
          <a:xfrm>
            <a:off x="4088904" y="1772816"/>
            <a:ext cx="1944216" cy="1901011"/>
          </a:xfrm>
          <a:prstGeom prst="irregularSeal1">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latin typeface="Arial Unicode MS" pitchFamily="34" charset="-128"/>
                <a:ea typeface="Arial Unicode MS" pitchFamily="34" charset="-128"/>
                <a:cs typeface="Arial Unicode MS" pitchFamily="34" charset="-128"/>
              </a:rPr>
              <a:t>Challenge!</a:t>
            </a:r>
          </a:p>
        </p:txBody>
      </p:sp>
      <p:pic>
        <p:nvPicPr>
          <p:cNvPr id="32769" name="Picture 1"/>
          <p:cNvPicPr>
            <a:picLocks noChangeAspect="1" noChangeArrowheads="1"/>
          </p:cNvPicPr>
          <p:nvPr/>
        </p:nvPicPr>
        <p:blipFill>
          <a:blip r:embed="rId10" cstate="print"/>
          <a:srcRect/>
          <a:stretch>
            <a:fillRect/>
          </a:stretch>
        </p:blipFill>
        <p:spPr bwMode="auto">
          <a:xfrm>
            <a:off x="7113240" y="3645024"/>
            <a:ext cx="2400300" cy="866775"/>
          </a:xfrm>
          <a:prstGeom prst="rect">
            <a:avLst/>
          </a:prstGeom>
          <a:noFill/>
          <a:ln w="9525">
            <a:noFill/>
            <a:miter lim="800000"/>
            <a:headEnd/>
            <a:tailEnd/>
          </a:ln>
        </p:spPr>
      </p:pic>
      <p:pic>
        <p:nvPicPr>
          <p:cNvPr id="32771" name="Picture 3" descr="If only bananas had robust, natural, bio-degradable packaging of ..."/>
          <p:cNvPicPr>
            <a:picLocks noChangeAspect="1" noChangeArrowheads="1"/>
          </p:cNvPicPr>
          <p:nvPr/>
        </p:nvPicPr>
        <p:blipFill>
          <a:blip r:embed="rId11" cstate="print"/>
          <a:srcRect t="38725" r="21289" b="12447"/>
          <a:stretch>
            <a:fillRect/>
          </a:stretch>
        </p:blipFill>
        <p:spPr bwMode="auto">
          <a:xfrm>
            <a:off x="4232920" y="3645024"/>
            <a:ext cx="2740124" cy="1280575"/>
          </a:xfrm>
          <a:prstGeom prst="rect">
            <a:avLst/>
          </a:prstGeom>
          <a:noFill/>
        </p:spPr>
      </p:pic>
      <p:pic>
        <p:nvPicPr>
          <p:cNvPr id="32773" name="Picture 5" descr="German discounter Penny to change banana packaging"/>
          <p:cNvPicPr>
            <a:picLocks noChangeAspect="1" noChangeArrowheads="1"/>
          </p:cNvPicPr>
          <p:nvPr/>
        </p:nvPicPr>
        <p:blipFill>
          <a:blip r:embed="rId12" cstate="print"/>
          <a:srcRect/>
          <a:stretch>
            <a:fillRect/>
          </a:stretch>
        </p:blipFill>
        <p:spPr bwMode="auto">
          <a:xfrm>
            <a:off x="4376936" y="5013176"/>
            <a:ext cx="2232248" cy="1611101"/>
          </a:xfrm>
          <a:prstGeom prst="rect">
            <a:avLst/>
          </a:prstGeom>
          <a:noFill/>
        </p:spPr>
      </p:pic>
      <p:pic>
        <p:nvPicPr>
          <p:cNvPr id="32779" name="Picture 11" descr="Green tick symbol and red cross sign in circle. Icons for ..."/>
          <p:cNvPicPr>
            <a:picLocks noChangeAspect="1" noChangeArrowheads="1"/>
          </p:cNvPicPr>
          <p:nvPr/>
        </p:nvPicPr>
        <p:blipFill>
          <a:blip r:embed="rId13" cstate="print"/>
          <a:srcRect r="49347"/>
          <a:stretch>
            <a:fillRect/>
          </a:stretch>
        </p:blipFill>
        <p:spPr bwMode="auto">
          <a:xfrm>
            <a:off x="6537176" y="6065912"/>
            <a:ext cx="504056" cy="616068"/>
          </a:xfrm>
          <a:prstGeom prst="rect">
            <a:avLst/>
          </a:prstGeom>
          <a:noFill/>
        </p:spPr>
      </p:pic>
      <p:pic>
        <p:nvPicPr>
          <p:cNvPr id="27" name="Picture 11" descr="Green tick symbol and red cross sign in circle. Icons for ..."/>
          <p:cNvPicPr>
            <a:picLocks noChangeAspect="1" noChangeArrowheads="1"/>
          </p:cNvPicPr>
          <p:nvPr/>
        </p:nvPicPr>
        <p:blipFill>
          <a:blip r:embed="rId14" cstate="print"/>
          <a:srcRect l="50653" b="18182"/>
          <a:stretch>
            <a:fillRect/>
          </a:stretch>
        </p:blipFill>
        <p:spPr bwMode="auto">
          <a:xfrm>
            <a:off x="6609184" y="4293096"/>
            <a:ext cx="561213" cy="576064"/>
          </a:xfrm>
          <a:prstGeom prst="rect">
            <a:avLst/>
          </a:prstGeom>
          <a:noFill/>
        </p:spPr>
      </p:pic>
      <p:sp>
        <p:nvSpPr>
          <p:cNvPr id="30" name="Explosion 1 29"/>
          <p:cNvSpPr/>
          <p:nvPr/>
        </p:nvSpPr>
        <p:spPr>
          <a:xfrm>
            <a:off x="8033792" y="4293096"/>
            <a:ext cx="1872208" cy="1728191"/>
          </a:xfrm>
          <a:prstGeom prst="irregularSeal1">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latin typeface="Arial Unicode MS" pitchFamily="34" charset="-128"/>
                <a:ea typeface="Arial Unicode MS" pitchFamily="34" charset="-128"/>
                <a:cs typeface="Arial Unicode MS" pitchFamily="34" charset="-128"/>
              </a:rPr>
              <a:t>Challenge!</a:t>
            </a:r>
          </a:p>
        </p:txBody>
      </p:sp>
      <p:sp>
        <p:nvSpPr>
          <p:cNvPr id="31" name="TextBox 30"/>
          <p:cNvSpPr txBox="1"/>
          <p:nvPr/>
        </p:nvSpPr>
        <p:spPr>
          <a:xfrm>
            <a:off x="6969224" y="4941168"/>
            <a:ext cx="1296144" cy="1615827"/>
          </a:xfrm>
          <a:prstGeom prst="rect">
            <a:avLst/>
          </a:prstGeom>
          <a:noFill/>
        </p:spPr>
        <p:txBody>
          <a:bodyPr wrap="square" rtlCol="0">
            <a:spAutoFit/>
          </a:bodyPr>
          <a:lstStyle/>
          <a:p>
            <a:r>
              <a:rPr lang="en-GB" sz="1100" dirty="0"/>
              <a:t>Manufacturers are</a:t>
            </a:r>
          </a:p>
          <a:p>
            <a:r>
              <a:rPr lang="en-GB" sz="1100" dirty="0"/>
              <a:t>now refusing to </a:t>
            </a:r>
          </a:p>
          <a:p>
            <a:r>
              <a:rPr lang="en-GB" sz="1100" dirty="0"/>
              <a:t>use certain </a:t>
            </a:r>
          </a:p>
          <a:p>
            <a:r>
              <a:rPr lang="en-GB" sz="1100" dirty="0"/>
              <a:t>materials and</a:t>
            </a:r>
          </a:p>
          <a:p>
            <a:r>
              <a:rPr lang="en-GB" sz="1100" dirty="0"/>
              <a:t>Instead using less packaging or more ecological materials.</a:t>
            </a:r>
          </a:p>
          <a:p>
            <a:endParaRPr lang="en-GB" sz="1100" dirty="0"/>
          </a:p>
        </p:txBody>
      </p:sp>
      <p:sp>
        <p:nvSpPr>
          <p:cNvPr id="33" name="Footer Placeholder 32"/>
          <p:cNvSpPr>
            <a:spLocks noGrp="1"/>
          </p:cNvSpPr>
          <p:nvPr>
            <p:ph type="ftr" sz="quarter" idx="11"/>
          </p:nvPr>
        </p:nvSpPr>
        <p:spPr/>
        <p:txBody>
          <a:bodyPr/>
          <a:lstStyle/>
          <a:p>
            <a:r>
              <a:rPr lang="en-GB"/>
              <a:t>JMARSHALL</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2480" y="188640"/>
            <a:ext cx="5313040" cy="576064"/>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Impact" pitchFamily="34" charset="0"/>
              </a:rPr>
              <a:t>Can you answer these questions?</a:t>
            </a:r>
          </a:p>
        </p:txBody>
      </p:sp>
      <p:sp>
        <p:nvSpPr>
          <p:cNvPr id="5" name="TextBox 4"/>
          <p:cNvSpPr txBox="1"/>
          <p:nvPr/>
        </p:nvSpPr>
        <p:spPr>
          <a:xfrm>
            <a:off x="355741" y="1411905"/>
            <a:ext cx="5109091" cy="2677656"/>
          </a:xfrm>
          <a:prstGeom prst="rect">
            <a:avLst/>
          </a:prstGeom>
          <a:noFill/>
        </p:spPr>
        <p:txBody>
          <a:bodyPr wrap="none" rtlCol="0">
            <a:spAutoFit/>
          </a:bodyPr>
          <a:lstStyle/>
          <a:p>
            <a:pPr marL="342900" indent="-342900">
              <a:buAutoNum type="arabicParenR"/>
            </a:pPr>
            <a:r>
              <a:rPr lang="en-GB" sz="1400" dirty="0">
                <a:latin typeface="Arial" pitchFamily="34" charset="0"/>
                <a:cs typeface="Arial" pitchFamily="34" charset="0"/>
              </a:rPr>
              <a:t>Many people use ‘bags for life’ for their shopping rather </a:t>
            </a:r>
          </a:p>
          <a:p>
            <a:pPr marL="342900" indent="-342900"/>
            <a:r>
              <a:rPr lang="en-GB" sz="1400" dirty="0">
                <a:latin typeface="Arial" pitchFamily="34" charset="0"/>
                <a:cs typeface="Arial" pitchFamily="34" charset="0"/>
              </a:rPr>
              <a:t>       than plastic carrier bags. </a:t>
            </a: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r>
              <a:rPr lang="en-GB" sz="1400" dirty="0">
                <a:latin typeface="Arial" pitchFamily="34" charset="0"/>
                <a:cs typeface="Arial" pitchFamily="34" charset="0"/>
              </a:rPr>
              <a:t> </a:t>
            </a:r>
          </a:p>
          <a:p>
            <a:pPr marL="342900" indent="-342900"/>
            <a:r>
              <a:rPr lang="en-GB" sz="1400" dirty="0">
                <a:latin typeface="Arial" pitchFamily="34" charset="0"/>
                <a:cs typeface="Arial" pitchFamily="34" charset="0"/>
              </a:rPr>
              <a:t>        </a:t>
            </a:r>
          </a:p>
          <a:p>
            <a:pPr marL="342900" indent="-342900"/>
            <a:r>
              <a:rPr lang="en-GB" sz="1400" dirty="0">
                <a:latin typeface="Arial" pitchFamily="34" charset="0"/>
                <a:cs typeface="Arial" pitchFamily="34" charset="0"/>
              </a:rPr>
              <a:t>        Explain why using bags for life are more sustainable than</a:t>
            </a:r>
          </a:p>
          <a:p>
            <a:pPr marL="342900" indent="-342900"/>
            <a:r>
              <a:rPr lang="en-GB" sz="1400" dirty="0">
                <a:latin typeface="Arial" pitchFamily="34" charset="0"/>
                <a:cs typeface="Arial" pitchFamily="34" charset="0"/>
              </a:rPr>
              <a:t>        plastic carrier bags. </a:t>
            </a:r>
          </a:p>
          <a:p>
            <a:pPr marL="342900" indent="-342900"/>
            <a:endParaRPr lang="en-GB" sz="1400" dirty="0">
              <a:latin typeface="Arial" pitchFamily="34" charset="0"/>
              <a:cs typeface="Arial" pitchFamily="34" charset="0"/>
            </a:endParaRPr>
          </a:p>
        </p:txBody>
      </p:sp>
      <p:pic>
        <p:nvPicPr>
          <p:cNvPr id="29698" name="Picture 2" descr="Bags For Life, Eco Bags, Jute Bags: Cotton Carrier Bags"/>
          <p:cNvPicPr>
            <a:picLocks noChangeAspect="1" noChangeArrowheads="1"/>
          </p:cNvPicPr>
          <p:nvPr/>
        </p:nvPicPr>
        <p:blipFill>
          <a:blip r:embed="rId2" cstate="print"/>
          <a:srcRect/>
          <a:stretch>
            <a:fillRect/>
          </a:stretch>
        </p:blipFill>
        <p:spPr bwMode="auto">
          <a:xfrm>
            <a:off x="575530" y="1886638"/>
            <a:ext cx="2505262" cy="1368152"/>
          </a:xfrm>
          <a:prstGeom prst="rect">
            <a:avLst/>
          </a:prstGeom>
          <a:noFill/>
        </p:spPr>
      </p:pic>
      <p:pic>
        <p:nvPicPr>
          <p:cNvPr id="29700" name="Picture 4" descr="Amazon.com: SafePro JSB, 18x10x32-Inch Blue Plastic Jambo T-Shirt ..."/>
          <p:cNvPicPr>
            <a:picLocks noChangeAspect="1" noChangeArrowheads="1"/>
          </p:cNvPicPr>
          <p:nvPr/>
        </p:nvPicPr>
        <p:blipFill>
          <a:blip r:embed="rId3" cstate="print"/>
          <a:srcRect/>
          <a:stretch>
            <a:fillRect/>
          </a:stretch>
        </p:blipFill>
        <p:spPr bwMode="auto">
          <a:xfrm>
            <a:off x="3943150" y="1865558"/>
            <a:ext cx="1440160" cy="1440160"/>
          </a:xfrm>
          <a:prstGeom prst="rect">
            <a:avLst/>
          </a:prstGeom>
          <a:noFill/>
        </p:spPr>
      </p:pic>
      <p:sp>
        <p:nvSpPr>
          <p:cNvPr id="8" name="Rectangle: Rounded Corners 4">
            <a:extLst>
              <a:ext uri="{FF2B5EF4-FFF2-40B4-BE49-F238E27FC236}">
                <a16:creationId xmlns:a16="http://schemas.microsoft.com/office/drawing/2014/main" id="{9355533E-0573-4033-BC23-A542321C7CC8}"/>
              </a:ext>
            </a:extLst>
          </p:cNvPr>
          <p:cNvSpPr/>
          <p:nvPr/>
        </p:nvSpPr>
        <p:spPr>
          <a:xfrm>
            <a:off x="632520" y="3789040"/>
            <a:ext cx="5112568" cy="2592288"/>
          </a:xfrm>
          <a:prstGeom prst="round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GB" sz="1000" b="1" dirty="0">
              <a:solidFill>
                <a:schemeClr val="tx1"/>
              </a:solidFill>
              <a:latin typeface="Arial" panose="020B0604020202020204" pitchFamily="34" charset="0"/>
              <a:cs typeface="Arial" panose="020B0604020202020204" pitchFamily="34" charset="0"/>
            </a:endParaRPr>
          </a:p>
          <a:p>
            <a:r>
              <a:rPr lang="en-GB" sz="1400" b="1" dirty="0">
                <a:solidFill>
                  <a:schemeClr val="tx1"/>
                </a:solidFill>
                <a:latin typeface="Arial" panose="020B0604020202020204" pitchFamily="34" charset="0"/>
                <a:cs typeface="Arial" panose="020B0604020202020204" pitchFamily="34" charset="0"/>
              </a:rPr>
              <a:t>…………………………………………………………………………………………………………………………………………………………………………………………………………………………………………………………………………………………………………………………………………………………</a:t>
            </a:r>
          </a:p>
          <a:p>
            <a:endParaRPr lang="en-GB" sz="1400" b="1" dirty="0">
              <a:solidFill>
                <a:schemeClr val="tx1"/>
              </a:solidFill>
              <a:latin typeface="Arial" panose="020B0604020202020204" pitchFamily="34" charset="0"/>
              <a:cs typeface="Arial" panose="020B0604020202020204" pitchFamily="34" charset="0"/>
            </a:endParaRPr>
          </a:p>
        </p:txBody>
      </p:sp>
      <p:sp>
        <p:nvSpPr>
          <p:cNvPr id="9" name="TextBox 8"/>
          <p:cNvSpPr txBox="1"/>
          <p:nvPr/>
        </p:nvSpPr>
        <p:spPr>
          <a:xfrm>
            <a:off x="488504" y="5229200"/>
            <a:ext cx="4431021" cy="738664"/>
          </a:xfrm>
          <a:prstGeom prst="rect">
            <a:avLst/>
          </a:prstGeom>
          <a:noFill/>
        </p:spPr>
        <p:txBody>
          <a:bodyPr wrap="none" rtlCol="0">
            <a:spAutoFit/>
          </a:bodyPr>
          <a:lstStyle/>
          <a:p>
            <a:pPr marL="342900" indent="-342900">
              <a:buAutoNum type="arabicParenR" startAt="2"/>
            </a:pPr>
            <a:r>
              <a:rPr lang="en-GB" sz="1400" dirty="0">
                <a:latin typeface="Arial" pitchFamily="34" charset="0"/>
                <a:cs typeface="Arial" pitchFamily="34" charset="0"/>
              </a:rPr>
              <a:t>Some materials are biodegradable. Explain what </a:t>
            </a:r>
          </a:p>
          <a:p>
            <a:pPr marL="342900" indent="-342900"/>
            <a:r>
              <a:rPr lang="en-GB" sz="1400" dirty="0">
                <a:latin typeface="Arial" pitchFamily="34" charset="0"/>
                <a:cs typeface="Arial" pitchFamily="34" charset="0"/>
              </a:rPr>
              <a:t>        biodegradable means.    </a:t>
            </a:r>
          </a:p>
          <a:p>
            <a:pPr marL="342900" indent="-342900"/>
            <a:endParaRPr lang="en-GB" sz="1400" dirty="0">
              <a:latin typeface="Arial" pitchFamily="34" charset="0"/>
              <a:cs typeface="Arial" pitchFamily="34" charset="0"/>
            </a:endParaRPr>
          </a:p>
        </p:txBody>
      </p:sp>
      <p:sp>
        <p:nvSpPr>
          <p:cNvPr id="10" name="Rectangle: Rounded Corners 4">
            <a:extLst>
              <a:ext uri="{FF2B5EF4-FFF2-40B4-BE49-F238E27FC236}">
                <a16:creationId xmlns:a16="http://schemas.microsoft.com/office/drawing/2014/main" id="{9355533E-0573-4033-BC23-A542321C7CC8}"/>
              </a:ext>
            </a:extLst>
          </p:cNvPr>
          <p:cNvSpPr/>
          <p:nvPr/>
        </p:nvSpPr>
        <p:spPr>
          <a:xfrm>
            <a:off x="632520" y="5517232"/>
            <a:ext cx="5112568" cy="2592288"/>
          </a:xfrm>
          <a:prstGeom prst="round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GB" sz="1000" b="1" dirty="0">
              <a:solidFill>
                <a:schemeClr val="tx1"/>
              </a:solidFill>
              <a:latin typeface="Arial" panose="020B0604020202020204" pitchFamily="34" charset="0"/>
              <a:cs typeface="Arial" panose="020B0604020202020204" pitchFamily="34" charset="0"/>
            </a:endParaRPr>
          </a:p>
          <a:p>
            <a:r>
              <a:rPr lang="en-GB" sz="1400" b="1" dirty="0">
                <a:solidFill>
                  <a:schemeClr val="tx1"/>
                </a:solidFill>
                <a:latin typeface="Arial" panose="020B0604020202020204" pitchFamily="34" charset="0"/>
                <a:cs typeface="Arial" panose="020B0604020202020204" pitchFamily="34" charset="0"/>
              </a:rPr>
              <a:t>…………………………………………………………………………………………………………………………………………</a:t>
            </a:r>
          </a:p>
          <a:p>
            <a:r>
              <a:rPr lang="en-GB" sz="1400" b="1" dirty="0">
                <a:solidFill>
                  <a:schemeClr val="tx1"/>
                </a:solidFill>
                <a:latin typeface="Arial" panose="020B0604020202020204" pitchFamily="34" charset="0"/>
                <a:cs typeface="Arial" panose="020B0604020202020204" pitchFamily="34" charset="0"/>
              </a:rPr>
              <a:t>……………………………………………………………………</a:t>
            </a:r>
          </a:p>
          <a:p>
            <a:endParaRPr lang="en-GB" sz="1400" b="1" dirty="0">
              <a:solidFill>
                <a:schemeClr val="tx1"/>
              </a:solidFill>
              <a:latin typeface="Arial" panose="020B0604020202020204" pitchFamily="34" charset="0"/>
              <a:cs typeface="Arial" panose="020B0604020202020204" pitchFamily="34" charset="0"/>
            </a:endParaRPr>
          </a:p>
        </p:txBody>
      </p:sp>
      <p:pic>
        <p:nvPicPr>
          <p:cNvPr id="29702" name="Picture 6" descr="Vintage tins are recycled and made into robot looking mixed media art along with other found items. 'Rebots' bring back and preserve memories for many years Wooden Spools, Wooden Blocks, Found Object Art, Art Object, Metal Art, Wood Art, Tin Can Art, Bolts And Washers, Vintage Gardening"/>
          <p:cNvPicPr>
            <a:picLocks noChangeAspect="1" noChangeArrowheads="1"/>
          </p:cNvPicPr>
          <p:nvPr/>
        </p:nvPicPr>
        <p:blipFill>
          <a:blip r:embed="rId4" cstate="print"/>
          <a:srcRect/>
          <a:stretch>
            <a:fillRect/>
          </a:stretch>
        </p:blipFill>
        <p:spPr bwMode="auto">
          <a:xfrm>
            <a:off x="6105128" y="4149080"/>
            <a:ext cx="1368152" cy="2470274"/>
          </a:xfrm>
          <a:prstGeom prst="rect">
            <a:avLst/>
          </a:prstGeom>
          <a:noFill/>
        </p:spPr>
      </p:pic>
      <p:sp>
        <p:nvSpPr>
          <p:cNvPr id="12" name="Rectangle 11"/>
          <p:cNvSpPr/>
          <p:nvPr/>
        </p:nvSpPr>
        <p:spPr>
          <a:xfrm>
            <a:off x="7025680" y="404664"/>
            <a:ext cx="2607840" cy="1728192"/>
          </a:xfrm>
          <a:prstGeom prst="rect">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GB" dirty="0"/>
          </a:p>
        </p:txBody>
      </p:sp>
      <p:sp>
        <p:nvSpPr>
          <p:cNvPr id="13" name="Explosion 1 12"/>
          <p:cNvSpPr/>
          <p:nvPr/>
        </p:nvSpPr>
        <p:spPr>
          <a:xfrm>
            <a:off x="5745088" y="0"/>
            <a:ext cx="1944216" cy="1901011"/>
          </a:xfrm>
          <a:prstGeom prst="irregularSeal1">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latin typeface="Arial Unicode MS" pitchFamily="34" charset="-128"/>
                <a:ea typeface="Arial Unicode MS" pitchFamily="34" charset="-128"/>
                <a:cs typeface="Arial Unicode MS" pitchFamily="34" charset="-128"/>
              </a:rPr>
              <a:t>Challenge!</a:t>
            </a:r>
          </a:p>
        </p:txBody>
      </p:sp>
      <p:pic>
        <p:nvPicPr>
          <p:cNvPr id="29704" name="Picture 8" descr="BILLY BOB - Found object robot sculpture~assemblage Upcycled Crafts, Recycled Art, Recycled Robot, Altered Tins, Altered Art, Robot Art, Robots Robots, Stella Art, Metal Art Projects"/>
          <p:cNvPicPr>
            <a:picLocks noChangeAspect="1" noChangeArrowheads="1"/>
          </p:cNvPicPr>
          <p:nvPr/>
        </p:nvPicPr>
        <p:blipFill>
          <a:blip r:embed="rId5" cstate="print"/>
          <a:srcRect/>
          <a:stretch>
            <a:fillRect/>
          </a:stretch>
        </p:blipFill>
        <p:spPr bwMode="auto">
          <a:xfrm>
            <a:off x="7545288" y="2348880"/>
            <a:ext cx="1997801" cy="3697685"/>
          </a:xfrm>
          <a:prstGeom prst="rect">
            <a:avLst/>
          </a:prstGeom>
          <a:noFill/>
        </p:spPr>
      </p:pic>
      <p:pic>
        <p:nvPicPr>
          <p:cNvPr id="29706" name="Picture 10" descr="Keyed Up assemblage by Jeanette Janson Found Object Art, Found Art, Collage Art, Collages, Assemblage Kunst, Robot Art, Robots, Tin Art, Ideas Geniales"/>
          <p:cNvPicPr>
            <a:picLocks noChangeAspect="1" noChangeArrowheads="1"/>
          </p:cNvPicPr>
          <p:nvPr/>
        </p:nvPicPr>
        <p:blipFill>
          <a:blip r:embed="rId6" cstate="print"/>
          <a:srcRect/>
          <a:stretch>
            <a:fillRect/>
          </a:stretch>
        </p:blipFill>
        <p:spPr bwMode="auto">
          <a:xfrm>
            <a:off x="6105128" y="1916832"/>
            <a:ext cx="1288531" cy="2160240"/>
          </a:xfrm>
          <a:prstGeom prst="rect">
            <a:avLst/>
          </a:prstGeom>
          <a:noFill/>
        </p:spPr>
      </p:pic>
      <p:sp>
        <p:nvSpPr>
          <p:cNvPr id="16" name="TextBox 15"/>
          <p:cNvSpPr txBox="1"/>
          <p:nvPr/>
        </p:nvSpPr>
        <p:spPr>
          <a:xfrm>
            <a:off x="7457728" y="404664"/>
            <a:ext cx="2448272" cy="1785104"/>
          </a:xfrm>
          <a:prstGeom prst="rect">
            <a:avLst/>
          </a:prstGeom>
          <a:noFill/>
        </p:spPr>
        <p:txBody>
          <a:bodyPr wrap="square" rtlCol="0">
            <a:spAutoFit/>
          </a:bodyPr>
          <a:lstStyle/>
          <a:p>
            <a:r>
              <a:rPr lang="en-GB" sz="1100" dirty="0"/>
              <a:t>Have a look around your home for</a:t>
            </a:r>
          </a:p>
          <a:p>
            <a:r>
              <a:rPr lang="en-GB" sz="1100" dirty="0"/>
              <a:t>      any scrap or old objects and</a:t>
            </a:r>
          </a:p>
          <a:p>
            <a:r>
              <a:rPr lang="en-GB" sz="1100" dirty="0"/>
              <a:t>      materials to make a robot </a:t>
            </a:r>
          </a:p>
          <a:p>
            <a:r>
              <a:rPr lang="en-GB" sz="1100" dirty="0"/>
              <a:t>      figure. Materials could include</a:t>
            </a:r>
          </a:p>
          <a:p>
            <a:r>
              <a:rPr lang="en-GB" sz="1100" dirty="0"/>
              <a:t>         wire, old coins, bottle tops. </a:t>
            </a:r>
          </a:p>
          <a:p>
            <a:r>
              <a:rPr lang="en-GB" sz="1100" dirty="0"/>
              <a:t>         old keys and cans. If you </a:t>
            </a:r>
          </a:p>
          <a:p>
            <a:r>
              <a:rPr lang="en-GB" sz="1100" dirty="0"/>
              <a:t> need to use superglue ask someone</a:t>
            </a:r>
          </a:p>
          <a:p>
            <a:r>
              <a:rPr lang="en-GB" sz="1100" dirty="0"/>
              <a:t>at home to show you how to use </a:t>
            </a:r>
          </a:p>
          <a:p>
            <a:r>
              <a:rPr lang="en-GB" sz="1100" dirty="0"/>
              <a:t>it safely.</a:t>
            </a:r>
          </a:p>
          <a:p>
            <a:r>
              <a:rPr lang="en-GB" sz="1100" dirty="0"/>
              <a:t> </a:t>
            </a:r>
          </a:p>
        </p:txBody>
      </p:sp>
      <p:sp>
        <p:nvSpPr>
          <p:cNvPr id="17" name="Footer Placeholder 16"/>
          <p:cNvSpPr>
            <a:spLocks noGrp="1"/>
          </p:cNvSpPr>
          <p:nvPr>
            <p:ph type="ftr" sz="quarter" idx="11"/>
          </p:nvPr>
        </p:nvSpPr>
        <p:spPr/>
        <p:txBody>
          <a:bodyPr/>
          <a:lstStyle/>
          <a:p>
            <a:r>
              <a:rPr lang="en-GB"/>
              <a:t>JMARSHALL</a:t>
            </a:r>
          </a:p>
        </p:txBody>
      </p:sp>
      <p:sp>
        <p:nvSpPr>
          <p:cNvPr id="2" name="TextBox 1">
            <a:extLst>
              <a:ext uri="{FF2B5EF4-FFF2-40B4-BE49-F238E27FC236}">
                <a16:creationId xmlns:a16="http://schemas.microsoft.com/office/drawing/2014/main" id="{D315DAAB-5E43-47CB-B625-E72C6EB8BB01}"/>
              </a:ext>
            </a:extLst>
          </p:cNvPr>
          <p:cNvSpPr txBox="1"/>
          <p:nvPr/>
        </p:nvSpPr>
        <p:spPr>
          <a:xfrm>
            <a:off x="473880" y="853902"/>
            <a:ext cx="5006242" cy="523220"/>
          </a:xfrm>
          <a:prstGeom prst="rect">
            <a:avLst/>
          </a:prstGeom>
          <a:noFill/>
        </p:spPr>
        <p:txBody>
          <a:bodyPr wrap="none" rtlCol="0">
            <a:spAutoFit/>
          </a:bodyPr>
          <a:lstStyle/>
          <a:p>
            <a:r>
              <a:rPr lang="en-GB" sz="1400" dirty="0">
                <a:latin typeface="Arial" panose="020B0604020202020204" pitchFamily="34" charset="0"/>
                <a:cs typeface="Arial" panose="020B0604020202020204" pitchFamily="34" charset="0"/>
              </a:rPr>
              <a:t>If you are stuck for an answer use the </a:t>
            </a:r>
            <a:r>
              <a:rPr lang="en-GB" sz="1400" b="1" dirty="0">
                <a:latin typeface="Arial" panose="020B0604020202020204" pitchFamily="34" charset="0"/>
                <a:cs typeface="Arial" panose="020B0604020202020204" pitchFamily="34" charset="0"/>
              </a:rPr>
              <a:t>‘Sustainability’ </a:t>
            </a:r>
            <a:r>
              <a:rPr lang="en-GB" sz="1400" dirty="0">
                <a:latin typeface="Arial" panose="020B0604020202020204" pitchFamily="34" charset="0"/>
                <a:cs typeface="Arial" panose="020B0604020202020204" pitchFamily="34" charset="0"/>
              </a:rPr>
              <a:t>pages</a:t>
            </a:r>
          </a:p>
          <a:p>
            <a:r>
              <a:rPr lang="en-GB" sz="1400" dirty="0">
                <a:latin typeface="Arial" panose="020B0604020202020204" pitchFamily="34" charset="0"/>
                <a:cs typeface="Arial" panose="020B0604020202020204" pitchFamily="34" charset="0"/>
              </a:rPr>
              <a:t>on technologystudent.com to help you.</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9" name="Picture 3" descr="Trees being cut down is a problem lets reduce the amount of trees ..."/>
          <p:cNvPicPr>
            <a:picLocks noChangeAspect="1" noChangeArrowheads="1"/>
          </p:cNvPicPr>
          <p:nvPr/>
        </p:nvPicPr>
        <p:blipFill>
          <a:blip r:embed="rId2" cstate="print"/>
          <a:srcRect/>
          <a:stretch>
            <a:fillRect/>
          </a:stretch>
        </p:blipFill>
        <p:spPr bwMode="auto">
          <a:xfrm>
            <a:off x="416496" y="1844824"/>
            <a:ext cx="2520280" cy="1417658"/>
          </a:xfrm>
          <a:prstGeom prst="rect">
            <a:avLst/>
          </a:prstGeom>
          <a:noFill/>
        </p:spPr>
      </p:pic>
      <p:pic>
        <p:nvPicPr>
          <p:cNvPr id="14341" name="Picture 5" descr="CBI 8400 Industrial Wood Chipper | Terex CBI"/>
          <p:cNvPicPr>
            <a:picLocks noChangeAspect="1" noChangeArrowheads="1"/>
          </p:cNvPicPr>
          <p:nvPr/>
        </p:nvPicPr>
        <p:blipFill>
          <a:blip r:embed="rId3" cstate="print"/>
          <a:srcRect/>
          <a:stretch>
            <a:fillRect/>
          </a:stretch>
        </p:blipFill>
        <p:spPr bwMode="auto">
          <a:xfrm>
            <a:off x="3008784" y="1844824"/>
            <a:ext cx="2203445" cy="1224136"/>
          </a:xfrm>
          <a:prstGeom prst="rect">
            <a:avLst/>
          </a:prstGeom>
          <a:noFill/>
        </p:spPr>
      </p:pic>
      <p:pic>
        <p:nvPicPr>
          <p:cNvPr id="9" name="Picture 2"/>
          <p:cNvPicPr>
            <a:picLocks noChangeAspect="1" noChangeArrowheads="1"/>
          </p:cNvPicPr>
          <p:nvPr/>
        </p:nvPicPr>
        <p:blipFill>
          <a:blip r:embed="rId4" cstate="print"/>
          <a:srcRect/>
          <a:stretch>
            <a:fillRect/>
          </a:stretch>
        </p:blipFill>
        <p:spPr bwMode="auto">
          <a:xfrm>
            <a:off x="272480" y="260648"/>
            <a:ext cx="4608512" cy="602255"/>
          </a:xfrm>
          <a:prstGeom prst="rect">
            <a:avLst/>
          </a:prstGeom>
          <a:noFill/>
          <a:ln w="9525">
            <a:noFill/>
            <a:miter lim="800000"/>
            <a:headEnd/>
            <a:tailEnd/>
          </a:ln>
        </p:spPr>
      </p:pic>
      <p:sp>
        <p:nvSpPr>
          <p:cNvPr id="10" name="Rectangle 9"/>
          <p:cNvSpPr/>
          <p:nvPr/>
        </p:nvSpPr>
        <p:spPr>
          <a:xfrm>
            <a:off x="5097016" y="260648"/>
            <a:ext cx="4536504" cy="57606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Impact" pitchFamily="34" charset="0"/>
              </a:rPr>
              <a:t>Where does paper come from?</a:t>
            </a:r>
          </a:p>
        </p:txBody>
      </p:sp>
      <p:pic>
        <p:nvPicPr>
          <p:cNvPr id="14345" name="Picture 9" descr="Wood Pulp Making Machineries For Sale | Digester, Filter, Blow Tank"/>
          <p:cNvPicPr>
            <a:picLocks noChangeAspect="1" noChangeArrowheads="1"/>
          </p:cNvPicPr>
          <p:nvPr/>
        </p:nvPicPr>
        <p:blipFill>
          <a:blip r:embed="rId5" cstate="print"/>
          <a:srcRect/>
          <a:stretch>
            <a:fillRect/>
          </a:stretch>
        </p:blipFill>
        <p:spPr bwMode="auto">
          <a:xfrm>
            <a:off x="488504" y="3501008"/>
            <a:ext cx="2448272" cy="1214573"/>
          </a:xfrm>
          <a:prstGeom prst="rect">
            <a:avLst/>
          </a:prstGeom>
          <a:noFill/>
        </p:spPr>
      </p:pic>
      <p:pic>
        <p:nvPicPr>
          <p:cNvPr id="14346" name="Picture 10"/>
          <p:cNvPicPr>
            <a:picLocks noChangeAspect="1" noChangeArrowheads="1"/>
          </p:cNvPicPr>
          <p:nvPr/>
        </p:nvPicPr>
        <p:blipFill>
          <a:blip r:embed="rId6" cstate="print"/>
          <a:srcRect/>
          <a:stretch>
            <a:fillRect/>
          </a:stretch>
        </p:blipFill>
        <p:spPr bwMode="auto">
          <a:xfrm>
            <a:off x="3080792" y="3356992"/>
            <a:ext cx="2088232" cy="1590741"/>
          </a:xfrm>
          <a:prstGeom prst="rect">
            <a:avLst/>
          </a:prstGeom>
          <a:noFill/>
          <a:ln w="9525">
            <a:noFill/>
            <a:miter lim="800000"/>
            <a:headEnd/>
            <a:tailEnd/>
          </a:ln>
        </p:spPr>
      </p:pic>
      <p:pic>
        <p:nvPicPr>
          <p:cNvPr id="14348" name="Picture 12" descr="The paper industry and climate change - Roll on the green ..."/>
          <p:cNvPicPr>
            <a:picLocks noChangeAspect="1" noChangeArrowheads="1"/>
          </p:cNvPicPr>
          <p:nvPr/>
        </p:nvPicPr>
        <p:blipFill>
          <a:blip r:embed="rId7" cstate="print"/>
          <a:srcRect/>
          <a:stretch>
            <a:fillRect/>
          </a:stretch>
        </p:blipFill>
        <p:spPr bwMode="auto">
          <a:xfrm>
            <a:off x="488504" y="4941168"/>
            <a:ext cx="2597900" cy="1462684"/>
          </a:xfrm>
          <a:prstGeom prst="rect">
            <a:avLst/>
          </a:prstGeom>
          <a:noFill/>
        </p:spPr>
      </p:pic>
      <p:sp>
        <p:nvSpPr>
          <p:cNvPr id="15" name="Right Arrow 14"/>
          <p:cNvSpPr/>
          <p:nvPr/>
        </p:nvSpPr>
        <p:spPr>
          <a:xfrm>
            <a:off x="2720752" y="2204864"/>
            <a:ext cx="648072" cy="216024"/>
          </a:xfrm>
          <a:prstGeom prst="rightArrow">
            <a:avLst/>
          </a:prstGeom>
          <a:solidFill>
            <a:srgbClr val="66FF33"/>
          </a:solidFill>
          <a:ln>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ight Arrow 16"/>
          <p:cNvSpPr/>
          <p:nvPr/>
        </p:nvSpPr>
        <p:spPr>
          <a:xfrm rot="5400000">
            <a:off x="3944888" y="3284984"/>
            <a:ext cx="648072" cy="216024"/>
          </a:xfrm>
          <a:prstGeom prst="rightArrow">
            <a:avLst/>
          </a:prstGeom>
          <a:solidFill>
            <a:srgbClr val="66FF33"/>
          </a:solidFill>
          <a:ln>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ight Arrow 17"/>
          <p:cNvSpPr/>
          <p:nvPr/>
        </p:nvSpPr>
        <p:spPr>
          <a:xfrm rot="10800000">
            <a:off x="2792760" y="3933056"/>
            <a:ext cx="648072" cy="216024"/>
          </a:xfrm>
          <a:prstGeom prst="rightArrow">
            <a:avLst/>
          </a:prstGeom>
          <a:solidFill>
            <a:srgbClr val="66FF33"/>
          </a:solidFill>
          <a:ln>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ight Arrow 18"/>
          <p:cNvSpPr/>
          <p:nvPr/>
        </p:nvSpPr>
        <p:spPr>
          <a:xfrm rot="5400000">
            <a:off x="1584739" y="4658145"/>
            <a:ext cx="648072" cy="216024"/>
          </a:xfrm>
          <a:prstGeom prst="rightArrow">
            <a:avLst/>
          </a:prstGeom>
          <a:solidFill>
            <a:srgbClr val="66FF33"/>
          </a:solidFill>
          <a:ln>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ounded Rectangle 19"/>
          <p:cNvSpPr/>
          <p:nvPr/>
        </p:nvSpPr>
        <p:spPr>
          <a:xfrm>
            <a:off x="416496" y="862903"/>
            <a:ext cx="4608512" cy="981921"/>
          </a:xfrm>
          <a:prstGeom prst="round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100" dirty="0">
                <a:solidFill>
                  <a:schemeClr val="tx1"/>
                </a:solidFill>
                <a:cs typeface="Arial" pitchFamily="34" charset="0"/>
              </a:rPr>
              <a:t>Look at the</a:t>
            </a:r>
          </a:p>
          <a:p>
            <a:r>
              <a:rPr lang="en-GB" sz="1100" dirty="0">
                <a:solidFill>
                  <a:schemeClr val="tx1"/>
                </a:solidFill>
                <a:cs typeface="Arial" pitchFamily="34" charset="0"/>
              </a:rPr>
              <a:t>‘How paper and card are manufactured’ page on technologystudent.com</a:t>
            </a:r>
          </a:p>
          <a:p>
            <a:endParaRPr lang="en-GB" sz="1100" dirty="0">
              <a:solidFill>
                <a:schemeClr val="tx1"/>
              </a:solidFill>
              <a:cs typeface="Arial" pitchFamily="34" charset="0"/>
            </a:endParaRPr>
          </a:p>
          <a:p>
            <a:r>
              <a:rPr lang="en-GB" sz="1100" dirty="0">
                <a:solidFill>
                  <a:schemeClr val="tx1"/>
                </a:solidFill>
                <a:cs typeface="Arial" pitchFamily="34" charset="0"/>
              </a:rPr>
              <a:t>Answer the questions on this page and use the images below to help you with your answers.</a:t>
            </a:r>
          </a:p>
        </p:txBody>
      </p:sp>
      <p:sp>
        <p:nvSpPr>
          <p:cNvPr id="21" name="TextBox 20"/>
          <p:cNvSpPr txBox="1"/>
          <p:nvPr/>
        </p:nvSpPr>
        <p:spPr>
          <a:xfrm>
            <a:off x="5241033" y="980728"/>
            <a:ext cx="4392488" cy="738664"/>
          </a:xfrm>
          <a:prstGeom prst="rect">
            <a:avLst/>
          </a:prstGeom>
          <a:noFill/>
        </p:spPr>
        <p:txBody>
          <a:bodyPr wrap="square" rtlCol="0">
            <a:spAutoFit/>
          </a:bodyPr>
          <a:lstStyle/>
          <a:p>
            <a:pPr marL="342900" indent="-342900">
              <a:buAutoNum type="arabicParenR"/>
            </a:pPr>
            <a:r>
              <a:rPr lang="en-GB" sz="1400" dirty="0">
                <a:latin typeface="Arial" panose="020B0604020202020204" pitchFamily="34" charset="0"/>
                <a:cs typeface="Arial" panose="020B0604020202020204" pitchFamily="34" charset="0"/>
              </a:rPr>
              <a:t>Look at the images to the left of how paper is </a:t>
            </a:r>
          </a:p>
          <a:p>
            <a:pPr marL="342900" indent="-342900"/>
            <a:r>
              <a:rPr lang="en-GB" sz="1400" dirty="0">
                <a:latin typeface="Arial" panose="020B0604020202020204" pitchFamily="34" charset="0"/>
                <a:cs typeface="Arial" panose="020B0604020202020204" pitchFamily="34" charset="0"/>
              </a:rPr>
              <a:t>       made in industry. Explain in detail how paper is made.</a:t>
            </a:r>
          </a:p>
        </p:txBody>
      </p:sp>
      <p:sp>
        <p:nvSpPr>
          <p:cNvPr id="22" name="Rectangle 21"/>
          <p:cNvSpPr/>
          <p:nvPr/>
        </p:nvSpPr>
        <p:spPr>
          <a:xfrm>
            <a:off x="5428828" y="1628800"/>
            <a:ext cx="4276700" cy="5693866"/>
          </a:xfrm>
          <a:prstGeom prst="rect">
            <a:avLst/>
          </a:prstGeom>
        </p:spPr>
        <p:txBody>
          <a:bodyPr wrap="square">
            <a:spAutoFit/>
          </a:bodyPr>
          <a:lstStyle/>
          <a:p>
            <a:endParaRPr lang="en-GB" sz="1400" b="1" dirty="0">
              <a:latin typeface="Arial" panose="020B0604020202020204" pitchFamily="34" charset="0"/>
              <a:cs typeface="Arial" panose="020B0604020202020204" pitchFamily="34" charset="0"/>
            </a:endParaRPr>
          </a:p>
          <a:p>
            <a:r>
              <a:rPr lang="en-GB" sz="1400" b="1" dirty="0">
                <a:latin typeface="Arial" panose="020B0604020202020204" pitchFamily="34" charset="0"/>
                <a:cs typeface="Arial" panose="020B0604020202020204" pitchFamily="34" charset="0"/>
              </a:rPr>
              <a:t>…………………………………………………………………………………………………………………………………………………………………………………………………………………………………………………………………………………………………………………………………………………………………………………………………………………………………………………………………………………………………………………………………………………………………………………………………………………………………………………………………………………………………</a:t>
            </a:r>
          </a:p>
          <a:p>
            <a:r>
              <a:rPr lang="en-GB" sz="1400" b="1" dirty="0">
                <a:latin typeface="Arial" panose="020B0604020202020204" pitchFamily="34" charset="0"/>
                <a:cs typeface="Arial" panose="020B0604020202020204" pitchFamily="34" charset="0"/>
              </a:rPr>
              <a:t>……………………………………………………………………………………………………………………………………………………………………………………………………………………………………………………………………………………………………………………………………………………………………………………………………………………………………………………………………………………………………………………………………………………………………………………………………………………………………</a:t>
            </a:r>
          </a:p>
          <a:p>
            <a:endParaRPr lang="en-GB" sz="1400" b="1" dirty="0">
              <a:latin typeface="Arial" panose="020B0604020202020204" pitchFamily="34" charset="0"/>
              <a:cs typeface="Arial" panose="020B0604020202020204" pitchFamily="34" charset="0"/>
            </a:endParaRPr>
          </a:p>
          <a:p>
            <a:endParaRPr lang="en-GB" sz="1400" b="1" dirty="0">
              <a:latin typeface="Arial" panose="020B0604020202020204" pitchFamily="34" charset="0"/>
              <a:cs typeface="Arial" panose="020B0604020202020204" pitchFamily="34" charset="0"/>
            </a:endParaRPr>
          </a:p>
          <a:p>
            <a:endParaRPr lang="en-GB" sz="1400" b="1" dirty="0">
              <a:latin typeface="Arial" panose="020B0604020202020204" pitchFamily="34" charset="0"/>
              <a:cs typeface="Arial" panose="020B0604020202020204" pitchFamily="34" charset="0"/>
            </a:endParaRPr>
          </a:p>
          <a:p>
            <a:endParaRPr lang="en-GB" sz="1400" b="1" dirty="0">
              <a:latin typeface="Arial" panose="020B0604020202020204" pitchFamily="34" charset="0"/>
              <a:cs typeface="Arial" panose="020B0604020202020204" pitchFamily="34" charset="0"/>
            </a:endParaRPr>
          </a:p>
        </p:txBody>
      </p:sp>
      <p:sp>
        <p:nvSpPr>
          <p:cNvPr id="25" name="Footer Placeholder 24"/>
          <p:cNvSpPr>
            <a:spLocks noGrp="1"/>
          </p:cNvSpPr>
          <p:nvPr>
            <p:ph type="ftr" sz="quarter" idx="11"/>
          </p:nvPr>
        </p:nvSpPr>
        <p:spPr/>
        <p:txBody>
          <a:bodyPr/>
          <a:lstStyle/>
          <a:p>
            <a:r>
              <a:rPr lang="en-GB"/>
              <a:t>JMARSHALL</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p:cNvPicPr>
            <a:picLocks noChangeAspect="1" noChangeArrowheads="1"/>
          </p:cNvPicPr>
          <p:nvPr/>
        </p:nvPicPr>
        <p:blipFill>
          <a:blip r:embed="rId2" cstate="print"/>
          <a:srcRect/>
          <a:stretch>
            <a:fillRect/>
          </a:stretch>
        </p:blipFill>
        <p:spPr bwMode="auto">
          <a:xfrm>
            <a:off x="272480" y="44624"/>
            <a:ext cx="5040560" cy="658716"/>
          </a:xfrm>
          <a:prstGeom prst="rect">
            <a:avLst/>
          </a:prstGeom>
          <a:noFill/>
          <a:ln w="9525">
            <a:noFill/>
            <a:miter lim="800000"/>
            <a:headEnd/>
            <a:tailEnd/>
          </a:ln>
        </p:spPr>
      </p:pic>
      <p:sp>
        <p:nvSpPr>
          <p:cNvPr id="5" name="Rectangle 4"/>
          <p:cNvSpPr/>
          <p:nvPr/>
        </p:nvSpPr>
        <p:spPr>
          <a:xfrm>
            <a:off x="272480" y="620688"/>
            <a:ext cx="5313040" cy="57606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Impact" pitchFamily="34" charset="0"/>
              </a:rPr>
              <a:t>Can you answer these questions?</a:t>
            </a:r>
          </a:p>
        </p:txBody>
      </p:sp>
      <p:pic>
        <p:nvPicPr>
          <p:cNvPr id="31748" name="Picture 4" descr="Paper bobble head bunny craft paper crafts for kids, toilet paper roll crafts, diy Kids Crafts, Bunny Crafts, Easter Crafts, Craft Kids, Kids Diy, Decor Crafts, Toilet Paper Roll Crafts, Paper Crafts For Kids, Craft With Paper"/>
          <p:cNvPicPr>
            <a:picLocks noChangeAspect="1" noChangeArrowheads="1"/>
          </p:cNvPicPr>
          <p:nvPr/>
        </p:nvPicPr>
        <p:blipFill>
          <a:blip r:embed="rId3" cstate="print"/>
          <a:srcRect l="13592" t="41480"/>
          <a:stretch>
            <a:fillRect/>
          </a:stretch>
        </p:blipFill>
        <p:spPr bwMode="auto">
          <a:xfrm>
            <a:off x="5673080" y="1916832"/>
            <a:ext cx="1843102" cy="1872208"/>
          </a:xfrm>
          <a:prstGeom prst="rect">
            <a:avLst/>
          </a:prstGeom>
          <a:noFill/>
        </p:spPr>
      </p:pic>
      <p:pic>
        <p:nvPicPr>
          <p:cNvPr id="31750" name="Picture 6" descr="Top 10 Best Toilet Paper Rolls Crafts Craft Ideas for the 10 diy toilet paper roll crafts - Diy Paper Crafts Fall Paper Crafts, Paper Plate Crafts For Kids, Toilet Paper Roll Crafts, Owl Crafts, Cute Crafts, Preschool Crafts, Kids Crafts, Kids Diy, Diy Paper"/>
          <p:cNvPicPr>
            <a:picLocks noChangeAspect="1" noChangeArrowheads="1"/>
          </p:cNvPicPr>
          <p:nvPr/>
        </p:nvPicPr>
        <p:blipFill>
          <a:blip r:embed="rId4" cstate="print"/>
          <a:srcRect/>
          <a:stretch>
            <a:fillRect/>
          </a:stretch>
        </p:blipFill>
        <p:spPr bwMode="auto">
          <a:xfrm>
            <a:off x="7545288" y="1916832"/>
            <a:ext cx="2082294" cy="2520280"/>
          </a:xfrm>
          <a:prstGeom prst="rect">
            <a:avLst/>
          </a:prstGeom>
          <a:noFill/>
        </p:spPr>
      </p:pic>
      <p:sp>
        <p:nvSpPr>
          <p:cNvPr id="9" name="Rectangle 8"/>
          <p:cNvSpPr/>
          <p:nvPr/>
        </p:nvSpPr>
        <p:spPr>
          <a:xfrm>
            <a:off x="6537176" y="476672"/>
            <a:ext cx="3024336" cy="1152128"/>
          </a:xfrm>
          <a:prstGeom prst="rect">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GB" dirty="0"/>
          </a:p>
        </p:txBody>
      </p:sp>
      <p:sp>
        <p:nvSpPr>
          <p:cNvPr id="10" name="TextBox 9"/>
          <p:cNvSpPr txBox="1"/>
          <p:nvPr/>
        </p:nvSpPr>
        <p:spPr>
          <a:xfrm>
            <a:off x="7257256" y="476672"/>
            <a:ext cx="2407368" cy="1107996"/>
          </a:xfrm>
          <a:prstGeom prst="rect">
            <a:avLst/>
          </a:prstGeom>
          <a:noFill/>
        </p:spPr>
        <p:txBody>
          <a:bodyPr wrap="square" rtlCol="0">
            <a:spAutoFit/>
          </a:bodyPr>
          <a:lstStyle/>
          <a:p>
            <a:r>
              <a:rPr lang="en-GB" sz="1100" dirty="0"/>
              <a:t>   Use paper to create mini paper </a:t>
            </a:r>
          </a:p>
          <a:p>
            <a:r>
              <a:rPr lang="en-GB" sz="1100" dirty="0"/>
              <a:t>   animals, you can use scissors and </a:t>
            </a:r>
          </a:p>
          <a:p>
            <a:r>
              <a:rPr lang="en-GB" sz="1100" dirty="0"/>
              <a:t>   glue to do this. If you have coloured</a:t>
            </a:r>
          </a:p>
          <a:p>
            <a:r>
              <a:rPr lang="en-GB" sz="1100" dirty="0"/>
              <a:t>   paper or pencil crayons you can </a:t>
            </a:r>
          </a:p>
          <a:p>
            <a:r>
              <a:rPr lang="en-GB" sz="1100" dirty="0"/>
              <a:t>   make your animal look more    </a:t>
            </a:r>
          </a:p>
          <a:p>
            <a:r>
              <a:rPr lang="en-GB" sz="1100" dirty="0"/>
              <a:t>   creative and interesting!</a:t>
            </a:r>
          </a:p>
        </p:txBody>
      </p:sp>
      <p:sp>
        <p:nvSpPr>
          <p:cNvPr id="11" name="Explosion 1 10"/>
          <p:cNvSpPr/>
          <p:nvPr/>
        </p:nvSpPr>
        <p:spPr>
          <a:xfrm>
            <a:off x="5457056" y="0"/>
            <a:ext cx="1944216" cy="1901011"/>
          </a:xfrm>
          <a:prstGeom prst="irregularSeal1">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latin typeface="Arial Unicode MS" pitchFamily="34" charset="-128"/>
                <a:ea typeface="Arial Unicode MS" pitchFamily="34" charset="-128"/>
                <a:cs typeface="Arial Unicode MS" pitchFamily="34" charset="-128"/>
              </a:rPr>
              <a:t>Challenge!</a:t>
            </a:r>
          </a:p>
        </p:txBody>
      </p:sp>
      <p:pic>
        <p:nvPicPr>
          <p:cNvPr id="31751" name="Picture 7"/>
          <p:cNvPicPr>
            <a:picLocks noChangeAspect="1" noChangeArrowheads="1"/>
          </p:cNvPicPr>
          <p:nvPr/>
        </p:nvPicPr>
        <p:blipFill>
          <a:blip r:embed="rId5" cstate="print"/>
          <a:srcRect/>
          <a:stretch>
            <a:fillRect/>
          </a:stretch>
        </p:blipFill>
        <p:spPr bwMode="auto">
          <a:xfrm>
            <a:off x="7617296" y="4509120"/>
            <a:ext cx="2022475" cy="1439863"/>
          </a:xfrm>
          <a:prstGeom prst="rect">
            <a:avLst/>
          </a:prstGeom>
          <a:noFill/>
          <a:ln w="9525">
            <a:noFill/>
            <a:miter lim="800000"/>
            <a:headEnd/>
            <a:tailEnd/>
          </a:ln>
        </p:spPr>
      </p:pic>
      <p:pic>
        <p:nvPicPr>
          <p:cNvPr id="31752" name="Picture 8"/>
          <p:cNvPicPr>
            <a:picLocks noChangeAspect="1" noChangeArrowheads="1"/>
          </p:cNvPicPr>
          <p:nvPr/>
        </p:nvPicPr>
        <p:blipFill>
          <a:blip r:embed="rId6" cstate="print"/>
          <a:srcRect/>
          <a:stretch>
            <a:fillRect/>
          </a:stretch>
        </p:blipFill>
        <p:spPr bwMode="auto">
          <a:xfrm>
            <a:off x="5745088" y="3861048"/>
            <a:ext cx="1728192" cy="1718958"/>
          </a:xfrm>
          <a:prstGeom prst="rect">
            <a:avLst/>
          </a:prstGeom>
          <a:noFill/>
          <a:ln w="9525">
            <a:noFill/>
            <a:miter lim="800000"/>
            <a:headEnd/>
            <a:tailEnd/>
          </a:ln>
        </p:spPr>
      </p:pic>
      <p:sp>
        <p:nvSpPr>
          <p:cNvPr id="14" name="Rectangle: Rounded Corners 4">
            <a:extLst>
              <a:ext uri="{FF2B5EF4-FFF2-40B4-BE49-F238E27FC236}">
                <a16:creationId xmlns:a16="http://schemas.microsoft.com/office/drawing/2014/main" id="{9355533E-0573-4033-BC23-A542321C7CC8}"/>
              </a:ext>
            </a:extLst>
          </p:cNvPr>
          <p:cNvSpPr/>
          <p:nvPr/>
        </p:nvSpPr>
        <p:spPr>
          <a:xfrm>
            <a:off x="402828" y="3049827"/>
            <a:ext cx="5112568" cy="2592288"/>
          </a:xfrm>
          <a:prstGeom prst="round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GB" sz="1000" b="1" dirty="0">
              <a:solidFill>
                <a:schemeClr val="tx1"/>
              </a:solidFill>
              <a:latin typeface="Arial" panose="020B0604020202020204" pitchFamily="34" charset="0"/>
              <a:cs typeface="Arial" panose="020B0604020202020204" pitchFamily="34" charset="0"/>
            </a:endParaRPr>
          </a:p>
          <a:p>
            <a:r>
              <a:rPr lang="en-GB" sz="1400" b="1" dirty="0">
                <a:solidFill>
                  <a:schemeClr val="tx1"/>
                </a:solidFill>
                <a:latin typeface="Arial" panose="020B0604020202020204" pitchFamily="34" charset="0"/>
                <a:cs typeface="Arial" panose="020B0604020202020204" pitchFamily="34" charset="0"/>
              </a:rPr>
              <a:t>………………………………………………………………………………………………………………………………………………………………………………………………………………</a:t>
            </a:r>
          </a:p>
          <a:p>
            <a:endParaRPr lang="en-GB" sz="1400" b="1" dirty="0">
              <a:solidFill>
                <a:schemeClr val="tx1"/>
              </a:solidFill>
              <a:latin typeface="Arial" panose="020B0604020202020204" pitchFamily="34" charset="0"/>
              <a:cs typeface="Arial" panose="020B0604020202020204" pitchFamily="34" charset="0"/>
            </a:endParaRPr>
          </a:p>
        </p:txBody>
      </p:sp>
      <p:pic>
        <p:nvPicPr>
          <p:cNvPr id="29697" name="Picture 1"/>
          <p:cNvPicPr>
            <a:picLocks noChangeAspect="1" noChangeArrowheads="1"/>
          </p:cNvPicPr>
          <p:nvPr/>
        </p:nvPicPr>
        <p:blipFill>
          <a:blip r:embed="rId7" cstate="print"/>
          <a:srcRect/>
          <a:stretch>
            <a:fillRect/>
          </a:stretch>
        </p:blipFill>
        <p:spPr bwMode="auto">
          <a:xfrm>
            <a:off x="1754979" y="4922035"/>
            <a:ext cx="2104233" cy="1920339"/>
          </a:xfrm>
          <a:prstGeom prst="rect">
            <a:avLst/>
          </a:prstGeom>
          <a:noFill/>
          <a:ln w="9525">
            <a:noFill/>
            <a:miter lim="800000"/>
            <a:headEnd/>
            <a:tailEnd/>
          </a:ln>
        </p:spPr>
      </p:pic>
      <p:sp>
        <p:nvSpPr>
          <p:cNvPr id="15" name="Rectangle 14"/>
          <p:cNvSpPr/>
          <p:nvPr/>
        </p:nvSpPr>
        <p:spPr>
          <a:xfrm>
            <a:off x="1554956" y="4634003"/>
            <a:ext cx="864096" cy="14401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p:cNvSpPr/>
          <p:nvPr/>
        </p:nvSpPr>
        <p:spPr>
          <a:xfrm>
            <a:off x="2491060" y="4561995"/>
            <a:ext cx="864096" cy="36004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p:cNvSpPr/>
          <p:nvPr/>
        </p:nvSpPr>
        <p:spPr>
          <a:xfrm>
            <a:off x="3643188" y="6146171"/>
            <a:ext cx="792088" cy="28803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p:cNvSpPr/>
          <p:nvPr/>
        </p:nvSpPr>
        <p:spPr>
          <a:xfrm>
            <a:off x="1194916" y="6146171"/>
            <a:ext cx="864096" cy="28803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1" name="Straight Arrow Connector 20"/>
          <p:cNvCxnSpPr/>
          <p:nvPr/>
        </p:nvCxnSpPr>
        <p:spPr>
          <a:xfrm>
            <a:off x="1330932" y="5023556"/>
            <a:ext cx="504056" cy="144016"/>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flipH="1">
            <a:off x="3216116" y="4963097"/>
            <a:ext cx="504056" cy="216024"/>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p:nvPr/>
        </p:nvCxnSpPr>
        <p:spPr>
          <a:xfrm flipH="1">
            <a:off x="3715196" y="5882204"/>
            <a:ext cx="576064"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8" name="Straight Arrow Connector 27"/>
          <p:cNvCxnSpPr/>
          <p:nvPr/>
        </p:nvCxnSpPr>
        <p:spPr>
          <a:xfrm flipH="1">
            <a:off x="3139132" y="6506211"/>
            <a:ext cx="576064"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p:nvPr/>
        </p:nvCxnSpPr>
        <p:spPr>
          <a:xfrm flipV="1">
            <a:off x="1410940" y="6146171"/>
            <a:ext cx="504056" cy="36004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274981" y="1562044"/>
            <a:ext cx="5200463" cy="3262432"/>
          </a:xfrm>
          <a:prstGeom prst="rect">
            <a:avLst/>
          </a:prstGeom>
          <a:noFill/>
        </p:spPr>
        <p:txBody>
          <a:bodyPr wrap="square" rtlCol="0">
            <a:spAutoFit/>
          </a:bodyPr>
          <a:lstStyle/>
          <a:p>
            <a:pPr marL="342900" indent="-342900">
              <a:buAutoNum type="arabicParenR"/>
            </a:pPr>
            <a:r>
              <a:rPr lang="en-GB" sz="1200" dirty="0">
                <a:latin typeface="Arial" pitchFamily="34" charset="0"/>
                <a:cs typeface="Arial" pitchFamily="34" charset="0"/>
              </a:rPr>
              <a:t>State the name of the </a:t>
            </a:r>
            <a:r>
              <a:rPr lang="en-GB" sz="1200" b="1" dirty="0">
                <a:latin typeface="Arial" pitchFamily="34" charset="0"/>
                <a:cs typeface="Arial" pitchFamily="34" charset="0"/>
              </a:rPr>
              <a:t>raw material </a:t>
            </a:r>
            <a:r>
              <a:rPr lang="en-GB" sz="1200" dirty="0">
                <a:latin typeface="Arial" pitchFamily="34" charset="0"/>
                <a:cs typeface="Arial" pitchFamily="34" charset="0"/>
              </a:rPr>
              <a:t>that is used to make </a:t>
            </a:r>
          </a:p>
          <a:p>
            <a:pPr marL="342900" indent="-342900"/>
            <a:r>
              <a:rPr lang="en-GB" sz="1200" dirty="0">
                <a:latin typeface="Arial" pitchFamily="34" charset="0"/>
                <a:cs typeface="Arial" pitchFamily="34" charset="0"/>
              </a:rPr>
              <a:t>        paper from. </a:t>
            </a:r>
          </a:p>
          <a:p>
            <a:pPr marL="342900" indent="-342900"/>
            <a:endParaRPr lang="en-GB" sz="1400" dirty="0">
              <a:latin typeface="Arial" pitchFamily="34" charset="0"/>
              <a:cs typeface="Arial" pitchFamily="34" charset="0"/>
            </a:endParaRPr>
          </a:p>
          <a:p>
            <a:pPr marL="342900" indent="-342900"/>
            <a:r>
              <a:rPr lang="en-GB" sz="1400" b="1" dirty="0">
                <a:solidFill>
                  <a:schemeClr val="tx1"/>
                </a:solidFill>
                <a:latin typeface="Arial" panose="020B0604020202020204" pitchFamily="34" charset="0"/>
                <a:cs typeface="Arial" panose="020B0604020202020204" pitchFamily="34" charset="0"/>
              </a:rPr>
              <a:t>       ……………………………………………………………………</a:t>
            </a:r>
          </a:p>
          <a:p>
            <a:pPr marL="342900" indent="-342900"/>
            <a:endParaRPr lang="en-GB" sz="1200" dirty="0">
              <a:latin typeface="Arial" panose="020B0604020202020204" pitchFamily="34" charset="0"/>
              <a:cs typeface="Arial" panose="020B0604020202020204" pitchFamily="34" charset="0"/>
            </a:endParaRPr>
          </a:p>
          <a:p>
            <a:pPr marL="342900" indent="-342900">
              <a:buAutoNum type="arabicParenR" startAt="2"/>
            </a:pPr>
            <a:r>
              <a:rPr lang="en-GB" sz="1200" dirty="0">
                <a:latin typeface="Arial" panose="020B0604020202020204" pitchFamily="34" charset="0"/>
                <a:cs typeface="Arial" panose="020B0604020202020204" pitchFamily="34" charset="0"/>
              </a:rPr>
              <a:t>Explain how the manufacture of paper can contribute</a:t>
            </a:r>
          </a:p>
          <a:p>
            <a:pPr marL="342900" indent="-342900"/>
            <a:r>
              <a:rPr lang="en-GB" sz="1200" dirty="0">
                <a:latin typeface="Arial" panose="020B0604020202020204" pitchFamily="34" charset="0"/>
                <a:cs typeface="Arial" panose="020B0604020202020204" pitchFamily="34" charset="0"/>
              </a:rPr>
              <a:t>        to </a:t>
            </a:r>
            <a:r>
              <a:rPr lang="en-GB" sz="1200" b="1" dirty="0">
                <a:latin typeface="Arial" panose="020B0604020202020204" pitchFamily="34" charset="0"/>
                <a:cs typeface="Arial" panose="020B0604020202020204" pitchFamily="34" charset="0"/>
              </a:rPr>
              <a:t>deforestation and biodiversity. </a:t>
            </a:r>
          </a:p>
          <a:p>
            <a:pPr marL="342900" indent="-342900"/>
            <a:endParaRPr lang="en-GB" sz="1400" b="1" dirty="0">
              <a:latin typeface="Arial" panose="020B0604020202020204" pitchFamily="34" charset="0"/>
              <a:cs typeface="Arial" panose="020B0604020202020204" pitchFamily="34" charset="0"/>
            </a:endParaRPr>
          </a:p>
          <a:p>
            <a:pPr marL="342900" indent="-342900"/>
            <a:endParaRPr lang="en-GB" sz="1400" b="1" dirty="0">
              <a:latin typeface="Arial" panose="020B0604020202020204" pitchFamily="34" charset="0"/>
              <a:cs typeface="Arial" panose="020B0604020202020204" pitchFamily="34" charset="0"/>
            </a:endParaRPr>
          </a:p>
          <a:p>
            <a:pPr marL="342900" indent="-342900"/>
            <a:endParaRPr lang="en-GB" sz="1400" b="1" dirty="0">
              <a:latin typeface="Arial" panose="020B0604020202020204" pitchFamily="34" charset="0"/>
              <a:cs typeface="Arial" panose="020B0604020202020204" pitchFamily="34" charset="0"/>
            </a:endParaRPr>
          </a:p>
          <a:p>
            <a:pPr marL="342900" indent="-342900"/>
            <a:endParaRPr lang="en-GB" sz="1400" b="1" dirty="0">
              <a:latin typeface="Arial" panose="020B0604020202020204" pitchFamily="34" charset="0"/>
              <a:cs typeface="Arial" panose="020B0604020202020204" pitchFamily="34" charset="0"/>
            </a:endParaRPr>
          </a:p>
          <a:p>
            <a:pPr marL="342900" indent="-342900"/>
            <a:endParaRPr lang="en-GB" sz="1400" b="1" dirty="0">
              <a:latin typeface="Arial" panose="020B0604020202020204" pitchFamily="34" charset="0"/>
              <a:cs typeface="Arial" panose="020B0604020202020204" pitchFamily="34" charset="0"/>
            </a:endParaRPr>
          </a:p>
          <a:p>
            <a:pPr marL="342900" indent="-342900"/>
            <a:endParaRPr lang="en-GB" sz="1200" b="1" dirty="0">
              <a:latin typeface="Arial" panose="020B0604020202020204" pitchFamily="34" charset="0"/>
              <a:cs typeface="Arial" panose="020B0604020202020204" pitchFamily="34" charset="0"/>
            </a:endParaRPr>
          </a:p>
          <a:p>
            <a:pPr marL="342900" indent="-342900"/>
            <a:r>
              <a:rPr lang="en-GB" sz="1200" dirty="0">
                <a:latin typeface="Arial" panose="020B0604020202020204" pitchFamily="34" charset="0"/>
                <a:cs typeface="Arial" panose="020B0604020202020204" pitchFamily="34" charset="0"/>
              </a:rPr>
              <a:t>3)   Look at the diagram below which shows the</a:t>
            </a:r>
            <a:r>
              <a:rPr lang="en-GB" sz="1200" b="1" dirty="0">
                <a:latin typeface="Arial" panose="020B0604020202020204" pitchFamily="34" charset="0"/>
                <a:cs typeface="Arial" panose="020B0604020202020204" pitchFamily="34" charset="0"/>
              </a:rPr>
              <a:t> life cycle </a:t>
            </a:r>
            <a:r>
              <a:rPr lang="en-GB" sz="1200" dirty="0">
                <a:latin typeface="Arial" panose="020B0604020202020204" pitchFamily="34" charset="0"/>
                <a:cs typeface="Arial" panose="020B0604020202020204" pitchFamily="34" charset="0"/>
              </a:rPr>
              <a:t>of paper. </a:t>
            </a:r>
            <a:r>
              <a:rPr lang="en-GB" sz="1200" b="1" dirty="0">
                <a:latin typeface="Arial" panose="020B0604020202020204" pitchFamily="34" charset="0"/>
                <a:cs typeface="Arial" panose="020B0604020202020204" pitchFamily="34" charset="0"/>
              </a:rPr>
              <a:t>Label the diagram </a:t>
            </a:r>
            <a:r>
              <a:rPr lang="en-GB" sz="1200" dirty="0">
                <a:latin typeface="Arial" panose="020B0604020202020204" pitchFamily="34" charset="0"/>
                <a:cs typeface="Arial" panose="020B0604020202020204" pitchFamily="34" charset="0"/>
              </a:rPr>
              <a:t>to explain the different stages indicated by the black arrows.</a:t>
            </a:r>
          </a:p>
        </p:txBody>
      </p:sp>
      <p:sp>
        <p:nvSpPr>
          <p:cNvPr id="2" name="TextBox 1">
            <a:extLst>
              <a:ext uri="{FF2B5EF4-FFF2-40B4-BE49-F238E27FC236}">
                <a16:creationId xmlns:a16="http://schemas.microsoft.com/office/drawing/2014/main" id="{95E52024-F820-42C7-9D8C-096CFBBB1D5D}"/>
              </a:ext>
            </a:extLst>
          </p:cNvPr>
          <p:cNvSpPr txBox="1"/>
          <p:nvPr/>
        </p:nvSpPr>
        <p:spPr>
          <a:xfrm>
            <a:off x="320290" y="1112840"/>
            <a:ext cx="5088957" cy="738664"/>
          </a:xfrm>
          <a:prstGeom prst="rect">
            <a:avLst/>
          </a:prstGeom>
          <a:noFill/>
        </p:spPr>
        <p:txBody>
          <a:bodyPr wrap="none" rtlCol="0">
            <a:spAutoFit/>
          </a:bodyPr>
          <a:lstStyle/>
          <a:p>
            <a:r>
              <a:rPr lang="en-GB" sz="1200" dirty="0">
                <a:solidFill>
                  <a:schemeClr val="tx1"/>
                </a:solidFill>
                <a:latin typeface="Arial" panose="020B0604020202020204" pitchFamily="34" charset="0"/>
                <a:cs typeface="Arial" panose="020B0604020202020204" pitchFamily="34" charset="0"/>
              </a:rPr>
              <a:t>Look at the</a:t>
            </a:r>
          </a:p>
          <a:p>
            <a:r>
              <a:rPr lang="en-GB" sz="1200" dirty="0">
                <a:solidFill>
                  <a:schemeClr val="tx1"/>
                </a:solidFill>
                <a:latin typeface="Arial" panose="020B0604020202020204" pitchFamily="34" charset="0"/>
                <a:cs typeface="Arial" panose="020B0604020202020204" pitchFamily="34" charset="0"/>
              </a:rPr>
              <a:t>‘How paper and card are manufactured’ page on technologystudent.com</a:t>
            </a:r>
          </a:p>
          <a:p>
            <a:endParaRPr lang="en-GB"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p:cNvPicPr>
            <a:picLocks noChangeAspect="1" noChangeArrowheads="1"/>
          </p:cNvPicPr>
          <p:nvPr/>
        </p:nvPicPr>
        <p:blipFill>
          <a:blip r:embed="rId2" cstate="print"/>
          <a:srcRect/>
          <a:stretch>
            <a:fillRect/>
          </a:stretch>
        </p:blipFill>
        <p:spPr bwMode="auto">
          <a:xfrm>
            <a:off x="272480" y="260648"/>
            <a:ext cx="4608512" cy="602255"/>
          </a:xfrm>
          <a:prstGeom prst="rect">
            <a:avLst/>
          </a:prstGeom>
          <a:noFill/>
          <a:ln w="9525">
            <a:noFill/>
            <a:miter lim="800000"/>
            <a:headEnd/>
            <a:tailEnd/>
          </a:ln>
        </p:spPr>
      </p:pic>
      <p:sp>
        <p:nvSpPr>
          <p:cNvPr id="10" name="Rectangle 9"/>
          <p:cNvSpPr/>
          <p:nvPr/>
        </p:nvSpPr>
        <p:spPr>
          <a:xfrm>
            <a:off x="5097016" y="260648"/>
            <a:ext cx="4536504" cy="57606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Impact" pitchFamily="34" charset="0"/>
              </a:rPr>
              <a:t>Types of paper </a:t>
            </a:r>
          </a:p>
        </p:txBody>
      </p:sp>
      <p:sp>
        <p:nvSpPr>
          <p:cNvPr id="6" name="Rounded Rectangle 5"/>
          <p:cNvSpPr/>
          <p:nvPr/>
        </p:nvSpPr>
        <p:spPr>
          <a:xfrm>
            <a:off x="215218" y="876429"/>
            <a:ext cx="4896544" cy="1038370"/>
          </a:xfrm>
          <a:prstGeom prst="round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dirty="0">
                <a:solidFill>
                  <a:schemeClr val="tx1"/>
                </a:solidFill>
                <a:cs typeface="Arial" pitchFamily="34" charset="0"/>
              </a:rPr>
              <a:t>Look at the</a:t>
            </a:r>
          </a:p>
          <a:p>
            <a:r>
              <a:rPr lang="en-GB" sz="1200" dirty="0">
                <a:solidFill>
                  <a:schemeClr val="tx1"/>
                </a:solidFill>
                <a:cs typeface="Arial" pitchFamily="34" charset="0"/>
              </a:rPr>
              <a:t>‘How paper and card are manufactured’ page on technologystudent.com</a:t>
            </a:r>
          </a:p>
          <a:p>
            <a:endParaRPr lang="en-GB" sz="1200" dirty="0">
              <a:solidFill>
                <a:schemeClr val="tx1"/>
              </a:solidFill>
              <a:cs typeface="Arial" pitchFamily="34" charset="0"/>
            </a:endParaRPr>
          </a:p>
          <a:p>
            <a:r>
              <a:rPr lang="en-GB" sz="1200" dirty="0">
                <a:solidFill>
                  <a:schemeClr val="tx1"/>
                </a:solidFill>
                <a:cs typeface="Arial" pitchFamily="34" charset="0"/>
              </a:rPr>
              <a:t>Match up the type of paper to it's correct use. One has been done for you. </a:t>
            </a:r>
          </a:p>
        </p:txBody>
      </p:sp>
      <p:sp>
        <p:nvSpPr>
          <p:cNvPr id="7" name="Rectangle 6"/>
          <p:cNvSpPr/>
          <p:nvPr/>
        </p:nvSpPr>
        <p:spPr>
          <a:xfrm>
            <a:off x="344488" y="1916832"/>
            <a:ext cx="1944216" cy="576064"/>
          </a:xfrm>
          <a:prstGeom prst="rect">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Arial" pitchFamily="34" charset="0"/>
                <a:cs typeface="Arial" pitchFamily="34" charset="0"/>
              </a:rPr>
              <a:t>Corrugated cardboard</a:t>
            </a:r>
          </a:p>
        </p:txBody>
      </p:sp>
      <p:sp>
        <p:nvSpPr>
          <p:cNvPr id="11" name="Rectangle 10"/>
          <p:cNvSpPr/>
          <p:nvPr/>
        </p:nvSpPr>
        <p:spPr>
          <a:xfrm>
            <a:off x="344488" y="2636912"/>
            <a:ext cx="1944216" cy="576064"/>
          </a:xfrm>
          <a:prstGeom prst="rect">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Arial" pitchFamily="34" charset="0"/>
                <a:cs typeface="Arial" pitchFamily="34" charset="0"/>
              </a:rPr>
              <a:t>Copier paper</a:t>
            </a:r>
          </a:p>
        </p:txBody>
      </p:sp>
      <p:sp>
        <p:nvSpPr>
          <p:cNvPr id="12" name="Rectangle 11"/>
          <p:cNvSpPr/>
          <p:nvPr/>
        </p:nvSpPr>
        <p:spPr>
          <a:xfrm>
            <a:off x="344488" y="3356992"/>
            <a:ext cx="1944216" cy="576064"/>
          </a:xfrm>
          <a:prstGeom prst="rect">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Arial" pitchFamily="34" charset="0"/>
                <a:cs typeface="Arial" pitchFamily="34" charset="0"/>
              </a:rPr>
              <a:t>Tracing paper</a:t>
            </a:r>
          </a:p>
        </p:txBody>
      </p:sp>
      <p:sp>
        <p:nvSpPr>
          <p:cNvPr id="13" name="Rectangle 12"/>
          <p:cNvSpPr/>
          <p:nvPr/>
        </p:nvSpPr>
        <p:spPr>
          <a:xfrm>
            <a:off x="344488" y="4077072"/>
            <a:ext cx="1944216" cy="576064"/>
          </a:xfrm>
          <a:prstGeom prst="rect">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Arial" pitchFamily="34" charset="0"/>
                <a:cs typeface="Arial" pitchFamily="34" charset="0"/>
              </a:rPr>
              <a:t>Cartridge paper</a:t>
            </a:r>
          </a:p>
        </p:txBody>
      </p:sp>
      <p:sp>
        <p:nvSpPr>
          <p:cNvPr id="14" name="Rectangle 13"/>
          <p:cNvSpPr/>
          <p:nvPr/>
        </p:nvSpPr>
        <p:spPr>
          <a:xfrm>
            <a:off x="344488" y="4797152"/>
            <a:ext cx="1944216" cy="576064"/>
          </a:xfrm>
          <a:prstGeom prst="rect">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Arial" pitchFamily="34" charset="0"/>
                <a:cs typeface="Arial" pitchFamily="34" charset="0"/>
              </a:rPr>
              <a:t>Recycled paper</a:t>
            </a:r>
          </a:p>
        </p:txBody>
      </p:sp>
      <p:sp>
        <p:nvSpPr>
          <p:cNvPr id="15" name="Rectangle 14"/>
          <p:cNvSpPr/>
          <p:nvPr/>
        </p:nvSpPr>
        <p:spPr>
          <a:xfrm>
            <a:off x="344488" y="5517232"/>
            <a:ext cx="1944216" cy="576064"/>
          </a:xfrm>
          <a:prstGeom prst="rect">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Arial" pitchFamily="34" charset="0"/>
                <a:cs typeface="Arial" pitchFamily="34" charset="0"/>
              </a:rPr>
              <a:t>Mount board</a:t>
            </a:r>
          </a:p>
        </p:txBody>
      </p:sp>
      <p:pic>
        <p:nvPicPr>
          <p:cNvPr id="105474" name="Picture 2" descr="Mounting Boards / mount boards for photos and art work display ..."/>
          <p:cNvPicPr>
            <a:picLocks noChangeAspect="1" noChangeArrowheads="1"/>
          </p:cNvPicPr>
          <p:nvPr/>
        </p:nvPicPr>
        <p:blipFill>
          <a:blip r:embed="rId3" cstate="print"/>
          <a:srcRect/>
          <a:stretch>
            <a:fillRect/>
          </a:stretch>
        </p:blipFill>
        <p:spPr bwMode="auto">
          <a:xfrm>
            <a:off x="6105128" y="3140968"/>
            <a:ext cx="2592288" cy="1141353"/>
          </a:xfrm>
          <a:prstGeom prst="rect">
            <a:avLst/>
          </a:prstGeom>
          <a:noFill/>
        </p:spPr>
      </p:pic>
      <p:sp>
        <p:nvSpPr>
          <p:cNvPr id="16" name="TextBox 15"/>
          <p:cNvSpPr txBox="1"/>
          <p:nvPr/>
        </p:nvSpPr>
        <p:spPr>
          <a:xfrm>
            <a:off x="5973829" y="4365104"/>
            <a:ext cx="2291539" cy="523220"/>
          </a:xfrm>
          <a:prstGeom prst="rect">
            <a:avLst/>
          </a:prstGeom>
          <a:noFill/>
        </p:spPr>
        <p:txBody>
          <a:bodyPr wrap="square" rtlCol="0">
            <a:spAutoFit/>
          </a:bodyPr>
          <a:lstStyle/>
          <a:p>
            <a:pPr algn="ctr"/>
            <a:r>
              <a:rPr lang="en-GB" sz="1400" i="1" dirty="0"/>
              <a:t>Used for presenting and mounting photographs</a:t>
            </a:r>
          </a:p>
        </p:txBody>
      </p:sp>
      <p:pic>
        <p:nvPicPr>
          <p:cNvPr id="105476" name="Picture 4" descr="Soclean C Fold Green Paper Towels 1ply 2640 - Gompels HealthCare"/>
          <p:cNvPicPr>
            <a:picLocks noChangeAspect="1" noChangeArrowheads="1"/>
          </p:cNvPicPr>
          <p:nvPr/>
        </p:nvPicPr>
        <p:blipFill>
          <a:blip r:embed="rId4" cstate="print"/>
          <a:srcRect l="16894" t="12706" r="17644" b="11060"/>
          <a:stretch>
            <a:fillRect/>
          </a:stretch>
        </p:blipFill>
        <p:spPr bwMode="auto">
          <a:xfrm>
            <a:off x="6177136" y="4941168"/>
            <a:ext cx="1368152" cy="1059214"/>
          </a:xfrm>
          <a:prstGeom prst="rect">
            <a:avLst/>
          </a:prstGeom>
          <a:noFill/>
        </p:spPr>
      </p:pic>
      <p:sp>
        <p:nvSpPr>
          <p:cNvPr id="17" name="TextBox 16"/>
          <p:cNvSpPr txBox="1"/>
          <p:nvPr/>
        </p:nvSpPr>
        <p:spPr>
          <a:xfrm>
            <a:off x="5817096" y="6021288"/>
            <a:ext cx="2291539" cy="307777"/>
          </a:xfrm>
          <a:prstGeom prst="rect">
            <a:avLst/>
          </a:prstGeom>
          <a:noFill/>
        </p:spPr>
        <p:txBody>
          <a:bodyPr wrap="square" rtlCol="0">
            <a:spAutoFit/>
          </a:bodyPr>
          <a:lstStyle/>
          <a:p>
            <a:pPr algn="ctr"/>
            <a:r>
              <a:rPr lang="en-GB" sz="1400" i="1" dirty="0"/>
              <a:t>Paper towels </a:t>
            </a:r>
          </a:p>
        </p:txBody>
      </p:sp>
      <p:pic>
        <p:nvPicPr>
          <p:cNvPr id="105478" name="Picture 6" descr="by Katarzyna Chlipalska (@k.chlipalska_art | fb: K.Chlipalska art ..."/>
          <p:cNvPicPr>
            <a:picLocks noChangeAspect="1" noChangeArrowheads="1"/>
          </p:cNvPicPr>
          <p:nvPr/>
        </p:nvPicPr>
        <p:blipFill>
          <a:blip r:embed="rId5" cstate="print"/>
          <a:srcRect/>
          <a:stretch>
            <a:fillRect/>
          </a:stretch>
        </p:blipFill>
        <p:spPr bwMode="auto">
          <a:xfrm>
            <a:off x="8193360" y="4581128"/>
            <a:ext cx="1152128" cy="1152128"/>
          </a:xfrm>
          <a:prstGeom prst="rect">
            <a:avLst/>
          </a:prstGeom>
          <a:noFill/>
        </p:spPr>
      </p:pic>
      <p:sp>
        <p:nvSpPr>
          <p:cNvPr id="19" name="TextBox 18"/>
          <p:cNvSpPr txBox="1"/>
          <p:nvPr/>
        </p:nvSpPr>
        <p:spPr>
          <a:xfrm>
            <a:off x="7614461" y="5805264"/>
            <a:ext cx="2291539" cy="307777"/>
          </a:xfrm>
          <a:prstGeom prst="rect">
            <a:avLst/>
          </a:prstGeom>
          <a:noFill/>
        </p:spPr>
        <p:txBody>
          <a:bodyPr wrap="square" rtlCol="0">
            <a:spAutoFit/>
          </a:bodyPr>
          <a:lstStyle/>
          <a:p>
            <a:pPr algn="ctr"/>
            <a:r>
              <a:rPr lang="en-GB" sz="1400" i="1" dirty="0"/>
              <a:t>Art sketchbook</a:t>
            </a:r>
          </a:p>
        </p:txBody>
      </p:sp>
      <p:pic>
        <p:nvPicPr>
          <p:cNvPr id="105480" name="Picture 8" descr="A4 Tracing Paper Translucent Sheets 65gsm Caligraphy Art Drawing ..."/>
          <p:cNvPicPr>
            <a:picLocks noChangeAspect="1" noChangeArrowheads="1"/>
          </p:cNvPicPr>
          <p:nvPr/>
        </p:nvPicPr>
        <p:blipFill>
          <a:blip r:embed="rId6" cstate="print"/>
          <a:srcRect/>
          <a:stretch>
            <a:fillRect/>
          </a:stretch>
        </p:blipFill>
        <p:spPr bwMode="auto">
          <a:xfrm>
            <a:off x="5147036" y="836712"/>
            <a:ext cx="1441600" cy="1584176"/>
          </a:xfrm>
          <a:prstGeom prst="rect">
            <a:avLst/>
          </a:prstGeom>
          <a:noFill/>
        </p:spPr>
      </p:pic>
      <p:sp>
        <p:nvSpPr>
          <p:cNvPr id="21" name="TextBox 20"/>
          <p:cNvSpPr txBox="1"/>
          <p:nvPr/>
        </p:nvSpPr>
        <p:spPr>
          <a:xfrm>
            <a:off x="4664969" y="2348880"/>
            <a:ext cx="1944216" cy="738664"/>
          </a:xfrm>
          <a:prstGeom prst="rect">
            <a:avLst/>
          </a:prstGeom>
          <a:noFill/>
        </p:spPr>
        <p:txBody>
          <a:bodyPr wrap="square" rtlCol="0">
            <a:spAutoFit/>
          </a:bodyPr>
          <a:lstStyle/>
          <a:p>
            <a:pPr algn="ctr"/>
            <a:r>
              <a:rPr lang="en-GB" sz="1400" i="1" dirty="0"/>
              <a:t>Transparent, used over the top of pictures to create a copy</a:t>
            </a:r>
          </a:p>
        </p:txBody>
      </p:sp>
      <p:pic>
        <p:nvPicPr>
          <p:cNvPr id="105484" name="Picture 12" descr="Double Wall Cardboard Boxes - 205x205x205mm (8x8x8ins) Cube. Pack ..."/>
          <p:cNvPicPr>
            <a:picLocks noChangeAspect="1" noChangeArrowheads="1"/>
          </p:cNvPicPr>
          <p:nvPr/>
        </p:nvPicPr>
        <p:blipFill>
          <a:blip r:embed="rId7" cstate="print"/>
          <a:srcRect/>
          <a:stretch>
            <a:fillRect/>
          </a:stretch>
        </p:blipFill>
        <p:spPr bwMode="auto">
          <a:xfrm>
            <a:off x="6897217" y="980728"/>
            <a:ext cx="1152128" cy="1344150"/>
          </a:xfrm>
          <a:prstGeom prst="rect">
            <a:avLst/>
          </a:prstGeom>
          <a:noFill/>
        </p:spPr>
      </p:pic>
      <p:sp>
        <p:nvSpPr>
          <p:cNvPr id="24" name="TextBox 23"/>
          <p:cNvSpPr txBox="1"/>
          <p:nvPr/>
        </p:nvSpPr>
        <p:spPr>
          <a:xfrm>
            <a:off x="6537176" y="2348880"/>
            <a:ext cx="1944216" cy="523220"/>
          </a:xfrm>
          <a:prstGeom prst="rect">
            <a:avLst/>
          </a:prstGeom>
          <a:noFill/>
        </p:spPr>
        <p:txBody>
          <a:bodyPr wrap="square" rtlCol="0">
            <a:spAutoFit/>
          </a:bodyPr>
          <a:lstStyle/>
          <a:p>
            <a:pPr algn="ctr"/>
            <a:r>
              <a:rPr lang="en-GB" sz="1400" i="1" dirty="0"/>
              <a:t>Used for delivery</a:t>
            </a:r>
          </a:p>
          <a:p>
            <a:pPr algn="ctr"/>
            <a:r>
              <a:rPr lang="en-GB" sz="1400" i="1" dirty="0"/>
              <a:t>packaging</a:t>
            </a:r>
          </a:p>
        </p:txBody>
      </p:sp>
      <p:pic>
        <p:nvPicPr>
          <p:cNvPr id="105486" name="Picture 14" descr="How To Print Your Own Greeting Cards"/>
          <p:cNvPicPr>
            <a:picLocks noChangeAspect="1" noChangeArrowheads="1"/>
          </p:cNvPicPr>
          <p:nvPr/>
        </p:nvPicPr>
        <p:blipFill>
          <a:blip r:embed="rId8" cstate="print"/>
          <a:srcRect/>
          <a:stretch>
            <a:fillRect/>
          </a:stretch>
        </p:blipFill>
        <p:spPr bwMode="auto">
          <a:xfrm>
            <a:off x="8193360" y="1052736"/>
            <a:ext cx="1456162" cy="936104"/>
          </a:xfrm>
          <a:prstGeom prst="rect">
            <a:avLst/>
          </a:prstGeom>
          <a:noFill/>
        </p:spPr>
      </p:pic>
      <p:sp>
        <p:nvSpPr>
          <p:cNvPr id="26" name="TextBox 25"/>
          <p:cNvSpPr txBox="1"/>
          <p:nvPr/>
        </p:nvSpPr>
        <p:spPr>
          <a:xfrm>
            <a:off x="7961784" y="2060848"/>
            <a:ext cx="1944216" cy="523220"/>
          </a:xfrm>
          <a:prstGeom prst="rect">
            <a:avLst/>
          </a:prstGeom>
          <a:noFill/>
        </p:spPr>
        <p:txBody>
          <a:bodyPr wrap="square" rtlCol="0">
            <a:spAutoFit/>
          </a:bodyPr>
          <a:lstStyle/>
          <a:p>
            <a:pPr algn="ctr"/>
            <a:r>
              <a:rPr lang="en-GB" sz="1400" i="1" dirty="0"/>
              <a:t>Used for regular</a:t>
            </a:r>
          </a:p>
          <a:p>
            <a:pPr algn="ctr"/>
            <a:r>
              <a:rPr lang="en-GB" sz="1400" i="1" dirty="0"/>
              <a:t>printing</a:t>
            </a:r>
          </a:p>
        </p:txBody>
      </p:sp>
      <p:cxnSp>
        <p:nvCxnSpPr>
          <p:cNvPr id="28" name="Straight Arrow Connector 27"/>
          <p:cNvCxnSpPr>
            <a:stCxn id="15" idx="3"/>
          </p:cNvCxnSpPr>
          <p:nvPr/>
        </p:nvCxnSpPr>
        <p:spPr>
          <a:xfrm flipV="1">
            <a:off x="2288704" y="4149080"/>
            <a:ext cx="3600400" cy="1656184"/>
          </a:xfrm>
          <a:prstGeom prst="straightConnector1">
            <a:avLst/>
          </a:prstGeom>
          <a:ln w="57150">
            <a:solidFill>
              <a:srgbClr val="00B050"/>
            </a:solidFill>
            <a:tailEnd type="arrow"/>
          </a:ln>
        </p:spPr>
        <p:style>
          <a:lnRef idx="1">
            <a:schemeClr val="accent1"/>
          </a:lnRef>
          <a:fillRef idx="0">
            <a:schemeClr val="accent1"/>
          </a:fillRef>
          <a:effectRef idx="0">
            <a:schemeClr val="accent1"/>
          </a:effectRef>
          <a:fontRef idx="minor">
            <a:schemeClr val="tx1"/>
          </a:fontRef>
        </p:style>
      </p:cxnSp>
      <p:sp>
        <p:nvSpPr>
          <p:cNvPr id="30" name="Footer Placeholder 29"/>
          <p:cNvSpPr>
            <a:spLocks noGrp="1"/>
          </p:cNvSpPr>
          <p:nvPr>
            <p:ph type="ftr" sz="quarter" idx="11"/>
          </p:nvPr>
        </p:nvSpPr>
        <p:spPr/>
        <p:txBody>
          <a:bodyPr/>
          <a:lstStyle/>
          <a:p>
            <a:r>
              <a:rPr lang="en-GB"/>
              <a:t>JMARSHALL</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p:cNvPicPr>
            <a:picLocks noChangeAspect="1" noChangeArrowheads="1"/>
          </p:cNvPicPr>
          <p:nvPr/>
        </p:nvPicPr>
        <p:blipFill>
          <a:blip r:embed="rId2" cstate="print"/>
          <a:srcRect/>
          <a:stretch>
            <a:fillRect/>
          </a:stretch>
        </p:blipFill>
        <p:spPr bwMode="auto">
          <a:xfrm>
            <a:off x="344488" y="188640"/>
            <a:ext cx="5040560" cy="658716"/>
          </a:xfrm>
          <a:prstGeom prst="rect">
            <a:avLst/>
          </a:prstGeom>
          <a:noFill/>
          <a:ln w="9525">
            <a:noFill/>
            <a:miter lim="800000"/>
            <a:headEnd/>
            <a:tailEnd/>
          </a:ln>
        </p:spPr>
      </p:pic>
      <p:sp>
        <p:nvSpPr>
          <p:cNvPr id="3" name="Rectangle 2"/>
          <p:cNvSpPr/>
          <p:nvPr/>
        </p:nvSpPr>
        <p:spPr>
          <a:xfrm>
            <a:off x="6537176" y="476672"/>
            <a:ext cx="3168352" cy="1296144"/>
          </a:xfrm>
          <a:prstGeom prst="rect">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GB" dirty="0"/>
          </a:p>
        </p:txBody>
      </p:sp>
      <p:sp>
        <p:nvSpPr>
          <p:cNvPr id="4" name="TextBox 3"/>
          <p:cNvSpPr txBox="1"/>
          <p:nvPr/>
        </p:nvSpPr>
        <p:spPr>
          <a:xfrm>
            <a:off x="7257256" y="476672"/>
            <a:ext cx="2407368" cy="1277273"/>
          </a:xfrm>
          <a:prstGeom prst="rect">
            <a:avLst/>
          </a:prstGeom>
          <a:noFill/>
        </p:spPr>
        <p:txBody>
          <a:bodyPr wrap="square" rtlCol="0">
            <a:spAutoFit/>
          </a:bodyPr>
          <a:lstStyle/>
          <a:p>
            <a:r>
              <a:rPr lang="en-GB" sz="1100" dirty="0"/>
              <a:t>   Look around for any scrap pieces</a:t>
            </a:r>
          </a:p>
          <a:p>
            <a:r>
              <a:rPr lang="en-GB" sz="1100" dirty="0"/>
              <a:t>    of corrugated cardboard at home </a:t>
            </a:r>
          </a:p>
          <a:p>
            <a:r>
              <a:rPr lang="en-GB" sz="1100" dirty="0"/>
              <a:t>    and try building a small architectural</a:t>
            </a:r>
          </a:p>
          <a:p>
            <a:r>
              <a:rPr lang="en-GB" sz="1100" dirty="0"/>
              <a:t>    model. You can use other materials </a:t>
            </a:r>
          </a:p>
          <a:p>
            <a:r>
              <a:rPr lang="en-GB" sz="1100" dirty="0"/>
              <a:t>that you might find lying around to add</a:t>
            </a:r>
          </a:p>
          <a:p>
            <a:r>
              <a:rPr lang="en-GB" sz="1100" dirty="0"/>
              <a:t>more detail to your design, The more creative your model is, the better!</a:t>
            </a:r>
          </a:p>
        </p:txBody>
      </p:sp>
      <p:sp>
        <p:nvSpPr>
          <p:cNvPr id="5" name="Explosion 1 4"/>
          <p:cNvSpPr/>
          <p:nvPr/>
        </p:nvSpPr>
        <p:spPr>
          <a:xfrm>
            <a:off x="5457056" y="0"/>
            <a:ext cx="1944216" cy="1901011"/>
          </a:xfrm>
          <a:prstGeom prst="irregularSeal1">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latin typeface="Arial Unicode MS" pitchFamily="34" charset="-128"/>
                <a:ea typeface="Arial Unicode MS" pitchFamily="34" charset="-128"/>
                <a:cs typeface="Arial Unicode MS" pitchFamily="34" charset="-128"/>
              </a:rPr>
              <a:t>Challenge!</a:t>
            </a:r>
          </a:p>
        </p:txBody>
      </p:sp>
      <p:pic>
        <p:nvPicPr>
          <p:cNvPr id="33794" name="Picture 2" descr="How To Make a Small Cardboard House (BEAUTIFUL &amp; EASY WAY) - YouTube"/>
          <p:cNvPicPr>
            <a:picLocks noChangeAspect="1" noChangeArrowheads="1"/>
          </p:cNvPicPr>
          <p:nvPr/>
        </p:nvPicPr>
        <p:blipFill>
          <a:blip r:embed="rId3" cstate="print"/>
          <a:srcRect/>
          <a:stretch>
            <a:fillRect/>
          </a:stretch>
        </p:blipFill>
        <p:spPr bwMode="auto">
          <a:xfrm>
            <a:off x="6174432" y="2496083"/>
            <a:ext cx="3456384" cy="1944216"/>
          </a:xfrm>
          <a:prstGeom prst="rect">
            <a:avLst/>
          </a:prstGeom>
          <a:noFill/>
        </p:spPr>
      </p:pic>
      <p:pic>
        <p:nvPicPr>
          <p:cNvPr id="33796" name="Picture 4" descr="How to Make a Simple Cardboard House - YouTube"/>
          <p:cNvPicPr>
            <a:picLocks noChangeAspect="1" noChangeArrowheads="1"/>
          </p:cNvPicPr>
          <p:nvPr/>
        </p:nvPicPr>
        <p:blipFill>
          <a:blip r:embed="rId4" cstate="print"/>
          <a:srcRect/>
          <a:stretch>
            <a:fillRect/>
          </a:stretch>
        </p:blipFill>
        <p:spPr bwMode="auto">
          <a:xfrm>
            <a:off x="6177136" y="4666705"/>
            <a:ext cx="3328370" cy="1872208"/>
          </a:xfrm>
          <a:prstGeom prst="rect">
            <a:avLst/>
          </a:prstGeom>
          <a:noFill/>
        </p:spPr>
      </p:pic>
      <p:sp>
        <p:nvSpPr>
          <p:cNvPr id="9" name="TextBox 8"/>
          <p:cNvSpPr txBox="1"/>
          <p:nvPr/>
        </p:nvSpPr>
        <p:spPr>
          <a:xfrm>
            <a:off x="200472" y="1844824"/>
            <a:ext cx="5200463" cy="4616648"/>
          </a:xfrm>
          <a:prstGeom prst="rect">
            <a:avLst/>
          </a:prstGeom>
          <a:noFill/>
        </p:spPr>
        <p:txBody>
          <a:bodyPr wrap="square" rtlCol="0">
            <a:spAutoFit/>
          </a:bodyPr>
          <a:lstStyle/>
          <a:p>
            <a:pPr marL="342900" indent="-342900">
              <a:buAutoNum type="arabicParenR"/>
            </a:pPr>
            <a:r>
              <a:rPr lang="en-GB" sz="1400" dirty="0">
                <a:latin typeface="Arial" pitchFamily="34" charset="0"/>
                <a:cs typeface="Arial" pitchFamily="34" charset="0"/>
              </a:rPr>
              <a:t>The image below shows corrugated cardboard packaging for a take away pizza.</a:t>
            </a:r>
          </a:p>
          <a:p>
            <a:pPr marL="342900" indent="-342900">
              <a:buAutoNum type="arabicParenR"/>
            </a:pPr>
            <a:endParaRPr lang="en-GB" sz="1400" b="1" dirty="0">
              <a:latin typeface="Arial" pitchFamily="34" charset="0"/>
              <a:cs typeface="Arial" pitchFamily="34" charset="0"/>
            </a:endParaRPr>
          </a:p>
          <a:p>
            <a:pPr marL="342900" indent="-342900">
              <a:buAutoNum type="arabicParenR"/>
            </a:pPr>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r>
              <a:rPr lang="en-GB" sz="1400" b="1" dirty="0">
                <a:latin typeface="Arial" pitchFamily="34" charset="0"/>
                <a:cs typeface="Arial" pitchFamily="34" charset="0"/>
              </a:rPr>
              <a:t>     </a:t>
            </a:r>
          </a:p>
          <a:p>
            <a:pPr marL="342900" indent="-342900"/>
            <a:endParaRPr lang="en-GB" sz="1400" b="1" dirty="0">
              <a:latin typeface="Arial" pitchFamily="34" charset="0"/>
              <a:cs typeface="Arial" pitchFamily="34" charset="0"/>
            </a:endParaRPr>
          </a:p>
          <a:p>
            <a:pPr marL="342900" indent="-342900"/>
            <a:r>
              <a:rPr lang="en-GB" sz="1400" b="1" dirty="0">
                <a:latin typeface="Arial" pitchFamily="34" charset="0"/>
                <a:cs typeface="Arial" pitchFamily="34" charset="0"/>
              </a:rPr>
              <a:t>         </a:t>
            </a:r>
          </a:p>
          <a:p>
            <a:pPr marL="342900" indent="-342900"/>
            <a:endParaRPr lang="en-GB" sz="1400" dirty="0">
              <a:latin typeface="Arial" pitchFamily="34" charset="0"/>
              <a:cs typeface="Arial" pitchFamily="34" charset="0"/>
            </a:endParaRPr>
          </a:p>
          <a:p>
            <a:pPr marL="342900" indent="-342900"/>
            <a:r>
              <a:rPr lang="en-GB" sz="1400" dirty="0">
                <a:latin typeface="Arial" pitchFamily="34" charset="0"/>
                <a:cs typeface="Arial" pitchFamily="34" charset="0"/>
              </a:rPr>
              <a:t>      Give</a:t>
            </a:r>
            <a:r>
              <a:rPr lang="en-GB" sz="1400" b="1" dirty="0">
                <a:latin typeface="Arial" pitchFamily="34" charset="0"/>
                <a:cs typeface="Arial" pitchFamily="34" charset="0"/>
              </a:rPr>
              <a:t> two reasons </a:t>
            </a:r>
            <a:r>
              <a:rPr lang="en-GB" sz="1400" dirty="0">
                <a:latin typeface="Arial" pitchFamily="34" charset="0"/>
                <a:cs typeface="Arial" pitchFamily="34" charset="0"/>
              </a:rPr>
              <a:t>why </a:t>
            </a:r>
            <a:r>
              <a:rPr lang="en-GB" sz="1400" b="1" dirty="0">
                <a:latin typeface="Arial" pitchFamily="34" charset="0"/>
                <a:cs typeface="Arial" pitchFamily="34" charset="0"/>
              </a:rPr>
              <a:t>corrugated cardboard </a:t>
            </a:r>
            <a:r>
              <a:rPr lang="en-GB" sz="1400" dirty="0">
                <a:latin typeface="Arial" pitchFamily="34" charset="0"/>
                <a:cs typeface="Arial" pitchFamily="34" charset="0"/>
              </a:rPr>
              <a:t>is suitable material to use for pizza takeaway. </a:t>
            </a:r>
          </a:p>
          <a:p>
            <a:pPr marL="342900" indent="-342900"/>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buAutoNum type="arabicParenR"/>
            </a:pPr>
            <a:endParaRPr lang="en-GB" sz="1400" b="1" dirty="0">
              <a:latin typeface="Arial" pitchFamily="34" charset="0"/>
              <a:cs typeface="Arial" pitchFamily="34" charset="0"/>
            </a:endParaRPr>
          </a:p>
          <a:p>
            <a:pPr marL="342900" indent="-342900">
              <a:buAutoNum type="arabicParenR"/>
            </a:pPr>
            <a:endParaRPr lang="en-GB" sz="1400" b="1" dirty="0">
              <a:latin typeface="Arial" pitchFamily="34" charset="0"/>
              <a:cs typeface="Arial" pitchFamily="34" charset="0"/>
            </a:endParaRPr>
          </a:p>
          <a:p>
            <a:pPr marL="342900" indent="-342900"/>
            <a:r>
              <a:rPr lang="en-GB" sz="1400" b="1" dirty="0">
                <a:latin typeface="Arial" pitchFamily="34" charset="0"/>
                <a:cs typeface="Arial" pitchFamily="34" charset="0"/>
              </a:rPr>
              <a:t>        </a:t>
            </a:r>
          </a:p>
          <a:p>
            <a:pPr marL="342900" indent="-342900"/>
            <a:endParaRPr lang="en-GB" sz="1400" b="1" dirty="0">
              <a:latin typeface="Arial" pitchFamily="34" charset="0"/>
              <a:cs typeface="Arial" pitchFamily="34" charset="0"/>
            </a:endParaRPr>
          </a:p>
          <a:p>
            <a:pPr marL="342900" indent="-342900">
              <a:buAutoNum type="arabicParenR" startAt="2"/>
            </a:pPr>
            <a:r>
              <a:rPr lang="en-GB" sz="1400" dirty="0">
                <a:latin typeface="Arial" panose="020B0604020202020204" pitchFamily="34" charset="0"/>
                <a:cs typeface="Arial" panose="020B0604020202020204" pitchFamily="34" charset="0"/>
              </a:rPr>
              <a:t>Give one disadvantage of corrugated cardboard. </a:t>
            </a:r>
          </a:p>
          <a:p>
            <a:pPr marL="342900" indent="-342900">
              <a:buAutoNum type="arabicParenR" startAt="2"/>
            </a:pPr>
            <a:endParaRPr lang="en-GB" sz="1400" dirty="0">
              <a:latin typeface="Arial" panose="020B0604020202020204" pitchFamily="34" charset="0"/>
              <a:cs typeface="Arial" panose="020B0604020202020204" pitchFamily="34" charset="0"/>
            </a:endParaRPr>
          </a:p>
          <a:p>
            <a:pPr marL="342900" indent="-342900"/>
            <a:r>
              <a:rPr lang="en-GB" sz="1400" dirty="0">
                <a:latin typeface="Arial" panose="020B0604020202020204" pitchFamily="34" charset="0"/>
                <a:cs typeface="Arial" panose="020B0604020202020204" pitchFamily="34" charset="0"/>
              </a:rPr>
              <a:t>       </a:t>
            </a:r>
            <a:r>
              <a:rPr lang="en-GB" sz="1400" b="1" dirty="0">
                <a:solidFill>
                  <a:schemeClr val="tx1"/>
                </a:solidFill>
                <a:latin typeface="Arial" panose="020B0604020202020204" pitchFamily="34" charset="0"/>
                <a:cs typeface="Arial" panose="020B0604020202020204" pitchFamily="34" charset="0"/>
              </a:rPr>
              <a:t>……………………………………………………………………</a:t>
            </a:r>
            <a:endParaRPr lang="en-GB" sz="1400" dirty="0">
              <a:latin typeface="Arial" panose="020B0604020202020204" pitchFamily="34" charset="0"/>
              <a:cs typeface="Arial" panose="020B0604020202020204" pitchFamily="34" charset="0"/>
            </a:endParaRPr>
          </a:p>
        </p:txBody>
      </p:sp>
      <p:sp>
        <p:nvSpPr>
          <p:cNvPr id="10" name="Rectangle: Rounded Corners 4">
            <a:extLst>
              <a:ext uri="{FF2B5EF4-FFF2-40B4-BE49-F238E27FC236}">
                <a16:creationId xmlns:a16="http://schemas.microsoft.com/office/drawing/2014/main" id="{9355533E-0573-4033-BC23-A542321C7CC8}"/>
              </a:ext>
            </a:extLst>
          </p:cNvPr>
          <p:cNvSpPr/>
          <p:nvPr/>
        </p:nvSpPr>
        <p:spPr>
          <a:xfrm>
            <a:off x="488504" y="4509120"/>
            <a:ext cx="5112568" cy="2592288"/>
          </a:xfrm>
          <a:prstGeom prst="round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GB" sz="1000" b="1" dirty="0">
              <a:solidFill>
                <a:schemeClr val="tx1"/>
              </a:solidFill>
              <a:latin typeface="Arial" panose="020B0604020202020204" pitchFamily="34" charset="0"/>
              <a:cs typeface="Arial" panose="020B0604020202020204" pitchFamily="34" charset="0"/>
            </a:endParaRPr>
          </a:p>
          <a:p>
            <a:r>
              <a:rPr lang="en-GB" sz="1400" b="1" dirty="0">
                <a:solidFill>
                  <a:schemeClr val="tx1"/>
                </a:solidFill>
                <a:latin typeface="Arial" panose="020B0604020202020204" pitchFamily="34" charset="0"/>
                <a:cs typeface="Arial" panose="020B0604020202020204" pitchFamily="34" charset="0"/>
              </a:rPr>
              <a:t>…………………………………………………………………………………………………………………………………………</a:t>
            </a:r>
          </a:p>
          <a:p>
            <a:r>
              <a:rPr lang="en-GB" sz="1400" b="1" dirty="0">
                <a:solidFill>
                  <a:schemeClr val="tx1"/>
                </a:solidFill>
                <a:latin typeface="Arial" panose="020B0604020202020204" pitchFamily="34" charset="0"/>
                <a:cs typeface="Arial" panose="020B0604020202020204" pitchFamily="34" charset="0"/>
              </a:rPr>
              <a:t>……………………………………………………………………</a:t>
            </a:r>
          </a:p>
          <a:p>
            <a:endParaRPr lang="en-GB" sz="1400" b="1" dirty="0">
              <a:solidFill>
                <a:schemeClr val="tx1"/>
              </a:solidFill>
              <a:latin typeface="Arial" panose="020B0604020202020204" pitchFamily="34" charset="0"/>
              <a:cs typeface="Arial" panose="020B0604020202020204" pitchFamily="34" charset="0"/>
            </a:endParaRPr>
          </a:p>
        </p:txBody>
      </p:sp>
      <p:sp>
        <p:nvSpPr>
          <p:cNvPr id="11" name="Rectangle 10"/>
          <p:cNvSpPr/>
          <p:nvPr/>
        </p:nvSpPr>
        <p:spPr>
          <a:xfrm>
            <a:off x="302964" y="1213599"/>
            <a:ext cx="5112568" cy="57606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Impact" pitchFamily="34" charset="0"/>
              </a:rPr>
              <a:t>Can you answer these questions?</a:t>
            </a:r>
          </a:p>
        </p:txBody>
      </p:sp>
      <p:pic>
        <p:nvPicPr>
          <p:cNvPr id="33798" name="Picture 6" descr="Pizza Box Takeaway Brown Postal Mailing Packing Box 16&quot; Red Green ..."/>
          <p:cNvPicPr>
            <a:picLocks noChangeAspect="1" noChangeArrowheads="1"/>
          </p:cNvPicPr>
          <p:nvPr/>
        </p:nvPicPr>
        <p:blipFill>
          <a:blip r:embed="rId5" cstate="print"/>
          <a:srcRect/>
          <a:stretch>
            <a:fillRect/>
          </a:stretch>
        </p:blipFill>
        <p:spPr bwMode="auto">
          <a:xfrm>
            <a:off x="1712640" y="2420888"/>
            <a:ext cx="2232248" cy="1480932"/>
          </a:xfrm>
          <a:prstGeom prst="rect">
            <a:avLst/>
          </a:prstGeom>
          <a:noFill/>
        </p:spPr>
      </p:pic>
      <p:sp>
        <p:nvSpPr>
          <p:cNvPr id="16" name="Footer Placeholder 15"/>
          <p:cNvSpPr>
            <a:spLocks noGrp="1"/>
          </p:cNvSpPr>
          <p:nvPr>
            <p:ph type="ftr" sz="quarter" idx="11"/>
          </p:nvPr>
        </p:nvSpPr>
        <p:spPr/>
        <p:txBody>
          <a:bodyPr/>
          <a:lstStyle/>
          <a:p>
            <a:r>
              <a:rPr lang="en-GB"/>
              <a:t>JMARSHALL</a:t>
            </a:r>
          </a:p>
        </p:txBody>
      </p:sp>
      <p:sp>
        <p:nvSpPr>
          <p:cNvPr id="14" name="TextBox 13">
            <a:extLst>
              <a:ext uri="{FF2B5EF4-FFF2-40B4-BE49-F238E27FC236}">
                <a16:creationId xmlns:a16="http://schemas.microsoft.com/office/drawing/2014/main" id="{9848B876-0281-46A5-85D8-6B90C1F24DCE}"/>
              </a:ext>
            </a:extLst>
          </p:cNvPr>
          <p:cNvSpPr txBox="1"/>
          <p:nvPr/>
        </p:nvSpPr>
        <p:spPr>
          <a:xfrm>
            <a:off x="241376" y="726845"/>
            <a:ext cx="5472608" cy="461665"/>
          </a:xfrm>
          <a:prstGeom prst="rect">
            <a:avLst/>
          </a:prstGeom>
          <a:noFill/>
        </p:spPr>
        <p:txBody>
          <a:bodyPr wrap="square">
            <a:spAutoFit/>
          </a:bodyPr>
          <a:lstStyle/>
          <a:p>
            <a:r>
              <a:rPr lang="en-GB" sz="1200" dirty="0">
                <a:solidFill>
                  <a:schemeClr val="tx1"/>
                </a:solidFill>
                <a:latin typeface="Arial" panose="020B0604020202020204" pitchFamily="34" charset="0"/>
                <a:cs typeface="Arial" panose="020B0604020202020204" pitchFamily="34" charset="0"/>
              </a:rPr>
              <a:t>Look at the</a:t>
            </a:r>
          </a:p>
          <a:p>
            <a:r>
              <a:rPr lang="en-GB" sz="1200" dirty="0">
                <a:solidFill>
                  <a:schemeClr val="tx1"/>
                </a:solidFill>
                <a:latin typeface="Arial" panose="020B0604020202020204" pitchFamily="34" charset="0"/>
                <a:cs typeface="Arial" panose="020B0604020202020204" pitchFamily="34" charset="0"/>
              </a:rPr>
              <a:t>‘How paper and card are manufactured’ page on technologystudent.com</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p:cNvPicPr>
            <a:picLocks noChangeAspect="1" noChangeArrowheads="1"/>
          </p:cNvPicPr>
          <p:nvPr/>
        </p:nvPicPr>
        <p:blipFill>
          <a:blip r:embed="rId3" cstate="print"/>
          <a:srcRect/>
          <a:stretch>
            <a:fillRect/>
          </a:stretch>
        </p:blipFill>
        <p:spPr bwMode="auto">
          <a:xfrm>
            <a:off x="344488" y="188640"/>
            <a:ext cx="4608512" cy="602255"/>
          </a:xfrm>
          <a:prstGeom prst="rect">
            <a:avLst/>
          </a:prstGeom>
          <a:noFill/>
          <a:ln w="9525">
            <a:noFill/>
            <a:miter lim="800000"/>
            <a:headEnd/>
            <a:tailEnd/>
          </a:ln>
        </p:spPr>
      </p:pic>
      <p:sp>
        <p:nvSpPr>
          <p:cNvPr id="4" name="Rectangle 3"/>
          <p:cNvSpPr/>
          <p:nvPr/>
        </p:nvSpPr>
        <p:spPr>
          <a:xfrm>
            <a:off x="5241032" y="260648"/>
            <a:ext cx="4176464" cy="50405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Impact" pitchFamily="34" charset="0"/>
              </a:rPr>
              <a:t>Paper and board finishes</a:t>
            </a:r>
          </a:p>
        </p:txBody>
      </p:sp>
      <p:pic>
        <p:nvPicPr>
          <p:cNvPr id="32771" name="Picture 3" descr="Jack (playing card) - Wikipedia"/>
          <p:cNvPicPr>
            <a:picLocks noChangeAspect="1" noChangeArrowheads="1"/>
          </p:cNvPicPr>
          <p:nvPr/>
        </p:nvPicPr>
        <p:blipFill>
          <a:blip r:embed="rId4" cstate="print"/>
          <a:srcRect/>
          <a:stretch>
            <a:fillRect/>
          </a:stretch>
        </p:blipFill>
        <p:spPr bwMode="auto">
          <a:xfrm>
            <a:off x="776536" y="5085184"/>
            <a:ext cx="2016224" cy="1344150"/>
          </a:xfrm>
          <a:prstGeom prst="rect">
            <a:avLst/>
          </a:prstGeom>
          <a:noFill/>
        </p:spPr>
      </p:pic>
      <p:sp>
        <p:nvSpPr>
          <p:cNvPr id="6" name="TextBox 5"/>
          <p:cNvSpPr txBox="1"/>
          <p:nvPr/>
        </p:nvSpPr>
        <p:spPr>
          <a:xfrm>
            <a:off x="344488" y="4581128"/>
            <a:ext cx="4968552" cy="307777"/>
          </a:xfrm>
          <a:prstGeom prst="rect">
            <a:avLst/>
          </a:prstGeom>
          <a:noFill/>
        </p:spPr>
        <p:txBody>
          <a:bodyPr wrap="square" rtlCol="0">
            <a:spAutoFit/>
          </a:bodyPr>
          <a:lstStyle/>
          <a:p>
            <a:pPr marL="342900" indent="-342900"/>
            <a:r>
              <a:rPr lang="en-GB" sz="1400" dirty="0">
                <a:latin typeface="Arial" pitchFamily="34" charset="0"/>
                <a:cs typeface="Arial" pitchFamily="34" charset="0"/>
              </a:rPr>
              <a:t>2)    Give </a:t>
            </a:r>
            <a:r>
              <a:rPr lang="en-GB" sz="1400" b="1" dirty="0">
                <a:latin typeface="Arial" pitchFamily="34" charset="0"/>
                <a:cs typeface="Arial" pitchFamily="34" charset="0"/>
              </a:rPr>
              <a:t>two reasons </a:t>
            </a:r>
            <a:r>
              <a:rPr lang="en-GB" sz="1400" dirty="0">
                <a:latin typeface="Arial" pitchFamily="34" charset="0"/>
                <a:cs typeface="Arial" pitchFamily="34" charset="0"/>
              </a:rPr>
              <a:t>why playing cards are  </a:t>
            </a:r>
            <a:r>
              <a:rPr lang="en-GB" sz="1400" b="1" dirty="0">
                <a:latin typeface="Arial" pitchFamily="34" charset="0"/>
                <a:cs typeface="Arial" pitchFamily="34" charset="0"/>
              </a:rPr>
              <a:t>varnished. </a:t>
            </a:r>
          </a:p>
        </p:txBody>
      </p:sp>
      <p:sp>
        <p:nvSpPr>
          <p:cNvPr id="7" name="Rectangle 6"/>
          <p:cNvSpPr/>
          <p:nvPr/>
        </p:nvSpPr>
        <p:spPr>
          <a:xfrm>
            <a:off x="2936776" y="4869160"/>
            <a:ext cx="1800200" cy="1600438"/>
          </a:xfrm>
          <a:prstGeom prst="rect">
            <a:avLst/>
          </a:prstGeom>
        </p:spPr>
        <p:txBody>
          <a:bodyPr wrap="square">
            <a:spAutoFit/>
          </a:bodyPr>
          <a:lstStyle/>
          <a:p>
            <a:endParaRPr lang="en-GB" sz="1400" b="1" dirty="0">
              <a:latin typeface="Arial" panose="020B0604020202020204" pitchFamily="34" charset="0"/>
              <a:cs typeface="Arial" panose="020B0604020202020204" pitchFamily="34" charset="0"/>
            </a:endParaRPr>
          </a:p>
          <a:p>
            <a:r>
              <a:rPr lang="en-GB" sz="1400" b="1" dirty="0">
                <a:latin typeface="Arial" panose="020B0604020202020204" pitchFamily="34" charset="0"/>
                <a:cs typeface="Arial" panose="020B0604020202020204" pitchFamily="34" charset="0"/>
              </a:rPr>
              <a:t>………………………………………………………………………………………………………………………………………………</a:t>
            </a:r>
          </a:p>
        </p:txBody>
      </p:sp>
      <p:sp>
        <p:nvSpPr>
          <p:cNvPr id="9" name="TextBox 8"/>
          <p:cNvSpPr txBox="1"/>
          <p:nvPr/>
        </p:nvSpPr>
        <p:spPr>
          <a:xfrm>
            <a:off x="272480" y="836712"/>
            <a:ext cx="5200463" cy="3970318"/>
          </a:xfrm>
          <a:prstGeom prst="rect">
            <a:avLst/>
          </a:prstGeom>
          <a:noFill/>
        </p:spPr>
        <p:txBody>
          <a:bodyPr wrap="square" rtlCol="0">
            <a:spAutoFit/>
          </a:bodyPr>
          <a:lstStyle/>
          <a:p>
            <a:pPr marL="342900" indent="-342900">
              <a:buAutoNum type="arabicParenR"/>
            </a:pPr>
            <a:endParaRPr lang="en-GB" sz="1400" b="1" dirty="0">
              <a:latin typeface="Arial" pitchFamily="34" charset="0"/>
              <a:cs typeface="Arial" pitchFamily="34" charset="0"/>
            </a:endParaRPr>
          </a:p>
          <a:p>
            <a:pPr marL="342900" indent="-342900">
              <a:buAutoNum type="arabicParenR"/>
            </a:pPr>
            <a:endParaRPr lang="en-GB" sz="1400" b="1" dirty="0">
              <a:latin typeface="Arial" pitchFamily="34" charset="0"/>
              <a:cs typeface="Arial" pitchFamily="34" charset="0"/>
            </a:endParaRPr>
          </a:p>
          <a:p>
            <a:pPr marL="342900" indent="-342900">
              <a:buAutoNum type="arabicParenR"/>
            </a:pPr>
            <a:endParaRPr lang="en-GB" sz="1400" b="1" dirty="0">
              <a:latin typeface="Arial" pitchFamily="34" charset="0"/>
              <a:cs typeface="Arial" pitchFamily="34" charset="0"/>
            </a:endParaRPr>
          </a:p>
          <a:p>
            <a:pPr marL="342900" indent="-342900">
              <a:buAutoNum type="arabicParenR"/>
            </a:pPr>
            <a:r>
              <a:rPr lang="en-GB" sz="1400" b="1" dirty="0">
                <a:latin typeface="Arial" pitchFamily="34" charset="0"/>
                <a:cs typeface="Arial" pitchFamily="34" charset="0"/>
              </a:rPr>
              <a:t>Embossing</a:t>
            </a:r>
            <a:r>
              <a:rPr lang="en-GB" sz="1400" dirty="0">
                <a:latin typeface="Arial" pitchFamily="34" charset="0"/>
                <a:cs typeface="Arial" pitchFamily="34" charset="0"/>
              </a:rPr>
              <a:t> is a finishing technique</a:t>
            </a:r>
          </a:p>
          <a:p>
            <a:r>
              <a:rPr lang="en-GB" sz="1400" dirty="0">
                <a:latin typeface="Arial" pitchFamily="34" charset="0"/>
                <a:cs typeface="Arial" pitchFamily="34" charset="0"/>
              </a:rPr>
              <a:t>       that is often used on business cards </a:t>
            </a:r>
          </a:p>
          <a:p>
            <a:r>
              <a:rPr lang="en-GB" sz="1400" dirty="0">
                <a:latin typeface="Arial" pitchFamily="34" charset="0"/>
                <a:cs typeface="Arial" pitchFamily="34" charset="0"/>
              </a:rPr>
              <a:t>       or greetings cards which can </a:t>
            </a:r>
          </a:p>
          <a:p>
            <a:r>
              <a:rPr lang="en-GB" sz="1400" dirty="0">
                <a:latin typeface="Arial" pitchFamily="34" charset="0"/>
                <a:cs typeface="Arial" pitchFamily="34" charset="0"/>
              </a:rPr>
              <a:t>       suggest quality.</a:t>
            </a:r>
          </a:p>
          <a:p>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r>
              <a:rPr lang="en-GB" sz="1400" dirty="0">
                <a:latin typeface="Arial" pitchFamily="34" charset="0"/>
                <a:cs typeface="Arial" pitchFamily="34" charset="0"/>
              </a:rPr>
              <a:t>        Explain how embossing is </a:t>
            </a:r>
            <a:r>
              <a:rPr lang="en-GB" sz="1400" b="1" dirty="0">
                <a:latin typeface="Arial" pitchFamily="34" charset="0"/>
                <a:cs typeface="Arial" pitchFamily="34" charset="0"/>
              </a:rPr>
              <a:t>carried out in industry </a:t>
            </a:r>
            <a:r>
              <a:rPr lang="en-GB" sz="1400" dirty="0">
                <a:latin typeface="Arial" pitchFamily="34" charset="0"/>
                <a:cs typeface="Arial" pitchFamily="34" charset="0"/>
              </a:rPr>
              <a:t>on  </a:t>
            </a:r>
          </a:p>
          <a:p>
            <a:pPr marL="342900" indent="-342900"/>
            <a:r>
              <a:rPr lang="en-GB" sz="1400" dirty="0">
                <a:latin typeface="Arial" pitchFamily="34" charset="0"/>
                <a:cs typeface="Arial" pitchFamily="34" charset="0"/>
              </a:rPr>
              <a:t>        paper or card. </a:t>
            </a:r>
          </a:p>
          <a:p>
            <a:pPr marL="342900" indent="-342900"/>
            <a:endParaRPr lang="en-GB" sz="1400" dirty="0">
              <a:latin typeface="Arial" pitchFamily="34" charset="0"/>
              <a:cs typeface="Arial" pitchFamily="34" charset="0"/>
            </a:endParaRPr>
          </a:p>
          <a:p>
            <a:pPr marL="342900" indent="-342900"/>
            <a:r>
              <a:rPr lang="en-GB" sz="1400" dirty="0">
                <a:latin typeface="Arial" pitchFamily="34" charset="0"/>
                <a:cs typeface="Arial" pitchFamily="34" charset="0"/>
              </a:rPr>
              <a:t>       </a:t>
            </a:r>
            <a:r>
              <a:rPr lang="en-GB" sz="1400" b="1" dirty="0">
                <a:solidFill>
                  <a:schemeClr val="tx1"/>
                </a:solidFill>
                <a:latin typeface="Arial" panose="020B0604020202020204" pitchFamily="34" charset="0"/>
                <a:cs typeface="Arial" panose="020B0604020202020204" pitchFamily="34" charset="0"/>
              </a:rPr>
              <a:t>……………………………………………………………………</a:t>
            </a:r>
            <a:endParaRPr lang="en-GB" sz="1400" b="1" dirty="0">
              <a:latin typeface="Arial" panose="020B0604020202020204" pitchFamily="34" charset="0"/>
              <a:cs typeface="Arial" panose="020B0604020202020204" pitchFamily="34" charset="0"/>
            </a:endParaRPr>
          </a:p>
          <a:p>
            <a:pPr marL="342900" indent="-342900"/>
            <a:r>
              <a:rPr lang="en-GB" sz="1400" b="1" dirty="0">
                <a:solidFill>
                  <a:schemeClr val="tx1"/>
                </a:solidFill>
                <a:latin typeface="Arial" panose="020B0604020202020204" pitchFamily="34" charset="0"/>
                <a:cs typeface="Arial" panose="020B0604020202020204" pitchFamily="34" charset="0"/>
              </a:rPr>
              <a:t>      </a:t>
            </a:r>
            <a:r>
              <a:rPr lang="en-GB" sz="1400" dirty="0">
                <a:latin typeface="Arial" panose="020B0604020202020204" pitchFamily="34" charset="0"/>
                <a:cs typeface="Arial" panose="020B0604020202020204" pitchFamily="34" charset="0"/>
              </a:rPr>
              <a:t> </a:t>
            </a:r>
            <a:r>
              <a:rPr lang="en-GB" sz="1400" b="1" dirty="0">
                <a:latin typeface="Arial" panose="020B0604020202020204" pitchFamily="34" charset="0"/>
                <a:cs typeface="Arial" panose="020B0604020202020204" pitchFamily="34" charset="0"/>
              </a:rPr>
              <a:t>……………………………………………………………………</a:t>
            </a:r>
          </a:p>
          <a:p>
            <a:pPr marL="342900" indent="-342900"/>
            <a:r>
              <a:rPr lang="en-GB" sz="1400" b="1" dirty="0">
                <a:latin typeface="Arial" panose="020B0604020202020204" pitchFamily="34" charset="0"/>
                <a:cs typeface="Arial" panose="020B0604020202020204" pitchFamily="34" charset="0"/>
              </a:rPr>
              <a:t>       ……………………………………………………………………</a:t>
            </a:r>
          </a:p>
          <a:p>
            <a:pPr marL="342900" indent="-342900"/>
            <a:r>
              <a:rPr lang="en-GB" sz="1400" b="1" dirty="0">
                <a:latin typeface="Arial" panose="020B0604020202020204" pitchFamily="34" charset="0"/>
                <a:cs typeface="Arial" panose="020B0604020202020204" pitchFamily="34" charset="0"/>
              </a:rPr>
              <a:t>      </a:t>
            </a:r>
            <a:r>
              <a:rPr lang="en-GB" sz="1400" dirty="0">
                <a:latin typeface="Arial" panose="020B0604020202020204" pitchFamily="34" charset="0"/>
                <a:cs typeface="Arial" panose="020B0604020202020204" pitchFamily="34" charset="0"/>
              </a:rPr>
              <a:t> </a:t>
            </a:r>
            <a:r>
              <a:rPr lang="en-GB" sz="1400" b="1" dirty="0">
                <a:latin typeface="Arial" panose="020B0604020202020204" pitchFamily="34" charset="0"/>
                <a:cs typeface="Arial" panose="020B0604020202020204" pitchFamily="34" charset="0"/>
              </a:rPr>
              <a:t>……………………………………………………………………</a:t>
            </a:r>
          </a:p>
          <a:p>
            <a:pPr marL="342900" indent="-342900"/>
            <a:endParaRPr lang="en-GB" sz="1400" b="1" dirty="0">
              <a:solidFill>
                <a:schemeClr val="tx1"/>
              </a:solidFill>
              <a:latin typeface="Arial" panose="020B0604020202020204" pitchFamily="34" charset="0"/>
              <a:cs typeface="Arial" panose="020B0604020202020204" pitchFamily="34" charset="0"/>
            </a:endParaRPr>
          </a:p>
        </p:txBody>
      </p:sp>
      <p:pic>
        <p:nvPicPr>
          <p:cNvPr id="26626" name="Picture 2" descr="Embossed Letterheads - Luxury A4 - Single - Double Sided - 120gsm"/>
          <p:cNvPicPr>
            <a:picLocks noChangeAspect="1" noChangeArrowheads="1"/>
          </p:cNvPicPr>
          <p:nvPr/>
        </p:nvPicPr>
        <p:blipFill>
          <a:blip r:embed="rId5" cstate="print"/>
          <a:srcRect/>
          <a:stretch>
            <a:fillRect/>
          </a:stretch>
        </p:blipFill>
        <p:spPr bwMode="auto">
          <a:xfrm>
            <a:off x="3848878" y="1395941"/>
            <a:ext cx="1200133" cy="1440160"/>
          </a:xfrm>
          <a:prstGeom prst="rect">
            <a:avLst/>
          </a:prstGeom>
          <a:noFill/>
        </p:spPr>
      </p:pic>
      <p:pic>
        <p:nvPicPr>
          <p:cNvPr id="26628" name="Picture 4" descr="Spot UV varnishing – Beamreach Printing"/>
          <p:cNvPicPr>
            <a:picLocks noChangeAspect="1" noChangeArrowheads="1"/>
          </p:cNvPicPr>
          <p:nvPr/>
        </p:nvPicPr>
        <p:blipFill>
          <a:blip r:embed="rId6" cstate="print"/>
          <a:srcRect/>
          <a:stretch>
            <a:fillRect/>
          </a:stretch>
        </p:blipFill>
        <p:spPr bwMode="auto">
          <a:xfrm>
            <a:off x="5673080" y="1700808"/>
            <a:ext cx="1917813" cy="1224136"/>
          </a:xfrm>
          <a:prstGeom prst="rect">
            <a:avLst/>
          </a:prstGeom>
          <a:noFill/>
        </p:spPr>
      </p:pic>
      <p:pic>
        <p:nvPicPr>
          <p:cNvPr id="26630" name="Picture 6" descr="Handie Man Magazine Cover Spoof Canvas Print | Personalised Treasure"/>
          <p:cNvPicPr>
            <a:picLocks noChangeAspect="1" noChangeArrowheads="1"/>
          </p:cNvPicPr>
          <p:nvPr/>
        </p:nvPicPr>
        <p:blipFill>
          <a:blip r:embed="rId7" cstate="print"/>
          <a:srcRect/>
          <a:stretch>
            <a:fillRect/>
          </a:stretch>
        </p:blipFill>
        <p:spPr bwMode="auto">
          <a:xfrm>
            <a:off x="7689304" y="1628800"/>
            <a:ext cx="1560276" cy="1512168"/>
          </a:xfrm>
          <a:prstGeom prst="rect">
            <a:avLst/>
          </a:prstGeom>
          <a:noFill/>
        </p:spPr>
      </p:pic>
      <p:sp>
        <p:nvSpPr>
          <p:cNvPr id="13" name="TextBox 12"/>
          <p:cNvSpPr txBox="1"/>
          <p:nvPr/>
        </p:nvSpPr>
        <p:spPr>
          <a:xfrm>
            <a:off x="5457056" y="1052736"/>
            <a:ext cx="3746538" cy="2677656"/>
          </a:xfrm>
          <a:prstGeom prst="rect">
            <a:avLst/>
          </a:prstGeom>
          <a:noFill/>
        </p:spPr>
        <p:txBody>
          <a:bodyPr wrap="none" rtlCol="0">
            <a:spAutoFit/>
          </a:bodyPr>
          <a:lstStyle/>
          <a:p>
            <a:pPr marL="342900" indent="-342900">
              <a:buAutoNum type="arabicParenR" startAt="3"/>
            </a:pPr>
            <a:r>
              <a:rPr lang="en-GB" sz="1400" dirty="0">
                <a:latin typeface="Arial" pitchFamily="34" charset="0"/>
                <a:cs typeface="Arial" pitchFamily="34" charset="0"/>
              </a:rPr>
              <a:t>UV glossing is a finishing technique that </a:t>
            </a:r>
          </a:p>
          <a:p>
            <a:pPr marL="342900" indent="-342900"/>
            <a:r>
              <a:rPr lang="en-GB" sz="1400" dirty="0">
                <a:latin typeface="Arial" pitchFamily="34" charset="0"/>
                <a:cs typeface="Arial" pitchFamily="34" charset="0"/>
              </a:rPr>
              <a:t>        is used on magazine covers. </a:t>
            </a:r>
          </a:p>
          <a:p>
            <a:pPr marL="342900" indent="-342900"/>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r>
              <a:rPr lang="en-GB" sz="1400" dirty="0">
                <a:latin typeface="Arial" pitchFamily="34" charset="0"/>
                <a:cs typeface="Arial" pitchFamily="34" charset="0"/>
              </a:rPr>
              <a:t>     Explain why </a:t>
            </a:r>
            <a:r>
              <a:rPr lang="en-GB" sz="1400" b="1" dirty="0">
                <a:latin typeface="Arial" pitchFamily="34" charset="0"/>
                <a:cs typeface="Arial" pitchFamily="34" charset="0"/>
              </a:rPr>
              <a:t>UV glossing </a:t>
            </a:r>
            <a:r>
              <a:rPr lang="en-GB" sz="1400" dirty="0">
                <a:latin typeface="Arial" pitchFamily="34" charset="0"/>
                <a:cs typeface="Arial" pitchFamily="34" charset="0"/>
              </a:rPr>
              <a:t>is used for </a:t>
            </a:r>
          </a:p>
          <a:p>
            <a:pPr marL="342900" indent="-342900"/>
            <a:r>
              <a:rPr lang="en-GB" sz="1400" dirty="0">
                <a:latin typeface="Arial" pitchFamily="34" charset="0"/>
                <a:cs typeface="Arial" pitchFamily="34" charset="0"/>
              </a:rPr>
              <a:t>     magazine covers. </a:t>
            </a:r>
          </a:p>
        </p:txBody>
      </p:sp>
      <p:sp>
        <p:nvSpPr>
          <p:cNvPr id="14" name="Rectangle 13"/>
          <p:cNvSpPr/>
          <p:nvPr/>
        </p:nvSpPr>
        <p:spPr>
          <a:xfrm>
            <a:off x="5745088" y="3573016"/>
            <a:ext cx="3556620" cy="954107"/>
          </a:xfrm>
          <a:prstGeom prst="rect">
            <a:avLst/>
          </a:prstGeom>
        </p:spPr>
        <p:txBody>
          <a:bodyPr wrap="square">
            <a:spAutoFit/>
          </a:bodyPr>
          <a:lstStyle/>
          <a:p>
            <a:endParaRPr lang="en-GB" sz="1400" b="1" dirty="0">
              <a:latin typeface="Arial" panose="020B0604020202020204" pitchFamily="34" charset="0"/>
              <a:cs typeface="Arial" panose="020B0604020202020204" pitchFamily="34" charset="0"/>
            </a:endParaRPr>
          </a:p>
          <a:p>
            <a:r>
              <a:rPr lang="en-GB" sz="1400" b="1" dirty="0">
                <a:latin typeface="Arial" panose="020B0604020202020204" pitchFamily="34" charset="0"/>
                <a:cs typeface="Arial" panose="020B0604020202020204" pitchFamily="34" charset="0"/>
              </a:rPr>
              <a:t>………………………………………………………………………………………………………………………………………………</a:t>
            </a:r>
          </a:p>
        </p:txBody>
      </p:sp>
      <p:sp>
        <p:nvSpPr>
          <p:cNvPr id="15" name="Rectangle 14"/>
          <p:cNvSpPr/>
          <p:nvPr/>
        </p:nvSpPr>
        <p:spPr>
          <a:xfrm>
            <a:off x="5788868" y="4221088"/>
            <a:ext cx="3556620" cy="954107"/>
          </a:xfrm>
          <a:prstGeom prst="rect">
            <a:avLst/>
          </a:prstGeom>
        </p:spPr>
        <p:txBody>
          <a:bodyPr wrap="square">
            <a:spAutoFit/>
          </a:bodyPr>
          <a:lstStyle/>
          <a:p>
            <a:endParaRPr lang="en-GB" sz="1400" b="1" dirty="0">
              <a:latin typeface="Arial" panose="020B0604020202020204" pitchFamily="34" charset="0"/>
              <a:cs typeface="Arial" panose="020B0604020202020204" pitchFamily="34" charset="0"/>
            </a:endParaRPr>
          </a:p>
          <a:p>
            <a:r>
              <a:rPr lang="en-GB" sz="1400" b="1" dirty="0">
                <a:latin typeface="Arial" panose="020B0604020202020204" pitchFamily="34" charset="0"/>
                <a:cs typeface="Arial" panose="020B0604020202020204" pitchFamily="34" charset="0"/>
              </a:rPr>
              <a:t>………………………………………………………………………………………………………………………………………………</a:t>
            </a:r>
          </a:p>
        </p:txBody>
      </p:sp>
      <p:sp>
        <p:nvSpPr>
          <p:cNvPr id="17" name="Footer Placeholder 16"/>
          <p:cNvSpPr>
            <a:spLocks noGrp="1"/>
          </p:cNvSpPr>
          <p:nvPr>
            <p:ph type="ftr" sz="quarter" idx="11"/>
          </p:nvPr>
        </p:nvSpPr>
        <p:spPr/>
        <p:txBody>
          <a:bodyPr/>
          <a:lstStyle/>
          <a:p>
            <a:r>
              <a:rPr lang="en-GB"/>
              <a:t>JMARSHALL</a:t>
            </a:r>
          </a:p>
        </p:txBody>
      </p:sp>
      <p:sp>
        <p:nvSpPr>
          <p:cNvPr id="16" name="TextBox 15">
            <a:extLst>
              <a:ext uri="{FF2B5EF4-FFF2-40B4-BE49-F238E27FC236}">
                <a16:creationId xmlns:a16="http://schemas.microsoft.com/office/drawing/2014/main" id="{C2C5D0EA-7012-4E0C-BC7E-0CCEFCE62C2D}"/>
              </a:ext>
            </a:extLst>
          </p:cNvPr>
          <p:cNvSpPr txBox="1"/>
          <p:nvPr/>
        </p:nvSpPr>
        <p:spPr>
          <a:xfrm>
            <a:off x="272480" y="821632"/>
            <a:ext cx="5328592" cy="461665"/>
          </a:xfrm>
          <a:prstGeom prst="rect">
            <a:avLst/>
          </a:prstGeom>
          <a:noFill/>
        </p:spPr>
        <p:txBody>
          <a:bodyPr wrap="square">
            <a:spAutoFit/>
          </a:bodyPr>
          <a:lstStyle/>
          <a:p>
            <a:r>
              <a:rPr lang="en-GB" sz="1200" dirty="0">
                <a:solidFill>
                  <a:schemeClr val="tx1"/>
                </a:solidFill>
                <a:latin typeface="Arial" panose="020B0604020202020204" pitchFamily="34" charset="0"/>
                <a:cs typeface="Arial" panose="020B0604020202020204" pitchFamily="34" charset="0"/>
              </a:rPr>
              <a:t>Look at the</a:t>
            </a:r>
          </a:p>
          <a:p>
            <a:r>
              <a:rPr lang="en-GB" sz="1200" dirty="0">
                <a:solidFill>
                  <a:schemeClr val="tx1"/>
                </a:solidFill>
                <a:latin typeface="Arial" panose="020B0604020202020204" pitchFamily="34" charset="0"/>
                <a:cs typeface="Arial" panose="020B0604020202020204" pitchFamily="34" charset="0"/>
              </a:rPr>
              <a:t>‘How paper and card are manufactured’ page on technologystudent.com</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p:cNvPicPr>
            <a:picLocks noChangeAspect="1" noChangeArrowheads="1"/>
          </p:cNvPicPr>
          <p:nvPr/>
        </p:nvPicPr>
        <p:blipFill>
          <a:blip r:embed="rId2" cstate="print"/>
          <a:srcRect/>
          <a:stretch>
            <a:fillRect/>
          </a:stretch>
        </p:blipFill>
        <p:spPr bwMode="auto">
          <a:xfrm>
            <a:off x="272480" y="188640"/>
            <a:ext cx="5040560" cy="658716"/>
          </a:xfrm>
          <a:prstGeom prst="rect">
            <a:avLst/>
          </a:prstGeom>
          <a:noFill/>
          <a:ln w="9525">
            <a:noFill/>
            <a:miter lim="800000"/>
            <a:headEnd/>
            <a:tailEnd/>
          </a:ln>
        </p:spPr>
      </p:pic>
      <p:pic>
        <p:nvPicPr>
          <p:cNvPr id="25602" name="Picture 2" descr="Flower patch step panel by wendy lee, Stampin' Up! Fun Fold Cards, Pop Up Cards, Folded Cards, Card Making Tutorials, Card Making Techniques, Cardmaking And Papercraft, Step Cards, Interactive Cards, Flower Patch"/>
          <p:cNvPicPr>
            <a:picLocks noChangeAspect="1" noChangeArrowheads="1"/>
          </p:cNvPicPr>
          <p:nvPr/>
        </p:nvPicPr>
        <p:blipFill>
          <a:blip r:embed="rId3" cstate="print"/>
          <a:srcRect/>
          <a:stretch>
            <a:fillRect/>
          </a:stretch>
        </p:blipFill>
        <p:spPr bwMode="auto">
          <a:xfrm>
            <a:off x="5889104" y="2060848"/>
            <a:ext cx="1986980" cy="2463855"/>
          </a:xfrm>
          <a:prstGeom prst="rect">
            <a:avLst/>
          </a:prstGeom>
          <a:noFill/>
        </p:spPr>
      </p:pic>
      <p:sp>
        <p:nvSpPr>
          <p:cNvPr id="4" name="Rectangle 3"/>
          <p:cNvSpPr/>
          <p:nvPr/>
        </p:nvSpPr>
        <p:spPr>
          <a:xfrm>
            <a:off x="6537176" y="476672"/>
            <a:ext cx="3168352" cy="1512168"/>
          </a:xfrm>
          <a:prstGeom prst="rect">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GB" dirty="0"/>
          </a:p>
        </p:txBody>
      </p:sp>
      <p:sp>
        <p:nvSpPr>
          <p:cNvPr id="5" name="TextBox 4"/>
          <p:cNvSpPr txBox="1"/>
          <p:nvPr/>
        </p:nvSpPr>
        <p:spPr>
          <a:xfrm>
            <a:off x="7257256" y="476672"/>
            <a:ext cx="2407368" cy="1446550"/>
          </a:xfrm>
          <a:prstGeom prst="rect">
            <a:avLst/>
          </a:prstGeom>
          <a:noFill/>
        </p:spPr>
        <p:txBody>
          <a:bodyPr wrap="square" rtlCol="0">
            <a:spAutoFit/>
          </a:bodyPr>
          <a:lstStyle/>
          <a:p>
            <a:r>
              <a:rPr lang="en-GB" sz="1100" dirty="0"/>
              <a:t>   Have a look at home for scrap pieces</a:t>
            </a:r>
          </a:p>
          <a:p>
            <a:r>
              <a:rPr lang="en-GB" sz="1100" dirty="0"/>
              <a:t>   of paper,  card, magazines and create</a:t>
            </a:r>
          </a:p>
          <a:p>
            <a:r>
              <a:rPr lang="en-GB" sz="1100" dirty="0"/>
              <a:t>a 3D greetings card. Layer up different </a:t>
            </a:r>
          </a:p>
          <a:p>
            <a:r>
              <a:rPr lang="en-GB" sz="1100" dirty="0"/>
              <a:t>   types of card and paper to create</a:t>
            </a:r>
          </a:p>
          <a:p>
            <a:r>
              <a:rPr lang="en-GB" sz="1100" dirty="0"/>
              <a:t>   an unusual and interesting design. </a:t>
            </a:r>
          </a:p>
          <a:p>
            <a:r>
              <a:rPr lang="en-GB" sz="1100" dirty="0"/>
              <a:t>You could design a ‘Thank you’ card or</a:t>
            </a:r>
          </a:p>
          <a:p>
            <a:r>
              <a:rPr lang="en-GB" sz="1100" dirty="0"/>
              <a:t>a ‘Celebrate’ card or for any other </a:t>
            </a:r>
          </a:p>
          <a:p>
            <a:r>
              <a:rPr lang="en-GB" sz="1100" dirty="0"/>
              <a:t>occasion that you can think of.</a:t>
            </a:r>
          </a:p>
        </p:txBody>
      </p:sp>
      <p:sp>
        <p:nvSpPr>
          <p:cNvPr id="6" name="Explosion 1 5"/>
          <p:cNvSpPr/>
          <p:nvPr/>
        </p:nvSpPr>
        <p:spPr>
          <a:xfrm>
            <a:off x="5457056" y="0"/>
            <a:ext cx="1944216" cy="1901011"/>
          </a:xfrm>
          <a:prstGeom prst="irregularSeal1">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latin typeface="Arial Unicode MS" pitchFamily="34" charset="-128"/>
                <a:ea typeface="Arial Unicode MS" pitchFamily="34" charset="-128"/>
                <a:cs typeface="Arial Unicode MS" pitchFamily="34" charset="-128"/>
              </a:rPr>
              <a:t>Challenge!</a:t>
            </a:r>
          </a:p>
        </p:txBody>
      </p:sp>
      <p:pic>
        <p:nvPicPr>
          <p:cNvPr id="25604" name="Picture 4" descr="Best 12 fold back pop-up vintage on craft print by Carol Dunne - Ski . - Best 12 fold back pop-up vintage on craft print by Carol Dunne – Ski …, - Fun Fold Cards, Pop Up Cards, Folded Cards, Diy Cards, Joy Fold Card, Ideas Scrapbook, Scrapbook Cards, Scrapbooking Ideas, Birthday Card Design"/>
          <p:cNvPicPr>
            <a:picLocks noChangeAspect="1" noChangeArrowheads="1"/>
          </p:cNvPicPr>
          <p:nvPr/>
        </p:nvPicPr>
        <p:blipFill>
          <a:blip r:embed="rId4" cstate="print"/>
          <a:srcRect/>
          <a:stretch>
            <a:fillRect/>
          </a:stretch>
        </p:blipFill>
        <p:spPr bwMode="auto">
          <a:xfrm>
            <a:off x="7977336" y="2060848"/>
            <a:ext cx="1684987" cy="2592288"/>
          </a:xfrm>
          <a:prstGeom prst="rect">
            <a:avLst/>
          </a:prstGeom>
          <a:noFill/>
        </p:spPr>
      </p:pic>
      <p:pic>
        <p:nvPicPr>
          <p:cNvPr id="25606" name="Picture 6" descr="Custom embossed card | Etsy"/>
          <p:cNvPicPr>
            <a:picLocks noChangeAspect="1" noChangeArrowheads="1"/>
          </p:cNvPicPr>
          <p:nvPr/>
        </p:nvPicPr>
        <p:blipFill>
          <a:blip r:embed="rId5" cstate="print"/>
          <a:srcRect/>
          <a:stretch>
            <a:fillRect/>
          </a:stretch>
        </p:blipFill>
        <p:spPr bwMode="auto">
          <a:xfrm>
            <a:off x="1640632" y="2060848"/>
            <a:ext cx="2160240" cy="2160241"/>
          </a:xfrm>
          <a:prstGeom prst="rect">
            <a:avLst/>
          </a:prstGeom>
          <a:noFill/>
        </p:spPr>
      </p:pic>
      <p:pic>
        <p:nvPicPr>
          <p:cNvPr id="25608" name="Picture 8" descr="Its time for new Just Add Ink challenge and this week Tina has suggested we all use a &quot;D&quot; element on our projects. Fun Fold Cards, 3d Cards, Folded Cards, Cool Cards, Stampin Up Cards, Cascading Card, Pop Up Box Cards, Step Cards, Shaped Cards"/>
          <p:cNvPicPr>
            <a:picLocks noChangeAspect="1" noChangeArrowheads="1"/>
          </p:cNvPicPr>
          <p:nvPr/>
        </p:nvPicPr>
        <p:blipFill>
          <a:blip r:embed="rId6" cstate="print"/>
          <a:srcRect/>
          <a:stretch>
            <a:fillRect/>
          </a:stretch>
        </p:blipFill>
        <p:spPr bwMode="auto">
          <a:xfrm>
            <a:off x="8049344" y="4725144"/>
            <a:ext cx="1584176" cy="2075907"/>
          </a:xfrm>
          <a:prstGeom prst="rect">
            <a:avLst/>
          </a:prstGeom>
          <a:noFill/>
        </p:spPr>
      </p:pic>
      <p:pic>
        <p:nvPicPr>
          <p:cNvPr id="25610" name="Picture 10" descr="How to get children folding EASY ORIGAMI TULIPS. A great starting origami with only a few steps.L’origami est le … 65th Birthday Cards, Birthday Card Design, Birthday Cards For Men, Handmade Birthday Cards, Greeting Cards Handmade, Birthday Greetings, Special Birthday Cards, Birthday Greeting Cards, Birthday Gifts"/>
          <p:cNvPicPr>
            <a:picLocks noChangeAspect="1" noChangeArrowheads="1"/>
          </p:cNvPicPr>
          <p:nvPr/>
        </p:nvPicPr>
        <p:blipFill>
          <a:blip r:embed="rId7" cstate="print"/>
          <a:srcRect t="29629" b="12011"/>
          <a:stretch>
            <a:fillRect/>
          </a:stretch>
        </p:blipFill>
        <p:spPr bwMode="auto">
          <a:xfrm>
            <a:off x="5889104" y="4581128"/>
            <a:ext cx="1944858" cy="2016224"/>
          </a:xfrm>
          <a:prstGeom prst="rect">
            <a:avLst/>
          </a:prstGeom>
          <a:noFill/>
        </p:spPr>
      </p:pic>
      <p:sp>
        <p:nvSpPr>
          <p:cNvPr id="11" name="Rectangle 10"/>
          <p:cNvSpPr/>
          <p:nvPr/>
        </p:nvSpPr>
        <p:spPr>
          <a:xfrm>
            <a:off x="200472" y="836712"/>
            <a:ext cx="5112568" cy="57606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Impact" pitchFamily="34" charset="0"/>
              </a:rPr>
              <a:t>Can you answer these questions?</a:t>
            </a:r>
          </a:p>
        </p:txBody>
      </p:sp>
      <p:sp>
        <p:nvSpPr>
          <p:cNvPr id="12" name="TextBox 11"/>
          <p:cNvSpPr txBox="1"/>
          <p:nvPr/>
        </p:nvSpPr>
        <p:spPr>
          <a:xfrm>
            <a:off x="200472" y="1556792"/>
            <a:ext cx="5200463" cy="3754874"/>
          </a:xfrm>
          <a:prstGeom prst="rect">
            <a:avLst/>
          </a:prstGeom>
          <a:noFill/>
        </p:spPr>
        <p:txBody>
          <a:bodyPr wrap="square" rtlCol="0">
            <a:spAutoFit/>
          </a:bodyPr>
          <a:lstStyle/>
          <a:p>
            <a:pPr marL="342900" indent="-342900">
              <a:buAutoNum type="arabicParenR"/>
            </a:pPr>
            <a:r>
              <a:rPr lang="en-GB" sz="1400" dirty="0">
                <a:latin typeface="Arial" pitchFamily="34" charset="0"/>
                <a:cs typeface="Arial" pitchFamily="34" charset="0"/>
              </a:rPr>
              <a:t>Look at the image below of a greeting card with gold lettering. </a:t>
            </a:r>
          </a:p>
          <a:p>
            <a:pPr marL="342900" indent="-342900">
              <a:buAutoNum type="arabicParenR"/>
            </a:pPr>
            <a:endParaRPr lang="en-GB" sz="1400" b="1" dirty="0">
              <a:latin typeface="Arial" pitchFamily="34" charset="0"/>
              <a:cs typeface="Arial" pitchFamily="34" charset="0"/>
            </a:endParaRPr>
          </a:p>
          <a:p>
            <a:pPr marL="342900" indent="-342900">
              <a:buAutoNum type="arabicParenR"/>
            </a:pPr>
            <a:endParaRPr lang="en-GB" sz="1400" b="1" dirty="0">
              <a:latin typeface="Arial" pitchFamily="34" charset="0"/>
              <a:cs typeface="Arial" pitchFamily="34" charset="0"/>
            </a:endParaRPr>
          </a:p>
          <a:p>
            <a:pPr marL="342900" indent="-342900">
              <a:buAutoNum type="arabicParenR"/>
            </a:pPr>
            <a:endParaRPr lang="en-GB" sz="1400" b="1" dirty="0">
              <a:latin typeface="Arial" pitchFamily="34" charset="0"/>
              <a:cs typeface="Arial" pitchFamily="34" charset="0"/>
            </a:endParaRPr>
          </a:p>
          <a:p>
            <a:pPr marL="342900" indent="-342900">
              <a:buAutoNum type="arabicParenR"/>
            </a:pPr>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buAutoNum type="arabicParenR"/>
            </a:pPr>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r>
              <a:rPr lang="en-GB" sz="1400" b="1" dirty="0">
                <a:latin typeface="Arial" pitchFamily="34" charset="0"/>
                <a:cs typeface="Arial" pitchFamily="34" charset="0"/>
              </a:rPr>
              <a:t>     </a:t>
            </a:r>
          </a:p>
          <a:p>
            <a:pPr marL="342900" indent="-342900"/>
            <a:endParaRPr lang="en-GB" sz="1400" b="1" dirty="0">
              <a:latin typeface="Arial" pitchFamily="34" charset="0"/>
              <a:cs typeface="Arial" pitchFamily="34" charset="0"/>
            </a:endParaRPr>
          </a:p>
          <a:p>
            <a:pPr marL="342900" indent="-342900"/>
            <a:r>
              <a:rPr lang="en-GB" sz="1400" b="1" dirty="0">
                <a:latin typeface="Arial" pitchFamily="34" charset="0"/>
                <a:cs typeface="Arial" pitchFamily="34" charset="0"/>
              </a:rPr>
              <a:t>         </a:t>
            </a:r>
          </a:p>
          <a:p>
            <a:pPr marL="342900" indent="-342900"/>
            <a:r>
              <a:rPr lang="en-GB" sz="1400" dirty="0">
                <a:latin typeface="Arial" panose="020B0604020202020204" pitchFamily="34" charset="0"/>
                <a:cs typeface="Arial" panose="020B0604020202020204" pitchFamily="34" charset="0"/>
              </a:rPr>
              <a:t>        State the finishing technique that has been used for the </a:t>
            </a:r>
          </a:p>
          <a:p>
            <a:pPr marL="342900" indent="-342900"/>
            <a:r>
              <a:rPr lang="en-GB" sz="1400" dirty="0">
                <a:latin typeface="Arial" panose="020B0604020202020204" pitchFamily="34" charset="0"/>
                <a:cs typeface="Arial" panose="020B0604020202020204" pitchFamily="34" charset="0"/>
              </a:rPr>
              <a:t>        gold lettering.</a:t>
            </a:r>
          </a:p>
          <a:p>
            <a:pPr marL="342900" indent="-342900"/>
            <a:endParaRPr lang="en-GB" sz="1400" dirty="0">
              <a:latin typeface="Arial" panose="020B0604020202020204" pitchFamily="34" charset="0"/>
              <a:cs typeface="Arial" panose="020B0604020202020204" pitchFamily="34" charset="0"/>
            </a:endParaRPr>
          </a:p>
          <a:p>
            <a:pPr marL="342900" indent="-342900"/>
            <a:r>
              <a:rPr lang="en-GB" sz="1400" dirty="0">
                <a:latin typeface="Arial" panose="020B0604020202020204" pitchFamily="34" charset="0"/>
                <a:cs typeface="Arial" panose="020B0604020202020204" pitchFamily="34" charset="0"/>
              </a:rPr>
              <a:t>       </a:t>
            </a:r>
            <a:r>
              <a:rPr lang="en-GB" sz="1400" b="1" dirty="0">
                <a:solidFill>
                  <a:schemeClr val="tx1"/>
                </a:solidFill>
                <a:latin typeface="Arial" panose="020B0604020202020204" pitchFamily="34" charset="0"/>
                <a:cs typeface="Arial" panose="020B0604020202020204" pitchFamily="34" charset="0"/>
              </a:rPr>
              <a:t>……………………………………………………………………</a:t>
            </a:r>
            <a:endParaRPr lang="en-GB" sz="1400" dirty="0">
              <a:latin typeface="Arial" panose="020B0604020202020204" pitchFamily="34" charset="0"/>
              <a:cs typeface="Arial" panose="020B0604020202020204" pitchFamily="34" charset="0"/>
            </a:endParaRPr>
          </a:p>
        </p:txBody>
      </p:sp>
      <p:sp>
        <p:nvSpPr>
          <p:cNvPr id="13" name="TextBox 12"/>
          <p:cNvSpPr txBox="1"/>
          <p:nvPr/>
        </p:nvSpPr>
        <p:spPr>
          <a:xfrm>
            <a:off x="272480" y="5229200"/>
            <a:ext cx="5200463" cy="1815882"/>
          </a:xfrm>
          <a:prstGeom prst="rect">
            <a:avLst/>
          </a:prstGeom>
          <a:noFill/>
        </p:spPr>
        <p:txBody>
          <a:bodyPr wrap="square" rtlCol="0">
            <a:spAutoFit/>
          </a:bodyPr>
          <a:lstStyle/>
          <a:p>
            <a:pPr marL="342900" indent="-342900">
              <a:buAutoNum type="arabicParenR" startAt="2"/>
            </a:pPr>
            <a:r>
              <a:rPr lang="en-GB" sz="1400" dirty="0">
                <a:latin typeface="Arial" panose="020B0604020202020204" pitchFamily="34" charset="0"/>
                <a:cs typeface="Arial" panose="020B0604020202020204" pitchFamily="34" charset="0"/>
              </a:rPr>
              <a:t>Give one advantage and one disadvantage for using this</a:t>
            </a:r>
          </a:p>
          <a:p>
            <a:pPr marL="342900" indent="-342900"/>
            <a:r>
              <a:rPr lang="en-GB" sz="1400" dirty="0">
                <a:latin typeface="Arial" panose="020B0604020202020204" pitchFamily="34" charset="0"/>
                <a:cs typeface="Arial" panose="020B0604020202020204" pitchFamily="34" charset="0"/>
              </a:rPr>
              <a:t>        finishing technique.  </a:t>
            </a:r>
          </a:p>
          <a:p>
            <a:pPr marL="342900" indent="-342900"/>
            <a:endParaRPr lang="en-GB" sz="1400" dirty="0">
              <a:latin typeface="Arial" panose="020B0604020202020204" pitchFamily="34" charset="0"/>
              <a:cs typeface="Arial" panose="020B0604020202020204" pitchFamily="34" charset="0"/>
            </a:endParaRPr>
          </a:p>
          <a:p>
            <a:pPr marL="342900" indent="-342900"/>
            <a:r>
              <a:rPr lang="en-GB" sz="1400" dirty="0">
                <a:latin typeface="Arial" panose="020B0604020202020204" pitchFamily="34" charset="0"/>
                <a:cs typeface="Arial" panose="020B0604020202020204" pitchFamily="34" charset="0"/>
              </a:rPr>
              <a:t>       </a:t>
            </a:r>
            <a:r>
              <a:rPr lang="en-GB" sz="1400" b="1" dirty="0">
                <a:latin typeface="Arial" panose="020B0604020202020204" pitchFamily="34" charset="0"/>
                <a:cs typeface="Arial" panose="020B0604020202020204" pitchFamily="34" charset="0"/>
              </a:rPr>
              <a:t>……………………………………………………………………</a:t>
            </a:r>
          </a:p>
          <a:p>
            <a:pPr marL="342900" indent="-342900"/>
            <a:r>
              <a:rPr lang="en-GB" sz="1400" dirty="0">
                <a:latin typeface="Arial" panose="020B0604020202020204" pitchFamily="34" charset="0"/>
                <a:cs typeface="Arial" panose="020B0604020202020204" pitchFamily="34" charset="0"/>
              </a:rPr>
              <a:t>       </a:t>
            </a:r>
            <a:r>
              <a:rPr lang="en-GB" sz="1400" b="1" dirty="0">
                <a:latin typeface="Arial" panose="020B0604020202020204" pitchFamily="34" charset="0"/>
                <a:cs typeface="Arial" panose="020B0604020202020204" pitchFamily="34" charset="0"/>
              </a:rPr>
              <a:t>……………………………………………………………………</a:t>
            </a:r>
          </a:p>
          <a:p>
            <a:pPr marL="342900" indent="-342900"/>
            <a:r>
              <a:rPr lang="en-GB" sz="1400" b="1" dirty="0">
                <a:latin typeface="Arial" panose="020B0604020202020204" pitchFamily="34" charset="0"/>
                <a:cs typeface="Arial" panose="020B0604020202020204" pitchFamily="34" charset="0"/>
              </a:rPr>
              <a:t>      </a:t>
            </a:r>
            <a:r>
              <a:rPr lang="en-GB" sz="1400" dirty="0">
                <a:latin typeface="Arial" panose="020B0604020202020204" pitchFamily="34" charset="0"/>
                <a:cs typeface="Arial" panose="020B0604020202020204" pitchFamily="34" charset="0"/>
              </a:rPr>
              <a:t> </a:t>
            </a:r>
            <a:r>
              <a:rPr lang="en-GB" sz="1400" b="1" dirty="0">
                <a:latin typeface="Arial" panose="020B0604020202020204" pitchFamily="34" charset="0"/>
                <a:cs typeface="Arial" panose="020B0604020202020204" pitchFamily="34" charset="0"/>
              </a:rPr>
              <a:t>……………………………………………………………………</a:t>
            </a:r>
            <a:endParaRPr lang="en-GB" sz="1400" dirty="0">
              <a:latin typeface="Arial" panose="020B0604020202020204" pitchFamily="34" charset="0"/>
              <a:cs typeface="Arial" panose="020B0604020202020204" pitchFamily="34" charset="0"/>
            </a:endParaRPr>
          </a:p>
          <a:p>
            <a:pPr marL="342900" indent="-342900"/>
            <a:endParaRPr lang="en-GB" sz="1400" dirty="0">
              <a:latin typeface="Arial" panose="020B0604020202020204" pitchFamily="34" charset="0"/>
              <a:cs typeface="Arial" panose="020B0604020202020204" pitchFamily="34" charset="0"/>
            </a:endParaRPr>
          </a:p>
          <a:p>
            <a:pPr marL="342900" indent="-342900"/>
            <a:r>
              <a:rPr lang="en-GB" sz="1400" dirty="0">
                <a:latin typeface="Arial" panose="020B0604020202020204" pitchFamily="34" charset="0"/>
                <a:cs typeface="Arial" panose="020B0604020202020204" pitchFamily="34" charset="0"/>
              </a:rPr>
              <a:t>        </a:t>
            </a:r>
          </a:p>
        </p:txBody>
      </p:sp>
      <p:sp>
        <p:nvSpPr>
          <p:cNvPr id="16" name="Footer Placeholder 15"/>
          <p:cNvSpPr>
            <a:spLocks noGrp="1"/>
          </p:cNvSpPr>
          <p:nvPr>
            <p:ph type="ftr" sz="quarter" idx="11"/>
          </p:nvPr>
        </p:nvSpPr>
        <p:spPr/>
        <p:txBody>
          <a:bodyPr/>
          <a:lstStyle/>
          <a:p>
            <a:r>
              <a:rPr lang="en-GB"/>
              <a:t>JMARSHALL</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p:cNvPicPr>
            <a:picLocks noChangeAspect="1" noChangeArrowheads="1"/>
          </p:cNvPicPr>
          <p:nvPr/>
        </p:nvPicPr>
        <p:blipFill>
          <a:blip r:embed="rId2" cstate="print"/>
          <a:srcRect/>
          <a:stretch>
            <a:fillRect/>
          </a:stretch>
        </p:blipFill>
        <p:spPr bwMode="auto">
          <a:xfrm>
            <a:off x="344488" y="188640"/>
            <a:ext cx="5040560" cy="658716"/>
          </a:xfrm>
          <a:prstGeom prst="rect">
            <a:avLst/>
          </a:prstGeom>
          <a:noFill/>
          <a:ln w="9525">
            <a:noFill/>
            <a:miter lim="800000"/>
            <a:headEnd/>
            <a:tailEnd/>
          </a:ln>
        </p:spPr>
      </p:pic>
      <p:pic>
        <p:nvPicPr>
          <p:cNvPr id="34817" name="Picture 1"/>
          <p:cNvPicPr>
            <a:picLocks noChangeAspect="1" noChangeArrowheads="1"/>
          </p:cNvPicPr>
          <p:nvPr/>
        </p:nvPicPr>
        <p:blipFill>
          <a:blip r:embed="rId3" cstate="print"/>
          <a:srcRect/>
          <a:stretch>
            <a:fillRect/>
          </a:stretch>
        </p:blipFill>
        <p:spPr bwMode="auto">
          <a:xfrm>
            <a:off x="5097016" y="3212976"/>
            <a:ext cx="4536393" cy="3271292"/>
          </a:xfrm>
          <a:prstGeom prst="rect">
            <a:avLst/>
          </a:prstGeom>
          <a:noFill/>
          <a:ln w="9525">
            <a:noFill/>
            <a:miter lim="800000"/>
            <a:headEnd/>
            <a:tailEnd/>
          </a:ln>
        </p:spPr>
      </p:pic>
      <p:sp>
        <p:nvSpPr>
          <p:cNvPr id="4" name="Rectangle 3"/>
          <p:cNvSpPr/>
          <p:nvPr/>
        </p:nvSpPr>
        <p:spPr>
          <a:xfrm>
            <a:off x="6537176" y="692696"/>
            <a:ext cx="3024336" cy="1872208"/>
          </a:xfrm>
          <a:prstGeom prst="rect">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GB" dirty="0"/>
          </a:p>
        </p:txBody>
      </p:sp>
      <p:sp>
        <p:nvSpPr>
          <p:cNvPr id="5" name="TextBox 4"/>
          <p:cNvSpPr txBox="1"/>
          <p:nvPr/>
        </p:nvSpPr>
        <p:spPr>
          <a:xfrm>
            <a:off x="7257256" y="692696"/>
            <a:ext cx="2407368" cy="1785104"/>
          </a:xfrm>
          <a:prstGeom prst="rect">
            <a:avLst/>
          </a:prstGeom>
          <a:noFill/>
        </p:spPr>
        <p:txBody>
          <a:bodyPr wrap="square" rtlCol="0">
            <a:spAutoFit/>
          </a:bodyPr>
          <a:lstStyle/>
          <a:p>
            <a:r>
              <a:rPr lang="en-GB" sz="1100" dirty="0"/>
              <a:t>Work out:</a:t>
            </a:r>
          </a:p>
          <a:p>
            <a:endParaRPr lang="en-GB" sz="1100" dirty="0"/>
          </a:p>
          <a:p>
            <a:r>
              <a:rPr lang="en-GB" sz="1100" dirty="0"/>
              <a:t> 1) How many A4 sheets of paper do </a:t>
            </a:r>
          </a:p>
          <a:p>
            <a:r>
              <a:rPr lang="en-GB" sz="1100" dirty="0"/>
              <a:t>      you need to make A3 size?</a:t>
            </a:r>
          </a:p>
          <a:p>
            <a:endParaRPr lang="en-GB" sz="1100" dirty="0"/>
          </a:p>
          <a:p>
            <a:pPr marL="228600" indent="-228600">
              <a:buAutoNum type="arabicParenR" startAt="2"/>
            </a:pPr>
            <a:r>
              <a:rPr lang="en-GB" sz="1100" dirty="0"/>
              <a:t>How many A3 sheets of paper do</a:t>
            </a:r>
          </a:p>
          <a:p>
            <a:pPr marL="228600" indent="-228600"/>
            <a:r>
              <a:rPr lang="en-GB" sz="1100" dirty="0"/>
              <a:t>        you need for A2 size?</a:t>
            </a:r>
          </a:p>
          <a:p>
            <a:pPr marL="228600" indent="-228600"/>
            <a:endParaRPr lang="en-GB" sz="1100" dirty="0"/>
          </a:p>
          <a:p>
            <a:pPr marL="228600" indent="-228600">
              <a:buAutoNum type="arabicParenR" startAt="3"/>
            </a:pPr>
            <a:r>
              <a:rPr lang="en-GB" sz="1100" dirty="0"/>
              <a:t>How many A5 sheets of paper </a:t>
            </a:r>
          </a:p>
          <a:p>
            <a:pPr marL="228600" indent="-228600"/>
            <a:r>
              <a:rPr lang="en-GB" sz="1100" dirty="0"/>
              <a:t>        do you need to make A4 size?</a:t>
            </a:r>
          </a:p>
        </p:txBody>
      </p:sp>
      <p:sp>
        <p:nvSpPr>
          <p:cNvPr id="6" name="Explosion 1 5"/>
          <p:cNvSpPr/>
          <p:nvPr/>
        </p:nvSpPr>
        <p:spPr>
          <a:xfrm>
            <a:off x="5457056" y="216024"/>
            <a:ext cx="1944216" cy="1901011"/>
          </a:xfrm>
          <a:prstGeom prst="irregularSeal1">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latin typeface="Arial Unicode MS" pitchFamily="34" charset="-128"/>
                <a:ea typeface="Arial Unicode MS" pitchFamily="34" charset="-128"/>
                <a:cs typeface="Arial Unicode MS" pitchFamily="34" charset="-128"/>
              </a:rPr>
              <a:t>Challenge!</a:t>
            </a:r>
          </a:p>
        </p:txBody>
      </p:sp>
      <p:sp>
        <p:nvSpPr>
          <p:cNvPr id="7" name="Rectangle 6"/>
          <p:cNvSpPr/>
          <p:nvPr/>
        </p:nvSpPr>
        <p:spPr>
          <a:xfrm>
            <a:off x="272480" y="836712"/>
            <a:ext cx="5112568" cy="57606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Impact" pitchFamily="34" charset="0"/>
              </a:rPr>
              <a:t>Can you answer these questions?</a:t>
            </a:r>
          </a:p>
        </p:txBody>
      </p:sp>
      <p:sp>
        <p:nvSpPr>
          <p:cNvPr id="8" name="TextBox 7"/>
          <p:cNvSpPr txBox="1"/>
          <p:nvPr/>
        </p:nvSpPr>
        <p:spPr>
          <a:xfrm>
            <a:off x="40569" y="1556792"/>
            <a:ext cx="5200463" cy="5262979"/>
          </a:xfrm>
          <a:prstGeom prst="rect">
            <a:avLst/>
          </a:prstGeom>
          <a:noFill/>
        </p:spPr>
        <p:txBody>
          <a:bodyPr wrap="square" rtlCol="0">
            <a:spAutoFit/>
          </a:bodyPr>
          <a:lstStyle/>
          <a:p>
            <a:pPr marL="342900" indent="-342900">
              <a:buAutoNum type="arabicParenR"/>
            </a:pPr>
            <a:r>
              <a:rPr lang="en-GB" sz="1400" dirty="0">
                <a:latin typeface="Arial" pitchFamily="34" charset="0"/>
                <a:cs typeface="Arial" pitchFamily="34" charset="0"/>
              </a:rPr>
              <a:t>Many work environments, schools and hospitals have posters displayed. Posters are often </a:t>
            </a:r>
            <a:r>
              <a:rPr lang="en-GB" sz="1400" b="1" dirty="0">
                <a:latin typeface="Arial" pitchFamily="34" charset="0"/>
                <a:cs typeface="Arial" pitchFamily="34" charset="0"/>
              </a:rPr>
              <a:t>laminated</a:t>
            </a:r>
            <a:r>
              <a:rPr lang="en-GB" sz="1400" dirty="0">
                <a:latin typeface="Arial" pitchFamily="34" charset="0"/>
                <a:cs typeface="Arial" pitchFamily="34" charset="0"/>
              </a:rPr>
              <a:t>, an example of a poster and a laminating machine is shown below.</a:t>
            </a:r>
          </a:p>
          <a:p>
            <a:pPr marL="342900" indent="-342900">
              <a:buAutoNum type="arabicParenR"/>
            </a:pPr>
            <a:endParaRPr lang="en-GB" sz="1400" dirty="0">
              <a:latin typeface="Arial" pitchFamily="34" charset="0"/>
              <a:cs typeface="Arial" pitchFamily="34" charset="0"/>
            </a:endParaRPr>
          </a:p>
          <a:p>
            <a:pPr marL="342900" indent="-342900">
              <a:buAutoNum type="arabicParenR"/>
            </a:pPr>
            <a:endParaRPr lang="en-GB" sz="1400" dirty="0">
              <a:latin typeface="Arial" pitchFamily="34" charset="0"/>
              <a:cs typeface="Arial" pitchFamily="34" charset="0"/>
            </a:endParaRPr>
          </a:p>
          <a:p>
            <a:pPr marL="342900" indent="-342900">
              <a:buAutoNum type="arabicParenR"/>
            </a:pPr>
            <a:endParaRPr lang="en-GB" sz="1400" dirty="0">
              <a:latin typeface="Arial" pitchFamily="34" charset="0"/>
              <a:cs typeface="Arial" pitchFamily="34" charset="0"/>
            </a:endParaRPr>
          </a:p>
          <a:p>
            <a:pPr marL="342900" indent="-342900">
              <a:buAutoNum type="arabicParenR"/>
            </a:pPr>
            <a:endParaRPr lang="en-GB" sz="1400" b="1" dirty="0">
              <a:latin typeface="Arial" pitchFamily="34" charset="0"/>
              <a:cs typeface="Arial" pitchFamily="34" charset="0"/>
            </a:endParaRPr>
          </a:p>
          <a:p>
            <a:pPr marL="342900" indent="-342900">
              <a:buAutoNum type="arabicParenR"/>
            </a:pPr>
            <a:endParaRPr lang="en-GB" sz="1400" b="1" dirty="0">
              <a:latin typeface="Arial" pitchFamily="34" charset="0"/>
              <a:cs typeface="Arial" pitchFamily="34" charset="0"/>
            </a:endParaRPr>
          </a:p>
          <a:p>
            <a:pPr marL="342900" indent="-342900">
              <a:buAutoNum type="arabicParenR"/>
            </a:pPr>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buAutoNum type="arabicParenR"/>
            </a:pPr>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r>
              <a:rPr lang="en-GB" sz="1400" b="1" dirty="0">
                <a:latin typeface="Arial" pitchFamily="34" charset="0"/>
                <a:cs typeface="Arial" pitchFamily="34" charset="0"/>
              </a:rPr>
              <a:t>     </a:t>
            </a:r>
          </a:p>
          <a:p>
            <a:pPr marL="342900" indent="-342900"/>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r>
              <a:rPr lang="en-GB" sz="1400" dirty="0">
                <a:latin typeface="Arial" pitchFamily="34" charset="0"/>
                <a:cs typeface="Arial" pitchFamily="34" charset="0"/>
              </a:rPr>
              <a:t>        Explain how </a:t>
            </a:r>
            <a:r>
              <a:rPr lang="en-GB" sz="1400" b="1" dirty="0">
                <a:latin typeface="Arial" pitchFamily="34" charset="0"/>
                <a:cs typeface="Arial" pitchFamily="34" charset="0"/>
              </a:rPr>
              <a:t>laminating</a:t>
            </a:r>
            <a:r>
              <a:rPr lang="en-GB" sz="1400" dirty="0">
                <a:latin typeface="Arial" pitchFamily="34" charset="0"/>
                <a:cs typeface="Arial" pitchFamily="34" charset="0"/>
              </a:rPr>
              <a:t> is carried out  and give </a:t>
            </a:r>
            <a:r>
              <a:rPr lang="en-GB" sz="1400" b="1" dirty="0">
                <a:latin typeface="Arial" pitchFamily="34" charset="0"/>
                <a:cs typeface="Arial" pitchFamily="34" charset="0"/>
              </a:rPr>
              <a:t>two advantages </a:t>
            </a:r>
            <a:r>
              <a:rPr lang="en-GB" sz="1400" dirty="0">
                <a:latin typeface="Arial" pitchFamily="34" charset="0"/>
                <a:cs typeface="Arial" pitchFamily="34" charset="0"/>
              </a:rPr>
              <a:t>of laminating posters.</a:t>
            </a:r>
          </a:p>
          <a:p>
            <a:pPr marL="342900" indent="-342900"/>
            <a:r>
              <a:rPr lang="en-GB" sz="1400" dirty="0">
                <a:latin typeface="Arial" pitchFamily="34" charset="0"/>
                <a:cs typeface="Arial" pitchFamily="34" charset="0"/>
              </a:rPr>
              <a:t>       </a:t>
            </a:r>
            <a:r>
              <a:rPr lang="en-GB" sz="1400" b="1" dirty="0">
                <a:solidFill>
                  <a:schemeClr val="tx1"/>
                </a:solidFill>
                <a:latin typeface="Arial" panose="020B0604020202020204" pitchFamily="34" charset="0"/>
                <a:cs typeface="Arial" panose="020B0604020202020204" pitchFamily="34" charset="0"/>
              </a:rPr>
              <a:t>……………………………………………………………………</a:t>
            </a:r>
            <a:endParaRPr lang="en-GB" sz="1400" b="1" dirty="0">
              <a:latin typeface="Arial" panose="020B0604020202020204" pitchFamily="34" charset="0"/>
              <a:cs typeface="Arial" panose="020B0604020202020204" pitchFamily="34" charset="0"/>
            </a:endParaRPr>
          </a:p>
          <a:p>
            <a:pPr marL="342900" indent="-342900"/>
            <a:r>
              <a:rPr lang="en-GB" sz="1400" b="1" dirty="0">
                <a:solidFill>
                  <a:schemeClr val="tx1"/>
                </a:solidFill>
                <a:latin typeface="Arial" panose="020B0604020202020204" pitchFamily="34" charset="0"/>
                <a:cs typeface="Arial" panose="020B0604020202020204" pitchFamily="34" charset="0"/>
              </a:rPr>
              <a:t>      </a:t>
            </a:r>
            <a:r>
              <a:rPr lang="en-GB" sz="1400" dirty="0">
                <a:latin typeface="Arial" panose="020B0604020202020204" pitchFamily="34" charset="0"/>
                <a:cs typeface="Arial" panose="020B0604020202020204" pitchFamily="34" charset="0"/>
              </a:rPr>
              <a:t> </a:t>
            </a:r>
            <a:r>
              <a:rPr lang="en-GB" sz="1400" b="1" dirty="0">
                <a:latin typeface="Arial" panose="020B0604020202020204" pitchFamily="34" charset="0"/>
                <a:cs typeface="Arial" panose="020B0604020202020204" pitchFamily="34" charset="0"/>
              </a:rPr>
              <a:t>……………………………………………………………………</a:t>
            </a:r>
          </a:p>
          <a:p>
            <a:pPr marL="342900" indent="-342900"/>
            <a:r>
              <a:rPr lang="en-GB" sz="1400" b="1" dirty="0">
                <a:latin typeface="Arial" panose="020B0604020202020204" pitchFamily="34" charset="0"/>
                <a:cs typeface="Arial" panose="020B0604020202020204" pitchFamily="34" charset="0"/>
              </a:rPr>
              <a:t>       ……………………………………………………………………</a:t>
            </a:r>
          </a:p>
          <a:p>
            <a:pPr marL="342900" indent="-342900"/>
            <a:r>
              <a:rPr lang="en-GB" sz="1400" b="1" dirty="0">
                <a:latin typeface="Arial" panose="020B0604020202020204" pitchFamily="34" charset="0"/>
                <a:cs typeface="Arial" panose="020B0604020202020204" pitchFamily="34" charset="0"/>
              </a:rPr>
              <a:t>      </a:t>
            </a:r>
            <a:r>
              <a:rPr lang="en-GB" sz="1400" dirty="0">
                <a:latin typeface="Arial" panose="020B0604020202020204" pitchFamily="34" charset="0"/>
                <a:cs typeface="Arial" panose="020B0604020202020204" pitchFamily="34" charset="0"/>
              </a:rPr>
              <a:t> </a:t>
            </a:r>
            <a:r>
              <a:rPr lang="en-GB" sz="1400" b="1" dirty="0">
                <a:latin typeface="Arial" panose="020B0604020202020204" pitchFamily="34" charset="0"/>
                <a:cs typeface="Arial" panose="020B0604020202020204" pitchFamily="34" charset="0"/>
              </a:rPr>
              <a:t>……………………………………………………………………</a:t>
            </a:r>
          </a:p>
          <a:p>
            <a:pPr marL="342900" indent="-342900"/>
            <a:endParaRPr lang="en-GB" sz="1400" b="1" dirty="0">
              <a:solidFill>
                <a:schemeClr val="tx1"/>
              </a:solidFill>
              <a:latin typeface="Arial" panose="020B0604020202020204" pitchFamily="34" charset="0"/>
              <a:cs typeface="Arial" panose="020B0604020202020204" pitchFamily="34" charset="0"/>
            </a:endParaRPr>
          </a:p>
        </p:txBody>
      </p:sp>
      <p:pic>
        <p:nvPicPr>
          <p:cNvPr id="28674" name="Picture 2" descr="PPE sign with graphic from Safety Sign Supplies"/>
          <p:cNvPicPr>
            <a:picLocks noChangeAspect="1" noChangeArrowheads="1"/>
          </p:cNvPicPr>
          <p:nvPr/>
        </p:nvPicPr>
        <p:blipFill>
          <a:blip r:embed="rId4" cstate="print"/>
          <a:srcRect/>
          <a:stretch>
            <a:fillRect/>
          </a:stretch>
        </p:blipFill>
        <p:spPr bwMode="auto">
          <a:xfrm>
            <a:off x="488504" y="2564904"/>
            <a:ext cx="1512168" cy="2263724"/>
          </a:xfrm>
          <a:prstGeom prst="rect">
            <a:avLst/>
          </a:prstGeom>
          <a:noFill/>
        </p:spPr>
      </p:pic>
      <p:pic>
        <p:nvPicPr>
          <p:cNvPr id="28676" name="Picture 4" descr="Leitz iLAM Laminator Office A4, Silver, 125 μ | Staples®"/>
          <p:cNvPicPr>
            <a:picLocks noChangeAspect="1" noChangeArrowheads="1"/>
          </p:cNvPicPr>
          <p:nvPr/>
        </p:nvPicPr>
        <p:blipFill>
          <a:blip r:embed="rId5" cstate="print"/>
          <a:srcRect/>
          <a:stretch>
            <a:fillRect/>
          </a:stretch>
        </p:blipFill>
        <p:spPr bwMode="auto">
          <a:xfrm>
            <a:off x="2144688" y="2492896"/>
            <a:ext cx="2592288" cy="2592288"/>
          </a:xfrm>
          <a:prstGeom prst="rect">
            <a:avLst/>
          </a:prstGeom>
          <a:noFill/>
        </p:spPr>
      </p:pic>
      <p:sp>
        <p:nvSpPr>
          <p:cNvPr id="12" name="Footer Placeholder 11"/>
          <p:cNvSpPr>
            <a:spLocks noGrp="1"/>
          </p:cNvSpPr>
          <p:nvPr>
            <p:ph type="ftr" sz="quarter" idx="11"/>
          </p:nvPr>
        </p:nvSpPr>
        <p:spPr/>
        <p:txBody>
          <a:bodyPr/>
          <a:lstStyle/>
          <a:p>
            <a:r>
              <a:rPr lang="en-GB"/>
              <a:t>JMARSHALL</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5025008" y="836712"/>
            <a:ext cx="4696407" cy="3323987"/>
          </a:xfrm>
          <a:prstGeom prst="rect">
            <a:avLst/>
          </a:prstGeom>
          <a:noFill/>
        </p:spPr>
        <p:txBody>
          <a:bodyPr wrap="square" rtlCol="0">
            <a:spAutoFit/>
          </a:bodyPr>
          <a:lstStyle/>
          <a:p>
            <a:pPr marL="342900" indent="-342900">
              <a:buAutoNum type="arabicParenR" startAt="2"/>
            </a:pPr>
            <a:r>
              <a:rPr lang="en-GB" sz="1400" dirty="0">
                <a:latin typeface="Arial" pitchFamily="34" charset="0"/>
                <a:cs typeface="Arial" pitchFamily="34" charset="0"/>
              </a:rPr>
              <a:t>State the name of the </a:t>
            </a:r>
            <a:r>
              <a:rPr lang="en-GB" sz="1400" b="1" dirty="0">
                <a:latin typeface="Arial" pitchFamily="34" charset="0"/>
                <a:cs typeface="Arial" pitchFamily="34" charset="0"/>
              </a:rPr>
              <a:t>computer aided manufacture </a:t>
            </a:r>
            <a:r>
              <a:rPr lang="en-GB" sz="1400" dirty="0">
                <a:latin typeface="Arial" pitchFamily="34" charset="0"/>
                <a:cs typeface="Arial" pitchFamily="34" charset="0"/>
              </a:rPr>
              <a:t>machine shown below that can be used in industry to cut the packaging nets.</a:t>
            </a:r>
          </a:p>
          <a:p>
            <a:pPr marL="342900" indent="-342900">
              <a:buAutoNum type="arabicParenR"/>
            </a:pPr>
            <a:endParaRPr lang="en-GB" sz="1400" dirty="0">
              <a:latin typeface="Arial" pitchFamily="34" charset="0"/>
              <a:cs typeface="Arial" pitchFamily="34" charset="0"/>
            </a:endParaRPr>
          </a:p>
          <a:p>
            <a:pPr marL="342900" indent="-342900">
              <a:buAutoNum type="arabicParenR"/>
            </a:pPr>
            <a:endParaRPr lang="en-GB" sz="1400" b="1" dirty="0">
              <a:latin typeface="Arial" pitchFamily="34" charset="0"/>
              <a:cs typeface="Arial" pitchFamily="34" charset="0"/>
            </a:endParaRPr>
          </a:p>
          <a:p>
            <a:pPr marL="342900" indent="-342900">
              <a:buAutoNum type="arabicParenR"/>
            </a:pPr>
            <a:endParaRPr lang="en-GB" sz="1400" b="1" dirty="0">
              <a:latin typeface="Arial" pitchFamily="34" charset="0"/>
              <a:cs typeface="Arial" pitchFamily="34" charset="0"/>
            </a:endParaRPr>
          </a:p>
          <a:p>
            <a:pPr marL="342900" indent="-342900">
              <a:buAutoNum type="arabicParenR"/>
            </a:pPr>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buAutoNum type="arabicParenR"/>
            </a:pPr>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r>
              <a:rPr lang="en-GB" sz="1400" b="1" dirty="0">
                <a:latin typeface="Arial" pitchFamily="34" charset="0"/>
                <a:cs typeface="Arial" pitchFamily="34" charset="0"/>
              </a:rPr>
              <a:t>     </a:t>
            </a:r>
          </a:p>
          <a:p>
            <a:pPr marL="342900" indent="-342900"/>
            <a:endParaRPr lang="en-GB" sz="1400" b="1" dirty="0">
              <a:latin typeface="Arial" pitchFamily="34" charset="0"/>
              <a:cs typeface="Arial" pitchFamily="34" charset="0"/>
            </a:endParaRPr>
          </a:p>
          <a:p>
            <a:pPr marL="342900" indent="-342900"/>
            <a:endParaRPr lang="en-GB" sz="1400" dirty="0">
              <a:latin typeface="Arial" panose="020B0604020202020204" pitchFamily="34" charset="0"/>
              <a:cs typeface="Arial" panose="020B0604020202020204" pitchFamily="34" charset="0"/>
            </a:endParaRPr>
          </a:p>
          <a:p>
            <a:pPr marL="342900" indent="-342900"/>
            <a:r>
              <a:rPr lang="en-GB" sz="1400" dirty="0">
                <a:latin typeface="Arial" panose="020B0604020202020204" pitchFamily="34" charset="0"/>
                <a:cs typeface="Arial" panose="020B0604020202020204" pitchFamily="34" charset="0"/>
              </a:rPr>
              <a:t>       </a:t>
            </a:r>
            <a:r>
              <a:rPr lang="en-GB" sz="1400" b="1" dirty="0">
                <a:solidFill>
                  <a:schemeClr val="tx1"/>
                </a:solidFill>
                <a:latin typeface="Arial" panose="020B0604020202020204" pitchFamily="34" charset="0"/>
                <a:cs typeface="Arial" panose="020B0604020202020204" pitchFamily="34" charset="0"/>
              </a:rPr>
              <a:t>……………………………………………………………</a:t>
            </a:r>
          </a:p>
        </p:txBody>
      </p:sp>
      <p:sp>
        <p:nvSpPr>
          <p:cNvPr id="7" name="TextBox 6"/>
          <p:cNvSpPr txBox="1"/>
          <p:nvPr/>
        </p:nvSpPr>
        <p:spPr>
          <a:xfrm>
            <a:off x="200472" y="908720"/>
            <a:ext cx="5200463" cy="5047536"/>
          </a:xfrm>
          <a:prstGeom prst="rect">
            <a:avLst/>
          </a:prstGeom>
          <a:noFill/>
        </p:spPr>
        <p:txBody>
          <a:bodyPr wrap="square" rtlCol="0">
            <a:spAutoFit/>
          </a:bodyPr>
          <a:lstStyle/>
          <a:p>
            <a:pPr marL="342900" indent="-342900">
              <a:buAutoNum type="arabicParenR"/>
            </a:pPr>
            <a:r>
              <a:rPr lang="en-GB" sz="1400" dirty="0">
                <a:latin typeface="Arial" pitchFamily="34" charset="0"/>
                <a:cs typeface="Arial" pitchFamily="34" charset="0"/>
              </a:rPr>
              <a:t>Tessellation is used in mass or batch production. The </a:t>
            </a:r>
          </a:p>
          <a:p>
            <a:pPr marL="342900" indent="-342900"/>
            <a:r>
              <a:rPr lang="en-GB" sz="1400" dirty="0">
                <a:latin typeface="Arial" pitchFamily="34" charset="0"/>
                <a:cs typeface="Arial" pitchFamily="34" charset="0"/>
              </a:rPr>
              <a:t>        image below shows nets for packaging . </a:t>
            </a:r>
          </a:p>
          <a:p>
            <a:pPr marL="342900" indent="-342900">
              <a:buAutoNum type="arabicParenR"/>
            </a:pPr>
            <a:endParaRPr lang="en-GB" sz="1400" dirty="0">
              <a:latin typeface="Arial" pitchFamily="34" charset="0"/>
              <a:cs typeface="Arial" pitchFamily="34" charset="0"/>
            </a:endParaRPr>
          </a:p>
          <a:p>
            <a:pPr marL="342900" indent="-342900">
              <a:buAutoNum type="arabicParenR"/>
            </a:pPr>
            <a:endParaRPr lang="en-GB" sz="1400" dirty="0">
              <a:latin typeface="Arial" pitchFamily="34" charset="0"/>
              <a:cs typeface="Arial" pitchFamily="34" charset="0"/>
            </a:endParaRPr>
          </a:p>
          <a:p>
            <a:pPr marL="342900" indent="-342900">
              <a:buAutoNum type="arabicParenR"/>
            </a:pPr>
            <a:endParaRPr lang="en-GB" sz="1400" b="1" dirty="0">
              <a:latin typeface="Arial" pitchFamily="34" charset="0"/>
              <a:cs typeface="Arial" pitchFamily="34" charset="0"/>
            </a:endParaRPr>
          </a:p>
          <a:p>
            <a:pPr marL="342900" indent="-342900">
              <a:buAutoNum type="arabicParenR"/>
            </a:pPr>
            <a:endParaRPr lang="en-GB" sz="1400" b="1" dirty="0">
              <a:latin typeface="Arial" pitchFamily="34" charset="0"/>
              <a:cs typeface="Arial" pitchFamily="34" charset="0"/>
            </a:endParaRPr>
          </a:p>
          <a:p>
            <a:pPr marL="342900" indent="-342900">
              <a:buAutoNum type="arabicParenR"/>
            </a:pPr>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buAutoNum type="arabicParenR"/>
            </a:pPr>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r>
              <a:rPr lang="en-GB" sz="1400" b="1" dirty="0">
                <a:latin typeface="Arial" pitchFamily="34" charset="0"/>
                <a:cs typeface="Arial" pitchFamily="34" charset="0"/>
              </a:rPr>
              <a:t>     </a:t>
            </a:r>
          </a:p>
          <a:p>
            <a:pPr marL="342900" indent="-342900"/>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r>
              <a:rPr lang="en-GB" sz="1400" dirty="0">
                <a:latin typeface="Arial" pitchFamily="34" charset="0"/>
                <a:cs typeface="Arial" pitchFamily="34" charset="0"/>
              </a:rPr>
              <a:t>       Give two reasons why </a:t>
            </a:r>
            <a:r>
              <a:rPr lang="en-GB" sz="1400" b="1" dirty="0">
                <a:latin typeface="Arial" pitchFamily="34" charset="0"/>
                <a:cs typeface="Arial" pitchFamily="34" charset="0"/>
              </a:rPr>
              <a:t>tessellation</a:t>
            </a:r>
            <a:r>
              <a:rPr lang="en-GB" sz="1400" dirty="0">
                <a:latin typeface="Arial" pitchFamily="34" charset="0"/>
                <a:cs typeface="Arial" pitchFamily="34" charset="0"/>
              </a:rPr>
              <a:t> is used in the production</a:t>
            </a:r>
          </a:p>
          <a:p>
            <a:pPr marL="342900" indent="-342900"/>
            <a:r>
              <a:rPr lang="en-GB" sz="1400" dirty="0">
                <a:latin typeface="Arial" pitchFamily="34" charset="0"/>
                <a:cs typeface="Arial" pitchFamily="34" charset="0"/>
              </a:rPr>
              <a:t>       process. </a:t>
            </a:r>
          </a:p>
          <a:p>
            <a:pPr marL="342900" indent="-342900"/>
            <a:endParaRPr lang="en-GB" sz="1400" dirty="0">
              <a:latin typeface="Arial" pitchFamily="34" charset="0"/>
              <a:cs typeface="Arial" pitchFamily="34" charset="0"/>
            </a:endParaRPr>
          </a:p>
          <a:p>
            <a:pPr marL="342900" indent="-342900"/>
            <a:r>
              <a:rPr lang="en-GB" sz="1400" dirty="0">
                <a:latin typeface="Arial" pitchFamily="34" charset="0"/>
                <a:cs typeface="Arial" pitchFamily="34" charset="0"/>
              </a:rPr>
              <a:t>       </a:t>
            </a:r>
            <a:r>
              <a:rPr lang="en-GB" sz="1400" b="1" dirty="0">
                <a:solidFill>
                  <a:schemeClr val="tx1"/>
                </a:solidFill>
                <a:latin typeface="Arial" panose="020B0604020202020204" pitchFamily="34" charset="0"/>
                <a:cs typeface="Arial" panose="020B0604020202020204" pitchFamily="34" charset="0"/>
              </a:rPr>
              <a:t>……………………………………………………………………</a:t>
            </a:r>
            <a:endParaRPr lang="en-GB" sz="1400" b="1" dirty="0">
              <a:latin typeface="Arial" panose="020B0604020202020204" pitchFamily="34" charset="0"/>
              <a:cs typeface="Arial" panose="020B0604020202020204" pitchFamily="34" charset="0"/>
            </a:endParaRPr>
          </a:p>
          <a:p>
            <a:pPr marL="342900" indent="-342900"/>
            <a:r>
              <a:rPr lang="en-GB" sz="1400" b="1" dirty="0">
                <a:solidFill>
                  <a:schemeClr val="tx1"/>
                </a:solidFill>
                <a:latin typeface="Arial" panose="020B0604020202020204" pitchFamily="34" charset="0"/>
                <a:cs typeface="Arial" panose="020B0604020202020204" pitchFamily="34" charset="0"/>
              </a:rPr>
              <a:t>      </a:t>
            </a:r>
            <a:r>
              <a:rPr lang="en-GB" sz="1400" dirty="0">
                <a:latin typeface="Arial" panose="020B0604020202020204" pitchFamily="34" charset="0"/>
                <a:cs typeface="Arial" panose="020B0604020202020204" pitchFamily="34" charset="0"/>
              </a:rPr>
              <a:t> </a:t>
            </a:r>
            <a:r>
              <a:rPr lang="en-GB" sz="1400" b="1" dirty="0">
                <a:latin typeface="Arial" panose="020B0604020202020204" pitchFamily="34" charset="0"/>
                <a:cs typeface="Arial" panose="020B0604020202020204" pitchFamily="34" charset="0"/>
              </a:rPr>
              <a:t>……………………………………………………………………</a:t>
            </a:r>
          </a:p>
          <a:p>
            <a:pPr marL="342900" indent="-342900"/>
            <a:r>
              <a:rPr lang="en-GB" sz="1400" b="1" dirty="0">
                <a:latin typeface="Arial" panose="020B0604020202020204" pitchFamily="34" charset="0"/>
                <a:cs typeface="Arial" panose="020B0604020202020204" pitchFamily="34" charset="0"/>
              </a:rPr>
              <a:t>       ……………………………………………………………………</a:t>
            </a:r>
          </a:p>
          <a:p>
            <a:pPr marL="342900" indent="-342900"/>
            <a:endParaRPr lang="en-GB" sz="1400" b="1" dirty="0">
              <a:solidFill>
                <a:schemeClr val="tx1"/>
              </a:solidFill>
              <a:latin typeface="Arial" panose="020B0604020202020204" pitchFamily="34" charset="0"/>
              <a:cs typeface="Arial" panose="020B0604020202020204" pitchFamily="34" charset="0"/>
            </a:endParaRPr>
          </a:p>
        </p:txBody>
      </p:sp>
      <p:pic>
        <p:nvPicPr>
          <p:cNvPr id="4" name="Picture 2"/>
          <p:cNvPicPr>
            <a:picLocks noChangeAspect="1" noChangeArrowheads="1"/>
          </p:cNvPicPr>
          <p:nvPr/>
        </p:nvPicPr>
        <p:blipFill>
          <a:blip r:embed="rId2" cstate="print"/>
          <a:srcRect/>
          <a:stretch>
            <a:fillRect/>
          </a:stretch>
        </p:blipFill>
        <p:spPr bwMode="auto">
          <a:xfrm>
            <a:off x="344488" y="188640"/>
            <a:ext cx="4608512" cy="602255"/>
          </a:xfrm>
          <a:prstGeom prst="rect">
            <a:avLst/>
          </a:prstGeom>
          <a:noFill/>
          <a:ln w="9525">
            <a:noFill/>
            <a:miter lim="800000"/>
            <a:headEnd/>
            <a:tailEnd/>
          </a:ln>
        </p:spPr>
      </p:pic>
      <p:sp>
        <p:nvSpPr>
          <p:cNvPr id="5" name="Rectangle 4"/>
          <p:cNvSpPr/>
          <p:nvPr/>
        </p:nvSpPr>
        <p:spPr>
          <a:xfrm>
            <a:off x="5241032" y="260648"/>
            <a:ext cx="4176464" cy="50405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Impact" pitchFamily="34" charset="0"/>
              </a:rPr>
              <a:t>CAD and CAM in industry</a:t>
            </a:r>
          </a:p>
        </p:txBody>
      </p:sp>
      <p:pic>
        <p:nvPicPr>
          <p:cNvPr id="103426" name="Picture 2" descr="NETS - GCSE D&amp;T Help Site"/>
          <p:cNvPicPr>
            <a:picLocks noChangeAspect="1" noChangeArrowheads="1"/>
          </p:cNvPicPr>
          <p:nvPr/>
        </p:nvPicPr>
        <p:blipFill>
          <a:blip r:embed="rId3" cstate="print"/>
          <a:srcRect/>
          <a:stretch>
            <a:fillRect/>
          </a:stretch>
        </p:blipFill>
        <p:spPr bwMode="auto">
          <a:xfrm>
            <a:off x="1352600" y="1556792"/>
            <a:ext cx="2860681" cy="2304256"/>
          </a:xfrm>
          <a:prstGeom prst="rect">
            <a:avLst/>
          </a:prstGeom>
          <a:noFill/>
        </p:spPr>
      </p:pic>
      <p:pic>
        <p:nvPicPr>
          <p:cNvPr id="103432" name="Picture 8" descr="Die Cutters Inc - Cleen-Cut 30-inch die cutter product page | Die ..."/>
          <p:cNvPicPr>
            <a:picLocks noChangeAspect="1" noChangeArrowheads="1"/>
          </p:cNvPicPr>
          <p:nvPr/>
        </p:nvPicPr>
        <p:blipFill>
          <a:blip r:embed="rId4" cstate="print"/>
          <a:srcRect/>
          <a:stretch>
            <a:fillRect/>
          </a:stretch>
        </p:blipFill>
        <p:spPr bwMode="auto">
          <a:xfrm>
            <a:off x="5889104" y="1772816"/>
            <a:ext cx="2886075" cy="1581151"/>
          </a:xfrm>
          <a:prstGeom prst="rect">
            <a:avLst/>
          </a:prstGeom>
          <a:noFill/>
        </p:spPr>
      </p:pic>
      <p:sp>
        <p:nvSpPr>
          <p:cNvPr id="12" name="TextBox 11"/>
          <p:cNvSpPr txBox="1"/>
          <p:nvPr/>
        </p:nvSpPr>
        <p:spPr>
          <a:xfrm>
            <a:off x="5209593" y="4149080"/>
            <a:ext cx="4696407" cy="2677656"/>
          </a:xfrm>
          <a:prstGeom prst="rect">
            <a:avLst/>
          </a:prstGeom>
          <a:noFill/>
        </p:spPr>
        <p:txBody>
          <a:bodyPr wrap="square" rtlCol="0">
            <a:spAutoFit/>
          </a:bodyPr>
          <a:lstStyle/>
          <a:p>
            <a:pPr marL="342900" indent="-342900"/>
            <a:r>
              <a:rPr lang="en-GB" sz="1400" dirty="0">
                <a:latin typeface="Arial" pitchFamily="34" charset="0"/>
                <a:cs typeface="Arial" pitchFamily="34" charset="0"/>
              </a:rPr>
              <a:t>3)   Give two advantages of using an inkjet printer.</a:t>
            </a:r>
          </a:p>
          <a:p>
            <a:pPr marL="342900" indent="-342900">
              <a:buAutoNum type="arabicParenR"/>
            </a:pPr>
            <a:endParaRPr lang="en-GB" sz="1400" b="1" dirty="0">
              <a:latin typeface="Arial" pitchFamily="34" charset="0"/>
              <a:cs typeface="Arial" pitchFamily="34" charset="0"/>
            </a:endParaRPr>
          </a:p>
          <a:p>
            <a:pPr marL="342900" indent="-342900">
              <a:buAutoNum type="arabicParenR"/>
            </a:pPr>
            <a:endParaRPr lang="en-GB" sz="1400" b="1" dirty="0">
              <a:latin typeface="Arial" pitchFamily="34" charset="0"/>
              <a:cs typeface="Arial" pitchFamily="34" charset="0"/>
            </a:endParaRPr>
          </a:p>
          <a:p>
            <a:pPr marL="342900" indent="-342900">
              <a:buAutoNum type="arabicParenR"/>
            </a:pPr>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buAutoNum type="arabicParenR"/>
            </a:pPr>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r>
              <a:rPr lang="en-GB" sz="1400" b="1" dirty="0">
                <a:latin typeface="Arial" pitchFamily="34" charset="0"/>
                <a:cs typeface="Arial" pitchFamily="34" charset="0"/>
              </a:rPr>
              <a:t>     </a:t>
            </a:r>
          </a:p>
          <a:p>
            <a:pPr marL="342900" indent="-342900"/>
            <a:endParaRPr lang="en-GB" sz="1400" b="1" dirty="0">
              <a:latin typeface="Arial" pitchFamily="34" charset="0"/>
              <a:cs typeface="Arial" pitchFamily="34" charset="0"/>
            </a:endParaRPr>
          </a:p>
          <a:p>
            <a:pPr marL="342900" indent="-342900"/>
            <a:endParaRPr lang="en-GB" sz="1400" dirty="0">
              <a:latin typeface="Arial" panose="020B0604020202020204" pitchFamily="34" charset="0"/>
              <a:cs typeface="Arial" panose="020B0604020202020204" pitchFamily="34" charset="0"/>
            </a:endParaRPr>
          </a:p>
          <a:p>
            <a:pPr marL="342900" indent="-342900"/>
            <a:r>
              <a:rPr lang="en-GB" sz="1400" dirty="0">
                <a:latin typeface="Arial" panose="020B0604020202020204" pitchFamily="34" charset="0"/>
                <a:cs typeface="Arial" panose="020B0604020202020204" pitchFamily="34" charset="0"/>
              </a:rPr>
              <a:t>       </a:t>
            </a:r>
            <a:r>
              <a:rPr lang="en-GB" sz="1400" b="1" dirty="0">
                <a:solidFill>
                  <a:schemeClr val="tx1"/>
                </a:solidFill>
                <a:latin typeface="Arial" panose="020B0604020202020204" pitchFamily="34" charset="0"/>
                <a:cs typeface="Arial" panose="020B0604020202020204" pitchFamily="34" charset="0"/>
              </a:rPr>
              <a:t>……………………………………………………………</a:t>
            </a:r>
          </a:p>
        </p:txBody>
      </p:sp>
      <p:pic>
        <p:nvPicPr>
          <p:cNvPr id="103434" name="Picture 10" descr="Epson WorkForce ET-2700 EcoTank All-In-One Inkjet C11CG24201 B&amp;H"/>
          <p:cNvPicPr>
            <a:picLocks noChangeAspect="1" noChangeArrowheads="1"/>
          </p:cNvPicPr>
          <p:nvPr/>
        </p:nvPicPr>
        <p:blipFill>
          <a:blip r:embed="rId5" cstate="print"/>
          <a:srcRect/>
          <a:stretch>
            <a:fillRect/>
          </a:stretch>
        </p:blipFill>
        <p:spPr bwMode="auto">
          <a:xfrm>
            <a:off x="6465168" y="4509120"/>
            <a:ext cx="1750641" cy="1750641"/>
          </a:xfrm>
          <a:prstGeom prst="rect">
            <a:avLst/>
          </a:prstGeom>
          <a:noFill/>
        </p:spPr>
      </p:pic>
      <p:sp>
        <p:nvSpPr>
          <p:cNvPr id="15" name="Footer Placeholder 14"/>
          <p:cNvSpPr>
            <a:spLocks noGrp="1"/>
          </p:cNvSpPr>
          <p:nvPr>
            <p:ph type="ftr" sz="quarter" idx="11"/>
          </p:nvPr>
        </p:nvSpPr>
        <p:spPr/>
        <p:txBody>
          <a:bodyPr/>
          <a:lstStyle/>
          <a:p>
            <a:r>
              <a:rPr lang="en-GB"/>
              <a:t>JMARSHALL</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srcRect/>
          <a:stretch>
            <a:fillRect/>
          </a:stretch>
        </p:blipFill>
        <p:spPr bwMode="auto">
          <a:xfrm>
            <a:off x="344488" y="188640"/>
            <a:ext cx="4104456" cy="536383"/>
          </a:xfrm>
          <a:prstGeom prst="rect">
            <a:avLst/>
          </a:prstGeom>
          <a:noFill/>
          <a:ln w="9525">
            <a:noFill/>
            <a:miter lim="800000"/>
            <a:headEnd/>
            <a:tailEnd/>
          </a:ln>
        </p:spPr>
      </p:pic>
      <p:sp>
        <p:nvSpPr>
          <p:cNvPr id="5" name="Rectangle 4"/>
          <p:cNvSpPr/>
          <p:nvPr/>
        </p:nvSpPr>
        <p:spPr>
          <a:xfrm>
            <a:off x="4808984" y="188640"/>
            <a:ext cx="4608512" cy="57606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Impact" pitchFamily="34" charset="0"/>
              </a:rPr>
              <a:t>Ergonomics and anthropometrics</a:t>
            </a:r>
          </a:p>
        </p:txBody>
      </p:sp>
      <p:sp>
        <p:nvSpPr>
          <p:cNvPr id="6" name="Rectangle 5"/>
          <p:cNvSpPr/>
          <p:nvPr/>
        </p:nvSpPr>
        <p:spPr>
          <a:xfrm>
            <a:off x="560512" y="980728"/>
            <a:ext cx="4032448" cy="1296144"/>
          </a:xfrm>
          <a:prstGeom prst="rect">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GB" dirty="0"/>
          </a:p>
        </p:txBody>
      </p:sp>
      <p:sp>
        <p:nvSpPr>
          <p:cNvPr id="7" name="Explosion 1 6"/>
          <p:cNvSpPr/>
          <p:nvPr/>
        </p:nvSpPr>
        <p:spPr>
          <a:xfrm>
            <a:off x="0" y="764704"/>
            <a:ext cx="1944216" cy="1584176"/>
          </a:xfrm>
          <a:prstGeom prst="irregularSeal1">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latin typeface="Arial Unicode MS" pitchFamily="34" charset="-128"/>
                <a:ea typeface="Arial Unicode MS" pitchFamily="34" charset="-128"/>
                <a:cs typeface="Arial Unicode MS" pitchFamily="34" charset="-128"/>
              </a:rPr>
              <a:t>Challenge!</a:t>
            </a:r>
          </a:p>
        </p:txBody>
      </p:sp>
      <p:sp>
        <p:nvSpPr>
          <p:cNvPr id="8" name="TextBox 7"/>
          <p:cNvSpPr txBox="1"/>
          <p:nvPr/>
        </p:nvSpPr>
        <p:spPr>
          <a:xfrm>
            <a:off x="1856656" y="980728"/>
            <a:ext cx="2736304" cy="1277273"/>
          </a:xfrm>
          <a:prstGeom prst="rect">
            <a:avLst/>
          </a:prstGeom>
          <a:noFill/>
        </p:spPr>
        <p:txBody>
          <a:bodyPr wrap="square" rtlCol="0">
            <a:spAutoFit/>
          </a:bodyPr>
          <a:lstStyle/>
          <a:p>
            <a:r>
              <a:rPr lang="en-GB" sz="1100" dirty="0"/>
              <a:t>Create a mask using anthropometric data.</a:t>
            </a:r>
          </a:p>
          <a:p>
            <a:r>
              <a:rPr lang="en-GB" sz="1100" dirty="0"/>
              <a:t>You will need to measure the size of your </a:t>
            </a:r>
          </a:p>
          <a:p>
            <a:r>
              <a:rPr lang="en-GB" sz="1100" dirty="0"/>
              <a:t>head so that your mask will fit and the size of your eyes and mouth depending on the</a:t>
            </a:r>
          </a:p>
          <a:p>
            <a:r>
              <a:rPr lang="en-GB" sz="1100" dirty="0"/>
              <a:t>design of your mask. Design the mask how you wish and you could use coloured pens and card to decorate your mask.</a:t>
            </a:r>
          </a:p>
        </p:txBody>
      </p:sp>
      <p:sp>
        <p:nvSpPr>
          <p:cNvPr id="9" name="Down Arrow 8"/>
          <p:cNvSpPr/>
          <p:nvPr/>
        </p:nvSpPr>
        <p:spPr>
          <a:xfrm>
            <a:off x="1352600" y="2060848"/>
            <a:ext cx="504056" cy="792088"/>
          </a:xfrm>
          <a:prstGeom prst="downArrow">
            <a:avLst/>
          </a:prstGeom>
          <a:solidFill>
            <a:srgbClr val="66FF33"/>
          </a:solidFill>
          <a:ln>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12" descr="Funny Faces Mask Craft Kits: Partypalooza.com"/>
          <p:cNvPicPr>
            <a:picLocks noChangeAspect="1" noChangeArrowheads="1"/>
          </p:cNvPicPr>
          <p:nvPr/>
        </p:nvPicPr>
        <p:blipFill>
          <a:blip r:embed="rId3" cstate="print"/>
          <a:srcRect/>
          <a:stretch>
            <a:fillRect/>
          </a:stretch>
        </p:blipFill>
        <p:spPr bwMode="auto">
          <a:xfrm>
            <a:off x="416496" y="2780928"/>
            <a:ext cx="1872208" cy="1872208"/>
          </a:xfrm>
          <a:prstGeom prst="rect">
            <a:avLst/>
          </a:prstGeom>
          <a:noFill/>
        </p:spPr>
      </p:pic>
      <p:pic>
        <p:nvPicPr>
          <p:cNvPr id="11" name="Picture 14" descr="Super Hero Foam Masks. – Favour Fairy"/>
          <p:cNvPicPr>
            <a:picLocks noChangeAspect="1" noChangeArrowheads="1"/>
          </p:cNvPicPr>
          <p:nvPr/>
        </p:nvPicPr>
        <p:blipFill>
          <a:blip r:embed="rId4" cstate="print"/>
          <a:srcRect/>
          <a:stretch>
            <a:fillRect/>
          </a:stretch>
        </p:blipFill>
        <p:spPr bwMode="auto">
          <a:xfrm>
            <a:off x="2360712" y="2636912"/>
            <a:ext cx="2016224" cy="2016225"/>
          </a:xfrm>
          <a:prstGeom prst="rect">
            <a:avLst/>
          </a:prstGeom>
          <a:noFill/>
        </p:spPr>
      </p:pic>
      <p:pic>
        <p:nvPicPr>
          <p:cNvPr id="12" name="Picture 16" descr="Mega Sale #29703 - VOGVIGO DIY 10PCS White Masks DIY Unpainted ..."/>
          <p:cNvPicPr>
            <a:picLocks noChangeAspect="1" noChangeArrowheads="1"/>
          </p:cNvPicPr>
          <p:nvPr/>
        </p:nvPicPr>
        <p:blipFill>
          <a:blip r:embed="rId5" cstate="print"/>
          <a:srcRect/>
          <a:stretch>
            <a:fillRect/>
          </a:stretch>
        </p:blipFill>
        <p:spPr bwMode="auto">
          <a:xfrm>
            <a:off x="416496" y="4581128"/>
            <a:ext cx="1800200" cy="1800201"/>
          </a:xfrm>
          <a:prstGeom prst="rect">
            <a:avLst/>
          </a:prstGeom>
          <a:noFill/>
        </p:spPr>
      </p:pic>
      <p:pic>
        <p:nvPicPr>
          <p:cNvPr id="13" name="Picture 18" descr="Party Face Mask n Carnival Eye Masks at Rs 45 /piece | Carnival ..."/>
          <p:cNvPicPr>
            <a:picLocks noChangeAspect="1" noChangeArrowheads="1"/>
          </p:cNvPicPr>
          <p:nvPr/>
        </p:nvPicPr>
        <p:blipFill>
          <a:blip r:embed="rId6" cstate="print"/>
          <a:srcRect/>
          <a:stretch>
            <a:fillRect/>
          </a:stretch>
        </p:blipFill>
        <p:spPr bwMode="auto">
          <a:xfrm>
            <a:off x="2288704" y="4365104"/>
            <a:ext cx="1872208" cy="1872208"/>
          </a:xfrm>
          <a:prstGeom prst="rect">
            <a:avLst/>
          </a:prstGeom>
          <a:noFill/>
        </p:spPr>
      </p:pic>
      <p:pic>
        <p:nvPicPr>
          <p:cNvPr id="102402" name="Picture 2" descr="Celine Moeljadi: February 2016"/>
          <p:cNvPicPr>
            <a:picLocks noChangeAspect="1" noChangeArrowheads="1"/>
          </p:cNvPicPr>
          <p:nvPr/>
        </p:nvPicPr>
        <p:blipFill>
          <a:blip r:embed="rId7" cstate="print"/>
          <a:srcRect r="39278"/>
          <a:stretch>
            <a:fillRect/>
          </a:stretch>
        </p:blipFill>
        <p:spPr bwMode="auto">
          <a:xfrm>
            <a:off x="4664968" y="1628800"/>
            <a:ext cx="2677090" cy="1876822"/>
          </a:xfrm>
          <a:prstGeom prst="rect">
            <a:avLst/>
          </a:prstGeom>
          <a:noFill/>
        </p:spPr>
      </p:pic>
      <p:pic>
        <p:nvPicPr>
          <p:cNvPr id="102404" name="Picture 4" descr="Celine Moeljadi: February 2016"/>
          <p:cNvPicPr>
            <a:picLocks noChangeAspect="1" noChangeArrowheads="1"/>
          </p:cNvPicPr>
          <p:nvPr/>
        </p:nvPicPr>
        <p:blipFill>
          <a:blip r:embed="rId7" cstate="print"/>
          <a:srcRect l="59710"/>
          <a:stretch>
            <a:fillRect/>
          </a:stretch>
        </p:blipFill>
        <p:spPr bwMode="auto">
          <a:xfrm>
            <a:off x="7380051" y="3429000"/>
            <a:ext cx="2453431" cy="2592288"/>
          </a:xfrm>
          <a:prstGeom prst="rect">
            <a:avLst/>
          </a:prstGeom>
          <a:noFill/>
        </p:spPr>
      </p:pic>
      <p:sp>
        <p:nvSpPr>
          <p:cNvPr id="15" name="TextBox 14"/>
          <p:cNvSpPr txBox="1"/>
          <p:nvPr/>
        </p:nvSpPr>
        <p:spPr>
          <a:xfrm>
            <a:off x="4679793" y="1052736"/>
            <a:ext cx="5025735" cy="1600438"/>
          </a:xfrm>
          <a:prstGeom prst="rect">
            <a:avLst/>
          </a:prstGeom>
          <a:noFill/>
        </p:spPr>
        <p:txBody>
          <a:bodyPr wrap="none" rtlCol="0">
            <a:spAutoFit/>
          </a:bodyPr>
          <a:lstStyle/>
          <a:p>
            <a:pPr marL="342900" indent="-342900">
              <a:buAutoNum type="arabicParenR"/>
            </a:pPr>
            <a:r>
              <a:rPr lang="en-GB" sz="1400" dirty="0">
                <a:latin typeface="Arial" pitchFamily="34" charset="0"/>
                <a:cs typeface="Arial" pitchFamily="34" charset="0"/>
              </a:rPr>
              <a:t>The images below shows a prototype (mock up design)</a:t>
            </a:r>
          </a:p>
          <a:p>
            <a:pPr marL="342900" indent="-342900"/>
            <a:r>
              <a:rPr lang="en-GB" sz="1400" dirty="0">
                <a:latin typeface="Arial" pitchFamily="34" charset="0"/>
                <a:cs typeface="Arial" pitchFamily="34" charset="0"/>
              </a:rPr>
              <a:t>        for a new relaxation chair before it is manufactured.</a:t>
            </a:r>
          </a:p>
          <a:p>
            <a:pPr marL="342900" indent="-342900"/>
            <a:r>
              <a:rPr lang="en-GB" sz="1400" dirty="0">
                <a:latin typeface="Arial" pitchFamily="34" charset="0"/>
                <a:cs typeface="Arial" pitchFamily="34" charset="0"/>
              </a:rPr>
              <a:t>                                                         Identify </a:t>
            </a:r>
            <a:r>
              <a:rPr lang="en-GB" sz="1400" b="1" dirty="0">
                <a:latin typeface="Arial" pitchFamily="34" charset="0"/>
                <a:cs typeface="Arial" pitchFamily="34" charset="0"/>
              </a:rPr>
              <a:t>three features </a:t>
            </a:r>
            <a:r>
              <a:rPr lang="en-GB" sz="1400" dirty="0">
                <a:latin typeface="Arial" pitchFamily="34" charset="0"/>
                <a:cs typeface="Arial" pitchFamily="34" charset="0"/>
              </a:rPr>
              <a:t>of</a:t>
            </a:r>
          </a:p>
          <a:p>
            <a:pPr marL="342900" indent="-342900"/>
            <a:r>
              <a:rPr lang="en-GB" sz="1400" dirty="0">
                <a:latin typeface="Arial" pitchFamily="34" charset="0"/>
                <a:cs typeface="Arial" pitchFamily="34" charset="0"/>
              </a:rPr>
              <a:t>                                                         the prototype where </a:t>
            </a:r>
          </a:p>
          <a:p>
            <a:pPr marL="342900" indent="-342900"/>
            <a:r>
              <a:rPr lang="en-GB" sz="1400" dirty="0">
                <a:latin typeface="Arial" pitchFamily="34" charset="0"/>
                <a:cs typeface="Arial" pitchFamily="34" charset="0"/>
              </a:rPr>
              <a:t>                                                         </a:t>
            </a:r>
            <a:r>
              <a:rPr lang="en-GB" sz="1400" b="1" dirty="0">
                <a:latin typeface="Arial" pitchFamily="34" charset="0"/>
                <a:cs typeface="Arial" pitchFamily="34" charset="0"/>
              </a:rPr>
              <a:t>ergonomics </a:t>
            </a:r>
            <a:r>
              <a:rPr lang="en-GB" sz="1400" dirty="0">
                <a:latin typeface="Arial" pitchFamily="34" charset="0"/>
                <a:cs typeface="Arial" pitchFamily="34" charset="0"/>
              </a:rPr>
              <a:t>has been </a:t>
            </a:r>
          </a:p>
          <a:p>
            <a:pPr marL="342900" indent="-342900"/>
            <a:r>
              <a:rPr lang="en-GB" sz="1400" dirty="0">
                <a:latin typeface="Arial" pitchFamily="34" charset="0"/>
                <a:cs typeface="Arial" pitchFamily="34" charset="0"/>
              </a:rPr>
              <a:t>                                                         considered into the</a:t>
            </a:r>
          </a:p>
          <a:p>
            <a:pPr marL="342900" indent="-342900"/>
            <a:r>
              <a:rPr lang="en-GB" sz="1400" dirty="0">
                <a:latin typeface="Arial" pitchFamily="34" charset="0"/>
                <a:cs typeface="Arial" pitchFamily="34" charset="0"/>
              </a:rPr>
              <a:t>                                                         design of the product.</a:t>
            </a:r>
          </a:p>
        </p:txBody>
      </p:sp>
      <p:sp>
        <p:nvSpPr>
          <p:cNvPr id="16" name="Rectangle 15"/>
          <p:cNvSpPr/>
          <p:nvPr/>
        </p:nvSpPr>
        <p:spPr>
          <a:xfrm>
            <a:off x="4880992" y="3645024"/>
            <a:ext cx="2448272" cy="2893100"/>
          </a:xfrm>
          <a:prstGeom prst="rect">
            <a:avLst/>
          </a:prstGeom>
        </p:spPr>
        <p:txBody>
          <a:bodyPr wrap="square">
            <a:spAutoFit/>
          </a:bodyPr>
          <a:lstStyle/>
          <a:p>
            <a:endParaRPr lang="en-GB" sz="1400" b="1" dirty="0">
              <a:latin typeface="Arial" panose="020B0604020202020204" pitchFamily="34" charset="0"/>
              <a:cs typeface="Arial" panose="020B0604020202020204" pitchFamily="34" charset="0"/>
            </a:endParaRPr>
          </a:p>
          <a:p>
            <a:r>
              <a:rPr lang="en-GB" sz="1400" b="1" dirty="0">
                <a:latin typeface="Arial" panose="020B0604020202020204" pitchFamily="34" charset="0"/>
                <a:cs typeface="Arial" panose="020B0604020202020204" pitchFamily="34" charset="0"/>
              </a:rPr>
              <a:t>………………………………………………………………………………………………………………………………………………………………………………………………………………………………………………………………………………………………………………………………………………………………………………………………</a:t>
            </a:r>
          </a:p>
        </p:txBody>
      </p:sp>
      <p:sp>
        <p:nvSpPr>
          <p:cNvPr id="18" name="Footer Placeholder 17"/>
          <p:cNvSpPr>
            <a:spLocks noGrp="1"/>
          </p:cNvSpPr>
          <p:nvPr>
            <p:ph type="ftr" sz="quarter" idx="11"/>
          </p:nvPr>
        </p:nvSpPr>
        <p:spPr/>
        <p:txBody>
          <a:bodyPr/>
          <a:lstStyle/>
          <a:p>
            <a:r>
              <a:rPr lang="en-GB"/>
              <a:t>JMARSHALL</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srcRect/>
          <a:stretch>
            <a:fillRect/>
          </a:stretch>
        </p:blipFill>
        <p:spPr bwMode="auto">
          <a:xfrm>
            <a:off x="344488" y="188640"/>
            <a:ext cx="4959111" cy="648072"/>
          </a:xfrm>
          <a:prstGeom prst="rect">
            <a:avLst/>
          </a:prstGeom>
          <a:noFill/>
          <a:ln w="9525">
            <a:noFill/>
            <a:miter lim="800000"/>
            <a:headEnd/>
            <a:tailEnd/>
          </a:ln>
        </p:spPr>
      </p:pic>
      <p:sp>
        <p:nvSpPr>
          <p:cNvPr id="6" name="Down Arrow Callout 5"/>
          <p:cNvSpPr/>
          <p:nvPr/>
        </p:nvSpPr>
        <p:spPr>
          <a:xfrm>
            <a:off x="488504" y="1988840"/>
            <a:ext cx="4536504" cy="1008112"/>
          </a:xfrm>
          <a:prstGeom prst="downArrowCallout">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488504" y="980728"/>
            <a:ext cx="4536504" cy="86409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dirty="0">
                <a:solidFill>
                  <a:schemeClr val="tx1"/>
                </a:solidFill>
                <a:latin typeface="Arial" panose="020B0604020202020204" pitchFamily="34" charset="0"/>
                <a:cs typeface="Arial" panose="020B0604020202020204" pitchFamily="34" charset="0"/>
              </a:rPr>
              <a:t>Look at the</a:t>
            </a:r>
          </a:p>
          <a:p>
            <a:r>
              <a:rPr lang="en-GB" sz="1600" dirty="0">
                <a:solidFill>
                  <a:schemeClr val="tx1"/>
                </a:solidFill>
                <a:latin typeface="Arial" panose="020B0604020202020204" pitchFamily="34" charset="0"/>
                <a:cs typeface="Arial" panose="020B0604020202020204" pitchFamily="34" charset="0"/>
              </a:rPr>
              <a:t>‘How paper and card are manufactured’ </a:t>
            </a:r>
          </a:p>
          <a:p>
            <a:r>
              <a:rPr lang="en-GB" sz="1600" dirty="0">
                <a:solidFill>
                  <a:schemeClr val="tx1"/>
                </a:solidFill>
                <a:latin typeface="Arial" panose="020B0604020202020204" pitchFamily="34" charset="0"/>
                <a:cs typeface="Arial" panose="020B0604020202020204" pitchFamily="34" charset="0"/>
              </a:rPr>
              <a:t>page on technologystudent.com</a:t>
            </a:r>
          </a:p>
        </p:txBody>
      </p:sp>
      <p:sp>
        <p:nvSpPr>
          <p:cNvPr id="9" name="TextBox 8"/>
          <p:cNvSpPr txBox="1"/>
          <p:nvPr/>
        </p:nvSpPr>
        <p:spPr>
          <a:xfrm>
            <a:off x="400981" y="2060848"/>
            <a:ext cx="4735592" cy="523220"/>
          </a:xfrm>
          <a:prstGeom prst="rect">
            <a:avLst/>
          </a:prstGeom>
          <a:noFill/>
        </p:spPr>
        <p:txBody>
          <a:bodyPr wrap="none" rtlCol="0">
            <a:spAutoFit/>
          </a:bodyPr>
          <a:lstStyle/>
          <a:p>
            <a:pPr algn="ctr"/>
            <a:r>
              <a:rPr lang="en-GB" sz="1400" b="1" dirty="0">
                <a:latin typeface="Arial" pitchFamily="34" charset="0"/>
                <a:cs typeface="Arial" pitchFamily="34" charset="0"/>
              </a:rPr>
              <a:t>Names and properties of different types of paper and </a:t>
            </a:r>
          </a:p>
          <a:p>
            <a:pPr algn="ctr"/>
            <a:r>
              <a:rPr lang="en-GB" sz="1400" b="1" dirty="0">
                <a:latin typeface="Arial" pitchFamily="34" charset="0"/>
                <a:cs typeface="Arial" pitchFamily="34" charset="0"/>
              </a:rPr>
              <a:t>boards. </a:t>
            </a:r>
          </a:p>
        </p:txBody>
      </p:sp>
      <p:sp>
        <p:nvSpPr>
          <p:cNvPr id="10" name="Down Arrow Callout 9"/>
          <p:cNvSpPr/>
          <p:nvPr/>
        </p:nvSpPr>
        <p:spPr>
          <a:xfrm>
            <a:off x="488504" y="2996952"/>
            <a:ext cx="4536504" cy="1008112"/>
          </a:xfrm>
          <a:prstGeom prst="downArrowCallout">
            <a:avLst/>
          </a:prstGeom>
          <a:solidFill>
            <a:srgbClr val="66FF33"/>
          </a:solidFill>
          <a:ln>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p:cNvSpPr txBox="1"/>
          <p:nvPr/>
        </p:nvSpPr>
        <p:spPr>
          <a:xfrm>
            <a:off x="1111918" y="3068960"/>
            <a:ext cx="3313728" cy="307777"/>
          </a:xfrm>
          <a:prstGeom prst="rect">
            <a:avLst/>
          </a:prstGeom>
          <a:noFill/>
          <a:ln>
            <a:noFill/>
          </a:ln>
        </p:spPr>
        <p:txBody>
          <a:bodyPr wrap="none" rtlCol="0">
            <a:spAutoFit/>
          </a:bodyPr>
          <a:lstStyle/>
          <a:p>
            <a:pPr algn="ctr"/>
            <a:r>
              <a:rPr lang="en-GB" sz="1400" b="1" dirty="0">
                <a:latin typeface="Arial" pitchFamily="34" charset="0"/>
                <a:cs typeface="Arial" pitchFamily="34" charset="0"/>
              </a:rPr>
              <a:t>Paper and card finishing techniques </a:t>
            </a:r>
          </a:p>
        </p:txBody>
      </p:sp>
      <p:sp>
        <p:nvSpPr>
          <p:cNvPr id="12" name="Down Arrow Callout 11"/>
          <p:cNvSpPr/>
          <p:nvPr/>
        </p:nvSpPr>
        <p:spPr>
          <a:xfrm>
            <a:off x="560512" y="4077072"/>
            <a:ext cx="4536504" cy="1008112"/>
          </a:xfrm>
          <a:prstGeom prst="downArrowCallout">
            <a:avLst/>
          </a:prstGeom>
          <a:solidFill>
            <a:schemeClr val="accent5">
              <a:lumMod val="40000"/>
              <a:lumOff val="60000"/>
            </a:schemeClr>
          </a:solid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p:cNvSpPr txBox="1"/>
          <p:nvPr/>
        </p:nvSpPr>
        <p:spPr>
          <a:xfrm>
            <a:off x="724674" y="4149080"/>
            <a:ext cx="4232249" cy="523220"/>
          </a:xfrm>
          <a:prstGeom prst="rect">
            <a:avLst/>
          </a:prstGeom>
          <a:solidFill>
            <a:schemeClr val="accent5">
              <a:lumMod val="40000"/>
              <a:lumOff val="60000"/>
            </a:schemeClr>
          </a:solidFill>
          <a:ln>
            <a:solidFill>
              <a:schemeClr val="accent5">
                <a:lumMod val="40000"/>
                <a:lumOff val="60000"/>
              </a:schemeClr>
            </a:solidFill>
          </a:ln>
        </p:spPr>
        <p:txBody>
          <a:bodyPr wrap="none" rtlCol="0">
            <a:spAutoFit/>
          </a:bodyPr>
          <a:lstStyle/>
          <a:p>
            <a:pPr algn="ctr"/>
            <a:r>
              <a:rPr lang="en-GB" sz="1400" b="1" dirty="0">
                <a:latin typeface="Arial" pitchFamily="34" charset="0"/>
                <a:cs typeface="Arial" pitchFamily="34" charset="0"/>
              </a:rPr>
              <a:t>Use of microns to measure thickness of card &amp; </a:t>
            </a:r>
          </a:p>
          <a:p>
            <a:pPr algn="ctr"/>
            <a:r>
              <a:rPr lang="en-GB" sz="1400" b="1" dirty="0">
                <a:latin typeface="Arial" pitchFamily="34" charset="0"/>
                <a:cs typeface="Arial" pitchFamily="34" charset="0"/>
              </a:rPr>
              <a:t>standard paper sizes</a:t>
            </a:r>
          </a:p>
        </p:txBody>
      </p:sp>
      <p:pic>
        <p:nvPicPr>
          <p:cNvPr id="66564" name="Picture 4" descr="Clipboard clipart, Clipboard Transparent FREE for download on ..."/>
          <p:cNvPicPr>
            <a:picLocks noChangeAspect="1" noChangeArrowheads="1"/>
          </p:cNvPicPr>
          <p:nvPr/>
        </p:nvPicPr>
        <p:blipFill>
          <a:blip r:embed="rId3" cstate="print"/>
          <a:srcRect/>
          <a:stretch>
            <a:fillRect/>
          </a:stretch>
        </p:blipFill>
        <p:spPr bwMode="auto">
          <a:xfrm>
            <a:off x="5313040" y="260648"/>
            <a:ext cx="4350483" cy="6264696"/>
          </a:xfrm>
          <a:prstGeom prst="rect">
            <a:avLst/>
          </a:prstGeom>
          <a:noFill/>
        </p:spPr>
      </p:pic>
      <p:pic>
        <p:nvPicPr>
          <p:cNvPr id="66565" name="Picture 5"/>
          <p:cNvPicPr>
            <a:picLocks noChangeAspect="1" noChangeArrowheads="1"/>
          </p:cNvPicPr>
          <p:nvPr/>
        </p:nvPicPr>
        <p:blipFill>
          <a:blip r:embed="rId4" cstate="print"/>
          <a:srcRect/>
          <a:stretch>
            <a:fillRect/>
          </a:stretch>
        </p:blipFill>
        <p:spPr bwMode="auto">
          <a:xfrm>
            <a:off x="1064568" y="5085184"/>
            <a:ext cx="3207459" cy="775717"/>
          </a:xfrm>
          <a:prstGeom prst="rect">
            <a:avLst/>
          </a:prstGeom>
          <a:noFill/>
          <a:ln w="9525">
            <a:noFill/>
            <a:miter lim="800000"/>
            <a:headEnd/>
            <a:tailEnd/>
          </a:ln>
        </p:spPr>
      </p:pic>
      <p:sp>
        <p:nvSpPr>
          <p:cNvPr id="17" name="Right Arrow 16"/>
          <p:cNvSpPr/>
          <p:nvPr/>
        </p:nvSpPr>
        <p:spPr>
          <a:xfrm>
            <a:off x="4016896" y="5661248"/>
            <a:ext cx="1368152" cy="504056"/>
          </a:xfrm>
          <a:prstGeom prst="rightArrow">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Box 17"/>
          <p:cNvSpPr txBox="1"/>
          <p:nvPr/>
        </p:nvSpPr>
        <p:spPr>
          <a:xfrm>
            <a:off x="5745088" y="1700808"/>
            <a:ext cx="3456384" cy="4708981"/>
          </a:xfrm>
          <a:prstGeom prst="rect">
            <a:avLst/>
          </a:prstGeom>
          <a:noFill/>
        </p:spPr>
        <p:txBody>
          <a:bodyPr wrap="square" rtlCol="0">
            <a:spAutoFit/>
          </a:bodyPr>
          <a:lstStyle/>
          <a:p>
            <a:pPr marL="342900" indent="-342900">
              <a:buAutoNum type="arabicParenR"/>
            </a:pPr>
            <a:r>
              <a:rPr lang="en-GB" sz="1200" dirty="0">
                <a:latin typeface="Georgia" pitchFamily="18" charset="0"/>
              </a:rPr>
              <a:t>Name the most suitable paper to use for </a:t>
            </a:r>
          </a:p>
          <a:p>
            <a:pPr marL="342900" indent="-342900"/>
            <a:r>
              <a:rPr lang="en-GB" sz="1200" dirty="0">
                <a:latin typeface="Georgia" pitchFamily="18" charset="0"/>
              </a:rPr>
              <a:t>        art sketchbooks</a:t>
            </a:r>
          </a:p>
          <a:p>
            <a:pPr marL="342900" indent="-342900"/>
            <a:endParaRPr lang="en-GB" sz="1200" dirty="0">
              <a:latin typeface="Georgia" pitchFamily="18" charset="0"/>
            </a:endParaRPr>
          </a:p>
          <a:p>
            <a:pPr marL="342900" indent="-342900">
              <a:buAutoNum type="arabicParenR" startAt="2"/>
            </a:pPr>
            <a:r>
              <a:rPr lang="en-GB" sz="1200" dirty="0">
                <a:latin typeface="Georgia" pitchFamily="18" charset="0"/>
              </a:rPr>
              <a:t>How many sheets of A4 paper do you need to make an A3 size?</a:t>
            </a:r>
          </a:p>
          <a:p>
            <a:pPr marL="342900" indent="-342900">
              <a:buAutoNum type="arabicParenR" startAt="2"/>
            </a:pPr>
            <a:endParaRPr lang="en-GB" sz="1200" dirty="0">
              <a:latin typeface="Georgia" pitchFamily="18" charset="0"/>
            </a:endParaRPr>
          </a:p>
          <a:p>
            <a:pPr marL="342900" indent="-342900">
              <a:buAutoNum type="arabicParenR" startAt="2"/>
            </a:pPr>
            <a:r>
              <a:rPr lang="en-GB" sz="1200" dirty="0">
                <a:latin typeface="Georgia" pitchFamily="18" charset="0"/>
              </a:rPr>
              <a:t>Give two examples of products that can be </a:t>
            </a:r>
          </a:p>
          <a:p>
            <a:pPr marL="342900" indent="-342900"/>
            <a:r>
              <a:rPr lang="en-GB" sz="1200" dirty="0">
                <a:latin typeface="Georgia" pitchFamily="18" charset="0"/>
              </a:rPr>
              <a:t>          made from recycled paper.</a:t>
            </a:r>
          </a:p>
          <a:p>
            <a:pPr marL="342900" indent="-342900"/>
            <a:endParaRPr lang="en-GB" sz="1200" dirty="0">
              <a:latin typeface="Georgia" pitchFamily="18" charset="0"/>
            </a:endParaRPr>
          </a:p>
          <a:p>
            <a:pPr marL="342900" indent="-342900">
              <a:buAutoNum type="arabicParenR" startAt="4"/>
            </a:pPr>
            <a:r>
              <a:rPr lang="en-GB" sz="1200" dirty="0">
                <a:latin typeface="Georgia" pitchFamily="18" charset="0"/>
              </a:rPr>
              <a:t>Name the type of board which is mainly used for delivery packaging and explain why this board is suitable for delivery packaging.</a:t>
            </a:r>
          </a:p>
          <a:p>
            <a:pPr marL="342900" indent="-342900">
              <a:buAutoNum type="arabicParenR" startAt="4"/>
            </a:pPr>
            <a:endParaRPr lang="en-GB" sz="1200" dirty="0">
              <a:latin typeface="Georgia" pitchFamily="18" charset="0"/>
            </a:endParaRPr>
          </a:p>
          <a:p>
            <a:pPr marL="342900" indent="-342900">
              <a:buAutoNum type="arabicParenR" startAt="4"/>
            </a:pPr>
            <a:endParaRPr lang="en-GB" sz="1200" dirty="0">
              <a:latin typeface="Georgia" pitchFamily="18" charset="0"/>
            </a:endParaRPr>
          </a:p>
          <a:p>
            <a:pPr marL="342900" indent="-342900">
              <a:buAutoNum type="arabicParenR" startAt="4"/>
            </a:pPr>
            <a:r>
              <a:rPr lang="en-GB" sz="1200" dirty="0">
                <a:latin typeface="Georgia" pitchFamily="18" charset="0"/>
              </a:rPr>
              <a:t>Give one property of tracing paper.</a:t>
            </a:r>
          </a:p>
          <a:p>
            <a:pPr marL="342900" indent="-342900">
              <a:buAutoNum type="arabicParenR" startAt="4"/>
            </a:pPr>
            <a:endParaRPr lang="en-GB" sz="1200" dirty="0">
              <a:latin typeface="Georgia" pitchFamily="18" charset="0"/>
            </a:endParaRPr>
          </a:p>
          <a:p>
            <a:pPr marL="342900" indent="-342900">
              <a:buAutoNum type="arabicParenR" startAt="4"/>
            </a:pPr>
            <a:r>
              <a:rPr lang="en-GB" sz="1200" dirty="0">
                <a:latin typeface="Georgia" pitchFamily="18" charset="0"/>
              </a:rPr>
              <a:t>Is paper renewable or non-renewable material?</a:t>
            </a:r>
          </a:p>
          <a:p>
            <a:pPr marL="342900" indent="-342900">
              <a:buAutoNum type="arabicParenR" startAt="4"/>
            </a:pPr>
            <a:endParaRPr lang="en-GB" sz="1200" dirty="0">
              <a:latin typeface="Georgia" pitchFamily="18" charset="0"/>
            </a:endParaRPr>
          </a:p>
          <a:p>
            <a:pPr marL="342900" indent="-342900">
              <a:buAutoNum type="arabicParenR" startAt="4"/>
            </a:pPr>
            <a:r>
              <a:rPr lang="en-GB" sz="1200" dirty="0">
                <a:latin typeface="Georgia" pitchFamily="18" charset="0"/>
              </a:rPr>
              <a:t>Paper is measured in GSM, explain what GSM stands for.</a:t>
            </a:r>
          </a:p>
          <a:p>
            <a:pPr marL="342900" indent="-342900">
              <a:buAutoNum type="arabicParenR" startAt="2"/>
            </a:pPr>
            <a:endParaRPr lang="en-GB" sz="1200" dirty="0">
              <a:latin typeface="Georgia" pitchFamily="18" charset="0"/>
            </a:endParaRPr>
          </a:p>
          <a:p>
            <a:pPr marL="342900" indent="-342900">
              <a:buAutoNum type="arabicParenR" startAt="2"/>
            </a:pPr>
            <a:endParaRPr lang="en-GB" sz="1200" dirty="0">
              <a:latin typeface="Georgia" pitchFamily="18" charset="0"/>
            </a:endParaRPr>
          </a:p>
          <a:p>
            <a:pPr marL="342900" indent="-342900">
              <a:buAutoNum type="arabicParenR" startAt="2"/>
            </a:pPr>
            <a:endParaRPr lang="en-GB" sz="1200" dirty="0">
              <a:latin typeface="Georgia" pitchFamily="18" charset="0"/>
            </a:endParaRPr>
          </a:p>
        </p:txBody>
      </p:sp>
      <p:sp>
        <p:nvSpPr>
          <p:cNvPr id="20" name="Footer Placeholder 19"/>
          <p:cNvSpPr>
            <a:spLocks noGrp="1"/>
          </p:cNvSpPr>
          <p:nvPr>
            <p:ph type="ftr" sz="quarter" idx="11"/>
          </p:nvPr>
        </p:nvSpPr>
        <p:spPr/>
        <p:txBody>
          <a:bodyPr/>
          <a:lstStyle/>
          <a:p>
            <a:r>
              <a:rPr lang="en-GB"/>
              <a:t>JMARSHALL</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216696" y="1124744"/>
            <a:ext cx="5760640" cy="1080120"/>
          </a:xfrm>
          <a:prstGeom prst="rect">
            <a:avLst/>
          </a:prstGeom>
          <a:solidFill>
            <a:srgbClr val="CCFF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latin typeface="Impact" pitchFamily="34" charset="0"/>
              </a:rPr>
              <a:t>Textiles</a:t>
            </a:r>
          </a:p>
        </p:txBody>
      </p:sp>
      <p:sp>
        <p:nvSpPr>
          <p:cNvPr id="7" name="Footer Placeholder 6"/>
          <p:cNvSpPr>
            <a:spLocks noGrp="1"/>
          </p:cNvSpPr>
          <p:nvPr>
            <p:ph type="ftr" sz="quarter" idx="11"/>
          </p:nvPr>
        </p:nvSpPr>
        <p:spPr/>
        <p:txBody>
          <a:bodyPr/>
          <a:lstStyle/>
          <a:p>
            <a:r>
              <a:rPr lang="en-GB"/>
              <a:t>JMARSHALL</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srcRect/>
          <a:stretch>
            <a:fillRect/>
          </a:stretch>
        </p:blipFill>
        <p:spPr bwMode="auto">
          <a:xfrm>
            <a:off x="272480" y="116633"/>
            <a:ext cx="2736304" cy="730142"/>
          </a:xfrm>
          <a:prstGeom prst="rect">
            <a:avLst/>
          </a:prstGeom>
          <a:noFill/>
          <a:ln w="9525">
            <a:noFill/>
            <a:miter lim="800000"/>
            <a:headEnd/>
            <a:tailEnd/>
          </a:ln>
        </p:spPr>
      </p:pic>
      <p:sp>
        <p:nvSpPr>
          <p:cNvPr id="5" name="Rectangle 4"/>
          <p:cNvSpPr/>
          <p:nvPr/>
        </p:nvSpPr>
        <p:spPr>
          <a:xfrm>
            <a:off x="4376936" y="116632"/>
            <a:ext cx="5313040" cy="576064"/>
          </a:xfrm>
          <a:prstGeom prst="rect">
            <a:avLst/>
          </a:prstGeom>
          <a:solidFill>
            <a:srgbClr val="CCFF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Impact" pitchFamily="34" charset="0"/>
              </a:rPr>
              <a:t>Where do fibres come from?</a:t>
            </a:r>
          </a:p>
        </p:txBody>
      </p:sp>
      <p:pic>
        <p:nvPicPr>
          <p:cNvPr id="76804" name="Picture 4" descr="Natural Plant Fibers – virtue + vice"/>
          <p:cNvPicPr>
            <a:picLocks noChangeAspect="1" noChangeArrowheads="1"/>
          </p:cNvPicPr>
          <p:nvPr/>
        </p:nvPicPr>
        <p:blipFill>
          <a:blip r:embed="rId3" cstate="print"/>
          <a:srcRect/>
          <a:stretch>
            <a:fillRect/>
          </a:stretch>
        </p:blipFill>
        <p:spPr bwMode="auto">
          <a:xfrm>
            <a:off x="344488" y="3591018"/>
            <a:ext cx="1296144" cy="972108"/>
          </a:xfrm>
          <a:prstGeom prst="rect">
            <a:avLst/>
          </a:prstGeom>
          <a:noFill/>
        </p:spPr>
      </p:pic>
      <p:pic>
        <p:nvPicPr>
          <p:cNvPr id="76806" name="Picture 6" descr="Curly Sheep | Greyfaced Dartmoor Fillongley Show 2011 | Amanda ..."/>
          <p:cNvPicPr>
            <a:picLocks noChangeAspect="1" noChangeArrowheads="1"/>
          </p:cNvPicPr>
          <p:nvPr/>
        </p:nvPicPr>
        <p:blipFill>
          <a:blip r:embed="rId4" cstate="print"/>
          <a:srcRect/>
          <a:stretch>
            <a:fillRect/>
          </a:stretch>
        </p:blipFill>
        <p:spPr bwMode="auto">
          <a:xfrm>
            <a:off x="344488" y="5661248"/>
            <a:ext cx="1341173" cy="1005880"/>
          </a:xfrm>
          <a:prstGeom prst="rect">
            <a:avLst/>
          </a:prstGeom>
          <a:noFill/>
        </p:spPr>
      </p:pic>
      <p:pic>
        <p:nvPicPr>
          <p:cNvPr id="76808" name="Picture 8" descr="Creature Feature: Silkworms. | Silkworm cocoon, Mulberry leaf"/>
          <p:cNvPicPr>
            <a:picLocks noChangeAspect="1" noChangeArrowheads="1"/>
          </p:cNvPicPr>
          <p:nvPr/>
        </p:nvPicPr>
        <p:blipFill>
          <a:blip r:embed="rId5" cstate="print"/>
          <a:srcRect/>
          <a:stretch>
            <a:fillRect/>
          </a:stretch>
        </p:blipFill>
        <p:spPr bwMode="auto">
          <a:xfrm>
            <a:off x="344488" y="4653136"/>
            <a:ext cx="1344896" cy="864096"/>
          </a:xfrm>
          <a:prstGeom prst="rect">
            <a:avLst/>
          </a:prstGeom>
          <a:noFill/>
        </p:spPr>
      </p:pic>
      <p:pic>
        <p:nvPicPr>
          <p:cNvPr id="76810" name="Picture 10" descr="FDA approves genetically modified cotton for human consumption"/>
          <p:cNvPicPr>
            <a:picLocks noChangeAspect="1" noChangeArrowheads="1"/>
          </p:cNvPicPr>
          <p:nvPr/>
        </p:nvPicPr>
        <p:blipFill>
          <a:blip r:embed="rId6" cstate="print"/>
          <a:srcRect/>
          <a:stretch>
            <a:fillRect/>
          </a:stretch>
        </p:blipFill>
        <p:spPr bwMode="auto">
          <a:xfrm>
            <a:off x="344488" y="2564904"/>
            <a:ext cx="1200133" cy="900100"/>
          </a:xfrm>
          <a:prstGeom prst="rect">
            <a:avLst/>
          </a:prstGeom>
          <a:noFill/>
        </p:spPr>
      </p:pic>
      <p:sp>
        <p:nvSpPr>
          <p:cNvPr id="11" name="Rounded Rectangle 10"/>
          <p:cNvSpPr/>
          <p:nvPr/>
        </p:nvSpPr>
        <p:spPr>
          <a:xfrm>
            <a:off x="334909" y="794212"/>
            <a:ext cx="4680520" cy="694139"/>
          </a:xfrm>
          <a:prstGeom prst="round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100" dirty="0">
                <a:solidFill>
                  <a:schemeClr val="tx1"/>
                </a:solidFill>
                <a:cs typeface="Arial" pitchFamily="34" charset="0"/>
              </a:rPr>
              <a:t>Natural fibres are made from a plant source or an animal source. Match up the correct pictures to the fibre. Look at the ‘Textiles’ chapter’ on technologystudent.com.   One has been done for you. </a:t>
            </a:r>
          </a:p>
        </p:txBody>
      </p:sp>
      <p:pic>
        <p:nvPicPr>
          <p:cNvPr id="76812" name="Picture 12" descr="Jute - Wikipedia"/>
          <p:cNvPicPr>
            <a:picLocks noChangeAspect="1" noChangeArrowheads="1"/>
          </p:cNvPicPr>
          <p:nvPr/>
        </p:nvPicPr>
        <p:blipFill>
          <a:blip r:embed="rId7" cstate="print"/>
          <a:srcRect/>
          <a:stretch>
            <a:fillRect/>
          </a:stretch>
        </p:blipFill>
        <p:spPr bwMode="auto">
          <a:xfrm>
            <a:off x="344488" y="1484784"/>
            <a:ext cx="1224136" cy="918102"/>
          </a:xfrm>
          <a:prstGeom prst="rect">
            <a:avLst/>
          </a:prstGeom>
          <a:noFill/>
        </p:spPr>
      </p:pic>
      <p:sp>
        <p:nvSpPr>
          <p:cNvPr id="13" name="Rectangle 12"/>
          <p:cNvSpPr/>
          <p:nvPr/>
        </p:nvSpPr>
        <p:spPr>
          <a:xfrm>
            <a:off x="3584848" y="1484784"/>
            <a:ext cx="1152128" cy="79208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Silk</a:t>
            </a:r>
          </a:p>
        </p:txBody>
      </p:sp>
      <p:sp>
        <p:nvSpPr>
          <p:cNvPr id="14" name="Rectangle 13"/>
          <p:cNvSpPr/>
          <p:nvPr/>
        </p:nvSpPr>
        <p:spPr>
          <a:xfrm>
            <a:off x="3584848" y="2492896"/>
            <a:ext cx="1152128" cy="79208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Jute</a:t>
            </a:r>
          </a:p>
        </p:txBody>
      </p:sp>
      <p:sp>
        <p:nvSpPr>
          <p:cNvPr id="15" name="Rectangle 14"/>
          <p:cNvSpPr/>
          <p:nvPr/>
        </p:nvSpPr>
        <p:spPr>
          <a:xfrm>
            <a:off x="3591429" y="3534764"/>
            <a:ext cx="1152128" cy="79208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Wool</a:t>
            </a:r>
          </a:p>
        </p:txBody>
      </p:sp>
      <p:sp>
        <p:nvSpPr>
          <p:cNvPr id="16" name="Rectangle 15"/>
          <p:cNvSpPr/>
          <p:nvPr/>
        </p:nvSpPr>
        <p:spPr>
          <a:xfrm>
            <a:off x="3584848" y="4581128"/>
            <a:ext cx="1152128" cy="79208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Cotton</a:t>
            </a:r>
          </a:p>
        </p:txBody>
      </p:sp>
      <p:sp>
        <p:nvSpPr>
          <p:cNvPr id="17" name="Rectangle 16"/>
          <p:cNvSpPr/>
          <p:nvPr/>
        </p:nvSpPr>
        <p:spPr>
          <a:xfrm>
            <a:off x="3584848" y="5661248"/>
            <a:ext cx="1152128" cy="79208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Linen</a:t>
            </a:r>
          </a:p>
        </p:txBody>
      </p:sp>
      <p:cxnSp>
        <p:nvCxnSpPr>
          <p:cNvPr id="19" name="Straight Connector 18"/>
          <p:cNvCxnSpPr>
            <a:stCxn id="76810" idx="3"/>
          </p:cNvCxnSpPr>
          <p:nvPr/>
        </p:nvCxnSpPr>
        <p:spPr>
          <a:xfrm>
            <a:off x="1544621" y="3014954"/>
            <a:ext cx="2040227" cy="207023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pic>
        <p:nvPicPr>
          <p:cNvPr id="76814" name="Picture 14" descr="Mitsui set to increase heavy crude oil output during 2019 ..."/>
          <p:cNvPicPr>
            <a:picLocks noChangeAspect="1" noChangeArrowheads="1"/>
          </p:cNvPicPr>
          <p:nvPr/>
        </p:nvPicPr>
        <p:blipFill>
          <a:blip r:embed="rId8" cstate="print"/>
          <a:srcRect/>
          <a:stretch>
            <a:fillRect/>
          </a:stretch>
        </p:blipFill>
        <p:spPr bwMode="auto">
          <a:xfrm>
            <a:off x="5529064" y="1196752"/>
            <a:ext cx="2016224" cy="1342422"/>
          </a:xfrm>
          <a:prstGeom prst="rect">
            <a:avLst/>
          </a:prstGeom>
          <a:noFill/>
        </p:spPr>
      </p:pic>
      <p:pic>
        <p:nvPicPr>
          <p:cNvPr id="76816" name="Picture 16" descr="Crude Oil Price Forecast - Crude Oil Markets Continue To Pull Back"/>
          <p:cNvPicPr>
            <a:picLocks noChangeAspect="1" noChangeArrowheads="1"/>
          </p:cNvPicPr>
          <p:nvPr/>
        </p:nvPicPr>
        <p:blipFill>
          <a:blip r:embed="rId9" cstate="print"/>
          <a:srcRect/>
          <a:stretch>
            <a:fillRect/>
          </a:stretch>
        </p:blipFill>
        <p:spPr bwMode="auto">
          <a:xfrm>
            <a:off x="7545288" y="1196752"/>
            <a:ext cx="2072160" cy="1368152"/>
          </a:xfrm>
          <a:prstGeom prst="rect">
            <a:avLst/>
          </a:prstGeom>
          <a:noFill/>
        </p:spPr>
      </p:pic>
      <p:sp>
        <p:nvSpPr>
          <p:cNvPr id="25" name="TextBox 24"/>
          <p:cNvSpPr txBox="1"/>
          <p:nvPr/>
        </p:nvSpPr>
        <p:spPr>
          <a:xfrm>
            <a:off x="5025008" y="764704"/>
            <a:ext cx="4880992" cy="3754874"/>
          </a:xfrm>
          <a:prstGeom prst="rect">
            <a:avLst/>
          </a:prstGeom>
          <a:noFill/>
        </p:spPr>
        <p:txBody>
          <a:bodyPr wrap="square" rtlCol="0">
            <a:spAutoFit/>
          </a:bodyPr>
          <a:lstStyle/>
          <a:p>
            <a:pPr marL="342900" indent="-342900">
              <a:buAutoNum type="arabicParenR"/>
            </a:pPr>
            <a:r>
              <a:rPr lang="en-GB" sz="1400" dirty="0">
                <a:latin typeface="Arial" pitchFamily="34" charset="0"/>
                <a:cs typeface="Arial" pitchFamily="34" charset="0"/>
              </a:rPr>
              <a:t>Synthetic/man-made fibres are made from crude oil.</a:t>
            </a:r>
          </a:p>
          <a:p>
            <a:pPr marL="342900" indent="-342900">
              <a:buAutoNum type="arabicParenR"/>
            </a:pPr>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r>
              <a:rPr lang="en-GB" sz="1400" dirty="0">
                <a:latin typeface="Arial" pitchFamily="34" charset="0"/>
                <a:cs typeface="Arial" pitchFamily="34" charset="0"/>
              </a:rPr>
              <a:t>       </a:t>
            </a:r>
          </a:p>
          <a:p>
            <a:pPr marL="342900" indent="-342900"/>
            <a:r>
              <a:rPr lang="en-GB" sz="1400" dirty="0">
                <a:latin typeface="Arial" pitchFamily="34" charset="0"/>
                <a:cs typeface="Arial" pitchFamily="34" charset="0"/>
              </a:rPr>
              <a:t>      </a:t>
            </a:r>
          </a:p>
          <a:p>
            <a:pPr marL="342900" indent="-342900"/>
            <a:r>
              <a:rPr lang="en-GB" sz="1400" dirty="0">
                <a:latin typeface="Arial" pitchFamily="34" charset="0"/>
                <a:cs typeface="Arial" pitchFamily="34" charset="0"/>
              </a:rPr>
              <a:t>       Explain why crude oil for fibres is </a:t>
            </a:r>
            <a:r>
              <a:rPr lang="en-GB" sz="1400" b="1" dirty="0">
                <a:latin typeface="Arial" pitchFamily="34" charset="0"/>
                <a:cs typeface="Arial" pitchFamily="34" charset="0"/>
              </a:rPr>
              <a:t>not sustainable</a:t>
            </a:r>
            <a:r>
              <a:rPr lang="en-GB" sz="1400" dirty="0">
                <a:latin typeface="Arial" pitchFamily="34" charset="0"/>
                <a:cs typeface="Arial" pitchFamily="34" charset="0"/>
              </a:rPr>
              <a:t>.</a:t>
            </a:r>
          </a:p>
          <a:p>
            <a:pPr marL="342900" indent="-342900">
              <a:buAutoNum type="arabicParenR"/>
            </a:pPr>
            <a:endParaRPr lang="en-GB" sz="1400" dirty="0">
              <a:latin typeface="Arial" pitchFamily="34" charset="0"/>
              <a:cs typeface="Arial" pitchFamily="34" charset="0"/>
            </a:endParaRPr>
          </a:p>
          <a:p>
            <a:pPr marL="342900" indent="-342900">
              <a:buAutoNum type="arabicParenR"/>
            </a:pPr>
            <a:endParaRPr lang="en-GB" sz="1400" dirty="0">
              <a:latin typeface="Arial" pitchFamily="34" charset="0"/>
              <a:cs typeface="Arial" pitchFamily="34" charset="0"/>
            </a:endParaRPr>
          </a:p>
          <a:p>
            <a:pPr marL="342900" indent="-342900">
              <a:buAutoNum type="arabicParenR"/>
            </a:pPr>
            <a:endParaRPr lang="en-GB" sz="1400" dirty="0">
              <a:latin typeface="Arial" pitchFamily="34" charset="0"/>
              <a:cs typeface="Arial" pitchFamily="34" charset="0"/>
            </a:endParaRPr>
          </a:p>
          <a:p>
            <a:pPr marL="342900" indent="-342900">
              <a:buAutoNum type="arabicParenR"/>
            </a:pPr>
            <a:endParaRPr lang="en-GB" sz="1400" dirty="0">
              <a:latin typeface="Arial" pitchFamily="34" charset="0"/>
              <a:cs typeface="Arial" pitchFamily="34" charset="0"/>
            </a:endParaRPr>
          </a:p>
          <a:p>
            <a:pPr marL="342900" indent="-342900">
              <a:buAutoNum type="arabicParenR"/>
            </a:pPr>
            <a:endParaRPr lang="en-GB" sz="1400" dirty="0">
              <a:latin typeface="Arial" pitchFamily="34" charset="0"/>
              <a:cs typeface="Arial" pitchFamily="34" charset="0"/>
            </a:endParaRPr>
          </a:p>
          <a:p>
            <a:pPr marL="342900" indent="-342900">
              <a:buAutoNum type="arabicParenR"/>
            </a:pPr>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p:txBody>
      </p:sp>
      <p:sp>
        <p:nvSpPr>
          <p:cNvPr id="26" name="Rectangle 25"/>
          <p:cNvSpPr/>
          <p:nvPr/>
        </p:nvSpPr>
        <p:spPr>
          <a:xfrm>
            <a:off x="5313040" y="2852936"/>
            <a:ext cx="4232920" cy="1446550"/>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a:p>
            <a:pPr marL="342900" indent="-342900"/>
            <a:r>
              <a:rPr lang="en-GB" sz="1400" b="1" dirty="0">
                <a:latin typeface="Arial" pitchFamily="34" charset="0"/>
                <a:cs typeface="Arial" pitchFamily="34" charset="0"/>
              </a:rPr>
              <a:t>       …………………………………………………….</a:t>
            </a:r>
          </a:p>
          <a:p>
            <a:pPr marL="342900" indent="-342900"/>
            <a:endParaRPr lang="en-GB" sz="1400" b="1" dirty="0">
              <a:latin typeface="Arial" pitchFamily="34" charset="0"/>
              <a:cs typeface="Arial" pitchFamily="34" charset="0"/>
            </a:endParaRPr>
          </a:p>
        </p:txBody>
      </p:sp>
      <p:sp>
        <p:nvSpPr>
          <p:cNvPr id="27" name="TextBox 26"/>
          <p:cNvSpPr txBox="1"/>
          <p:nvPr/>
        </p:nvSpPr>
        <p:spPr>
          <a:xfrm>
            <a:off x="5025008" y="4221088"/>
            <a:ext cx="4880992" cy="2031325"/>
          </a:xfrm>
          <a:prstGeom prst="rect">
            <a:avLst/>
          </a:prstGeom>
          <a:noFill/>
        </p:spPr>
        <p:txBody>
          <a:bodyPr wrap="square" rtlCol="0">
            <a:spAutoFit/>
          </a:bodyPr>
          <a:lstStyle/>
          <a:p>
            <a:pPr marL="342900" indent="-342900"/>
            <a:r>
              <a:rPr lang="en-GB" sz="1400" dirty="0">
                <a:latin typeface="Arial" pitchFamily="34" charset="0"/>
                <a:cs typeface="Arial" pitchFamily="34" charset="0"/>
              </a:rPr>
              <a:t>2)         Synthetic fibres </a:t>
            </a:r>
            <a:r>
              <a:rPr lang="en-GB" sz="1400" b="1" dirty="0">
                <a:latin typeface="Arial" pitchFamily="34" charset="0"/>
                <a:cs typeface="Arial" pitchFamily="34" charset="0"/>
              </a:rPr>
              <a:t>do not biodegrade </a:t>
            </a:r>
            <a:r>
              <a:rPr lang="en-GB" sz="1400" dirty="0">
                <a:latin typeface="Arial" pitchFamily="34" charset="0"/>
                <a:cs typeface="Arial" pitchFamily="34" charset="0"/>
              </a:rPr>
              <a:t>easily. Explain</a:t>
            </a:r>
          </a:p>
          <a:p>
            <a:pPr marL="342900" indent="-342900"/>
            <a:r>
              <a:rPr lang="en-GB" sz="1400" dirty="0">
                <a:latin typeface="Arial" pitchFamily="34" charset="0"/>
                <a:cs typeface="Arial" pitchFamily="34" charset="0"/>
              </a:rPr>
              <a:t>             what this means..</a:t>
            </a:r>
          </a:p>
          <a:p>
            <a:pPr marL="342900" indent="-342900">
              <a:buAutoNum type="arabicParenR"/>
            </a:pPr>
            <a:endParaRPr lang="en-GB" sz="1400" dirty="0">
              <a:latin typeface="Arial" pitchFamily="34" charset="0"/>
              <a:cs typeface="Arial" pitchFamily="34" charset="0"/>
            </a:endParaRPr>
          </a:p>
          <a:p>
            <a:pPr marL="342900" indent="-342900">
              <a:buAutoNum type="arabicParenR"/>
            </a:pPr>
            <a:endParaRPr lang="en-GB" sz="1400" dirty="0">
              <a:latin typeface="Arial" pitchFamily="34" charset="0"/>
              <a:cs typeface="Arial" pitchFamily="34" charset="0"/>
            </a:endParaRPr>
          </a:p>
          <a:p>
            <a:pPr marL="342900" indent="-342900">
              <a:buAutoNum type="arabicParenR"/>
            </a:pPr>
            <a:endParaRPr lang="en-GB" sz="1400" dirty="0">
              <a:latin typeface="Arial" pitchFamily="34" charset="0"/>
              <a:cs typeface="Arial" pitchFamily="34" charset="0"/>
            </a:endParaRPr>
          </a:p>
          <a:p>
            <a:pPr marL="342900" indent="-342900">
              <a:buAutoNum type="arabicParenR"/>
            </a:pPr>
            <a:endParaRPr lang="en-GB" sz="1400" dirty="0">
              <a:latin typeface="Arial" pitchFamily="34" charset="0"/>
              <a:cs typeface="Arial" pitchFamily="34" charset="0"/>
            </a:endParaRPr>
          </a:p>
          <a:p>
            <a:pPr marL="342900" indent="-342900">
              <a:buAutoNum type="arabicParenR"/>
            </a:pPr>
            <a:endParaRPr lang="en-GB" sz="1400" dirty="0">
              <a:latin typeface="Arial" pitchFamily="34" charset="0"/>
              <a:cs typeface="Arial" pitchFamily="34" charset="0"/>
            </a:endParaRPr>
          </a:p>
          <a:p>
            <a:pPr marL="342900" indent="-342900">
              <a:buAutoNum type="arabicParenR"/>
            </a:pPr>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p:txBody>
      </p:sp>
      <p:sp>
        <p:nvSpPr>
          <p:cNvPr id="28" name="Rectangle 27"/>
          <p:cNvSpPr/>
          <p:nvPr/>
        </p:nvSpPr>
        <p:spPr>
          <a:xfrm>
            <a:off x="5313040" y="4581128"/>
            <a:ext cx="4232920" cy="1446550"/>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a:p>
            <a:pPr marL="342900" indent="-342900"/>
            <a:r>
              <a:rPr lang="en-GB" sz="1400" b="1" dirty="0">
                <a:latin typeface="Arial" pitchFamily="34" charset="0"/>
                <a:cs typeface="Arial" pitchFamily="34" charset="0"/>
              </a:rPr>
              <a:t>       …………………………………………………….</a:t>
            </a:r>
          </a:p>
          <a:p>
            <a:pPr marL="342900" indent="-342900"/>
            <a:endParaRPr lang="en-GB" sz="1400" b="1" dirty="0">
              <a:latin typeface="Arial" pitchFamily="34" charset="0"/>
              <a:cs typeface="Arial" pitchFamily="34" charset="0"/>
            </a:endParaRPr>
          </a:p>
        </p:txBody>
      </p:sp>
      <p:sp>
        <p:nvSpPr>
          <p:cNvPr id="29" name="Rectangle 28"/>
          <p:cNvSpPr/>
          <p:nvPr/>
        </p:nvSpPr>
        <p:spPr>
          <a:xfrm>
            <a:off x="5313040" y="5517232"/>
            <a:ext cx="4232920" cy="1446550"/>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a:p>
            <a:pPr marL="342900" indent="-342900"/>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p:txBody>
      </p:sp>
      <p:sp>
        <p:nvSpPr>
          <p:cNvPr id="31" name="Footer Placeholder 30"/>
          <p:cNvSpPr>
            <a:spLocks noGrp="1"/>
          </p:cNvSpPr>
          <p:nvPr>
            <p:ph type="ftr" sz="quarter" idx="11"/>
          </p:nvPr>
        </p:nvSpPr>
        <p:spPr/>
        <p:txBody>
          <a:bodyPr/>
          <a:lstStyle/>
          <a:p>
            <a:r>
              <a:rPr lang="en-GB"/>
              <a:t>JMARSHALL</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p:cNvPicPr>
            <a:picLocks noChangeAspect="1" noChangeArrowheads="1"/>
          </p:cNvPicPr>
          <p:nvPr/>
        </p:nvPicPr>
        <p:blipFill>
          <a:blip r:embed="rId2" cstate="print"/>
          <a:srcRect/>
          <a:stretch>
            <a:fillRect/>
          </a:stretch>
        </p:blipFill>
        <p:spPr bwMode="auto">
          <a:xfrm>
            <a:off x="272480" y="116633"/>
            <a:ext cx="2736304" cy="730142"/>
          </a:xfrm>
          <a:prstGeom prst="rect">
            <a:avLst/>
          </a:prstGeom>
          <a:noFill/>
          <a:ln w="9525">
            <a:noFill/>
            <a:miter lim="800000"/>
            <a:headEnd/>
            <a:tailEnd/>
          </a:ln>
        </p:spPr>
      </p:pic>
      <p:sp>
        <p:nvSpPr>
          <p:cNvPr id="4" name="Rectangle 3"/>
          <p:cNvSpPr/>
          <p:nvPr/>
        </p:nvSpPr>
        <p:spPr>
          <a:xfrm>
            <a:off x="6537176" y="476672"/>
            <a:ext cx="3168352" cy="1296144"/>
          </a:xfrm>
          <a:prstGeom prst="rect">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GB" dirty="0"/>
          </a:p>
        </p:txBody>
      </p:sp>
      <p:sp>
        <p:nvSpPr>
          <p:cNvPr id="5" name="TextBox 4"/>
          <p:cNvSpPr txBox="1"/>
          <p:nvPr/>
        </p:nvSpPr>
        <p:spPr>
          <a:xfrm>
            <a:off x="7257256" y="476672"/>
            <a:ext cx="2407368" cy="1277273"/>
          </a:xfrm>
          <a:prstGeom prst="rect">
            <a:avLst/>
          </a:prstGeom>
          <a:noFill/>
        </p:spPr>
        <p:txBody>
          <a:bodyPr wrap="square" rtlCol="0">
            <a:spAutoFit/>
          </a:bodyPr>
          <a:lstStyle/>
          <a:p>
            <a:r>
              <a:rPr lang="en-GB" sz="1100" dirty="0"/>
              <a:t>   Look in your wardrobe and see what c        items of clothing you have that </a:t>
            </a:r>
          </a:p>
          <a:p>
            <a:r>
              <a:rPr lang="en-GB" sz="1100" dirty="0"/>
              <a:t>       are made from natural fibres. You</a:t>
            </a:r>
          </a:p>
          <a:p>
            <a:r>
              <a:rPr lang="en-GB" sz="1100" dirty="0"/>
              <a:t>           will find a label inside the clothing to tell you which materials have been used. Feel the material to understand it’s texture and elasticity.</a:t>
            </a:r>
          </a:p>
        </p:txBody>
      </p:sp>
      <p:sp>
        <p:nvSpPr>
          <p:cNvPr id="6" name="Explosion 1 5"/>
          <p:cNvSpPr/>
          <p:nvPr/>
        </p:nvSpPr>
        <p:spPr>
          <a:xfrm>
            <a:off x="5673080" y="0"/>
            <a:ext cx="1944216" cy="1901011"/>
          </a:xfrm>
          <a:prstGeom prst="irregularSeal1">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latin typeface="Arial Unicode MS" pitchFamily="34" charset="-128"/>
                <a:ea typeface="Arial Unicode MS" pitchFamily="34" charset="-128"/>
                <a:cs typeface="Arial Unicode MS" pitchFamily="34" charset="-128"/>
              </a:rPr>
              <a:t>Challenge!</a:t>
            </a:r>
          </a:p>
        </p:txBody>
      </p:sp>
      <p:sp>
        <p:nvSpPr>
          <p:cNvPr id="7" name="Rounded Rectangle 6"/>
          <p:cNvSpPr/>
          <p:nvPr/>
        </p:nvSpPr>
        <p:spPr>
          <a:xfrm>
            <a:off x="272480" y="2708920"/>
            <a:ext cx="1656184" cy="1584176"/>
          </a:xfrm>
          <a:prstGeom prst="round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dirty="0">
                <a:solidFill>
                  <a:schemeClr val="tx1"/>
                </a:solidFill>
                <a:latin typeface="Georgia" pitchFamily="18" charset="0"/>
              </a:rPr>
              <a:t>Jute is very strong but feels very coarse. It is used for sustainable shopping bags or rope. It is made from a plant.</a:t>
            </a:r>
          </a:p>
        </p:txBody>
      </p:sp>
      <p:sp>
        <p:nvSpPr>
          <p:cNvPr id="10" name="Rounded Rectangle 9"/>
          <p:cNvSpPr/>
          <p:nvPr/>
        </p:nvSpPr>
        <p:spPr>
          <a:xfrm>
            <a:off x="4088904" y="2708920"/>
            <a:ext cx="1656184" cy="1584176"/>
          </a:xfrm>
          <a:prstGeom prst="round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400" dirty="0">
                <a:solidFill>
                  <a:schemeClr val="tx1"/>
                </a:solidFill>
              </a:rPr>
              <a:t>..............................................................................................................................................................................</a:t>
            </a:r>
          </a:p>
        </p:txBody>
      </p:sp>
      <p:sp>
        <p:nvSpPr>
          <p:cNvPr id="11" name="Rounded Rectangle 10"/>
          <p:cNvSpPr/>
          <p:nvPr/>
        </p:nvSpPr>
        <p:spPr>
          <a:xfrm>
            <a:off x="6033120" y="2708920"/>
            <a:ext cx="1656184" cy="1584176"/>
          </a:xfrm>
          <a:prstGeom prst="round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400" dirty="0">
                <a:solidFill>
                  <a:schemeClr val="tx1"/>
                </a:solidFill>
              </a:rPr>
              <a:t>..............................................................................................................................................................................</a:t>
            </a:r>
          </a:p>
        </p:txBody>
      </p:sp>
      <p:sp>
        <p:nvSpPr>
          <p:cNvPr id="12" name="Rounded Rectangle 11"/>
          <p:cNvSpPr/>
          <p:nvPr/>
        </p:nvSpPr>
        <p:spPr>
          <a:xfrm>
            <a:off x="7905328" y="2708920"/>
            <a:ext cx="1656184" cy="1584176"/>
          </a:xfrm>
          <a:prstGeom prst="round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400" dirty="0">
                <a:solidFill>
                  <a:schemeClr val="tx1"/>
                </a:solidFill>
              </a:rPr>
              <a:t>..............................................................................................................................................................................</a:t>
            </a:r>
          </a:p>
        </p:txBody>
      </p:sp>
      <p:sp>
        <p:nvSpPr>
          <p:cNvPr id="13" name="Rounded Rectangle 12"/>
          <p:cNvSpPr/>
          <p:nvPr/>
        </p:nvSpPr>
        <p:spPr>
          <a:xfrm>
            <a:off x="2144688" y="2708920"/>
            <a:ext cx="1656184" cy="1584176"/>
          </a:xfrm>
          <a:prstGeom prst="round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400" dirty="0">
                <a:solidFill>
                  <a:schemeClr val="tx1"/>
                </a:solidFill>
              </a:rPr>
              <a:t>..............................................................................................................................................................................</a:t>
            </a:r>
          </a:p>
        </p:txBody>
      </p:sp>
      <p:sp>
        <p:nvSpPr>
          <p:cNvPr id="14" name="Rectangle 13"/>
          <p:cNvSpPr/>
          <p:nvPr/>
        </p:nvSpPr>
        <p:spPr>
          <a:xfrm>
            <a:off x="272480" y="4509120"/>
            <a:ext cx="1728192" cy="1800200"/>
          </a:xfrm>
          <a:prstGeom prst="rect">
            <a:avLst/>
          </a:prstGeom>
          <a:solidFill>
            <a:schemeClr val="bg1"/>
          </a:solidFill>
          <a:ln>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2216696" y="4509120"/>
            <a:ext cx="1728192" cy="1800200"/>
          </a:xfrm>
          <a:prstGeom prst="rect">
            <a:avLst/>
          </a:prstGeom>
          <a:solidFill>
            <a:schemeClr val="bg1"/>
          </a:solidFill>
          <a:ln>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p:cNvSpPr/>
          <p:nvPr/>
        </p:nvSpPr>
        <p:spPr>
          <a:xfrm>
            <a:off x="4088904" y="4509120"/>
            <a:ext cx="1728192" cy="1800200"/>
          </a:xfrm>
          <a:prstGeom prst="rect">
            <a:avLst/>
          </a:prstGeom>
          <a:solidFill>
            <a:schemeClr val="bg1"/>
          </a:solidFill>
          <a:ln>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p>
        </p:txBody>
      </p:sp>
      <p:sp>
        <p:nvSpPr>
          <p:cNvPr id="17" name="Rectangle 16"/>
          <p:cNvSpPr/>
          <p:nvPr/>
        </p:nvSpPr>
        <p:spPr>
          <a:xfrm>
            <a:off x="5961112" y="4509120"/>
            <a:ext cx="1728192" cy="1800200"/>
          </a:xfrm>
          <a:prstGeom prst="rect">
            <a:avLst/>
          </a:prstGeom>
          <a:solidFill>
            <a:schemeClr val="bg1"/>
          </a:solidFill>
          <a:ln>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p:cNvSpPr/>
          <p:nvPr/>
        </p:nvSpPr>
        <p:spPr>
          <a:xfrm>
            <a:off x="7905328" y="4509120"/>
            <a:ext cx="1728192" cy="1800200"/>
          </a:xfrm>
          <a:prstGeom prst="rect">
            <a:avLst/>
          </a:prstGeom>
          <a:solidFill>
            <a:schemeClr val="bg1"/>
          </a:solidFill>
          <a:ln>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Down Arrow 18"/>
          <p:cNvSpPr/>
          <p:nvPr/>
        </p:nvSpPr>
        <p:spPr>
          <a:xfrm>
            <a:off x="992560" y="4293096"/>
            <a:ext cx="216024" cy="504056"/>
          </a:xfrm>
          <a:prstGeom prst="downArrow">
            <a:avLst/>
          </a:prstGeom>
          <a:solidFill>
            <a:srgbClr val="66FF33"/>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Down Arrow 19"/>
          <p:cNvSpPr/>
          <p:nvPr/>
        </p:nvSpPr>
        <p:spPr>
          <a:xfrm>
            <a:off x="2864768" y="4293096"/>
            <a:ext cx="216024" cy="504056"/>
          </a:xfrm>
          <a:prstGeom prst="downArrow">
            <a:avLst/>
          </a:prstGeom>
          <a:solidFill>
            <a:srgbClr val="66FF33"/>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Down Arrow 20"/>
          <p:cNvSpPr/>
          <p:nvPr/>
        </p:nvSpPr>
        <p:spPr>
          <a:xfrm>
            <a:off x="4808984" y="4293096"/>
            <a:ext cx="216024" cy="504056"/>
          </a:xfrm>
          <a:prstGeom prst="downArrow">
            <a:avLst/>
          </a:prstGeom>
          <a:solidFill>
            <a:srgbClr val="66FF33"/>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Down Arrow 21"/>
          <p:cNvSpPr/>
          <p:nvPr/>
        </p:nvSpPr>
        <p:spPr>
          <a:xfrm>
            <a:off x="6753200" y="4293096"/>
            <a:ext cx="216024" cy="504056"/>
          </a:xfrm>
          <a:prstGeom prst="downArrow">
            <a:avLst/>
          </a:prstGeom>
          <a:solidFill>
            <a:srgbClr val="66FF33"/>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Down Arrow 22"/>
          <p:cNvSpPr/>
          <p:nvPr/>
        </p:nvSpPr>
        <p:spPr>
          <a:xfrm>
            <a:off x="8625408" y="4293096"/>
            <a:ext cx="216024" cy="504056"/>
          </a:xfrm>
          <a:prstGeom prst="downArrow">
            <a:avLst/>
          </a:prstGeom>
          <a:solidFill>
            <a:srgbClr val="66FF33"/>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4577" name="Picture 1"/>
          <p:cNvPicPr>
            <a:picLocks noChangeAspect="1" noChangeArrowheads="1"/>
          </p:cNvPicPr>
          <p:nvPr/>
        </p:nvPicPr>
        <p:blipFill>
          <a:blip r:embed="rId3" cstate="print"/>
          <a:srcRect/>
          <a:stretch>
            <a:fillRect/>
          </a:stretch>
        </p:blipFill>
        <p:spPr bwMode="auto">
          <a:xfrm>
            <a:off x="416496" y="4797152"/>
            <a:ext cx="1404937" cy="1362075"/>
          </a:xfrm>
          <a:prstGeom prst="rect">
            <a:avLst/>
          </a:prstGeom>
          <a:noFill/>
          <a:ln w="9525">
            <a:noFill/>
            <a:miter lim="800000"/>
            <a:headEnd/>
            <a:tailEnd/>
          </a:ln>
        </p:spPr>
      </p:pic>
      <p:sp>
        <p:nvSpPr>
          <p:cNvPr id="25" name="Rectangle 24"/>
          <p:cNvSpPr/>
          <p:nvPr/>
        </p:nvSpPr>
        <p:spPr>
          <a:xfrm>
            <a:off x="272480" y="2060848"/>
            <a:ext cx="1584176" cy="504056"/>
          </a:xfrm>
          <a:prstGeom prst="rect">
            <a:avLst/>
          </a:prstGeom>
          <a:solidFill>
            <a:srgbClr val="CCFF99"/>
          </a:solidFill>
          <a:ln>
            <a:solidFill>
              <a:srgbClr val="CCFF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itchFamily="34" charset="0"/>
              </a:rPr>
              <a:t>JUTE</a:t>
            </a:r>
          </a:p>
        </p:txBody>
      </p:sp>
      <p:sp>
        <p:nvSpPr>
          <p:cNvPr id="26" name="Rectangle 25"/>
          <p:cNvSpPr/>
          <p:nvPr/>
        </p:nvSpPr>
        <p:spPr>
          <a:xfrm>
            <a:off x="2144688" y="2060848"/>
            <a:ext cx="1584176" cy="504056"/>
          </a:xfrm>
          <a:prstGeom prst="rect">
            <a:avLst/>
          </a:prstGeom>
          <a:solidFill>
            <a:srgbClr val="CCFF99"/>
          </a:solidFill>
          <a:ln>
            <a:solidFill>
              <a:srgbClr val="CCFF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itchFamily="34" charset="0"/>
              </a:rPr>
              <a:t>LINEN</a:t>
            </a:r>
          </a:p>
        </p:txBody>
      </p:sp>
      <p:sp>
        <p:nvSpPr>
          <p:cNvPr id="27" name="Rectangle 26"/>
          <p:cNvSpPr/>
          <p:nvPr/>
        </p:nvSpPr>
        <p:spPr>
          <a:xfrm>
            <a:off x="4088904" y="2060848"/>
            <a:ext cx="1584176" cy="504056"/>
          </a:xfrm>
          <a:prstGeom prst="rect">
            <a:avLst/>
          </a:prstGeom>
          <a:solidFill>
            <a:srgbClr val="CCFF99"/>
          </a:solidFill>
          <a:ln>
            <a:solidFill>
              <a:srgbClr val="CCFF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itchFamily="34" charset="0"/>
              </a:rPr>
              <a:t>COTTON</a:t>
            </a:r>
          </a:p>
        </p:txBody>
      </p:sp>
      <p:sp>
        <p:nvSpPr>
          <p:cNvPr id="28" name="Rectangle 27"/>
          <p:cNvSpPr/>
          <p:nvPr/>
        </p:nvSpPr>
        <p:spPr>
          <a:xfrm>
            <a:off x="6033120" y="2060848"/>
            <a:ext cx="1584176" cy="504056"/>
          </a:xfrm>
          <a:prstGeom prst="rect">
            <a:avLst/>
          </a:prstGeom>
          <a:solidFill>
            <a:srgbClr val="CCFF99"/>
          </a:solidFill>
          <a:ln>
            <a:solidFill>
              <a:srgbClr val="CCFF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itchFamily="34" charset="0"/>
              </a:rPr>
              <a:t>WOOL</a:t>
            </a:r>
          </a:p>
        </p:txBody>
      </p:sp>
      <p:sp>
        <p:nvSpPr>
          <p:cNvPr id="29" name="Rectangle 28"/>
          <p:cNvSpPr/>
          <p:nvPr/>
        </p:nvSpPr>
        <p:spPr>
          <a:xfrm>
            <a:off x="7905328" y="2060848"/>
            <a:ext cx="1584176" cy="504056"/>
          </a:xfrm>
          <a:prstGeom prst="rect">
            <a:avLst/>
          </a:prstGeom>
          <a:solidFill>
            <a:srgbClr val="CCFF99"/>
          </a:solidFill>
          <a:ln>
            <a:solidFill>
              <a:srgbClr val="CCFF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itchFamily="34" charset="0"/>
              </a:rPr>
              <a:t>SILK</a:t>
            </a:r>
          </a:p>
        </p:txBody>
      </p:sp>
      <p:sp>
        <p:nvSpPr>
          <p:cNvPr id="30" name="Rounded Rectangle 29"/>
          <p:cNvSpPr/>
          <p:nvPr/>
        </p:nvSpPr>
        <p:spPr>
          <a:xfrm>
            <a:off x="272480" y="810581"/>
            <a:ext cx="5328592" cy="864096"/>
          </a:xfrm>
          <a:prstGeom prst="round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dirty="0">
                <a:solidFill>
                  <a:schemeClr val="tx1"/>
                </a:solidFill>
                <a:cs typeface="Arial" pitchFamily="34" charset="0"/>
              </a:rPr>
              <a:t>Look at the names of each of the </a:t>
            </a:r>
            <a:r>
              <a:rPr lang="en-GB" sz="1200" b="1" dirty="0">
                <a:solidFill>
                  <a:schemeClr val="tx1"/>
                </a:solidFill>
                <a:cs typeface="Arial" pitchFamily="34" charset="0"/>
              </a:rPr>
              <a:t>natural fibres</a:t>
            </a:r>
            <a:r>
              <a:rPr lang="en-GB" sz="1200" dirty="0">
                <a:solidFill>
                  <a:schemeClr val="tx1"/>
                </a:solidFill>
                <a:cs typeface="Arial" pitchFamily="34" charset="0"/>
              </a:rPr>
              <a:t>, use the theory booklet and write the properties for each type of fibre, the source it is made from (plant or animal), in the pink box draw a picture of a product that the fibre is usually used for.</a:t>
            </a:r>
          </a:p>
          <a:p>
            <a:r>
              <a:rPr lang="en-GB" sz="1200" dirty="0">
                <a:solidFill>
                  <a:schemeClr val="tx1"/>
                </a:solidFill>
                <a:cs typeface="Arial" pitchFamily="34" charset="0"/>
              </a:rPr>
              <a:t>Look at the ‘Textiles’ chapter’ on technologystudent.com.</a:t>
            </a:r>
          </a:p>
        </p:txBody>
      </p:sp>
      <p:sp>
        <p:nvSpPr>
          <p:cNvPr id="31" name="TextBox 30"/>
          <p:cNvSpPr txBox="1"/>
          <p:nvPr/>
        </p:nvSpPr>
        <p:spPr>
          <a:xfrm>
            <a:off x="272480" y="1700808"/>
            <a:ext cx="1080120" cy="307777"/>
          </a:xfrm>
          <a:prstGeom prst="rect">
            <a:avLst/>
          </a:prstGeom>
          <a:solidFill>
            <a:srgbClr val="66FF33"/>
          </a:solidFill>
        </p:spPr>
        <p:txBody>
          <a:bodyPr wrap="square" rtlCol="0">
            <a:spAutoFit/>
          </a:bodyPr>
          <a:lstStyle/>
          <a:p>
            <a:pPr algn="ctr"/>
            <a:r>
              <a:rPr lang="en-GB" sz="1400" b="1" u="sng" dirty="0">
                <a:latin typeface="Arial" pitchFamily="34" charset="0"/>
                <a:ea typeface="Arial Unicode MS" pitchFamily="34" charset="-128"/>
                <a:cs typeface="Arial" pitchFamily="34" charset="0"/>
              </a:rPr>
              <a:t>Example</a:t>
            </a:r>
          </a:p>
        </p:txBody>
      </p:sp>
      <p:sp>
        <p:nvSpPr>
          <p:cNvPr id="33" name="Footer Placeholder 32"/>
          <p:cNvSpPr>
            <a:spLocks noGrp="1"/>
          </p:cNvSpPr>
          <p:nvPr>
            <p:ph type="ftr" sz="quarter" idx="11"/>
          </p:nvPr>
        </p:nvSpPr>
        <p:spPr/>
        <p:txBody>
          <a:bodyPr/>
          <a:lstStyle/>
          <a:p>
            <a:r>
              <a:rPr lang="en-GB"/>
              <a:t>JMARSHALL</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p:cNvPicPr>
            <a:picLocks noChangeAspect="1" noChangeArrowheads="1"/>
          </p:cNvPicPr>
          <p:nvPr/>
        </p:nvPicPr>
        <p:blipFill>
          <a:blip r:embed="rId2" cstate="print"/>
          <a:srcRect/>
          <a:stretch>
            <a:fillRect/>
          </a:stretch>
        </p:blipFill>
        <p:spPr bwMode="auto">
          <a:xfrm>
            <a:off x="272480" y="188641"/>
            <a:ext cx="3240360" cy="864642"/>
          </a:xfrm>
          <a:prstGeom prst="rect">
            <a:avLst/>
          </a:prstGeom>
          <a:noFill/>
          <a:ln w="9525">
            <a:noFill/>
            <a:miter lim="800000"/>
            <a:headEnd/>
            <a:tailEnd/>
          </a:ln>
        </p:spPr>
      </p:pic>
      <p:sp>
        <p:nvSpPr>
          <p:cNvPr id="3" name="Rectangle 2"/>
          <p:cNvSpPr/>
          <p:nvPr/>
        </p:nvSpPr>
        <p:spPr>
          <a:xfrm>
            <a:off x="200472" y="1052736"/>
            <a:ext cx="4608512" cy="576064"/>
          </a:xfrm>
          <a:prstGeom prst="rect">
            <a:avLst/>
          </a:prstGeom>
          <a:solidFill>
            <a:srgbClr val="CCFF99"/>
          </a:solidFill>
          <a:ln>
            <a:solidFill>
              <a:srgbClr val="CCFF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Impact" pitchFamily="34" charset="0"/>
              </a:rPr>
              <a:t>Can you answer these questions?</a:t>
            </a:r>
          </a:p>
        </p:txBody>
      </p:sp>
      <p:sp>
        <p:nvSpPr>
          <p:cNvPr id="4" name="Rectangle 3"/>
          <p:cNvSpPr/>
          <p:nvPr/>
        </p:nvSpPr>
        <p:spPr>
          <a:xfrm>
            <a:off x="5961112" y="476672"/>
            <a:ext cx="3584848" cy="936104"/>
          </a:xfrm>
          <a:prstGeom prst="rect">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GB" dirty="0"/>
          </a:p>
        </p:txBody>
      </p:sp>
      <p:sp>
        <p:nvSpPr>
          <p:cNvPr id="5" name="Explosion 1 4"/>
          <p:cNvSpPr/>
          <p:nvPr/>
        </p:nvSpPr>
        <p:spPr>
          <a:xfrm>
            <a:off x="4808984" y="0"/>
            <a:ext cx="1944216" cy="1901011"/>
          </a:xfrm>
          <a:prstGeom prst="irregularSeal1">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latin typeface="Arial Unicode MS" pitchFamily="34" charset="-128"/>
                <a:ea typeface="Arial Unicode MS" pitchFamily="34" charset="-128"/>
                <a:cs typeface="Arial Unicode MS" pitchFamily="34" charset="-128"/>
              </a:rPr>
              <a:t>Challenge!</a:t>
            </a:r>
          </a:p>
        </p:txBody>
      </p:sp>
      <p:sp>
        <p:nvSpPr>
          <p:cNvPr id="7" name="TextBox 6"/>
          <p:cNvSpPr txBox="1"/>
          <p:nvPr/>
        </p:nvSpPr>
        <p:spPr>
          <a:xfrm>
            <a:off x="112577" y="4869160"/>
            <a:ext cx="5200463" cy="738664"/>
          </a:xfrm>
          <a:prstGeom prst="rect">
            <a:avLst/>
          </a:prstGeom>
          <a:noFill/>
        </p:spPr>
        <p:txBody>
          <a:bodyPr wrap="square" rtlCol="0">
            <a:spAutoFit/>
          </a:bodyPr>
          <a:lstStyle/>
          <a:p>
            <a:pPr marL="342900" indent="-342900">
              <a:buAutoNum type="arabicParenR" startAt="2"/>
            </a:pPr>
            <a:r>
              <a:rPr lang="en-GB" sz="1400" dirty="0">
                <a:solidFill>
                  <a:schemeClr val="tx1"/>
                </a:solidFill>
                <a:latin typeface="Arial" panose="020B0604020202020204" pitchFamily="34" charset="0"/>
                <a:cs typeface="Arial" panose="020B0604020202020204" pitchFamily="34" charset="0"/>
              </a:rPr>
              <a:t>Give one disadvantage of wool. </a:t>
            </a:r>
          </a:p>
          <a:p>
            <a:pPr marL="342900" indent="-342900"/>
            <a:endParaRPr lang="en-GB" sz="1400" dirty="0">
              <a:latin typeface="Arial" panose="020B0604020202020204" pitchFamily="34" charset="0"/>
              <a:cs typeface="Arial" panose="020B0604020202020204" pitchFamily="34" charset="0"/>
            </a:endParaRPr>
          </a:p>
          <a:p>
            <a:pPr marL="342900" indent="-342900" algn="ctr"/>
            <a:r>
              <a:rPr lang="en-GB" sz="1400" b="1" dirty="0">
                <a:latin typeface="Arial" panose="020B0604020202020204" pitchFamily="34" charset="0"/>
                <a:cs typeface="Arial" panose="020B0604020202020204" pitchFamily="34" charset="0"/>
              </a:rPr>
              <a:t>……………………………………………………………………</a:t>
            </a:r>
            <a:endParaRPr lang="en-GB" sz="1400" dirty="0">
              <a:solidFill>
                <a:schemeClr val="tx1"/>
              </a:solidFill>
              <a:latin typeface="Arial" panose="020B0604020202020204" pitchFamily="34" charset="0"/>
              <a:cs typeface="Arial" panose="020B0604020202020204" pitchFamily="34" charset="0"/>
            </a:endParaRPr>
          </a:p>
        </p:txBody>
      </p:sp>
      <p:pic>
        <p:nvPicPr>
          <p:cNvPr id="23558" name="Picture 6" descr="Rainbow Striped Hippy Wool Jumper - Large | Mystical Mayhem"/>
          <p:cNvPicPr>
            <a:picLocks noChangeAspect="1" noChangeArrowheads="1"/>
          </p:cNvPicPr>
          <p:nvPr/>
        </p:nvPicPr>
        <p:blipFill>
          <a:blip r:embed="rId3" cstate="print"/>
          <a:srcRect l="9246" r="10430"/>
          <a:stretch>
            <a:fillRect/>
          </a:stretch>
        </p:blipFill>
        <p:spPr bwMode="auto">
          <a:xfrm>
            <a:off x="2326918" y="2681536"/>
            <a:ext cx="1149917" cy="1431600"/>
          </a:xfrm>
          <a:prstGeom prst="rect">
            <a:avLst/>
          </a:prstGeom>
          <a:noFill/>
        </p:spPr>
      </p:pic>
      <p:sp>
        <p:nvSpPr>
          <p:cNvPr id="11" name="TextBox 10"/>
          <p:cNvSpPr txBox="1"/>
          <p:nvPr/>
        </p:nvSpPr>
        <p:spPr>
          <a:xfrm>
            <a:off x="112576" y="2492895"/>
            <a:ext cx="5200463" cy="2462213"/>
          </a:xfrm>
          <a:prstGeom prst="rect">
            <a:avLst/>
          </a:prstGeom>
          <a:noFill/>
        </p:spPr>
        <p:txBody>
          <a:bodyPr wrap="square" rtlCol="0">
            <a:spAutoFit/>
          </a:bodyPr>
          <a:lstStyle/>
          <a:p>
            <a:pPr marL="342900" indent="-342900">
              <a:buAutoNum type="arabicParenR"/>
            </a:pPr>
            <a:r>
              <a:rPr lang="en-GB" sz="1400" dirty="0">
                <a:latin typeface="Arial" pitchFamily="34" charset="0"/>
                <a:cs typeface="Arial" pitchFamily="34" charset="0"/>
              </a:rPr>
              <a:t>Explain why </a:t>
            </a:r>
            <a:r>
              <a:rPr lang="en-GB" sz="1400" b="1" dirty="0">
                <a:latin typeface="Arial" pitchFamily="34" charset="0"/>
                <a:cs typeface="Arial" pitchFamily="34" charset="0"/>
              </a:rPr>
              <a:t>wool</a:t>
            </a:r>
            <a:r>
              <a:rPr lang="en-GB" sz="1400" dirty="0">
                <a:latin typeface="Arial" pitchFamily="34" charset="0"/>
                <a:cs typeface="Arial" pitchFamily="34" charset="0"/>
              </a:rPr>
              <a:t> is a suitable fabric to use for winter </a:t>
            </a:r>
          </a:p>
          <a:p>
            <a:pPr marL="342900" indent="-342900"/>
            <a:r>
              <a:rPr lang="en-GB" sz="1400" dirty="0">
                <a:latin typeface="Arial" pitchFamily="34" charset="0"/>
                <a:cs typeface="Arial" pitchFamily="34" charset="0"/>
              </a:rPr>
              <a:t>        jumpers.</a:t>
            </a:r>
          </a:p>
          <a:p>
            <a:pPr marL="342900" indent="-342900">
              <a:buAutoNum type="arabicParenR"/>
            </a:pPr>
            <a:endParaRPr lang="en-GB" sz="1400" dirty="0">
              <a:latin typeface="Arial" pitchFamily="34" charset="0"/>
              <a:cs typeface="Arial" pitchFamily="34" charset="0"/>
            </a:endParaRPr>
          </a:p>
          <a:p>
            <a:endParaRPr lang="en-GB" sz="1400" dirty="0">
              <a:latin typeface="Arial" pitchFamily="34" charset="0"/>
              <a:cs typeface="Arial" pitchFamily="34" charset="0"/>
            </a:endParaRPr>
          </a:p>
          <a:p>
            <a:pPr marL="342900" indent="-342900">
              <a:buAutoNum type="arabicParenR"/>
            </a:pPr>
            <a:endParaRPr lang="en-GB" sz="1400" dirty="0">
              <a:latin typeface="Arial" pitchFamily="34" charset="0"/>
              <a:cs typeface="Arial" pitchFamily="34" charset="0"/>
            </a:endParaRPr>
          </a:p>
          <a:p>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r>
              <a:rPr lang="en-GB" sz="1400" b="1" dirty="0">
                <a:solidFill>
                  <a:schemeClr val="tx1"/>
                </a:solidFill>
                <a:latin typeface="Arial" pitchFamily="34" charset="0"/>
                <a:cs typeface="Arial" pitchFamily="34" charset="0"/>
              </a:rPr>
              <a:t>       ……………………………………………………………………</a:t>
            </a:r>
            <a:endParaRPr lang="en-GB" sz="1400" b="1" dirty="0">
              <a:latin typeface="Arial" panose="020B0604020202020204" pitchFamily="34" charset="0"/>
              <a:cs typeface="Arial" panose="020B0604020202020204" pitchFamily="34" charset="0"/>
            </a:endParaRPr>
          </a:p>
          <a:p>
            <a:pPr marL="342900" indent="-342900"/>
            <a:r>
              <a:rPr lang="en-GB" sz="1400" b="1" dirty="0">
                <a:solidFill>
                  <a:schemeClr val="tx1"/>
                </a:solidFill>
                <a:latin typeface="Arial" panose="020B0604020202020204" pitchFamily="34" charset="0"/>
                <a:cs typeface="Arial" panose="020B0604020202020204" pitchFamily="34" charset="0"/>
              </a:rPr>
              <a:t>      </a:t>
            </a:r>
            <a:r>
              <a:rPr lang="en-GB" sz="1400" dirty="0">
                <a:latin typeface="Arial" panose="020B0604020202020204" pitchFamily="34" charset="0"/>
                <a:cs typeface="Arial" panose="020B0604020202020204" pitchFamily="34" charset="0"/>
              </a:rPr>
              <a:t> </a:t>
            </a:r>
            <a:r>
              <a:rPr lang="en-GB" sz="1400" b="1" dirty="0">
                <a:latin typeface="Arial" panose="020B0604020202020204" pitchFamily="34" charset="0"/>
                <a:cs typeface="Arial" panose="020B0604020202020204" pitchFamily="34" charset="0"/>
              </a:rPr>
              <a:t>……………………………………………………………………</a:t>
            </a:r>
          </a:p>
          <a:p>
            <a:pPr marL="342900" indent="-342900"/>
            <a:r>
              <a:rPr lang="en-GB" sz="1400" b="1" dirty="0">
                <a:latin typeface="Arial" panose="020B0604020202020204" pitchFamily="34" charset="0"/>
                <a:cs typeface="Arial" panose="020B0604020202020204" pitchFamily="34" charset="0"/>
              </a:rPr>
              <a:t>       ……………………………………………………………………</a:t>
            </a:r>
          </a:p>
          <a:p>
            <a:pPr marL="342900" indent="-342900"/>
            <a:endParaRPr lang="en-GB" sz="1400" b="1" dirty="0">
              <a:solidFill>
                <a:schemeClr val="tx1"/>
              </a:solidFill>
              <a:latin typeface="Arial" panose="020B0604020202020204" pitchFamily="34" charset="0"/>
              <a:cs typeface="Arial" panose="020B0604020202020204" pitchFamily="34" charset="0"/>
            </a:endParaRPr>
          </a:p>
        </p:txBody>
      </p:sp>
      <p:sp>
        <p:nvSpPr>
          <p:cNvPr id="12" name="TextBox 11"/>
          <p:cNvSpPr txBox="1"/>
          <p:nvPr/>
        </p:nvSpPr>
        <p:spPr>
          <a:xfrm>
            <a:off x="112577" y="5661248"/>
            <a:ext cx="5200463" cy="738664"/>
          </a:xfrm>
          <a:prstGeom prst="rect">
            <a:avLst/>
          </a:prstGeom>
          <a:noFill/>
        </p:spPr>
        <p:txBody>
          <a:bodyPr wrap="square" rtlCol="0">
            <a:spAutoFit/>
          </a:bodyPr>
          <a:lstStyle/>
          <a:p>
            <a:pPr marL="342900" indent="-342900"/>
            <a:r>
              <a:rPr lang="en-GB" sz="1400" dirty="0">
                <a:solidFill>
                  <a:schemeClr val="tx1"/>
                </a:solidFill>
                <a:latin typeface="Arial" panose="020B0604020202020204" pitchFamily="34" charset="0"/>
                <a:cs typeface="Arial" panose="020B0604020202020204" pitchFamily="34" charset="0"/>
              </a:rPr>
              <a:t>3)    State the natural source that is used to make wool from. </a:t>
            </a:r>
          </a:p>
          <a:p>
            <a:pPr marL="342900" indent="-342900"/>
            <a:endParaRPr lang="en-GB" sz="1400" dirty="0">
              <a:latin typeface="Arial" panose="020B0604020202020204" pitchFamily="34" charset="0"/>
              <a:cs typeface="Arial" panose="020B0604020202020204" pitchFamily="34" charset="0"/>
            </a:endParaRPr>
          </a:p>
          <a:p>
            <a:pPr marL="342900" indent="-342900" algn="ctr"/>
            <a:r>
              <a:rPr lang="en-GB" sz="1400" b="1" dirty="0">
                <a:latin typeface="Arial" panose="020B0604020202020204" pitchFamily="34" charset="0"/>
                <a:cs typeface="Arial" panose="020B0604020202020204" pitchFamily="34" charset="0"/>
              </a:rPr>
              <a:t>……………………………………………………………………</a:t>
            </a:r>
            <a:endParaRPr lang="en-GB" sz="1400" dirty="0">
              <a:solidFill>
                <a:schemeClr val="tx1"/>
              </a:solidFill>
              <a:latin typeface="Arial" panose="020B0604020202020204" pitchFamily="34" charset="0"/>
              <a:cs typeface="Arial" panose="020B0604020202020204" pitchFamily="34" charset="0"/>
            </a:endParaRPr>
          </a:p>
        </p:txBody>
      </p:sp>
      <p:pic>
        <p:nvPicPr>
          <p:cNvPr id="23562" name="Picture 10" descr="Knitting Rib for Beginners (cast on, kn, pu &amp; Rib) - YouTube"/>
          <p:cNvPicPr>
            <a:picLocks noChangeAspect="1" noChangeArrowheads="1"/>
          </p:cNvPicPr>
          <p:nvPr/>
        </p:nvPicPr>
        <p:blipFill>
          <a:blip r:embed="rId4" cstate="print"/>
          <a:srcRect/>
          <a:stretch>
            <a:fillRect/>
          </a:stretch>
        </p:blipFill>
        <p:spPr bwMode="auto">
          <a:xfrm>
            <a:off x="7113240" y="1556792"/>
            <a:ext cx="2448272" cy="1377153"/>
          </a:xfrm>
          <a:prstGeom prst="rect">
            <a:avLst/>
          </a:prstGeom>
          <a:noFill/>
        </p:spPr>
      </p:pic>
      <p:sp>
        <p:nvSpPr>
          <p:cNvPr id="16" name="TextBox 15"/>
          <p:cNvSpPr txBox="1"/>
          <p:nvPr/>
        </p:nvSpPr>
        <p:spPr>
          <a:xfrm>
            <a:off x="6609184" y="476672"/>
            <a:ext cx="3096344" cy="1107996"/>
          </a:xfrm>
          <a:prstGeom prst="rect">
            <a:avLst/>
          </a:prstGeom>
          <a:noFill/>
        </p:spPr>
        <p:txBody>
          <a:bodyPr wrap="square" rtlCol="0">
            <a:spAutoFit/>
          </a:bodyPr>
          <a:lstStyle/>
          <a:p>
            <a:r>
              <a:rPr lang="en-GB" sz="1100" dirty="0"/>
              <a:t>   At home ask your family if anyone  knows how</a:t>
            </a:r>
          </a:p>
          <a:p>
            <a:r>
              <a:rPr lang="en-GB" sz="1100" dirty="0"/>
              <a:t>  to knit, if someone does and you have some </a:t>
            </a:r>
          </a:p>
          <a:p>
            <a:r>
              <a:rPr lang="en-GB" sz="1100" dirty="0"/>
              <a:t>wool and knitting needles ask them to show you</a:t>
            </a:r>
          </a:p>
          <a:p>
            <a:r>
              <a:rPr lang="en-GB" sz="1100" dirty="0"/>
              <a:t>     how to do it! There are lots of </a:t>
            </a:r>
            <a:r>
              <a:rPr lang="en-GB" sz="1100" dirty="0" err="1"/>
              <a:t>Youtube</a:t>
            </a:r>
            <a:r>
              <a:rPr lang="en-GB" sz="1100" dirty="0"/>
              <a:t> videos</a:t>
            </a:r>
          </a:p>
          <a:p>
            <a:r>
              <a:rPr lang="en-GB" sz="1100" dirty="0"/>
              <a:t>That can help you too! </a:t>
            </a:r>
          </a:p>
          <a:p>
            <a:endParaRPr lang="en-GB" sz="1100" dirty="0"/>
          </a:p>
        </p:txBody>
      </p:sp>
      <p:sp>
        <p:nvSpPr>
          <p:cNvPr id="17" name="Rectangle 16"/>
          <p:cNvSpPr/>
          <p:nvPr/>
        </p:nvSpPr>
        <p:spPr>
          <a:xfrm>
            <a:off x="5889104" y="3068960"/>
            <a:ext cx="3584848" cy="1152128"/>
          </a:xfrm>
          <a:prstGeom prst="rect">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GB" dirty="0"/>
          </a:p>
        </p:txBody>
      </p:sp>
      <p:sp>
        <p:nvSpPr>
          <p:cNvPr id="18" name="Explosion 1 17"/>
          <p:cNvSpPr/>
          <p:nvPr/>
        </p:nvSpPr>
        <p:spPr>
          <a:xfrm>
            <a:off x="4736976" y="2592288"/>
            <a:ext cx="1944216" cy="1901011"/>
          </a:xfrm>
          <a:prstGeom prst="irregularSeal1">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latin typeface="Arial Unicode MS" pitchFamily="34" charset="-128"/>
                <a:ea typeface="Arial Unicode MS" pitchFamily="34" charset="-128"/>
                <a:cs typeface="Arial Unicode MS" pitchFamily="34" charset="-128"/>
              </a:rPr>
              <a:t>Challenge!</a:t>
            </a:r>
          </a:p>
        </p:txBody>
      </p:sp>
      <p:sp>
        <p:nvSpPr>
          <p:cNvPr id="19" name="TextBox 18"/>
          <p:cNvSpPr txBox="1"/>
          <p:nvPr/>
        </p:nvSpPr>
        <p:spPr>
          <a:xfrm>
            <a:off x="6537176" y="3068960"/>
            <a:ext cx="3096344" cy="1107996"/>
          </a:xfrm>
          <a:prstGeom prst="rect">
            <a:avLst/>
          </a:prstGeom>
          <a:noFill/>
        </p:spPr>
        <p:txBody>
          <a:bodyPr wrap="square" rtlCol="0">
            <a:spAutoFit/>
          </a:bodyPr>
          <a:lstStyle/>
          <a:p>
            <a:r>
              <a:rPr lang="en-GB" sz="1100" dirty="0"/>
              <a:t>If you have wool at home try making a decorative</a:t>
            </a:r>
          </a:p>
          <a:p>
            <a:r>
              <a:rPr lang="en-GB" sz="1100" dirty="0"/>
              <a:t>  letter which could go on a wall in your bedroom</a:t>
            </a:r>
          </a:p>
          <a:p>
            <a:r>
              <a:rPr lang="en-GB" sz="1100" dirty="0"/>
              <a:t>or on a bookshelf. Cut your letter out of cardboard</a:t>
            </a:r>
          </a:p>
          <a:p>
            <a:r>
              <a:rPr lang="en-GB" sz="1100" dirty="0"/>
              <a:t>    and start to wrap wool around it. If you have</a:t>
            </a:r>
          </a:p>
          <a:p>
            <a:r>
              <a:rPr lang="en-GB" sz="1100" dirty="0"/>
              <a:t>different coloured wool you can mix and change colours. </a:t>
            </a:r>
          </a:p>
        </p:txBody>
      </p:sp>
      <p:pic>
        <p:nvPicPr>
          <p:cNvPr id="23566" name="Picture 14" descr="Diy Crafts : Cardboard Letters Wrapped With Yarn Made By Kids . DIY Crafts : Cardboard letters wrapped with yarn made by kids diy crafts for kids at home - Kids Crafts Diy And Crafts Sewing, Crafts To Do, Yarn Crafts For Kids, Arts And Crafts For Teens, Food Crafts, Art Ideas For Teens, Craft For Tweens, Diy Crafts With Yarn, Easy Arts And Crafts"/>
          <p:cNvPicPr>
            <a:picLocks noChangeAspect="1" noChangeArrowheads="1"/>
          </p:cNvPicPr>
          <p:nvPr/>
        </p:nvPicPr>
        <p:blipFill>
          <a:blip r:embed="rId5" cstate="print"/>
          <a:srcRect t="8333"/>
          <a:stretch>
            <a:fillRect/>
          </a:stretch>
        </p:blipFill>
        <p:spPr bwMode="auto">
          <a:xfrm>
            <a:off x="7833320" y="4293096"/>
            <a:ext cx="1728192" cy="2376264"/>
          </a:xfrm>
          <a:prstGeom prst="rect">
            <a:avLst/>
          </a:prstGeom>
          <a:noFill/>
        </p:spPr>
      </p:pic>
      <p:pic>
        <p:nvPicPr>
          <p:cNvPr id="23568" name="Picture 16" descr="pennants, posies and pom poms – diy yarn letter adorned with felt flowers tutorial, whimsical nursery decor Wimpel, Posies und Pom Poms – diy Garn Brief mit Filz Blumen Tutorial, skurrilen Kinderzimmer Dekor geschmückt Yarn Letters, Diy Letters, Letter A Crafts, Yarn Wrapped Letters, M Letter, Nursery Letters, Small Letters, Whimsical Nursery, Diy Nursery Decor"/>
          <p:cNvPicPr>
            <a:picLocks noChangeAspect="1" noChangeArrowheads="1"/>
          </p:cNvPicPr>
          <p:nvPr/>
        </p:nvPicPr>
        <p:blipFill>
          <a:blip r:embed="rId6" cstate="print"/>
          <a:srcRect t="33666" b="34981"/>
          <a:stretch>
            <a:fillRect/>
          </a:stretch>
        </p:blipFill>
        <p:spPr bwMode="auto">
          <a:xfrm>
            <a:off x="5601072" y="4437112"/>
            <a:ext cx="2143540" cy="2016224"/>
          </a:xfrm>
          <a:prstGeom prst="rect">
            <a:avLst/>
          </a:prstGeom>
          <a:noFill/>
        </p:spPr>
      </p:pic>
      <p:sp>
        <p:nvSpPr>
          <p:cNvPr id="23" name="Footer Placeholder 22"/>
          <p:cNvSpPr>
            <a:spLocks noGrp="1"/>
          </p:cNvSpPr>
          <p:nvPr>
            <p:ph type="ftr" sz="quarter" idx="11"/>
          </p:nvPr>
        </p:nvSpPr>
        <p:spPr/>
        <p:txBody>
          <a:bodyPr/>
          <a:lstStyle/>
          <a:p>
            <a:r>
              <a:rPr lang="en-GB"/>
              <a:t>JMARSHALL</a:t>
            </a:r>
          </a:p>
        </p:txBody>
      </p:sp>
      <p:sp>
        <p:nvSpPr>
          <p:cNvPr id="20" name="TextBox 19">
            <a:extLst>
              <a:ext uri="{FF2B5EF4-FFF2-40B4-BE49-F238E27FC236}">
                <a16:creationId xmlns:a16="http://schemas.microsoft.com/office/drawing/2014/main" id="{E656C8FA-1E7B-4322-AF18-C5859E8F6632}"/>
              </a:ext>
            </a:extLst>
          </p:cNvPr>
          <p:cNvSpPr txBox="1"/>
          <p:nvPr/>
        </p:nvSpPr>
        <p:spPr>
          <a:xfrm>
            <a:off x="200472" y="1838582"/>
            <a:ext cx="4956628" cy="276999"/>
          </a:xfrm>
          <a:prstGeom prst="rect">
            <a:avLst/>
          </a:prstGeom>
          <a:noFill/>
        </p:spPr>
        <p:txBody>
          <a:bodyPr wrap="square">
            <a:spAutoFit/>
          </a:bodyPr>
          <a:lstStyle/>
          <a:p>
            <a:r>
              <a:rPr lang="en-GB" sz="1200" dirty="0">
                <a:solidFill>
                  <a:schemeClr val="tx1"/>
                </a:solidFill>
                <a:latin typeface="Arial" panose="020B0604020202020204" pitchFamily="34" charset="0"/>
                <a:cs typeface="Arial" panose="020B0604020202020204" pitchFamily="34" charset="0"/>
              </a:rPr>
              <a:t>Look at the ‘Textiles’ chapter’ on technologystudent.com. </a:t>
            </a:r>
            <a:endParaRPr lang="en-GB" sz="1200" dirty="0">
              <a:latin typeface="Arial" panose="020B0604020202020204" pitchFamily="34" charset="0"/>
              <a:cs typeface="Arial" panose="020B0604020202020204" pitchFamily="34"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p:cNvPicPr>
            <a:picLocks noChangeAspect="1" noChangeArrowheads="1"/>
          </p:cNvPicPr>
          <p:nvPr/>
        </p:nvPicPr>
        <p:blipFill>
          <a:blip r:embed="rId3" cstate="print"/>
          <a:srcRect/>
          <a:stretch>
            <a:fillRect/>
          </a:stretch>
        </p:blipFill>
        <p:spPr bwMode="auto">
          <a:xfrm>
            <a:off x="272480" y="188641"/>
            <a:ext cx="3240360" cy="864642"/>
          </a:xfrm>
          <a:prstGeom prst="rect">
            <a:avLst/>
          </a:prstGeom>
          <a:noFill/>
          <a:ln w="9525">
            <a:noFill/>
            <a:miter lim="800000"/>
            <a:headEnd/>
            <a:tailEnd/>
          </a:ln>
        </p:spPr>
      </p:pic>
      <p:sp>
        <p:nvSpPr>
          <p:cNvPr id="3" name="Rounded Rectangle 2"/>
          <p:cNvSpPr/>
          <p:nvPr/>
        </p:nvSpPr>
        <p:spPr>
          <a:xfrm>
            <a:off x="272480" y="2708920"/>
            <a:ext cx="1656184" cy="1584176"/>
          </a:xfrm>
          <a:prstGeom prst="roundRect">
            <a:avLst/>
          </a:prstGeom>
          <a:solidFill>
            <a:srgbClr val="FFFF99"/>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200" dirty="0" err="1">
                <a:solidFill>
                  <a:schemeClr val="tx1"/>
                </a:solidFill>
                <a:latin typeface="Georgia" pitchFamily="18" charset="0"/>
              </a:rPr>
              <a:t>Elastane</a:t>
            </a:r>
            <a:r>
              <a:rPr lang="en-GB" sz="1200" dirty="0">
                <a:solidFill>
                  <a:schemeClr val="tx1"/>
                </a:solidFill>
                <a:latin typeface="Georgia" pitchFamily="18" charset="0"/>
              </a:rPr>
              <a:t> has high elasticity and is always mixed with other fibres. It is used to produce fabrics for sportswear.</a:t>
            </a:r>
          </a:p>
        </p:txBody>
      </p:sp>
      <p:sp>
        <p:nvSpPr>
          <p:cNvPr id="8" name="Rectangle 7"/>
          <p:cNvSpPr/>
          <p:nvPr/>
        </p:nvSpPr>
        <p:spPr>
          <a:xfrm>
            <a:off x="272480" y="4509120"/>
            <a:ext cx="1728192" cy="1800200"/>
          </a:xfrm>
          <a:prstGeom prst="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Down Arrow 12"/>
          <p:cNvSpPr/>
          <p:nvPr/>
        </p:nvSpPr>
        <p:spPr>
          <a:xfrm>
            <a:off x="992560" y="4293096"/>
            <a:ext cx="216024" cy="504056"/>
          </a:xfrm>
          <a:prstGeom prst="downArrow">
            <a:avLst/>
          </a:prstGeom>
          <a:solidFill>
            <a:srgbClr val="66FF33"/>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p:cNvSpPr/>
          <p:nvPr/>
        </p:nvSpPr>
        <p:spPr>
          <a:xfrm>
            <a:off x="272480" y="2060848"/>
            <a:ext cx="1584176" cy="504056"/>
          </a:xfrm>
          <a:prstGeom prst="rect">
            <a:avLst/>
          </a:prstGeom>
          <a:solidFill>
            <a:srgbClr val="FF6699"/>
          </a:solidFill>
          <a:ln>
            <a:solidFill>
              <a:srgbClr val="FF66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itchFamily="34" charset="0"/>
              </a:rPr>
              <a:t>ELASTANE</a:t>
            </a:r>
          </a:p>
        </p:txBody>
      </p:sp>
      <p:sp>
        <p:nvSpPr>
          <p:cNvPr id="24" name="Rounded Rectangle 23"/>
          <p:cNvSpPr/>
          <p:nvPr/>
        </p:nvSpPr>
        <p:spPr>
          <a:xfrm>
            <a:off x="2144688" y="2708920"/>
            <a:ext cx="1656184" cy="1584176"/>
          </a:xfrm>
          <a:prstGeom prst="roundRect">
            <a:avLst/>
          </a:prstGeom>
          <a:solidFill>
            <a:srgbClr val="FFFF99"/>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400" dirty="0">
                <a:solidFill>
                  <a:schemeClr val="tx1"/>
                </a:solidFill>
              </a:rPr>
              <a:t>..............................................................................................................................................................................</a:t>
            </a:r>
          </a:p>
          <a:p>
            <a:endParaRPr lang="en-GB" sz="1400" dirty="0">
              <a:solidFill>
                <a:schemeClr val="tx1"/>
              </a:solidFill>
            </a:endParaRPr>
          </a:p>
        </p:txBody>
      </p:sp>
      <p:sp>
        <p:nvSpPr>
          <p:cNvPr id="25" name="Rectangle 24"/>
          <p:cNvSpPr/>
          <p:nvPr/>
        </p:nvSpPr>
        <p:spPr>
          <a:xfrm>
            <a:off x="2144688" y="4509120"/>
            <a:ext cx="1728192" cy="1800200"/>
          </a:xfrm>
          <a:prstGeom prst="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Down Arrow 25"/>
          <p:cNvSpPr/>
          <p:nvPr/>
        </p:nvSpPr>
        <p:spPr>
          <a:xfrm>
            <a:off x="2864768" y="4293096"/>
            <a:ext cx="216024" cy="504056"/>
          </a:xfrm>
          <a:prstGeom prst="downArrow">
            <a:avLst/>
          </a:prstGeom>
          <a:solidFill>
            <a:srgbClr val="66FF33"/>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26"/>
          <p:cNvSpPr/>
          <p:nvPr/>
        </p:nvSpPr>
        <p:spPr>
          <a:xfrm>
            <a:off x="2144688" y="2060848"/>
            <a:ext cx="1584176" cy="504056"/>
          </a:xfrm>
          <a:prstGeom prst="rect">
            <a:avLst/>
          </a:prstGeom>
          <a:solidFill>
            <a:srgbClr val="FF6699"/>
          </a:solidFill>
          <a:ln>
            <a:solidFill>
              <a:srgbClr val="FF66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latin typeface="Century Gothic" pitchFamily="34" charset="0"/>
              </a:rPr>
              <a:t>POLYPROPLYENE</a:t>
            </a:r>
          </a:p>
        </p:txBody>
      </p:sp>
      <p:sp>
        <p:nvSpPr>
          <p:cNvPr id="28" name="Rounded Rectangle 27"/>
          <p:cNvSpPr/>
          <p:nvPr/>
        </p:nvSpPr>
        <p:spPr>
          <a:xfrm>
            <a:off x="4016896" y="2708920"/>
            <a:ext cx="1656184" cy="1584176"/>
          </a:xfrm>
          <a:prstGeom prst="roundRect">
            <a:avLst/>
          </a:prstGeom>
          <a:solidFill>
            <a:srgbClr val="FFFF99"/>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400" dirty="0">
                <a:solidFill>
                  <a:schemeClr val="tx1"/>
                </a:solidFill>
              </a:rPr>
              <a:t>..............................................................................................................................................................................</a:t>
            </a:r>
          </a:p>
          <a:p>
            <a:endParaRPr lang="en-GB" sz="1400" dirty="0">
              <a:solidFill>
                <a:schemeClr val="tx1"/>
              </a:solidFill>
            </a:endParaRPr>
          </a:p>
        </p:txBody>
      </p:sp>
      <p:sp>
        <p:nvSpPr>
          <p:cNvPr id="29" name="Rectangle 28"/>
          <p:cNvSpPr/>
          <p:nvPr/>
        </p:nvSpPr>
        <p:spPr>
          <a:xfrm>
            <a:off x="4016896" y="4509120"/>
            <a:ext cx="1728192" cy="1800200"/>
          </a:xfrm>
          <a:prstGeom prst="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Down Arrow 29"/>
          <p:cNvSpPr/>
          <p:nvPr/>
        </p:nvSpPr>
        <p:spPr>
          <a:xfrm>
            <a:off x="4736976" y="4293096"/>
            <a:ext cx="216024" cy="504056"/>
          </a:xfrm>
          <a:prstGeom prst="downArrow">
            <a:avLst/>
          </a:prstGeom>
          <a:solidFill>
            <a:srgbClr val="66FF33"/>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Rectangle 30"/>
          <p:cNvSpPr/>
          <p:nvPr/>
        </p:nvSpPr>
        <p:spPr>
          <a:xfrm>
            <a:off x="4016896" y="2060848"/>
            <a:ext cx="1584176" cy="504056"/>
          </a:xfrm>
          <a:prstGeom prst="rect">
            <a:avLst/>
          </a:prstGeom>
          <a:solidFill>
            <a:srgbClr val="FF6699"/>
          </a:solidFill>
          <a:ln>
            <a:solidFill>
              <a:srgbClr val="FF66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itchFamily="34" charset="0"/>
              </a:rPr>
              <a:t>ACRYLIC</a:t>
            </a:r>
          </a:p>
        </p:txBody>
      </p:sp>
      <p:sp>
        <p:nvSpPr>
          <p:cNvPr id="44" name="Rounded Rectangle 43"/>
          <p:cNvSpPr/>
          <p:nvPr/>
        </p:nvSpPr>
        <p:spPr>
          <a:xfrm>
            <a:off x="5889104" y="2708920"/>
            <a:ext cx="1656184" cy="1584176"/>
          </a:xfrm>
          <a:prstGeom prst="roundRect">
            <a:avLst/>
          </a:prstGeom>
          <a:solidFill>
            <a:srgbClr val="FFFF99"/>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400" dirty="0">
                <a:solidFill>
                  <a:schemeClr val="tx1"/>
                </a:solidFill>
              </a:rPr>
              <a:t>..............................................................................................................................................................................</a:t>
            </a:r>
          </a:p>
          <a:p>
            <a:endParaRPr lang="en-GB" sz="1400" dirty="0">
              <a:solidFill>
                <a:schemeClr val="tx1"/>
              </a:solidFill>
            </a:endParaRPr>
          </a:p>
        </p:txBody>
      </p:sp>
      <p:sp>
        <p:nvSpPr>
          <p:cNvPr id="45" name="Rectangle 44"/>
          <p:cNvSpPr/>
          <p:nvPr/>
        </p:nvSpPr>
        <p:spPr>
          <a:xfrm>
            <a:off x="5889104" y="4509120"/>
            <a:ext cx="1728192" cy="1800200"/>
          </a:xfrm>
          <a:prstGeom prst="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Down Arrow 45"/>
          <p:cNvSpPr/>
          <p:nvPr/>
        </p:nvSpPr>
        <p:spPr>
          <a:xfrm>
            <a:off x="6609184" y="4293096"/>
            <a:ext cx="216024" cy="504056"/>
          </a:xfrm>
          <a:prstGeom prst="downArrow">
            <a:avLst/>
          </a:prstGeom>
          <a:solidFill>
            <a:srgbClr val="66FF33"/>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Rectangle 46"/>
          <p:cNvSpPr/>
          <p:nvPr/>
        </p:nvSpPr>
        <p:spPr>
          <a:xfrm>
            <a:off x="5889104" y="2060848"/>
            <a:ext cx="1584176" cy="504056"/>
          </a:xfrm>
          <a:prstGeom prst="rect">
            <a:avLst/>
          </a:prstGeom>
          <a:solidFill>
            <a:srgbClr val="FF6699"/>
          </a:solidFill>
          <a:ln>
            <a:solidFill>
              <a:srgbClr val="FF66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itchFamily="34" charset="0"/>
              </a:rPr>
              <a:t>POLYESTER</a:t>
            </a:r>
          </a:p>
        </p:txBody>
      </p:sp>
      <p:sp>
        <p:nvSpPr>
          <p:cNvPr id="48" name="Rounded Rectangle 47"/>
          <p:cNvSpPr/>
          <p:nvPr/>
        </p:nvSpPr>
        <p:spPr>
          <a:xfrm>
            <a:off x="7761312" y="2708920"/>
            <a:ext cx="1656184" cy="1584176"/>
          </a:xfrm>
          <a:prstGeom prst="roundRect">
            <a:avLst/>
          </a:prstGeom>
          <a:solidFill>
            <a:srgbClr val="FFFF99"/>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400" dirty="0">
                <a:solidFill>
                  <a:schemeClr val="tx1"/>
                </a:solidFill>
              </a:rPr>
              <a:t>..............................................................................................................................................................................</a:t>
            </a:r>
          </a:p>
          <a:p>
            <a:endParaRPr lang="en-GB" sz="1400" dirty="0">
              <a:solidFill>
                <a:schemeClr val="tx1"/>
              </a:solidFill>
            </a:endParaRPr>
          </a:p>
        </p:txBody>
      </p:sp>
      <p:sp>
        <p:nvSpPr>
          <p:cNvPr id="49" name="Rectangle 48"/>
          <p:cNvSpPr/>
          <p:nvPr/>
        </p:nvSpPr>
        <p:spPr>
          <a:xfrm>
            <a:off x="7761312" y="4509120"/>
            <a:ext cx="1728192" cy="1800200"/>
          </a:xfrm>
          <a:prstGeom prst="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Down Arrow 49"/>
          <p:cNvSpPr/>
          <p:nvPr/>
        </p:nvSpPr>
        <p:spPr>
          <a:xfrm>
            <a:off x="8481392" y="4293096"/>
            <a:ext cx="216024" cy="504056"/>
          </a:xfrm>
          <a:prstGeom prst="downArrow">
            <a:avLst/>
          </a:prstGeom>
          <a:solidFill>
            <a:srgbClr val="66FF33"/>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Rectangle 50"/>
          <p:cNvSpPr/>
          <p:nvPr/>
        </p:nvSpPr>
        <p:spPr>
          <a:xfrm>
            <a:off x="7761312" y="2060848"/>
            <a:ext cx="1584176" cy="504056"/>
          </a:xfrm>
          <a:prstGeom prst="rect">
            <a:avLst/>
          </a:prstGeom>
          <a:solidFill>
            <a:srgbClr val="FF6699"/>
          </a:solidFill>
          <a:ln>
            <a:solidFill>
              <a:srgbClr val="FF66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itchFamily="34" charset="0"/>
              </a:rPr>
              <a:t>NYLON</a:t>
            </a:r>
          </a:p>
        </p:txBody>
      </p:sp>
      <p:sp>
        <p:nvSpPr>
          <p:cNvPr id="52" name="Rounded Rectangle 51"/>
          <p:cNvSpPr/>
          <p:nvPr/>
        </p:nvSpPr>
        <p:spPr>
          <a:xfrm>
            <a:off x="236476" y="1097360"/>
            <a:ext cx="5472608" cy="864096"/>
          </a:xfrm>
          <a:prstGeom prst="round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dirty="0">
                <a:solidFill>
                  <a:schemeClr val="tx1"/>
                </a:solidFill>
                <a:cs typeface="Arial" pitchFamily="34" charset="0"/>
              </a:rPr>
              <a:t>Look at the names of each of the </a:t>
            </a:r>
            <a:r>
              <a:rPr lang="en-GB" sz="1200" b="1" dirty="0">
                <a:solidFill>
                  <a:schemeClr val="tx1"/>
                </a:solidFill>
                <a:cs typeface="Arial" pitchFamily="34" charset="0"/>
              </a:rPr>
              <a:t>synthetic</a:t>
            </a:r>
            <a:r>
              <a:rPr lang="en-GB" sz="1200" dirty="0">
                <a:solidFill>
                  <a:schemeClr val="tx1"/>
                </a:solidFill>
                <a:cs typeface="Arial" pitchFamily="34" charset="0"/>
              </a:rPr>
              <a:t> </a:t>
            </a:r>
            <a:r>
              <a:rPr lang="en-GB" sz="1200" b="1" dirty="0">
                <a:solidFill>
                  <a:schemeClr val="tx1"/>
                </a:solidFill>
                <a:cs typeface="Arial" pitchFamily="34" charset="0"/>
              </a:rPr>
              <a:t>fibres</a:t>
            </a:r>
            <a:r>
              <a:rPr lang="en-GB" sz="1200" dirty="0">
                <a:solidFill>
                  <a:schemeClr val="tx1"/>
                </a:solidFill>
                <a:cs typeface="Arial" pitchFamily="34" charset="0"/>
              </a:rPr>
              <a:t>, Look at the ‘Textiles’ chapter’ on technologystudent.com. and write the properties for each type of fibre, the source it is made from (plant or animal), in the pink box draw a picture of a product that the fibre is usually used for.</a:t>
            </a:r>
          </a:p>
        </p:txBody>
      </p:sp>
      <p:sp>
        <p:nvSpPr>
          <p:cNvPr id="53" name="Rectangle 52"/>
          <p:cNvSpPr/>
          <p:nvPr/>
        </p:nvSpPr>
        <p:spPr>
          <a:xfrm>
            <a:off x="6105128" y="476672"/>
            <a:ext cx="3600400" cy="1296144"/>
          </a:xfrm>
          <a:prstGeom prst="rect">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GB" dirty="0"/>
          </a:p>
        </p:txBody>
      </p:sp>
      <p:sp>
        <p:nvSpPr>
          <p:cNvPr id="54" name="TextBox 53"/>
          <p:cNvSpPr txBox="1"/>
          <p:nvPr/>
        </p:nvSpPr>
        <p:spPr>
          <a:xfrm>
            <a:off x="7257256" y="476672"/>
            <a:ext cx="2407368" cy="1277273"/>
          </a:xfrm>
          <a:prstGeom prst="rect">
            <a:avLst/>
          </a:prstGeom>
          <a:noFill/>
        </p:spPr>
        <p:txBody>
          <a:bodyPr wrap="square" rtlCol="0">
            <a:spAutoFit/>
          </a:bodyPr>
          <a:lstStyle/>
          <a:p>
            <a:r>
              <a:rPr lang="en-GB" sz="1100" dirty="0"/>
              <a:t>   Look in your wardrobe, and garage  and see what   items of clothing  items you have </a:t>
            </a:r>
            <a:r>
              <a:rPr lang="en-GB" sz="1100" dirty="0" err="1"/>
              <a:t>tha</a:t>
            </a:r>
            <a:r>
              <a:rPr lang="en-GB" sz="1100" dirty="0"/>
              <a:t>  are made from synthetic fibres. You will find a label inside the clothing to tell you which materials have been used. Feel the material to understand it’s texture and elasticity.</a:t>
            </a:r>
          </a:p>
        </p:txBody>
      </p:sp>
      <p:sp>
        <p:nvSpPr>
          <p:cNvPr id="55" name="Explosion 1 54"/>
          <p:cNvSpPr/>
          <p:nvPr/>
        </p:nvSpPr>
        <p:spPr>
          <a:xfrm>
            <a:off x="5385048" y="0"/>
            <a:ext cx="1944216" cy="1901011"/>
          </a:xfrm>
          <a:prstGeom prst="irregularSeal1">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latin typeface="Arial Unicode MS" pitchFamily="34" charset="-128"/>
                <a:ea typeface="Arial Unicode MS" pitchFamily="34" charset="-128"/>
                <a:cs typeface="Arial Unicode MS" pitchFamily="34" charset="-128"/>
              </a:rPr>
              <a:t>Challenge!</a:t>
            </a:r>
          </a:p>
        </p:txBody>
      </p:sp>
      <p:pic>
        <p:nvPicPr>
          <p:cNvPr id="22530" name="Picture 2" descr="Vector Female Character. Jogging Young Woman. Stock Illustration ..."/>
          <p:cNvPicPr>
            <a:picLocks noChangeAspect="1" noChangeArrowheads="1"/>
          </p:cNvPicPr>
          <p:nvPr/>
        </p:nvPicPr>
        <p:blipFill>
          <a:blip r:embed="rId4" cstate="print"/>
          <a:srcRect r="7174" b="8699"/>
          <a:stretch>
            <a:fillRect/>
          </a:stretch>
        </p:blipFill>
        <p:spPr bwMode="auto">
          <a:xfrm>
            <a:off x="448354" y="4869160"/>
            <a:ext cx="1274900" cy="1340768"/>
          </a:xfrm>
          <a:prstGeom prst="rect">
            <a:avLst/>
          </a:prstGeom>
          <a:noFill/>
        </p:spPr>
      </p:pic>
      <p:sp>
        <p:nvSpPr>
          <p:cNvPr id="58" name="Footer Placeholder 57"/>
          <p:cNvSpPr>
            <a:spLocks noGrp="1"/>
          </p:cNvSpPr>
          <p:nvPr>
            <p:ph type="ftr" sz="quarter" idx="11"/>
          </p:nvPr>
        </p:nvSpPr>
        <p:spPr/>
        <p:txBody>
          <a:bodyPr/>
          <a:lstStyle/>
          <a:p>
            <a:r>
              <a:rPr lang="en-GB"/>
              <a:t>JMARSHALL</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p:cNvPicPr>
            <a:picLocks noChangeAspect="1" noChangeArrowheads="1"/>
          </p:cNvPicPr>
          <p:nvPr/>
        </p:nvPicPr>
        <p:blipFill>
          <a:blip r:embed="rId2" cstate="print"/>
          <a:srcRect/>
          <a:stretch>
            <a:fillRect/>
          </a:stretch>
        </p:blipFill>
        <p:spPr bwMode="auto">
          <a:xfrm>
            <a:off x="272480" y="188641"/>
            <a:ext cx="3240360" cy="864642"/>
          </a:xfrm>
          <a:prstGeom prst="rect">
            <a:avLst/>
          </a:prstGeom>
          <a:noFill/>
          <a:ln w="9525">
            <a:noFill/>
            <a:miter lim="800000"/>
            <a:headEnd/>
            <a:tailEnd/>
          </a:ln>
        </p:spPr>
      </p:pic>
      <p:sp>
        <p:nvSpPr>
          <p:cNvPr id="4" name="Rectangle 3"/>
          <p:cNvSpPr/>
          <p:nvPr/>
        </p:nvSpPr>
        <p:spPr>
          <a:xfrm>
            <a:off x="128464" y="980728"/>
            <a:ext cx="5313040" cy="576064"/>
          </a:xfrm>
          <a:prstGeom prst="rect">
            <a:avLst/>
          </a:prstGeom>
          <a:solidFill>
            <a:srgbClr val="CCFF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Impact" pitchFamily="34" charset="0"/>
              </a:rPr>
              <a:t>Can you answer these questions?</a:t>
            </a:r>
          </a:p>
        </p:txBody>
      </p:sp>
      <p:sp>
        <p:nvSpPr>
          <p:cNvPr id="5" name="Rectangle 4"/>
          <p:cNvSpPr/>
          <p:nvPr/>
        </p:nvSpPr>
        <p:spPr>
          <a:xfrm>
            <a:off x="162518" y="1984990"/>
            <a:ext cx="4953000" cy="4370427"/>
          </a:xfrm>
          <a:prstGeom prst="rect">
            <a:avLst/>
          </a:prstGeom>
        </p:spPr>
        <p:txBody>
          <a:bodyPr>
            <a:spAutoFit/>
          </a:bodyPr>
          <a:lstStyle/>
          <a:p>
            <a:pPr marL="342900" indent="-342900">
              <a:buAutoNum type="arabicParenR"/>
            </a:pPr>
            <a:r>
              <a:rPr lang="en-GB" sz="1400" dirty="0">
                <a:latin typeface="Arial" pitchFamily="34" charset="0"/>
                <a:cs typeface="Arial" pitchFamily="34" charset="0"/>
              </a:rPr>
              <a:t>Give </a:t>
            </a:r>
            <a:r>
              <a:rPr lang="en-GB" sz="1400" b="1" dirty="0">
                <a:latin typeface="Arial" pitchFamily="34" charset="0"/>
                <a:cs typeface="Arial" pitchFamily="34" charset="0"/>
              </a:rPr>
              <a:t>one advantage </a:t>
            </a:r>
            <a:r>
              <a:rPr lang="en-GB" sz="1400" dirty="0">
                <a:latin typeface="Arial" pitchFamily="34" charset="0"/>
                <a:cs typeface="Arial" pitchFamily="34" charset="0"/>
              </a:rPr>
              <a:t>of polyester. </a:t>
            </a:r>
            <a:endParaRPr lang="en-GB" sz="1400" i="1" dirty="0">
              <a:latin typeface="Arial" pitchFamily="34" charset="0"/>
              <a:cs typeface="Arial" pitchFamily="34" charset="0"/>
            </a:endParaRPr>
          </a:p>
          <a:p>
            <a:pPr marL="342900" indent="-342900">
              <a:buAutoNum type="arabicParenR"/>
            </a:pPr>
            <a:endParaRPr lang="en-GB" sz="1400" i="1" dirty="0">
              <a:latin typeface="Arial" pitchFamily="34" charset="0"/>
              <a:cs typeface="Arial" pitchFamily="34" charset="0"/>
            </a:endParaRPr>
          </a:p>
          <a:p>
            <a:pPr marL="342900" indent="-342900"/>
            <a:endParaRPr lang="en-GB" sz="1400" i="1" dirty="0">
              <a:latin typeface="Arial" pitchFamily="34" charset="0"/>
              <a:cs typeface="Arial" pitchFamily="34" charset="0"/>
            </a:endParaRPr>
          </a:p>
          <a:p>
            <a:pPr marL="342900" indent="-342900"/>
            <a:endParaRPr lang="en-GB" sz="1400" i="1" dirty="0">
              <a:latin typeface="Arial" pitchFamily="34" charset="0"/>
              <a:cs typeface="Arial" pitchFamily="34" charset="0"/>
            </a:endParaRPr>
          </a:p>
          <a:p>
            <a:pPr marL="342900" indent="-342900">
              <a:buAutoNum type="arabicParenR" startAt="2"/>
            </a:pPr>
            <a:r>
              <a:rPr lang="en-GB" sz="1400" dirty="0">
                <a:latin typeface="Arial" pitchFamily="34" charset="0"/>
                <a:cs typeface="Arial" pitchFamily="34" charset="0"/>
              </a:rPr>
              <a:t>Give one example of a product that is mainly made from </a:t>
            </a:r>
          </a:p>
          <a:p>
            <a:pPr marL="342900" indent="-342900"/>
            <a:r>
              <a:rPr lang="en-GB" sz="1400" dirty="0">
                <a:latin typeface="Arial" pitchFamily="34" charset="0"/>
                <a:cs typeface="Arial" pitchFamily="34" charset="0"/>
              </a:rPr>
              <a:t>       </a:t>
            </a:r>
            <a:r>
              <a:rPr lang="en-GB" sz="1400" b="1" dirty="0">
                <a:latin typeface="Arial" pitchFamily="34" charset="0"/>
                <a:cs typeface="Arial" pitchFamily="34" charset="0"/>
              </a:rPr>
              <a:t> nylon</a:t>
            </a:r>
            <a:r>
              <a:rPr lang="en-GB" sz="1400" dirty="0">
                <a:latin typeface="Arial" pitchFamily="34" charset="0"/>
                <a:cs typeface="Arial" pitchFamily="34" charset="0"/>
              </a:rPr>
              <a:t>. </a:t>
            </a:r>
            <a:endParaRPr lang="en-GB" sz="1400" i="1" dirty="0">
              <a:latin typeface="Arial" pitchFamily="34" charset="0"/>
              <a:cs typeface="Arial" pitchFamily="34" charset="0"/>
            </a:endParaRPr>
          </a:p>
          <a:p>
            <a:pPr marL="342900" indent="-342900"/>
            <a:endParaRPr lang="en-GB" sz="1400" i="1" dirty="0">
              <a:latin typeface="Arial" pitchFamily="34" charset="0"/>
              <a:cs typeface="Arial" pitchFamily="34" charset="0"/>
            </a:endParaRPr>
          </a:p>
          <a:p>
            <a:pPr marL="342900" indent="-342900" algn="ctr"/>
            <a:endParaRPr lang="en-GB" sz="1400" dirty="0">
              <a:latin typeface="Arial" pitchFamily="34" charset="0"/>
              <a:cs typeface="Arial" pitchFamily="34" charset="0"/>
            </a:endParaRPr>
          </a:p>
          <a:p>
            <a:pPr marL="342900" indent="-342900">
              <a:buAutoNum type="arabicParenR" startAt="3"/>
            </a:pPr>
            <a:r>
              <a:rPr lang="en-GB" sz="1400" dirty="0">
                <a:latin typeface="Arial" pitchFamily="34" charset="0"/>
                <a:cs typeface="Arial" pitchFamily="34" charset="0"/>
              </a:rPr>
              <a:t>Name the most suitable fabric for </a:t>
            </a:r>
            <a:r>
              <a:rPr lang="en-GB" sz="1400" b="1" dirty="0">
                <a:latin typeface="Arial" pitchFamily="34" charset="0"/>
                <a:cs typeface="Arial" pitchFamily="34" charset="0"/>
              </a:rPr>
              <a:t>sports clothes</a:t>
            </a:r>
            <a:r>
              <a:rPr lang="en-GB" sz="1400" dirty="0">
                <a:latin typeface="Arial" pitchFamily="34" charset="0"/>
                <a:cs typeface="Arial" pitchFamily="34" charset="0"/>
              </a:rPr>
              <a:t>. </a:t>
            </a:r>
          </a:p>
          <a:p>
            <a:pPr marL="342900" indent="-342900"/>
            <a:r>
              <a:rPr lang="en-GB" sz="1400" dirty="0">
                <a:latin typeface="Arial" pitchFamily="34" charset="0"/>
                <a:cs typeface="Arial" pitchFamily="34" charset="0"/>
              </a:rPr>
              <a:t>       </a:t>
            </a:r>
            <a:endParaRPr lang="en-GB" sz="1400" i="1" dirty="0">
              <a:latin typeface="Arial" pitchFamily="34" charset="0"/>
              <a:cs typeface="Arial" pitchFamily="34" charset="0"/>
            </a:endParaRPr>
          </a:p>
          <a:p>
            <a:pPr marL="342900" indent="-342900"/>
            <a:endParaRPr lang="en-GB" sz="1400" i="1" dirty="0">
              <a:latin typeface="Arial" pitchFamily="34" charset="0"/>
              <a:cs typeface="Arial" pitchFamily="34" charset="0"/>
            </a:endParaRPr>
          </a:p>
          <a:p>
            <a:pPr marL="342900" indent="-342900" algn="ctr"/>
            <a:endParaRPr lang="en-GB" sz="1400" dirty="0">
              <a:latin typeface="Arial" pitchFamily="34" charset="0"/>
              <a:cs typeface="Arial" pitchFamily="34" charset="0"/>
            </a:endParaRPr>
          </a:p>
          <a:p>
            <a:pPr marL="342900" indent="-342900">
              <a:buAutoNum type="arabicParenR" startAt="4"/>
            </a:pPr>
            <a:r>
              <a:rPr lang="en-GB" sz="1400" dirty="0">
                <a:latin typeface="Arial" pitchFamily="34" charset="0"/>
                <a:cs typeface="Arial" pitchFamily="34" charset="0"/>
              </a:rPr>
              <a:t>Explain the </a:t>
            </a:r>
            <a:r>
              <a:rPr lang="en-GB" sz="1400" b="1" dirty="0">
                <a:latin typeface="Arial" pitchFamily="34" charset="0"/>
                <a:cs typeface="Arial" pitchFamily="34" charset="0"/>
              </a:rPr>
              <a:t>difference </a:t>
            </a:r>
            <a:r>
              <a:rPr lang="en-GB" sz="1400" dirty="0">
                <a:latin typeface="Arial" pitchFamily="34" charset="0"/>
                <a:cs typeface="Arial" pitchFamily="34" charset="0"/>
              </a:rPr>
              <a:t>between a natural and a synthetic fibre. </a:t>
            </a:r>
          </a:p>
          <a:p>
            <a:pPr marL="342900" indent="-342900"/>
            <a:endParaRPr lang="en-GB" sz="1400" i="1" dirty="0">
              <a:latin typeface="Arial" pitchFamily="34" charset="0"/>
              <a:cs typeface="Arial" pitchFamily="34" charset="0"/>
            </a:endParaRPr>
          </a:p>
          <a:p>
            <a:pPr marL="342900" indent="-342900"/>
            <a:endParaRPr lang="en-GB" sz="1400" i="1" dirty="0">
              <a:latin typeface="Arial" pitchFamily="34" charset="0"/>
              <a:cs typeface="Arial" pitchFamily="34" charset="0"/>
            </a:endParaRPr>
          </a:p>
          <a:p>
            <a:pPr marL="342900" indent="-342900"/>
            <a:endParaRPr lang="en-GB" sz="1400" i="1" dirty="0">
              <a:latin typeface="Arial" pitchFamily="34" charset="0"/>
              <a:cs typeface="Arial" pitchFamily="34" charset="0"/>
            </a:endParaRPr>
          </a:p>
          <a:p>
            <a:pPr marL="342900" indent="-342900">
              <a:buAutoNum type="arabicParenR" startAt="5"/>
            </a:pPr>
            <a:r>
              <a:rPr lang="en-GB" sz="1400" dirty="0">
                <a:latin typeface="Arial" pitchFamily="34" charset="0"/>
                <a:cs typeface="Arial" pitchFamily="34" charset="0"/>
              </a:rPr>
              <a:t>Natural fibres are biodegradable. Explain what </a:t>
            </a:r>
            <a:r>
              <a:rPr lang="en-GB" sz="1400" b="1" dirty="0">
                <a:latin typeface="Arial" pitchFamily="34" charset="0"/>
                <a:cs typeface="Arial" pitchFamily="34" charset="0"/>
              </a:rPr>
              <a:t>biodegradable</a:t>
            </a:r>
            <a:r>
              <a:rPr lang="en-GB" sz="1400" dirty="0">
                <a:latin typeface="Arial" pitchFamily="34" charset="0"/>
                <a:cs typeface="Arial" pitchFamily="34" charset="0"/>
              </a:rPr>
              <a:t> means. </a:t>
            </a:r>
            <a:endParaRPr lang="en-GB" sz="1400" i="1" dirty="0">
              <a:latin typeface="Arial" pitchFamily="34" charset="0"/>
              <a:cs typeface="Arial" pitchFamily="34" charset="0"/>
            </a:endParaRPr>
          </a:p>
          <a:p>
            <a:pPr marL="342900" indent="-342900">
              <a:buAutoNum type="arabicParenR" startAt="5"/>
            </a:pPr>
            <a:endParaRPr lang="en-GB" sz="1200" i="1" dirty="0">
              <a:latin typeface="Arial" pitchFamily="34" charset="0"/>
              <a:cs typeface="Arial" pitchFamily="34" charset="0"/>
            </a:endParaRPr>
          </a:p>
        </p:txBody>
      </p:sp>
      <p:sp>
        <p:nvSpPr>
          <p:cNvPr id="6" name="Rectangle 5"/>
          <p:cNvSpPr/>
          <p:nvPr/>
        </p:nvSpPr>
        <p:spPr>
          <a:xfrm>
            <a:off x="362990" y="2345030"/>
            <a:ext cx="4953000" cy="369332"/>
          </a:xfrm>
          <a:prstGeom prst="rect">
            <a:avLst/>
          </a:prstGeom>
        </p:spPr>
        <p:txBody>
          <a:bodyPr>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p:txBody>
      </p:sp>
      <p:sp>
        <p:nvSpPr>
          <p:cNvPr id="7" name="Rectangle 6"/>
          <p:cNvSpPr/>
          <p:nvPr/>
        </p:nvSpPr>
        <p:spPr>
          <a:xfrm>
            <a:off x="434998" y="3353142"/>
            <a:ext cx="4953000" cy="369332"/>
          </a:xfrm>
          <a:prstGeom prst="rect">
            <a:avLst/>
          </a:prstGeom>
        </p:spPr>
        <p:txBody>
          <a:bodyPr>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p:txBody>
      </p:sp>
      <p:sp>
        <p:nvSpPr>
          <p:cNvPr id="8" name="Rectangle 7"/>
          <p:cNvSpPr/>
          <p:nvPr/>
        </p:nvSpPr>
        <p:spPr>
          <a:xfrm>
            <a:off x="362990" y="4145230"/>
            <a:ext cx="4953000" cy="369332"/>
          </a:xfrm>
          <a:prstGeom prst="rect">
            <a:avLst/>
          </a:prstGeom>
        </p:spPr>
        <p:txBody>
          <a:bodyPr>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p:txBody>
      </p:sp>
      <p:sp>
        <p:nvSpPr>
          <p:cNvPr id="9" name="Rectangle 8"/>
          <p:cNvSpPr/>
          <p:nvPr/>
        </p:nvSpPr>
        <p:spPr>
          <a:xfrm>
            <a:off x="434998" y="5009326"/>
            <a:ext cx="4953000" cy="800219"/>
          </a:xfrm>
          <a:prstGeom prst="rect">
            <a:avLst/>
          </a:prstGeom>
        </p:spPr>
        <p:txBody>
          <a:bodyPr>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a:p>
            <a:pPr marL="342900" indent="-342900"/>
            <a:r>
              <a:rPr lang="en-GB" sz="1400" b="1" dirty="0">
                <a:latin typeface="Arial" pitchFamily="34" charset="0"/>
                <a:cs typeface="Arial" pitchFamily="34" charset="0"/>
              </a:rPr>
              <a:t> ……………………………………………………………………</a:t>
            </a:r>
          </a:p>
          <a:p>
            <a:pPr marL="342900" indent="-342900"/>
            <a:endParaRPr lang="en-GB" sz="1400" b="1" dirty="0">
              <a:latin typeface="Arial" pitchFamily="34" charset="0"/>
              <a:cs typeface="Arial" pitchFamily="34" charset="0"/>
            </a:endParaRPr>
          </a:p>
        </p:txBody>
      </p:sp>
      <p:sp>
        <p:nvSpPr>
          <p:cNvPr id="10" name="Rectangle 9"/>
          <p:cNvSpPr/>
          <p:nvPr/>
        </p:nvSpPr>
        <p:spPr>
          <a:xfrm>
            <a:off x="434998" y="6089446"/>
            <a:ext cx="4953000" cy="800219"/>
          </a:xfrm>
          <a:prstGeom prst="rect">
            <a:avLst/>
          </a:prstGeom>
        </p:spPr>
        <p:txBody>
          <a:bodyPr>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a:p>
            <a:pPr marL="342900" indent="-342900"/>
            <a:r>
              <a:rPr lang="en-GB" sz="1400" b="1" dirty="0">
                <a:latin typeface="Arial" pitchFamily="34" charset="0"/>
                <a:cs typeface="Arial" pitchFamily="34" charset="0"/>
              </a:rPr>
              <a:t> ……………………………………………………………………</a:t>
            </a:r>
          </a:p>
          <a:p>
            <a:pPr marL="342900" indent="-342900"/>
            <a:endParaRPr lang="en-GB" sz="1400" b="1" dirty="0">
              <a:latin typeface="Arial" pitchFamily="34" charset="0"/>
              <a:cs typeface="Arial" pitchFamily="34" charset="0"/>
            </a:endParaRPr>
          </a:p>
        </p:txBody>
      </p:sp>
      <p:sp>
        <p:nvSpPr>
          <p:cNvPr id="12" name="TextBox 11"/>
          <p:cNvSpPr txBox="1"/>
          <p:nvPr/>
        </p:nvSpPr>
        <p:spPr>
          <a:xfrm>
            <a:off x="5601072" y="188640"/>
            <a:ext cx="4032448" cy="2893100"/>
          </a:xfrm>
          <a:prstGeom prst="rect">
            <a:avLst/>
          </a:prstGeom>
          <a:noFill/>
        </p:spPr>
        <p:txBody>
          <a:bodyPr wrap="square" rtlCol="0">
            <a:spAutoFit/>
          </a:bodyPr>
          <a:lstStyle/>
          <a:p>
            <a:r>
              <a:rPr lang="en-GB" sz="1400" dirty="0">
                <a:latin typeface="Arial" pitchFamily="34" charset="0"/>
                <a:cs typeface="Arial" pitchFamily="34" charset="0"/>
              </a:rPr>
              <a:t>6) Plant fibres are often treated with chemical fertilisers. Explain the </a:t>
            </a:r>
            <a:r>
              <a:rPr lang="en-GB" sz="1400" b="1" dirty="0">
                <a:latin typeface="Arial" pitchFamily="34" charset="0"/>
                <a:cs typeface="Arial" pitchFamily="34" charset="0"/>
              </a:rPr>
              <a:t>impact on the environment </a:t>
            </a:r>
            <a:r>
              <a:rPr lang="en-GB" sz="1400" dirty="0">
                <a:latin typeface="Arial" pitchFamily="34" charset="0"/>
                <a:cs typeface="Arial" pitchFamily="34" charset="0"/>
              </a:rPr>
              <a:t>of using </a:t>
            </a:r>
            <a:r>
              <a:rPr lang="en-GB" sz="1400" b="1" dirty="0">
                <a:latin typeface="Arial" pitchFamily="34" charset="0"/>
                <a:cs typeface="Arial" pitchFamily="34" charset="0"/>
              </a:rPr>
              <a:t>chemical fertilisers.</a:t>
            </a:r>
          </a:p>
          <a:p>
            <a:endParaRPr lang="en-GB" sz="1400" b="1" dirty="0">
              <a:latin typeface="Arial" pitchFamily="34" charset="0"/>
              <a:cs typeface="Arial" pitchFamily="34" charset="0"/>
            </a:endParaRPr>
          </a:p>
          <a:p>
            <a:endParaRPr lang="en-GB" sz="1400" b="1" dirty="0">
              <a:latin typeface="Arial" pitchFamily="34" charset="0"/>
              <a:cs typeface="Arial" pitchFamily="34" charset="0"/>
            </a:endParaRPr>
          </a:p>
          <a:p>
            <a:endParaRPr lang="en-GB" sz="1400" b="1" dirty="0">
              <a:latin typeface="Arial" pitchFamily="34" charset="0"/>
              <a:cs typeface="Arial" pitchFamily="34" charset="0"/>
            </a:endParaRPr>
          </a:p>
          <a:p>
            <a:endParaRPr lang="en-GB" sz="1400" b="1" dirty="0">
              <a:latin typeface="Arial" pitchFamily="34" charset="0"/>
              <a:cs typeface="Arial" pitchFamily="34" charset="0"/>
            </a:endParaRPr>
          </a:p>
          <a:p>
            <a:endParaRPr lang="en-GB" sz="1400" b="1" dirty="0">
              <a:latin typeface="Arial" pitchFamily="34" charset="0"/>
              <a:cs typeface="Arial" pitchFamily="34" charset="0"/>
            </a:endParaRPr>
          </a:p>
          <a:p>
            <a:endParaRPr lang="en-GB" sz="1400" b="1" dirty="0">
              <a:latin typeface="Arial" pitchFamily="34" charset="0"/>
              <a:cs typeface="Arial" pitchFamily="34" charset="0"/>
            </a:endParaRPr>
          </a:p>
          <a:p>
            <a:r>
              <a:rPr lang="en-GB" sz="1400" dirty="0">
                <a:latin typeface="Arial" pitchFamily="34" charset="0"/>
                <a:cs typeface="Arial" pitchFamily="34" charset="0"/>
              </a:rPr>
              <a:t>7) Explain why synthetic fibres or fabrics are </a:t>
            </a:r>
            <a:r>
              <a:rPr lang="en-GB" sz="1400" b="1" dirty="0">
                <a:latin typeface="Arial" pitchFamily="34" charset="0"/>
                <a:cs typeface="Arial" pitchFamily="34" charset="0"/>
              </a:rPr>
              <a:t>non-renewable. </a:t>
            </a:r>
          </a:p>
          <a:p>
            <a:endParaRPr lang="en-GB" sz="1400" b="1" dirty="0">
              <a:latin typeface="Arial" pitchFamily="34" charset="0"/>
              <a:cs typeface="Arial" pitchFamily="34" charset="0"/>
            </a:endParaRPr>
          </a:p>
          <a:p>
            <a:endParaRPr lang="en-GB" sz="1400" b="1" dirty="0"/>
          </a:p>
        </p:txBody>
      </p:sp>
      <p:sp>
        <p:nvSpPr>
          <p:cNvPr id="13" name="Rectangle 12"/>
          <p:cNvSpPr/>
          <p:nvPr/>
        </p:nvSpPr>
        <p:spPr>
          <a:xfrm>
            <a:off x="5385048" y="764704"/>
            <a:ext cx="4232920" cy="1446550"/>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a:p>
            <a:pPr marL="342900" indent="-342900"/>
            <a:r>
              <a:rPr lang="en-GB" sz="1400" b="1" dirty="0">
                <a:latin typeface="Arial" pitchFamily="34" charset="0"/>
                <a:cs typeface="Arial" pitchFamily="34" charset="0"/>
              </a:rPr>
              <a:t>       …………………………………………………….</a:t>
            </a:r>
          </a:p>
          <a:p>
            <a:pPr marL="342900" indent="-342900"/>
            <a:endParaRPr lang="en-GB" sz="1400" b="1" dirty="0">
              <a:latin typeface="Arial" pitchFamily="34" charset="0"/>
              <a:cs typeface="Arial" pitchFamily="34" charset="0"/>
            </a:endParaRPr>
          </a:p>
        </p:txBody>
      </p:sp>
      <p:sp>
        <p:nvSpPr>
          <p:cNvPr id="14" name="Rectangle 13"/>
          <p:cNvSpPr/>
          <p:nvPr/>
        </p:nvSpPr>
        <p:spPr>
          <a:xfrm>
            <a:off x="5385048" y="2348880"/>
            <a:ext cx="4232920" cy="1446550"/>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a:p>
            <a:pPr marL="342900" indent="-342900"/>
            <a:r>
              <a:rPr lang="en-GB" sz="1400" b="1" dirty="0">
                <a:latin typeface="Arial" pitchFamily="34" charset="0"/>
                <a:cs typeface="Arial" pitchFamily="34" charset="0"/>
              </a:rPr>
              <a:t>       …………………………………………………….</a:t>
            </a:r>
          </a:p>
          <a:p>
            <a:pPr marL="342900" indent="-342900"/>
            <a:endParaRPr lang="en-GB" sz="1400" b="1" dirty="0">
              <a:latin typeface="Arial" pitchFamily="34" charset="0"/>
              <a:cs typeface="Arial" pitchFamily="34" charset="0"/>
            </a:endParaRPr>
          </a:p>
        </p:txBody>
      </p:sp>
      <p:sp>
        <p:nvSpPr>
          <p:cNvPr id="15" name="TextBox 14"/>
          <p:cNvSpPr txBox="1"/>
          <p:nvPr/>
        </p:nvSpPr>
        <p:spPr>
          <a:xfrm>
            <a:off x="5601072" y="3645024"/>
            <a:ext cx="4032448" cy="1169551"/>
          </a:xfrm>
          <a:prstGeom prst="rect">
            <a:avLst/>
          </a:prstGeom>
          <a:noFill/>
        </p:spPr>
        <p:txBody>
          <a:bodyPr wrap="square" rtlCol="0">
            <a:spAutoFit/>
          </a:bodyPr>
          <a:lstStyle/>
          <a:p>
            <a:pPr marL="228600" indent="-228600"/>
            <a:r>
              <a:rPr lang="en-GB" sz="1400" dirty="0">
                <a:latin typeface="Arial" pitchFamily="34" charset="0"/>
                <a:cs typeface="Arial" pitchFamily="34" charset="0"/>
              </a:rPr>
              <a:t>8)  Look at the symbol below which can be found on many types of  products or packaging. State what the </a:t>
            </a:r>
            <a:r>
              <a:rPr lang="en-GB" sz="1400" b="1" dirty="0">
                <a:latin typeface="Arial" pitchFamily="34" charset="0"/>
                <a:cs typeface="Arial" pitchFamily="34" charset="0"/>
              </a:rPr>
              <a:t>symbol means and it’s  </a:t>
            </a:r>
          </a:p>
          <a:p>
            <a:pPr marL="228600" indent="-228600"/>
            <a:r>
              <a:rPr lang="en-GB" sz="1400" b="1" dirty="0">
                <a:latin typeface="Arial" pitchFamily="34" charset="0"/>
                <a:cs typeface="Arial" pitchFamily="34" charset="0"/>
              </a:rPr>
              <a:t>     importance</a:t>
            </a:r>
            <a:r>
              <a:rPr lang="en-GB" sz="1400" dirty="0">
                <a:latin typeface="Arial" pitchFamily="34" charset="0"/>
                <a:cs typeface="Arial" pitchFamily="34" charset="0"/>
              </a:rPr>
              <a:t>.  </a:t>
            </a:r>
          </a:p>
          <a:p>
            <a:endParaRPr lang="en-GB" sz="1400" b="1" dirty="0"/>
          </a:p>
        </p:txBody>
      </p:sp>
      <p:pic>
        <p:nvPicPr>
          <p:cNvPr id="16" name="Picture 2" descr="Image result for fairtrade symbol"/>
          <p:cNvPicPr>
            <a:picLocks noChangeAspect="1" noChangeArrowheads="1"/>
          </p:cNvPicPr>
          <p:nvPr/>
        </p:nvPicPr>
        <p:blipFill>
          <a:blip r:embed="rId3" cstate="print"/>
          <a:srcRect/>
          <a:stretch>
            <a:fillRect/>
          </a:stretch>
        </p:blipFill>
        <p:spPr bwMode="auto">
          <a:xfrm>
            <a:off x="7041232" y="4581128"/>
            <a:ext cx="1080120" cy="908773"/>
          </a:xfrm>
          <a:prstGeom prst="rect">
            <a:avLst/>
          </a:prstGeom>
          <a:noFill/>
        </p:spPr>
      </p:pic>
      <p:sp>
        <p:nvSpPr>
          <p:cNvPr id="17" name="Rectangle 16"/>
          <p:cNvSpPr/>
          <p:nvPr/>
        </p:nvSpPr>
        <p:spPr>
          <a:xfrm>
            <a:off x="5544616" y="5373216"/>
            <a:ext cx="4232920" cy="1446550"/>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a:p>
            <a:pPr marL="342900" indent="-342900"/>
            <a:r>
              <a:rPr lang="en-GB" sz="1400" b="1" dirty="0">
                <a:latin typeface="Arial" pitchFamily="34" charset="0"/>
                <a:cs typeface="Arial" pitchFamily="34" charset="0"/>
              </a:rPr>
              <a:t>       …………………………………………………….</a:t>
            </a:r>
          </a:p>
          <a:p>
            <a:pPr marL="342900" indent="-342900"/>
            <a:endParaRPr lang="en-GB" sz="1400" b="1" dirty="0">
              <a:latin typeface="Arial" pitchFamily="34" charset="0"/>
              <a:cs typeface="Arial" pitchFamily="34" charset="0"/>
            </a:endParaRPr>
          </a:p>
        </p:txBody>
      </p:sp>
      <p:sp>
        <p:nvSpPr>
          <p:cNvPr id="18" name="TextBox 17">
            <a:extLst>
              <a:ext uri="{FF2B5EF4-FFF2-40B4-BE49-F238E27FC236}">
                <a16:creationId xmlns:a16="http://schemas.microsoft.com/office/drawing/2014/main" id="{6EA28A7A-C45F-4B34-884E-862AF1C5DF15}"/>
              </a:ext>
            </a:extLst>
          </p:cNvPr>
          <p:cNvSpPr txBox="1"/>
          <p:nvPr/>
        </p:nvSpPr>
        <p:spPr>
          <a:xfrm>
            <a:off x="171487" y="1599182"/>
            <a:ext cx="5741415" cy="276999"/>
          </a:xfrm>
          <a:prstGeom prst="rect">
            <a:avLst/>
          </a:prstGeom>
          <a:noFill/>
        </p:spPr>
        <p:txBody>
          <a:bodyPr wrap="square">
            <a:spAutoFit/>
          </a:bodyPr>
          <a:lstStyle/>
          <a:p>
            <a:r>
              <a:rPr lang="en-GB" sz="1200" dirty="0">
                <a:solidFill>
                  <a:schemeClr val="tx1"/>
                </a:solidFill>
                <a:latin typeface="Arial" panose="020B0604020202020204" pitchFamily="34" charset="0"/>
                <a:cs typeface="Arial" panose="020B0604020202020204" pitchFamily="34" charset="0"/>
              </a:rPr>
              <a:t>Look at the ‘Textiles’ chapter’ on technologystudent.com </a:t>
            </a:r>
            <a:endParaRPr lang="en-GB" sz="1200" dirty="0">
              <a:latin typeface="Arial" panose="020B0604020202020204" pitchFamily="34" charset="0"/>
              <a:cs typeface="Arial" panose="020B0604020202020204" pitchFamily="34" charset="0"/>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p:cNvPicPr>
            <a:picLocks noChangeAspect="1" noChangeArrowheads="1"/>
          </p:cNvPicPr>
          <p:nvPr/>
        </p:nvPicPr>
        <p:blipFill>
          <a:blip r:embed="rId2" cstate="print"/>
          <a:srcRect/>
          <a:stretch>
            <a:fillRect/>
          </a:stretch>
        </p:blipFill>
        <p:spPr bwMode="auto">
          <a:xfrm>
            <a:off x="272480" y="188641"/>
            <a:ext cx="3240360" cy="864642"/>
          </a:xfrm>
          <a:prstGeom prst="rect">
            <a:avLst/>
          </a:prstGeom>
          <a:noFill/>
          <a:ln w="9525">
            <a:noFill/>
            <a:miter lim="800000"/>
            <a:headEnd/>
            <a:tailEnd/>
          </a:ln>
        </p:spPr>
      </p:pic>
      <p:pic>
        <p:nvPicPr>
          <p:cNvPr id="21506" name="Picture 2" descr="Hand Embroidery Stitches - The Back - Sarah&amp; Hand Stick Tutorials - Hand Embroidery Stitches .- Handstickstiche – Die Rückseite – Sarahs Handstick-Tutorials – Handstickstiche… Hand Embroidery Stitches – The Back – Sarahs … - Hand Embroidery Videos, Hand Embroidery Flowers, Embroidery Stitches Tutorial, Learn Embroidery, Embroidery For Beginners, Embroidery Techniques, Back Stitch Embroidery, Diy Embroidery Stitches, Hand Embroidery Projects"/>
          <p:cNvPicPr>
            <a:picLocks noChangeAspect="1" noChangeArrowheads="1"/>
          </p:cNvPicPr>
          <p:nvPr/>
        </p:nvPicPr>
        <p:blipFill>
          <a:blip r:embed="rId3" cstate="print"/>
          <a:srcRect/>
          <a:stretch>
            <a:fillRect/>
          </a:stretch>
        </p:blipFill>
        <p:spPr bwMode="auto">
          <a:xfrm>
            <a:off x="7689304" y="476672"/>
            <a:ext cx="2016224" cy="5376597"/>
          </a:xfrm>
          <a:prstGeom prst="rect">
            <a:avLst/>
          </a:prstGeom>
          <a:noFill/>
        </p:spPr>
      </p:pic>
      <p:pic>
        <p:nvPicPr>
          <p:cNvPr id="21508" name="Picture 4" descr="a step by step illustration of how to work feather stitch.Feather stitch is also known as single coral stitch and briar stitch. Feather stitch is found extensively on traditional English smocks and on antique crazy quilts. Embroidery Stitches Tutorial, Embroidery Needles, Crewel Embroidery, Hand Embroidery Patterns, Silk Ribbon Embroidery, Embroidery Techniques, Cross Stitch Embroidery, Smocking Tutorial, Sewing Stitches By Hand"/>
          <p:cNvPicPr>
            <a:picLocks noChangeAspect="1" noChangeArrowheads="1"/>
          </p:cNvPicPr>
          <p:nvPr/>
        </p:nvPicPr>
        <p:blipFill>
          <a:blip r:embed="rId4" cstate="print"/>
          <a:srcRect/>
          <a:stretch>
            <a:fillRect/>
          </a:stretch>
        </p:blipFill>
        <p:spPr bwMode="auto">
          <a:xfrm>
            <a:off x="5745088" y="4149080"/>
            <a:ext cx="1855290" cy="2431555"/>
          </a:xfrm>
          <a:prstGeom prst="rect">
            <a:avLst/>
          </a:prstGeom>
          <a:noFill/>
        </p:spPr>
      </p:pic>
      <p:sp>
        <p:nvSpPr>
          <p:cNvPr id="5" name="Rectangle 4"/>
          <p:cNvSpPr/>
          <p:nvPr/>
        </p:nvSpPr>
        <p:spPr>
          <a:xfrm>
            <a:off x="4232920" y="476672"/>
            <a:ext cx="3384376" cy="1512168"/>
          </a:xfrm>
          <a:prstGeom prst="rect">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GB" dirty="0"/>
          </a:p>
        </p:txBody>
      </p:sp>
      <p:sp>
        <p:nvSpPr>
          <p:cNvPr id="6" name="TextBox 5"/>
          <p:cNvSpPr txBox="1"/>
          <p:nvPr/>
        </p:nvSpPr>
        <p:spPr>
          <a:xfrm>
            <a:off x="5313040" y="548680"/>
            <a:ext cx="2191344" cy="1446550"/>
          </a:xfrm>
          <a:prstGeom prst="rect">
            <a:avLst/>
          </a:prstGeom>
          <a:noFill/>
        </p:spPr>
        <p:txBody>
          <a:bodyPr wrap="square" rtlCol="0">
            <a:spAutoFit/>
          </a:bodyPr>
          <a:lstStyle/>
          <a:p>
            <a:r>
              <a:rPr lang="en-GB" sz="1100" dirty="0"/>
              <a:t>   At home see if anyone in your family has embroidery thread or cotton. You will need an embroidery needle and some fabric to sew onto. Experiment with different types of stitches. You can use YouTube to find videos to help you.</a:t>
            </a:r>
          </a:p>
        </p:txBody>
      </p:sp>
      <p:sp>
        <p:nvSpPr>
          <p:cNvPr id="7" name="Explosion 1 6"/>
          <p:cNvSpPr/>
          <p:nvPr/>
        </p:nvSpPr>
        <p:spPr>
          <a:xfrm>
            <a:off x="3440832" y="0"/>
            <a:ext cx="1944216" cy="1901011"/>
          </a:xfrm>
          <a:prstGeom prst="irregularSeal1">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latin typeface="Arial Unicode MS" pitchFamily="34" charset="-128"/>
                <a:ea typeface="Arial Unicode MS" pitchFamily="34" charset="-128"/>
                <a:cs typeface="Arial Unicode MS" pitchFamily="34" charset="-128"/>
              </a:rPr>
              <a:t>Challenge!</a:t>
            </a:r>
          </a:p>
        </p:txBody>
      </p:sp>
      <p:sp>
        <p:nvSpPr>
          <p:cNvPr id="8" name="Rectangle 7"/>
          <p:cNvSpPr/>
          <p:nvPr/>
        </p:nvSpPr>
        <p:spPr>
          <a:xfrm>
            <a:off x="1136576" y="3212976"/>
            <a:ext cx="2520280" cy="1872208"/>
          </a:xfrm>
          <a:prstGeom prst="rect">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GB" dirty="0"/>
          </a:p>
        </p:txBody>
      </p:sp>
      <p:sp>
        <p:nvSpPr>
          <p:cNvPr id="9" name="Explosion 1 8"/>
          <p:cNvSpPr/>
          <p:nvPr/>
        </p:nvSpPr>
        <p:spPr>
          <a:xfrm>
            <a:off x="344488" y="2952328"/>
            <a:ext cx="1944216" cy="1901011"/>
          </a:xfrm>
          <a:prstGeom prst="irregularSeal1">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latin typeface="Arial Unicode MS" pitchFamily="34" charset="-128"/>
                <a:ea typeface="Arial Unicode MS" pitchFamily="34" charset="-128"/>
                <a:cs typeface="Arial Unicode MS" pitchFamily="34" charset="-128"/>
              </a:rPr>
              <a:t>Challenge!</a:t>
            </a:r>
          </a:p>
        </p:txBody>
      </p:sp>
      <p:sp>
        <p:nvSpPr>
          <p:cNvPr id="10" name="TextBox 9"/>
          <p:cNvSpPr txBox="1"/>
          <p:nvPr/>
        </p:nvSpPr>
        <p:spPr>
          <a:xfrm>
            <a:off x="2288704" y="3284984"/>
            <a:ext cx="1296144" cy="1785104"/>
          </a:xfrm>
          <a:prstGeom prst="rect">
            <a:avLst/>
          </a:prstGeom>
          <a:noFill/>
        </p:spPr>
        <p:txBody>
          <a:bodyPr wrap="square" rtlCol="0">
            <a:spAutoFit/>
          </a:bodyPr>
          <a:lstStyle/>
          <a:p>
            <a:r>
              <a:rPr lang="en-GB" sz="1100" dirty="0"/>
              <a:t>Have a look if you have any spare buttons lying around and have a go at sewing a button onto a piece of fabric. Ask someone at home to help show you how to do this. </a:t>
            </a:r>
          </a:p>
        </p:txBody>
      </p:sp>
      <p:pic>
        <p:nvPicPr>
          <p:cNvPr id="21510" name="Picture 6" descr="How To Sew On A Flat Button - Lessons - Tes Teach"/>
          <p:cNvPicPr>
            <a:picLocks noChangeAspect="1" noChangeArrowheads="1"/>
          </p:cNvPicPr>
          <p:nvPr/>
        </p:nvPicPr>
        <p:blipFill>
          <a:blip r:embed="rId5" cstate="print"/>
          <a:srcRect/>
          <a:stretch>
            <a:fillRect/>
          </a:stretch>
        </p:blipFill>
        <p:spPr bwMode="auto">
          <a:xfrm>
            <a:off x="3728864" y="4581128"/>
            <a:ext cx="2060848" cy="2060848"/>
          </a:xfrm>
          <a:prstGeom prst="rect">
            <a:avLst/>
          </a:prstGeom>
          <a:noFill/>
        </p:spPr>
      </p:pic>
      <p:pic>
        <p:nvPicPr>
          <p:cNvPr id="21512" name="Picture 8" descr="How to Sew a Button - for Absolute BEGINNERS - YouTube"/>
          <p:cNvPicPr>
            <a:picLocks noChangeAspect="1" noChangeArrowheads="1"/>
          </p:cNvPicPr>
          <p:nvPr/>
        </p:nvPicPr>
        <p:blipFill>
          <a:blip r:embed="rId6" cstate="print"/>
          <a:srcRect r="-405" b="27551"/>
          <a:stretch>
            <a:fillRect/>
          </a:stretch>
        </p:blipFill>
        <p:spPr bwMode="auto">
          <a:xfrm>
            <a:off x="416496" y="5301208"/>
            <a:ext cx="3096344" cy="1256751"/>
          </a:xfrm>
          <a:prstGeom prst="rect">
            <a:avLst/>
          </a:prstGeom>
          <a:noFill/>
        </p:spPr>
      </p:pic>
      <p:sp>
        <p:nvSpPr>
          <p:cNvPr id="13" name="Rectangle 12"/>
          <p:cNvSpPr/>
          <p:nvPr/>
        </p:nvSpPr>
        <p:spPr>
          <a:xfrm>
            <a:off x="1064568" y="1412776"/>
            <a:ext cx="2736304" cy="1656184"/>
          </a:xfrm>
          <a:prstGeom prst="rect">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GB" dirty="0"/>
          </a:p>
        </p:txBody>
      </p:sp>
      <p:sp>
        <p:nvSpPr>
          <p:cNvPr id="14" name="Explosion 1 13"/>
          <p:cNvSpPr/>
          <p:nvPr/>
        </p:nvSpPr>
        <p:spPr>
          <a:xfrm>
            <a:off x="272480" y="936104"/>
            <a:ext cx="1944216" cy="1901011"/>
          </a:xfrm>
          <a:prstGeom prst="irregularSeal1">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latin typeface="Arial Unicode MS" pitchFamily="34" charset="-128"/>
                <a:ea typeface="Arial Unicode MS" pitchFamily="34" charset="-128"/>
                <a:cs typeface="Arial Unicode MS" pitchFamily="34" charset="-128"/>
              </a:rPr>
              <a:t>Challenge!</a:t>
            </a:r>
          </a:p>
        </p:txBody>
      </p:sp>
      <p:sp>
        <p:nvSpPr>
          <p:cNvPr id="15" name="TextBox 14"/>
          <p:cNvSpPr txBox="1"/>
          <p:nvPr/>
        </p:nvSpPr>
        <p:spPr>
          <a:xfrm>
            <a:off x="2216696" y="1484784"/>
            <a:ext cx="2191344" cy="1615827"/>
          </a:xfrm>
          <a:prstGeom prst="rect">
            <a:avLst/>
          </a:prstGeom>
          <a:noFill/>
        </p:spPr>
        <p:txBody>
          <a:bodyPr wrap="square" rtlCol="0">
            <a:spAutoFit/>
          </a:bodyPr>
          <a:lstStyle/>
          <a:p>
            <a:r>
              <a:rPr lang="en-GB" sz="1100" dirty="0"/>
              <a:t> At home ask someone</a:t>
            </a:r>
          </a:p>
          <a:p>
            <a:r>
              <a:rPr lang="en-GB" sz="1100" dirty="0"/>
              <a:t>if there is a sewing </a:t>
            </a:r>
          </a:p>
          <a:p>
            <a:r>
              <a:rPr lang="en-GB" sz="1100" dirty="0"/>
              <a:t>machine, ask a parent</a:t>
            </a:r>
          </a:p>
          <a:p>
            <a:r>
              <a:rPr lang="en-GB" sz="1100" dirty="0"/>
              <a:t>guardian to show you</a:t>
            </a:r>
          </a:p>
          <a:p>
            <a:r>
              <a:rPr lang="en-GB" sz="1100" dirty="0"/>
              <a:t>How to use a </a:t>
            </a:r>
            <a:r>
              <a:rPr lang="en-GB" sz="1100" dirty="0" err="1"/>
              <a:t>a</a:t>
            </a:r>
            <a:r>
              <a:rPr lang="en-GB" sz="1100" dirty="0"/>
              <a:t> sewing</a:t>
            </a:r>
          </a:p>
          <a:p>
            <a:r>
              <a:rPr lang="en-GB" sz="1100" dirty="0"/>
              <a:t>machine safely. </a:t>
            </a:r>
          </a:p>
          <a:p>
            <a:r>
              <a:rPr lang="en-GB" sz="1100" dirty="0"/>
              <a:t>Experiment and see</a:t>
            </a:r>
          </a:p>
          <a:p>
            <a:r>
              <a:rPr lang="en-GB" sz="1100" dirty="0"/>
              <a:t>What patterns you can</a:t>
            </a:r>
          </a:p>
          <a:p>
            <a:r>
              <a:rPr lang="en-GB" sz="1100" dirty="0"/>
              <a:t>do!</a:t>
            </a:r>
          </a:p>
        </p:txBody>
      </p:sp>
      <p:pic>
        <p:nvPicPr>
          <p:cNvPr id="21514" name="Picture 10" descr="SEW-LITE SEWING MACHINE - WIGIG"/>
          <p:cNvPicPr>
            <a:picLocks noChangeAspect="1" noChangeArrowheads="1"/>
          </p:cNvPicPr>
          <p:nvPr/>
        </p:nvPicPr>
        <p:blipFill>
          <a:blip r:embed="rId7" cstate="print"/>
          <a:srcRect/>
          <a:stretch>
            <a:fillRect/>
          </a:stretch>
        </p:blipFill>
        <p:spPr bwMode="auto">
          <a:xfrm>
            <a:off x="4088904" y="2060848"/>
            <a:ext cx="3240360" cy="1931862"/>
          </a:xfrm>
          <a:prstGeom prst="rect">
            <a:avLst/>
          </a:prstGeom>
          <a:noFill/>
        </p:spPr>
      </p:pic>
      <p:sp>
        <p:nvSpPr>
          <p:cNvPr id="18" name="Footer Placeholder 17"/>
          <p:cNvSpPr>
            <a:spLocks noGrp="1"/>
          </p:cNvSpPr>
          <p:nvPr>
            <p:ph type="ftr" sz="quarter" idx="11"/>
          </p:nvPr>
        </p:nvSpPr>
        <p:spPr/>
        <p:txBody>
          <a:bodyPr/>
          <a:lstStyle/>
          <a:p>
            <a:r>
              <a:rPr lang="en-GB"/>
              <a:t>JMARSHALL</a:t>
            </a:r>
          </a:p>
        </p:txBody>
      </p:sp>
      <p:sp>
        <p:nvSpPr>
          <p:cNvPr id="2" name="TextBox 1">
            <a:extLst>
              <a:ext uri="{FF2B5EF4-FFF2-40B4-BE49-F238E27FC236}">
                <a16:creationId xmlns:a16="http://schemas.microsoft.com/office/drawing/2014/main" id="{A5EC9F1E-526A-440E-80AA-17EFCF733B9B}"/>
              </a:ext>
            </a:extLst>
          </p:cNvPr>
          <p:cNvSpPr txBox="1"/>
          <p:nvPr/>
        </p:nvSpPr>
        <p:spPr>
          <a:xfrm>
            <a:off x="5169025" y="191762"/>
            <a:ext cx="4248472" cy="276999"/>
          </a:xfrm>
          <a:prstGeom prst="rect">
            <a:avLst/>
          </a:prstGeom>
          <a:noFill/>
        </p:spPr>
        <p:txBody>
          <a:bodyPr wrap="square">
            <a:spAutoFit/>
          </a:bodyPr>
          <a:lstStyle/>
          <a:p>
            <a:r>
              <a:rPr lang="en-GB" sz="1200" dirty="0">
                <a:solidFill>
                  <a:schemeClr val="tx1"/>
                </a:solidFill>
                <a:latin typeface="Arial" panose="020B0604020202020204" pitchFamily="34" charset="0"/>
                <a:cs typeface="Arial" panose="020B0604020202020204" pitchFamily="34" charset="0"/>
              </a:rPr>
              <a:t>Look at the ‘Textiles’ chapter’ on technologystudent.com </a:t>
            </a:r>
            <a:endParaRPr lang="en-GB" sz="1200" dirty="0">
              <a:latin typeface="Arial" panose="020B0604020202020204" pitchFamily="34" charset="0"/>
              <a:cs typeface="Arial" panose="020B0604020202020204" pitchFamily="34" charset="0"/>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p:cNvPicPr>
            <a:picLocks noChangeAspect="1" noChangeArrowheads="1"/>
          </p:cNvPicPr>
          <p:nvPr/>
        </p:nvPicPr>
        <p:blipFill>
          <a:blip r:embed="rId2" cstate="print"/>
          <a:srcRect/>
          <a:stretch>
            <a:fillRect/>
          </a:stretch>
        </p:blipFill>
        <p:spPr bwMode="auto">
          <a:xfrm>
            <a:off x="272480" y="188641"/>
            <a:ext cx="3240360" cy="864642"/>
          </a:xfrm>
          <a:prstGeom prst="rect">
            <a:avLst/>
          </a:prstGeom>
          <a:noFill/>
          <a:ln w="9525">
            <a:noFill/>
            <a:miter lim="800000"/>
            <a:headEnd/>
            <a:tailEnd/>
          </a:ln>
        </p:spPr>
      </p:pic>
      <p:graphicFrame>
        <p:nvGraphicFramePr>
          <p:cNvPr id="5" name="Table 4"/>
          <p:cNvGraphicFramePr>
            <a:graphicFrameLocks noGrp="1"/>
          </p:cNvGraphicFramePr>
          <p:nvPr>
            <p:extLst>
              <p:ext uri="{D42A27DB-BD31-4B8C-83A1-F6EECF244321}">
                <p14:modId xmlns:p14="http://schemas.microsoft.com/office/powerpoint/2010/main" val="2014103970"/>
              </p:ext>
            </p:extLst>
          </p:nvPr>
        </p:nvGraphicFramePr>
        <p:xfrm>
          <a:off x="344488" y="1768476"/>
          <a:ext cx="7200800" cy="4953000"/>
        </p:xfrm>
        <a:graphic>
          <a:graphicData uri="http://schemas.openxmlformats.org/drawingml/2006/table">
            <a:tbl>
              <a:tblPr firstRow="1" bandRow="1">
                <a:tableStyleId>{5C22544A-7EE6-4342-B048-85BDC9FD1C3A}</a:tableStyleId>
              </a:tblPr>
              <a:tblGrid>
                <a:gridCol w="2041398">
                  <a:extLst>
                    <a:ext uri="{9D8B030D-6E8A-4147-A177-3AD203B41FA5}">
                      <a16:colId xmlns:a16="http://schemas.microsoft.com/office/drawing/2014/main" val="20000"/>
                    </a:ext>
                  </a:extLst>
                </a:gridCol>
                <a:gridCol w="5159402">
                  <a:extLst>
                    <a:ext uri="{9D8B030D-6E8A-4147-A177-3AD203B41FA5}">
                      <a16:colId xmlns:a16="http://schemas.microsoft.com/office/drawing/2014/main" val="20001"/>
                    </a:ext>
                  </a:extLst>
                </a:gridCol>
              </a:tblGrid>
              <a:tr h="432048">
                <a:tc>
                  <a:txBody>
                    <a:bodyPr/>
                    <a:lstStyle/>
                    <a:p>
                      <a:pPr algn="ctr"/>
                      <a:r>
                        <a:rPr lang="en-GB" sz="1200" b="1" u="sng" strike="noStrike" dirty="0">
                          <a:solidFill>
                            <a:schemeClr val="tx1"/>
                          </a:solidFill>
                          <a:latin typeface="Arial" pitchFamily="34" charset="0"/>
                          <a:cs typeface="Arial" pitchFamily="34" charset="0"/>
                        </a:rPr>
                        <a:t>Name</a:t>
                      </a:r>
                      <a:r>
                        <a:rPr lang="en-GB" sz="1200" b="1" u="sng" strike="noStrike" baseline="0" dirty="0">
                          <a:solidFill>
                            <a:schemeClr val="tx1"/>
                          </a:solidFill>
                          <a:latin typeface="Arial" pitchFamily="34" charset="0"/>
                          <a:cs typeface="Arial" pitchFamily="34" charset="0"/>
                        </a:rPr>
                        <a:t> of chemical finish</a:t>
                      </a:r>
                      <a:endParaRPr lang="en-GB" sz="1200" b="1" u="sng" strike="noStrike" dirty="0">
                        <a:solidFill>
                          <a:schemeClr val="tx1"/>
                        </a:solidFill>
                        <a:latin typeface="Arial" pitchFamily="34" charset="0"/>
                        <a:cs typeface="Arial" pitchFamily="34" charset="0"/>
                      </a:endParaRPr>
                    </a:p>
                    <a:p>
                      <a:pPr algn="ctr"/>
                      <a:endParaRPr lang="en-GB" sz="1200" b="1" u="sng" strike="noStrike" dirty="0">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200" b="1" u="sng" strike="noStrike" dirty="0">
                          <a:solidFill>
                            <a:schemeClr val="tx1"/>
                          </a:solidFill>
                          <a:latin typeface="Comic Sans MS" pitchFamily="66" charset="0"/>
                        </a:rPr>
                        <a:t>Definition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70840">
                <a:tc>
                  <a:txBody>
                    <a:bodyPr/>
                    <a:lstStyle/>
                    <a:p>
                      <a:pPr algn="ctr"/>
                      <a:endParaRPr lang="en-GB" sz="1200" b="0" u="none" dirty="0">
                        <a:latin typeface="Arial" pitchFamily="34" charset="0"/>
                        <a:cs typeface="Arial" pitchFamily="34" charset="0"/>
                      </a:endParaRPr>
                    </a:p>
                    <a:p>
                      <a:pPr algn="ctr"/>
                      <a:endParaRPr lang="en-GB" sz="1200" b="0" u="none" dirty="0">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100" b="0" i="0" u="none" strike="noStrike" kern="1200" dirty="0">
                          <a:solidFill>
                            <a:schemeClr val="dk1"/>
                          </a:solidFill>
                          <a:latin typeface="Comic Sans MS" pitchFamily="66" charset="0"/>
                          <a:ea typeface="+mn-ea"/>
                          <a:cs typeface="+mn-cs"/>
                        </a:rPr>
                        <a:t>a silicone-based spray can be used to prevent grease and dirt clinging to the fibres and is usually sprayed on after a product has been manufactured</a:t>
                      </a:r>
                      <a:endParaRPr lang="en-GB" sz="1100" dirty="0">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70840">
                <a:tc>
                  <a:txBody>
                    <a:bodyPr/>
                    <a:lstStyle/>
                    <a:p>
                      <a:pPr algn="ctr"/>
                      <a:r>
                        <a:rPr lang="en-GB" sz="1200" b="0" i="0" u="none" strike="noStrike" kern="1200" dirty="0">
                          <a:solidFill>
                            <a:schemeClr val="dk1"/>
                          </a:solidFill>
                          <a:latin typeface="Arial" pitchFamily="34" charset="0"/>
                          <a:ea typeface="+mn-ea"/>
                          <a:cs typeface="Arial" pitchFamily="34" charset="0"/>
                        </a:rPr>
                        <a:t>flame resistance </a:t>
                      </a:r>
                      <a:endParaRPr lang="en-GB" sz="1200" b="0" u="none" dirty="0">
                        <a:latin typeface="Arial" pitchFamily="34" charset="0"/>
                        <a:cs typeface="Arial" pitchFamily="34" charset="0"/>
                      </a:endParaRPr>
                    </a:p>
                    <a:p>
                      <a:pPr algn="ctr"/>
                      <a:endParaRPr lang="en-GB" sz="1200" b="0" u="none" dirty="0">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100" dirty="0">
                        <a:latin typeface="Comic Sans MS" pitchFamily="66" charset="0"/>
                      </a:endParaRPr>
                    </a:p>
                    <a:p>
                      <a:endParaRPr lang="en-GB" sz="1100" dirty="0">
                        <a:latin typeface="Comic Sans MS" pitchFamily="66" charset="0"/>
                      </a:endParaRPr>
                    </a:p>
                    <a:p>
                      <a:endParaRPr lang="en-GB" sz="1100" dirty="0">
                        <a:latin typeface="Comic Sans MS" pitchFamily="66" charset="0"/>
                      </a:endParaRPr>
                    </a:p>
                    <a:p>
                      <a:endParaRPr lang="en-GB" sz="1100" dirty="0">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70840">
                <a:tc>
                  <a:txBody>
                    <a:bodyPr/>
                    <a:lstStyle/>
                    <a:p>
                      <a:pPr algn="ctr"/>
                      <a:r>
                        <a:rPr lang="en-GB" sz="1200" b="0" i="0" u="none" strike="noStrike" kern="1200" dirty="0">
                          <a:solidFill>
                            <a:schemeClr val="dk1"/>
                          </a:solidFill>
                          <a:latin typeface="Arial" pitchFamily="34" charset="0"/>
                          <a:ea typeface="+mn-ea"/>
                          <a:cs typeface="Arial" pitchFamily="34" charset="0"/>
                        </a:rPr>
                        <a:t>water </a:t>
                      </a:r>
                      <a:r>
                        <a:rPr lang="en-GB" sz="1200" b="0" i="0" u="none" strike="noStrike" kern="1200" dirty="0" err="1">
                          <a:solidFill>
                            <a:schemeClr val="dk1"/>
                          </a:solidFill>
                          <a:latin typeface="Arial" pitchFamily="34" charset="0"/>
                          <a:ea typeface="+mn-ea"/>
                          <a:cs typeface="Arial" pitchFamily="34" charset="0"/>
                        </a:rPr>
                        <a:t>repellency</a:t>
                      </a:r>
                      <a:endParaRPr lang="en-GB" sz="1200" b="0" u="none" dirty="0">
                        <a:latin typeface="Arial" pitchFamily="34" charset="0"/>
                        <a:cs typeface="Arial" pitchFamily="34" charset="0"/>
                      </a:endParaRPr>
                    </a:p>
                    <a:p>
                      <a:pPr algn="ctr"/>
                      <a:endParaRPr lang="en-GB" sz="1200" b="0" u="none" dirty="0">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100" b="0" i="0" u="none" strike="noStrike" kern="1200" dirty="0">
                          <a:solidFill>
                            <a:schemeClr val="dk1"/>
                          </a:solidFill>
                          <a:latin typeface="Comic Sans MS" pitchFamily="66" charset="0"/>
                          <a:ea typeface="+mn-ea"/>
                          <a:cs typeface="+mn-cs"/>
                        </a:rPr>
                        <a:t>silicones (a tough synthetic material) are applied to a fabric’s surface to temporarily prevent water being absorbed by the fabric; PVC can coat the fabric to make it permanently water proof but doesn’t allow the skin to breathe</a:t>
                      </a:r>
                      <a:endParaRPr lang="en-GB" sz="1100" dirty="0">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70840">
                <a:tc>
                  <a:txBody>
                    <a:bodyPr/>
                    <a:lstStyle/>
                    <a:p>
                      <a:pPr algn="ctr"/>
                      <a:endParaRPr lang="en-GB" sz="1200" b="0" u="none" dirty="0">
                        <a:latin typeface="Arial" pitchFamily="34" charset="0"/>
                        <a:cs typeface="Arial" pitchFamily="34" charset="0"/>
                      </a:endParaRPr>
                    </a:p>
                    <a:p>
                      <a:pPr algn="ctr"/>
                      <a:endParaRPr lang="en-GB" sz="1200" b="0" u="none" dirty="0">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100" b="0" i="0" u="none" strike="noStrike" kern="1200" dirty="0">
                          <a:solidFill>
                            <a:schemeClr val="dk1"/>
                          </a:solidFill>
                          <a:latin typeface="Comic Sans MS" pitchFamily="66" charset="0"/>
                          <a:ea typeface="+mn-ea"/>
                          <a:cs typeface="+mn-cs"/>
                        </a:rPr>
                        <a:t>synthetic fibres can be treated with chemicals to help decrease their water absorption, making them waterproof and prevent the build-up of static that makes fabric cling to itself</a:t>
                      </a:r>
                      <a:endParaRPr lang="en-GB" sz="1100" dirty="0">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370840">
                <a:tc>
                  <a:txBody>
                    <a:bodyPr/>
                    <a:lstStyle/>
                    <a:p>
                      <a:pPr algn="ctr"/>
                      <a:r>
                        <a:rPr lang="en-GB" sz="1200" b="0" i="0" u="none" strike="noStrike" kern="1200" dirty="0">
                          <a:solidFill>
                            <a:schemeClr val="dk1"/>
                          </a:solidFill>
                          <a:latin typeface="Arial" pitchFamily="34" charset="0"/>
                          <a:ea typeface="+mn-ea"/>
                          <a:cs typeface="Arial" pitchFamily="34" charset="0"/>
                        </a:rPr>
                        <a:t>shrink resistance</a:t>
                      </a:r>
                      <a:endParaRPr lang="en-GB" sz="1200" b="0" u="none" dirty="0">
                        <a:latin typeface="Arial" pitchFamily="34" charset="0"/>
                        <a:cs typeface="Arial" pitchFamily="34" charset="0"/>
                      </a:endParaRPr>
                    </a:p>
                    <a:p>
                      <a:pPr algn="ctr"/>
                      <a:endParaRPr lang="en-GB" sz="1200" b="0" u="none" dirty="0">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370840">
                <a:tc>
                  <a:txBody>
                    <a:bodyPr/>
                    <a:lstStyle/>
                    <a:p>
                      <a:pPr algn="ctr"/>
                      <a:r>
                        <a:rPr lang="en-GB" sz="1200" b="0" i="0" u="none" strike="noStrike" kern="1200" dirty="0">
                          <a:solidFill>
                            <a:schemeClr val="dk1"/>
                          </a:solidFill>
                          <a:latin typeface="Arial" pitchFamily="34" charset="0"/>
                          <a:ea typeface="+mn-ea"/>
                          <a:cs typeface="Arial" pitchFamily="34" charset="0"/>
                        </a:rPr>
                        <a:t>crease resistance </a:t>
                      </a:r>
                      <a:endParaRPr lang="en-GB" sz="1200" b="0" u="none" dirty="0">
                        <a:latin typeface="Arial" pitchFamily="34" charset="0"/>
                        <a:cs typeface="Arial" pitchFamily="34" charset="0"/>
                      </a:endParaRPr>
                    </a:p>
                    <a:p>
                      <a:pPr algn="ctr"/>
                      <a:endParaRPr lang="en-GB" sz="1200" b="0" u="none" dirty="0">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370840">
                <a:tc>
                  <a:txBody>
                    <a:bodyPr/>
                    <a:lstStyle/>
                    <a:p>
                      <a:pPr algn="ctr"/>
                      <a:r>
                        <a:rPr lang="en-GB" sz="1200" b="0" i="0" u="none" strike="noStrike" kern="1200" dirty="0">
                          <a:solidFill>
                            <a:schemeClr val="dk1"/>
                          </a:solidFill>
                          <a:latin typeface="Arial" pitchFamily="34" charset="0"/>
                          <a:ea typeface="+mn-ea"/>
                          <a:cs typeface="Arial" pitchFamily="34" charset="0"/>
                        </a:rPr>
                        <a:t>mercerising </a:t>
                      </a:r>
                      <a:endParaRPr lang="en-GB" sz="1200" b="0" u="none" dirty="0">
                        <a:latin typeface="Arial" pitchFamily="34" charset="0"/>
                        <a:cs typeface="Arial" pitchFamily="34" charset="0"/>
                      </a:endParaRPr>
                    </a:p>
                    <a:p>
                      <a:pPr algn="ctr"/>
                      <a:endParaRPr lang="en-GB" sz="1200" b="0" u="none" dirty="0">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bl>
          </a:graphicData>
        </a:graphic>
      </p:graphicFrame>
      <p:sp>
        <p:nvSpPr>
          <p:cNvPr id="6" name="TextBox 5"/>
          <p:cNvSpPr txBox="1"/>
          <p:nvPr/>
        </p:nvSpPr>
        <p:spPr>
          <a:xfrm>
            <a:off x="361774" y="1076163"/>
            <a:ext cx="7311297" cy="461665"/>
          </a:xfrm>
          <a:prstGeom prst="rect">
            <a:avLst/>
          </a:prstGeom>
          <a:noFill/>
        </p:spPr>
        <p:txBody>
          <a:bodyPr wrap="none" rtlCol="0">
            <a:spAutoFit/>
          </a:bodyPr>
          <a:lstStyle/>
          <a:p>
            <a:pPr marL="228600" indent="-228600">
              <a:buAutoNum type="arabicParenR"/>
            </a:pPr>
            <a:r>
              <a:rPr lang="en-GB" sz="1200" dirty="0">
                <a:latin typeface="Arial" pitchFamily="34" charset="0"/>
                <a:cs typeface="Arial" pitchFamily="34" charset="0"/>
              </a:rPr>
              <a:t>The chart below shows different types of chemical finishes that can be applied to fabrics. Complete</a:t>
            </a:r>
          </a:p>
          <a:p>
            <a:pPr marL="228600" indent="-228600"/>
            <a:r>
              <a:rPr lang="en-GB" sz="1200" dirty="0">
                <a:latin typeface="Arial" pitchFamily="34" charset="0"/>
                <a:cs typeface="Arial" pitchFamily="34" charset="0"/>
              </a:rPr>
              <a:t>       the missing areas of the chart. Look at the ‘Textiles’ chapter’ on technologystudent.com to help you. </a:t>
            </a:r>
            <a:endParaRPr lang="en-GB" sz="1200" i="1" dirty="0">
              <a:latin typeface="Arial" pitchFamily="34" charset="0"/>
              <a:cs typeface="Arial" pitchFamily="34" charset="0"/>
            </a:endParaRPr>
          </a:p>
        </p:txBody>
      </p:sp>
      <p:pic>
        <p:nvPicPr>
          <p:cNvPr id="7" name="Picture 6" descr="Image result for crease resistant shirt"/>
          <p:cNvPicPr>
            <a:picLocks noChangeAspect="1" noChangeArrowheads="1"/>
          </p:cNvPicPr>
          <p:nvPr/>
        </p:nvPicPr>
        <p:blipFill>
          <a:blip r:embed="rId3" cstate="print"/>
          <a:srcRect/>
          <a:stretch>
            <a:fillRect/>
          </a:stretch>
        </p:blipFill>
        <p:spPr bwMode="auto">
          <a:xfrm>
            <a:off x="8121352" y="188640"/>
            <a:ext cx="1368152" cy="1368152"/>
          </a:xfrm>
          <a:prstGeom prst="rect">
            <a:avLst/>
          </a:prstGeom>
          <a:noFill/>
        </p:spPr>
      </p:pic>
      <p:sp>
        <p:nvSpPr>
          <p:cNvPr id="8" name="TextBox 7"/>
          <p:cNvSpPr txBox="1"/>
          <p:nvPr/>
        </p:nvSpPr>
        <p:spPr>
          <a:xfrm>
            <a:off x="7617296" y="1628800"/>
            <a:ext cx="2288704" cy="577081"/>
          </a:xfrm>
          <a:prstGeom prst="rect">
            <a:avLst/>
          </a:prstGeom>
          <a:noFill/>
        </p:spPr>
        <p:txBody>
          <a:bodyPr wrap="square" rtlCol="0">
            <a:spAutoFit/>
          </a:bodyPr>
          <a:lstStyle/>
          <a:p>
            <a:pPr algn="ctr"/>
            <a:r>
              <a:rPr lang="en-GB" sz="1050" dirty="0">
                <a:latin typeface="Arial" pitchFamily="34" charset="0"/>
                <a:cs typeface="Arial" pitchFamily="34" charset="0"/>
              </a:rPr>
              <a:t>A shirt is an example of a </a:t>
            </a:r>
          </a:p>
          <a:p>
            <a:pPr algn="ctr"/>
            <a:r>
              <a:rPr lang="en-GB" sz="1050" dirty="0">
                <a:latin typeface="Arial" pitchFamily="34" charset="0"/>
                <a:cs typeface="Arial" pitchFamily="34" charset="0"/>
              </a:rPr>
              <a:t>product that may have a </a:t>
            </a:r>
          </a:p>
          <a:p>
            <a:pPr algn="ctr"/>
            <a:r>
              <a:rPr lang="en-GB" sz="1050" dirty="0">
                <a:latin typeface="Arial" pitchFamily="34" charset="0"/>
                <a:cs typeface="Arial" pitchFamily="34" charset="0"/>
              </a:rPr>
              <a:t>crease resistant finish</a:t>
            </a:r>
          </a:p>
        </p:txBody>
      </p:sp>
      <p:pic>
        <p:nvPicPr>
          <p:cNvPr id="9" name="Picture 8" descr="Image result for water repellent fabric"/>
          <p:cNvPicPr>
            <a:picLocks noChangeAspect="1" noChangeArrowheads="1"/>
          </p:cNvPicPr>
          <p:nvPr/>
        </p:nvPicPr>
        <p:blipFill>
          <a:blip r:embed="rId4" cstate="print"/>
          <a:srcRect/>
          <a:stretch>
            <a:fillRect/>
          </a:stretch>
        </p:blipFill>
        <p:spPr bwMode="auto">
          <a:xfrm>
            <a:off x="7761312" y="2276872"/>
            <a:ext cx="1944215" cy="1294981"/>
          </a:xfrm>
          <a:prstGeom prst="rect">
            <a:avLst/>
          </a:prstGeom>
          <a:noFill/>
        </p:spPr>
      </p:pic>
      <p:sp>
        <p:nvSpPr>
          <p:cNvPr id="10" name="TextBox 9"/>
          <p:cNvSpPr txBox="1"/>
          <p:nvPr/>
        </p:nvSpPr>
        <p:spPr>
          <a:xfrm>
            <a:off x="7617296" y="3645024"/>
            <a:ext cx="2288704" cy="738664"/>
          </a:xfrm>
          <a:prstGeom prst="rect">
            <a:avLst/>
          </a:prstGeom>
          <a:noFill/>
        </p:spPr>
        <p:txBody>
          <a:bodyPr wrap="square" rtlCol="0">
            <a:spAutoFit/>
          </a:bodyPr>
          <a:lstStyle/>
          <a:p>
            <a:pPr algn="ctr"/>
            <a:r>
              <a:rPr lang="en-GB" sz="1050" dirty="0">
                <a:latin typeface="Arial" pitchFamily="34" charset="0"/>
                <a:cs typeface="Arial" pitchFamily="34" charset="0"/>
              </a:rPr>
              <a:t>Table cloths or rucksacks</a:t>
            </a:r>
          </a:p>
          <a:p>
            <a:pPr algn="ctr"/>
            <a:r>
              <a:rPr lang="en-GB" sz="1050" dirty="0">
                <a:latin typeface="Arial" pitchFamily="34" charset="0"/>
                <a:cs typeface="Arial" pitchFamily="34" charset="0"/>
              </a:rPr>
              <a:t>are examples of products </a:t>
            </a:r>
          </a:p>
          <a:p>
            <a:pPr algn="ctr"/>
            <a:r>
              <a:rPr lang="en-GB" sz="1050" dirty="0">
                <a:latin typeface="Arial" pitchFamily="34" charset="0"/>
                <a:cs typeface="Arial" pitchFamily="34" charset="0"/>
              </a:rPr>
              <a:t>that have a water resistant</a:t>
            </a:r>
          </a:p>
          <a:p>
            <a:pPr algn="ctr"/>
            <a:r>
              <a:rPr lang="en-GB" sz="1050" dirty="0">
                <a:latin typeface="Arial" pitchFamily="34" charset="0"/>
                <a:cs typeface="Arial" pitchFamily="34" charset="0"/>
              </a:rPr>
              <a:t>finish</a:t>
            </a:r>
          </a:p>
        </p:txBody>
      </p:sp>
      <p:pic>
        <p:nvPicPr>
          <p:cNvPr id="11" name="Picture 12" descr="Image result for flame resistant uniform"/>
          <p:cNvPicPr>
            <a:picLocks noChangeAspect="1" noChangeArrowheads="1"/>
          </p:cNvPicPr>
          <p:nvPr/>
        </p:nvPicPr>
        <p:blipFill>
          <a:blip r:embed="rId5" cstate="print"/>
          <a:srcRect/>
          <a:stretch>
            <a:fillRect/>
          </a:stretch>
        </p:blipFill>
        <p:spPr bwMode="auto">
          <a:xfrm>
            <a:off x="8193360" y="4509120"/>
            <a:ext cx="1255505" cy="1094731"/>
          </a:xfrm>
          <a:prstGeom prst="rect">
            <a:avLst/>
          </a:prstGeom>
          <a:noFill/>
        </p:spPr>
      </p:pic>
      <p:sp>
        <p:nvSpPr>
          <p:cNvPr id="12" name="TextBox 11"/>
          <p:cNvSpPr txBox="1"/>
          <p:nvPr/>
        </p:nvSpPr>
        <p:spPr>
          <a:xfrm>
            <a:off x="7617296" y="5733256"/>
            <a:ext cx="2288704" cy="577081"/>
          </a:xfrm>
          <a:prstGeom prst="rect">
            <a:avLst/>
          </a:prstGeom>
          <a:noFill/>
        </p:spPr>
        <p:txBody>
          <a:bodyPr wrap="square" rtlCol="0">
            <a:spAutoFit/>
          </a:bodyPr>
          <a:lstStyle/>
          <a:p>
            <a:pPr algn="ctr"/>
            <a:r>
              <a:rPr lang="en-GB" sz="1050" dirty="0">
                <a:latin typeface="Arial" pitchFamily="34" charset="0"/>
                <a:cs typeface="Arial" pitchFamily="34" charset="0"/>
              </a:rPr>
              <a:t>Some types of uniform or protective clothing are given a flame resistance finish</a:t>
            </a:r>
          </a:p>
        </p:txBody>
      </p:sp>
      <p:sp>
        <p:nvSpPr>
          <p:cNvPr id="13" name="Rectangle 12"/>
          <p:cNvSpPr/>
          <p:nvPr/>
        </p:nvSpPr>
        <p:spPr>
          <a:xfrm>
            <a:off x="3656856" y="188640"/>
            <a:ext cx="3960440" cy="648072"/>
          </a:xfrm>
          <a:prstGeom prst="rect">
            <a:avLst/>
          </a:prstGeom>
          <a:solidFill>
            <a:srgbClr val="CCFF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latin typeface="Impact" pitchFamily="34" charset="0"/>
              </a:rPr>
              <a:t>Chemical finishes</a:t>
            </a:r>
          </a:p>
        </p:txBody>
      </p:sp>
      <p:sp>
        <p:nvSpPr>
          <p:cNvPr id="15" name="Footer Placeholder 14"/>
          <p:cNvSpPr>
            <a:spLocks noGrp="1"/>
          </p:cNvSpPr>
          <p:nvPr>
            <p:ph type="ftr" sz="quarter" idx="11"/>
          </p:nvPr>
        </p:nvSpPr>
        <p:spPr/>
        <p:txBody>
          <a:bodyPr/>
          <a:lstStyle/>
          <a:p>
            <a:r>
              <a:rPr lang="en-GB"/>
              <a:t>JMARSHALL</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srcRect/>
          <a:stretch>
            <a:fillRect/>
          </a:stretch>
        </p:blipFill>
        <p:spPr bwMode="auto">
          <a:xfrm>
            <a:off x="272480" y="188641"/>
            <a:ext cx="3240360" cy="864642"/>
          </a:xfrm>
          <a:prstGeom prst="rect">
            <a:avLst/>
          </a:prstGeom>
          <a:noFill/>
          <a:ln w="9525">
            <a:noFill/>
            <a:miter lim="800000"/>
            <a:headEnd/>
            <a:tailEnd/>
          </a:ln>
        </p:spPr>
      </p:pic>
      <p:sp>
        <p:nvSpPr>
          <p:cNvPr id="5" name="Rectangle 4"/>
          <p:cNvSpPr/>
          <p:nvPr/>
        </p:nvSpPr>
        <p:spPr>
          <a:xfrm>
            <a:off x="5449367" y="396452"/>
            <a:ext cx="4016722" cy="513698"/>
          </a:xfrm>
          <a:prstGeom prst="rect">
            <a:avLst/>
          </a:prstGeom>
          <a:solidFill>
            <a:srgbClr val="CCFF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Impact" pitchFamily="34" charset="0"/>
              </a:rPr>
              <a:t>Mixed fibres and microfibres</a:t>
            </a:r>
          </a:p>
        </p:txBody>
      </p:sp>
      <p:pic>
        <p:nvPicPr>
          <p:cNvPr id="77826" name="Picture 2" descr="Microfiber cloth 10x (Blue) - Waterless Cleaning Products"/>
          <p:cNvPicPr>
            <a:picLocks noChangeAspect="1" noChangeArrowheads="1"/>
          </p:cNvPicPr>
          <p:nvPr/>
        </p:nvPicPr>
        <p:blipFill>
          <a:blip r:embed="rId3" cstate="print"/>
          <a:srcRect/>
          <a:stretch>
            <a:fillRect/>
          </a:stretch>
        </p:blipFill>
        <p:spPr bwMode="auto">
          <a:xfrm>
            <a:off x="200472" y="2708920"/>
            <a:ext cx="2385583" cy="1584176"/>
          </a:xfrm>
          <a:prstGeom prst="rect">
            <a:avLst/>
          </a:prstGeom>
          <a:noFill/>
        </p:spPr>
      </p:pic>
      <p:pic>
        <p:nvPicPr>
          <p:cNvPr id="77828" name="Picture 4" descr="Green Cleaning for Medical Facilities | CST of Kernersville"/>
          <p:cNvPicPr>
            <a:picLocks noChangeAspect="1" noChangeArrowheads="1"/>
          </p:cNvPicPr>
          <p:nvPr/>
        </p:nvPicPr>
        <p:blipFill>
          <a:blip r:embed="rId4" cstate="print"/>
          <a:srcRect/>
          <a:stretch>
            <a:fillRect/>
          </a:stretch>
        </p:blipFill>
        <p:spPr bwMode="auto">
          <a:xfrm>
            <a:off x="2648744" y="3212976"/>
            <a:ext cx="2448272" cy="1121586"/>
          </a:xfrm>
          <a:prstGeom prst="rect">
            <a:avLst/>
          </a:prstGeom>
          <a:noFill/>
        </p:spPr>
      </p:pic>
      <p:pic>
        <p:nvPicPr>
          <p:cNvPr id="77830" name="Picture 6" descr="Microfiber cloth stock image. Image of background, products - 52594599"/>
          <p:cNvPicPr>
            <a:picLocks noChangeAspect="1" noChangeArrowheads="1"/>
          </p:cNvPicPr>
          <p:nvPr/>
        </p:nvPicPr>
        <p:blipFill>
          <a:blip r:embed="rId5" cstate="print"/>
          <a:srcRect r="1961" b="14588"/>
          <a:stretch>
            <a:fillRect/>
          </a:stretch>
        </p:blipFill>
        <p:spPr bwMode="auto">
          <a:xfrm>
            <a:off x="3008784" y="1988840"/>
            <a:ext cx="1728192" cy="1106043"/>
          </a:xfrm>
          <a:prstGeom prst="rect">
            <a:avLst/>
          </a:prstGeom>
          <a:noFill/>
        </p:spPr>
      </p:pic>
      <p:sp>
        <p:nvSpPr>
          <p:cNvPr id="9" name="Rectangle 8"/>
          <p:cNvSpPr/>
          <p:nvPr/>
        </p:nvSpPr>
        <p:spPr>
          <a:xfrm>
            <a:off x="144149" y="1423516"/>
            <a:ext cx="4896544" cy="3939540"/>
          </a:xfrm>
          <a:prstGeom prst="rect">
            <a:avLst/>
          </a:prstGeom>
        </p:spPr>
        <p:txBody>
          <a:bodyPr wrap="square">
            <a:spAutoFit/>
          </a:bodyPr>
          <a:lstStyle/>
          <a:p>
            <a:pPr marL="342900" indent="-342900">
              <a:buAutoNum type="arabicParenR"/>
            </a:pPr>
            <a:r>
              <a:rPr lang="en-GB" sz="1400" dirty="0">
                <a:latin typeface="Arial" pitchFamily="34" charset="0"/>
                <a:cs typeface="Arial" pitchFamily="34" charset="0"/>
              </a:rPr>
              <a:t>Microfibers are used in cleaning cloths. The below images show what the fibres look like under a microscope. </a:t>
            </a:r>
          </a:p>
          <a:p>
            <a:pPr marL="342900" indent="-342900"/>
            <a:endParaRPr lang="en-GB" sz="1400" i="1" dirty="0">
              <a:latin typeface="Arial" pitchFamily="34" charset="0"/>
              <a:cs typeface="Arial" pitchFamily="34" charset="0"/>
            </a:endParaRPr>
          </a:p>
          <a:p>
            <a:pPr marL="342900" indent="-342900"/>
            <a:endParaRPr lang="en-GB" sz="1400" i="1" dirty="0">
              <a:latin typeface="Arial" pitchFamily="34" charset="0"/>
              <a:cs typeface="Arial" pitchFamily="34" charset="0"/>
            </a:endParaRPr>
          </a:p>
          <a:p>
            <a:pPr marL="342900" indent="-342900"/>
            <a:endParaRPr lang="en-GB" sz="1400" i="1" dirty="0">
              <a:latin typeface="Arial" pitchFamily="34" charset="0"/>
              <a:cs typeface="Arial" pitchFamily="34" charset="0"/>
            </a:endParaRPr>
          </a:p>
          <a:p>
            <a:pPr marL="342900" indent="-342900"/>
            <a:endParaRPr lang="en-GB" sz="1400" i="1" dirty="0">
              <a:latin typeface="Arial" pitchFamily="34" charset="0"/>
              <a:cs typeface="Arial" pitchFamily="34" charset="0"/>
            </a:endParaRPr>
          </a:p>
          <a:p>
            <a:pPr marL="342900" indent="-342900"/>
            <a:endParaRPr lang="en-GB" sz="1400" i="1" dirty="0">
              <a:latin typeface="Arial" pitchFamily="34" charset="0"/>
              <a:cs typeface="Arial" pitchFamily="34" charset="0"/>
            </a:endParaRPr>
          </a:p>
          <a:p>
            <a:pPr marL="342900" indent="-342900"/>
            <a:endParaRPr lang="en-GB" sz="1400" i="1" dirty="0">
              <a:latin typeface="Arial" pitchFamily="34" charset="0"/>
              <a:cs typeface="Arial" pitchFamily="34" charset="0"/>
            </a:endParaRPr>
          </a:p>
          <a:p>
            <a:pPr marL="342900" indent="-342900"/>
            <a:endParaRPr lang="en-GB" sz="1400" i="1" dirty="0">
              <a:latin typeface="Arial" pitchFamily="34" charset="0"/>
              <a:cs typeface="Arial" pitchFamily="34" charset="0"/>
            </a:endParaRPr>
          </a:p>
          <a:p>
            <a:pPr marL="342900" indent="-342900"/>
            <a:endParaRPr lang="en-GB" sz="1400" i="1" dirty="0">
              <a:latin typeface="Arial" pitchFamily="34" charset="0"/>
              <a:cs typeface="Arial" pitchFamily="34" charset="0"/>
            </a:endParaRPr>
          </a:p>
          <a:p>
            <a:pPr marL="342900" indent="-342900"/>
            <a:endParaRPr lang="en-GB" sz="1400" i="1" dirty="0">
              <a:latin typeface="Arial" pitchFamily="34" charset="0"/>
              <a:cs typeface="Arial" pitchFamily="34" charset="0"/>
            </a:endParaRPr>
          </a:p>
          <a:p>
            <a:pPr marL="342900" indent="-342900"/>
            <a:endParaRPr lang="en-GB" sz="1400" i="1" dirty="0">
              <a:latin typeface="Arial" pitchFamily="34" charset="0"/>
              <a:cs typeface="Arial" pitchFamily="34" charset="0"/>
            </a:endParaRPr>
          </a:p>
          <a:p>
            <a:pPr marL="342900" indent="-342900"/>
            <a:endParaRPr lang="en-GB" sz="1400" i="1"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r>
              <a:rPr lang="en-GB" sz="1400" dirty="0">
                <a:latin typeface="Arial" pitchFamily="34" charset="0"/>
                <a:cs typeface="Arial" pitchFamily="34" charset="0"/>
              </a:rPr>
              <a:t>        Explain what microfibers are and why they are used in</a:t>
            </a:r>
          </a:p>
          <a:p>
            <a:pPr marL="342900" indent="-342900"/>
            <a:r>
              <a:rPr lang="en-GB" sz="1400" dirty="0">
                <a:latin typeface="Arial" pitchFamily="34" charset="0"/>
                <a:cs typeface="Arial" pitchFamily="34" charset="0"/>
              </a:rPr>
              <a:t>        cleaning cloths.</a:t>
            </a:r>
          </a:p>
          <a:p>
            <a:pPr marL="342900" indent="-342900"/>
            <a:endParaRPr lang="en-GB" sz="1200" i="1" dirty="0">
              <a:latin typeface="Arial" pitchFamily="34" charset="0"/>
              <a:cs typeface="Arial" pitchFamily="34" charset="0"/>
            </a:endParaRPr>
          </a:p>
        </p:txBody>
      </p:sp>
      <p:sp>
        <p:nvSpPr>
          <p:cNvPr id="10" name="Rectangle 9"/>
          <p:cNvSpPr/>
          <p:nvPr/>
        </p:nvSpPr>
        <p:spPr>
          <a:xfrm>
            <a:off x="0" y="4935939"/>
            <a:ext cx="4736976" cy="1877437"/>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a:p>
            <a:pPr marL="342900" indent="-342900"/>
            <a:r>
              <a:rPr lang="en-GB" sz="1400" b="1" dirty="0">
                <a:latin typeface="Arial" pitchFamily="34" charset="0"/>
                <a:cs typeface="Arial" pitchFamily="34" charset="0"/>
              </a:rPr>
              <a:t>       …………………………………………………………….</a:t>
            </a:r>
          </a:p>
          <a:p>
            <a:pPr marL="342900" indent="-342900"/>
            <a:endParaRPr lang="en-GB" sz="1400" b="1" dirty="0">
              <a:latin typeface="Arial" pitchFamily="34" charset="0"/>
              <a:cs typeface="Arial" pitchFamily="34" charset="0"/>
            </a:endParaRPr>
          </a:p>
        </p:txBody>
      </p:sp>
      <p:pic>
        <p:nvPicPr>
          <p:cNvPr id="77832" name="Picture 8" descr="Mixed fibres keep away from fire label on Raggy-Tag baby comfort ..."/>
          <p:cNvPicPr>
            <a:picLocks noChangeAspect="1" noChangeArrowheads="1"/>
          </p:cNvPicPr>
          <p:nvPr/>
        </p:nvPicPr>
        <p:blipFill>
          <a:blip r:embed="rId6" cstate="print"/>
          <a:srcRect t="16860" b="9173"/>
          <a:stretch>
            <a:fillRect/>
          </a:stretch>
        </p:blipFill>
        <p:spPr bwMode="auto">
          <a:xfrm>
            <a:off x="5745088" y="2060848"/>
            <a:ext cx="1457325" cy="1728192"/>
          </a:xfrm>
          <a:prstGeom prst="rect">
            <a:avLst/>
          </a:prstGeom>
          <a:noFill/>
        </p:spPr>
      </p:pic>
      <p:sp>
        <p:nvSpPr>
          <p:cNvPr id="12" name="Rectangle 11"/>
          <p:cNvSpPr/>
          <p:nvPr/>
        </p:nvSpPr>
        <p:spPr>
          <a:xfrm>
            <a:off x="5009456" y="1196752"/>
            <a:ext cx="4896544" cy="4154984"/>
          </a:xfrm>
          <a:prstGeom prst="rect">
            <a:avLst/>
          </a:prstGeom>
        </p:spPr>
        <p:txBody>
          <a:bodyPr wrap="square">
            <a:spAutoFit/>
          </a:bodyPr>
          <a:lstStyle/>
          <a:p>
            <a:pPr marL="342900" indent="-342900">
              <a:buAutoNum type="arabicParenR" startAt="2"/>
            </a:pPr>
            <a:r>
              <a:rPr lang="en-GB" sz="1400" dirty="0">
                <a:latin typeface="Arial" pitchFamily="34" charset="0"/>
                <a:cs typeface="Arial" pitchFamily="34" charset="0"/>
              </a:rPr>
              <a:t>Fibres are sometimes mixed together in some items of </a:t>
            </a:r>
          </a:p>
          <a:p>
            <a:pPr marL="342900" indent="-342900"/>
            <a:r>
              <a:rPr lang="en-GB" sz="1400" dirty="0">
                <a:latin typeface="Arial" pitchFamily="34" charset="0"/>
                <a:cs typeface="Arial" pitchFamily="34" charset="0"/>
              </a:rPr>
              <a:t>       clothing. </a:t>
            </a:r>
          </a:p>
          <a:p>
            <a:pPr marL="342900" indent="-342900"/>
            <a:endParaRPr lang="en-GB" sz="1400" i="1" dirty="0">
              <a:latin typeface="Arial" pitchFamily="34" charset="0"/>
              <a:cs typeface="Arial" pitchFamily="34" charset="0"/>
            </a:endParaRPr>
          </a:p>
          <a:p>
            <a:pPr marL="342900" indent="-342900"/>
            <a:endParaRPr lang="en-GB" sz="1400" i="1" dirty="0">
              <a:latin typeface="Arial" pitchFamily="34" charset="0"/>
              <a:cs typeface="Arial" pitchFamily="34" charset="0"/>
            </a:endParaRPr>
          </a:p>
          <a:p>
            <a:pPr marL="342900" indent="-342900"/>
            <a:endParaRPr lang="en-GB" sz="1400" i="1" dirty="0">
              <a:latin typeface="Arial" pitchFamily="34" charset="0"/>
              <a:cs typeface="Arial" pitchFamily="34" charset="0"/>
            </a:endParaRPr>
          </a:p>
          <a:p>
            <a:pPr marL="342900" indent="-342900"/>
            <a:endParaRPr lang="en-GB" sz="1400" i="1" dirty="0">
              <a:latin typeface="Arial" pitchFamily="34" charset="0"/>
              <a:cs typeface="Arial" pitchFamily="34" charset="0"/>
            </a:endParaRPr>
          </a:p>
          <a:p>
            <a:pPr marL="342900" indent="-342900"/>
            <a:endParaRPr lang="en-GB" sz="1400" i="1" dirty="0">
              <a:latin typeface="Arial" pitchFamily="34" charset="0"/>
              <a:cs typeface="Arial" pitchFamily="34" charset="0"/>
            </a:endParaRPr>
          </a:p>
          <a:p>
            <a:pPr marL="342900" indent="-342900"/>
            <a:endParaRPr lang="en-GB" sz="1400" i="1" dirty="0">
              <a:latin typeface="Arial" pitchFamily="34" charset="0"/>
              <a:cs typeface="Arial" pitchFamily="34" charset="0"/>
            </a:endParaRPr>
          </a:p>
          <a:p>
            <a:pPr marL="342900" indent="-342900"/>
            <a:endParaRPr lang="en-GB" sz="1400" i="1" dirty="0">
              <a:latin typeface="Arial" pitchFamily="34" charset="0"/>
              <a:cs typeface="Arial" pitchFamily="34" charset="0"/>
            </a:endParaRPr>
          </a:p>
          <a:p>
            <a:pPr marL="342900" indent="-342900"/>
            <a:endParaRPr lang="en-GB" sz="1400" i="1" dirty="0">
              <a:latin typeface="Arial" pitchFamily="34" charset="0"/>
              <a:cs typeface="Arial" pitchFamily="34" charset="0"/>
            </a:endParaRPr>
          </a:p>
          <a:p>
            <a:pPr marL="342900" indent="-342900"/>
            <a:endParaRPr lang="en-GB" sz="1400" i="1" dirty="0">
              <a:latin typeface="Arial" pitchFamily="34" charset="0"/>
              <a:cs typeface="Arial" pitchFamily="34" charset="0"/>
            </a:endParaRPr>
          </a:p>
          <a:p>
            <a:pPr marL="342900" indent="-342900"/>
            <a:endParaRPr lang="en-GB" sz="1400" i="1" dirty="0">
              <a:latin typeface="Arial" pitchFamily="34" charset="0"/>
              <a:cs typeface="Arial" pitchFamily="34" charset="0"/>
            </a:endParaRPr>
          </a:p>
          <a:p>
            <a:pPr marL="342900" indent="-342900"/>
            <a:endParaRPr lang="en-GB" sz="1400" i="1" dirty="0">
              <a:latin typeface="Arial" pitchFamily="34" charset="0"/>
              <a:cs typeface="Arial" pitchFamily="34" charset="0"/>
            </a:endParaRPr>
          </a:p>
          <a:p>
            <a:pPr marL="342900" indent="-342900"/>
            <a:endParaRPr lang="en-GB" sz="1400" i="1"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r>
              <a:rPr lang="en-GB" sz="1400" dirty="0">
                <a:latin typeface="Arial" pitchFamily="34" charset="0"/>
                <a:cs typeface="Arial" pitchFamily="34" charset="0"/>
              </a:rPr>
              <a:t>        Explain why fibres are mixed together on some textile</a:t>
            </a:r>
          </a:p>
          <a:p>
            <a:pPr marL="342900" indent="-342900"/>
            <a:r>
              <a:rPr lang="en-GB" sz="1400" dirty="0">
                <a:latin typeface="Arial" pitchFamily="34" charset="0"/>
                <a:cs typeface="Arial" pitchFamily="34" charset="0"/>
              </a:rPr>
              <a:t>        products. </a:t>
            </a:r>
          </a:p>
          <a:p>
            <a:pPr marL="342900" indent="-342900"/>
            <a:endParaRPr lang="en-GB" sz="1200" i="1" dirty="0">
              <a:latin typeface="Arial" pitchFamily="34" charset="0"/>
              <a:cs typeface="Arial" pitchFamily="34" charset="0"/>
            </a:endParaRPr>
          </a:p>
        </p:txBody>
      </p:sp>
      <p:sp>
        <p:nvSpPr>
          <p:cNvPr id="13" name="Rectangle 12"/>
          <p:cNvSpPr/>
          <p:nvPr/>
        </p:nvSpPr>
        <p:spPr>
          <a:xfrm>
            <a:off x="4953000" y="4980563"/>
            <a:ext cx="4736976" cy="1877437"/>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a:p>
            <a:pPr marL="342900" indent="-342900"/>
            <a:r>
              <a:rPr lang="en-GB" sz="1400" b="1" dirty="0">
                <a:latin typeface="Arial" pitchFamily="34" charset="0"/>
                <a:cs typeface="Arial" pitchFamily="34" charset="0"/>
              </a:rPr>
              <a:t>       …………………………………………………………….</a:t>
            </a:r>
          </a:p>
          <a:p>
            <a:pPr marL="342900" indent="-342900"/>
            <a:endParaRPr lang="en-GB" sz="1400" b="1" dirty="0">
              <a:latin typeface="Arial" pitchFamily="34" charset="0"/>
              <a:cs typeface="Arial" pitchFamily="34" charset="0"/>
            </a:endParaRPr>
          </a:p>
        </p:txBody>
      </p:sp>
      <p:pic>
        <p:nvPicPr>
          <p:cNvPr id="77834" name="Picture 10" descr="Printed &quot;Mixed Fibres&quot; Fabric Labels"/>
          <p:cNvPicPr>
            <a:picLocks noChangeAspect="1" noChangeArrowheads="1"/>
          </p:cNvPicPr>
          <p:nvPr/>
        </p:nvPicPr>
        <p:blipFill>
          <a:blip r:embed="rId7" cstate="print"/>
          <a:srcRect t="30240" b="18353"/>
          <a:stretch>
            <a:fillRect/>
          </a:stretch>
        </p:blipFill>
        <p:spPr bwMode="auto">
          <a:xfrm>
            <a:off x="7257256" y="2348880"/>
            <a:ext cx="2381250" cy="1224136"/>
          </a:xfrm>
          <a:prstGeom prst="rect">
            <a:avLst/>
          </a:prstGeom>
          <a:noFill/>
        </p:spPr>
      </p:pic>
      <p:sp>
        <p:nvSpPr>
          <p:cNvPr id="16" name="Footer Placeholder 15"/>
          <p:cNvSpPr>
            <a:spLocks noGrp="1"/>
          </p:cNvSpPr>
          <p:nvPr>
            <p:ph type="ftr" sz="quarter" idx="11"/>
          </p:nvPr>
        </p:nvSpPr>
        <p:spPr/>
        <p:txBody>
          <a:bodyPr/>
          <a:lstStyle/>
          <a:p>
            <a:r>
              <a:rPr lang="en-GB"/>
              <a:t>JMARSHALL</a:t>
            </a:r>
          </a:p>
        </p:txBody>
      </p:sp>
      <p:sp>
        <p:nvSpPr>
          <p:cNvPr id="15" name="TextBox 14">
            <a:extLst>
              <a:ext uri="{FF2B5EF4-FFF2-40B4-BE49-F238E27FC236}">
                <a16:creationId xmlns:a16="http://schemas.microsoft.com/office/drawing/2014/main" id="{45CC38E7-5B97-42C5-8687-8084B0B2C5D4}"/>
              </a:ext>
            </a:extLst>
          </p:cNvPr>
          <p:cNvSpPr txBox="1"/>
          <p:nvPr/>
        </p:nvSpPr>
        <p:spPr>
          <a:xfrm>
            <a:off x="272480" y="1049795"/>
            <a:ext cx="5760640" cy="276999"/>
          </a:xfrm>
          <a:prstGeom prst="rect">
            <a:avLst/>
          </a:prstGeom>
          <a:noFill/>
        </p:spPr>
        <p:txBody>
          <a:bodyPr wrap="square">
            <a:spAutoFit/>
          </a:bodyPr>
          <a:lstStyle/>
          <a:p>
            <a:r>
              <a:rPr lang="en-GB" sz="1200" dirty="0">
                <a:latin typeface="Arial" pitchFamily="34" charset="0"/>
                <a:cs typeface="Arial" pitchFamily="34" charset="0"/>
              </a:rPr>
              <a:t>Look at the ‘Textiles’ chapter’ on technologystudent.com to help you. </a:t>
            </a:r>
            <a:endParaRPr lang="en-GB" sz="1200"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p:cNvPicPr>
            <a:picLocks noChangeAspect="1" noChangeArrowheads="1"/>
          </p:cNvPicPr>
          <p:nvPr/>
        </p:nvPicPr>
        <p:blipFill>
          <a:blip r:embed="rId2" cstate="print"/>
          <a:srcRect/>
          <a:stretch>
            <a:fillRect/>
          </a:stretch>
        </p:blipFill>
        <p:spPr bwMode="auto">
          <a:xfrm>
            <a:off x="488504" y="215751"/>
            <a:ext cx="3240360" cy="864642"/>
          </a:xfrm>
          <a:prstGeom prst="rect">
            <a:avLst/>
          </a:prstGeom>
          <a:noFill/>
          <a:ln w="9525">
            <a:noFill/>
            <a:miter lim="800000"/>
            <a:headEnd/>
            <a:tailEnd/>
          </a:ln>
        </p:spPr>
      </p:pic>
      <p:sp>
        <p:nvSpPr>
          <p:cNvPr id="4" name="Rectangle 3"/>
          <p:cNvSpPr/>
          <p:nvPr/>
        </p:nvSpPr>
        <p:spPr>
          <a:xfrm>
            <a:off x="4953000" y="260648"/>
            <a:ext cx="4608512" cy="576064"/>
          </a:xfrm>
          <a:prstGeom prst="rect">
            <a:avLst/>
          </a:prstGeom>
          <a:solidFill>
            <a:srgbClr val="CCFF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Impact" pitchFamily="34" charset="0"/>
              </a:rPr>
              <a:t>CAD and CAM in industry</a:t>
            </a:r>
          </a:p>
        </p:txBody>
      </p:sp>
      <p:pic>
        <p:nvPicPr>
          <p:cNvPr id="73730" name="Picture 2" descr="Worker, Dressmaker And CEO In A Factory Stock Image - Image of ..."/>
          <p:cNvPicPr>
            <a:picLocks noChangeAspect="1" noChangeArrowheads="1"/>
          </p:cNvPicPr>
          <p:nvPr/>
        </p:nvPicPr>
        <p:blipFill>
          <a:blip r:embed="rId3" cstate="print"/>
          <a:srcRect/>
          <a:stretch>
            <a:fillRect/>
          </a:stretch>
        </p:blipFill>
        <p:spPr bwMode="auto">
          <a:xfrm>
            <a:off x="1136576" y="1844824"/>
            <a:ext cx="1584176" cy="1057438"/>
          </a:xfrm>
          <a:prstGeom prst="rect">
            <a:avLst/>
          </a:prstGeom>
          <a:noFill/>
        </p:spPr>
      </p:pic>
      <p:sp>
        <p:nvSpPr>
          <p:cNvPr id="6" name="Rectangle 5"/>
          <p:cNvSpPr/>
          <p:nvPr/>
        </p:nvSpPr>
        <p:spPr>
          <a:xfrm>
            <a:off x="200472" y="1196752"/>
            <a:ext cx="4176464" cy="923330"/>
          </a:xfrm>
          <a:prstGeom prst="rect">
            <a:avLst/>
          </a:prstGeom>
        </p:spPr>
        <p:txBody>
          <a:bodyPr wrap="square">
            <a:spAutoFit/>
          </a:bodyPr>
          <a:lstStyle/>
          <a:p>
            <a:pPr marL="342900" indent="-342900">
              <a:buAutoNum type="arabicParenR"/>
            </a:pPr>
            <a:r>
              <a:rPr lang="en-GB" sz="1400" dirty="0">
                <a:latin typeface="Arial" pitchFamily="34" charset="0"/>
                <a:cs typeface="Arial" pitchFamily="34" charset="0"/>
              </a:rPr>
              <a:t>Give </a:t>
            </a:r>
            <a:r>
              <a:rPr lang="en-GB" sz="1400" b="1" dirty="0">
                <a:latin typeface="Arial" pitchFamily="34" charset="0"/>
                <a:cs typeface="Arial" pitchFamily="34" charset="0"/>
              </a:rPr>
              <a:t>two advantages </a:t>
            </a:r>
            <a:r>
              <a:rPr lang="en-GB" sz="1400" dirty="0">
                <a:latin typeface="Arial" pitchFamily="34" charset="0"/>
                <a:cs typeface="Arial" pitchFamily="34" charset="0"/>
              </a:rPr>
              <a:t>of  using a sewing machine to sew rather than sewing by hand. </a:t>
            </a:r>
            <a:endParaRPr lang="en-GB" sz="1400" i="1" dirty="0">
              <a:latin typeface="Arial" pitchFamily="34" charset="0"/>
              <a:cs typeface="Arial" pitchFamily="34" charset="0"/>
            </a:endParaRPr>
          </a:p>
          <a:p>
            <a:pPr marL="342900" indent="-342900">
              <a:buAutoNum type="arabicParenR"/>
            </a:pPr>
            <a:endParaRPr lang="en-GB" sz="1400" i="1" dirty="0">
              <a:latin typeface="Arial" pitchFamily="34" charset="0"/>
              <a:cs typeface="Arial" pitchFamily="34" charset="0"/>
            </a:endParaRPr>
          </a:p>
          <a:p>
            <a:pPr marL="342900" indent="-342900"/>
            <a:endParaRPr lang="en-GB" sz="1200" i="1" dirty="0">
              <a:latin typeface="Arial" pitchFamily="34" charset="0"/>
              <a:cs typeface="Arial" pitchFamily="34" charset="0"/>
            </a:endParaRPr>
          </a:p>
        </p:txBody>
      </p:sp>
      <p:sp>
        <p:nvSpPr>
          <p:cNvPr id="7" name="Rectangle 6"/>
          <p:cNvSpPr/>
          <p:nvPr/>
        </p:nvSpPr>
        <p:spPr>
          <a:xfrm>
            <a:off x="416496" y="2708920"/>
            <a:ext cx="4232920" cy="1446550"/>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a:p>
            <a:pPr marL="342900" indent="-342900"/>
            <a:r>
              <a:rPr lang="en-GB" sz="1400" b="1" dirty="0">
                <a:latin typeface="Arial" pitchFamily="34" charset="0"/>
                <a:cs typeface="Arial" pitchFamily="34" charset="0"/>
              </a:rPr>
              <a:t>       …………………………………………………….</a:t>
            </a:r>
          </a:p>
          <a:p>
            <a:pPr marL="342900" indent="-342900"/>
            <a:endParaRPr lang="en-GB" sz="1400" b="1" dirty="0">
              <a:latin typeface="Arial" pitchFamily="34" charset="0"/>
              <a:cs typeface="Arial" pitchFamily="34" charset="0"/>
            </a:endParaRPr>
          </a:p>
        </p:txBody>
      </p:sp>
      <p:sp>
        <p:nvSpPr>
          <p:cNvPr id="73734" name="AutoShape 6" descr="Singer Starlet 6660 Sewing Machine | Hobbycraf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73736" name="AutoShape 8" descr="Singer Starlet 6660 Sewing Machine | Hobbycraf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73738" name="Picture 10" descr="Buy Brother AE2500 Stitch Sewing Machine - White | Sewing ..."/>
          <p:cNvPicPr>
            <a:picLocks noChangeAspect="1" noChangeArrowheads="1"/>
          </p:cNvPicPr>
          <p:nvPr/>
        </p:nvPicPr>
        <p:blipFill>
          <a:blip r:embed="rId4" cstate="print"/>
          <a:srcRect/>
          <a:stretch>
            <a:fillRect/>
          </a:stretch>
        </p:blipFill>
        <p:spPr bwMode="auto">
          <a:xfrm>
            <a:off x="2792760" y="1772816"/>
            <a:ext cx="1841114" cy="1080120"/>
          </a:xfrm>
          <a:prstGeom prst="rect">
            <a:avLst/>
          </a:prstGeom>
          <a:noFill/>
        </p:spPr>
      </p:pic>
      <p:pic>
        <p:nvPicPr>
          <p:cNvPr id="12" name="Picture 2" descr="Example of nested shapes output by a CAD package nesting tool."/>
          <p:cNvPicPr>
            <a:picLocks noChangeAspect="1" noChangeArrowheads="1"/>
          </p:cNvPicPr>
          <p:nvPr/>
        </p:nvPicPr>
        <p:blipFill>
          <a:blip r:embed="rId5" cstate="print"/>
          <a:srcRect/>
          <a:stretch>
            <a:fillRect/>
          </a:stretch>
        </p:blipFill>
        <p:spPr bwMode="auto">
          <a:xfrm>
            <a:off x="4880992" y="1844824"/>
            <a:ext cx="2592288" cy="1125652"/>
          </a:xfrm>
          <a:prstGeom prst="rect">
            <a:avLst/>
          </a:prstGeom>
          <a:noFill/>
        </p:spPr>
      </p:pic>
      <p:pic>
        <p:nvPicPr>
          <p:cNvPr id="73740" name="Picture 12" descr="Optitex Textile Design in 3D | http://www.optitex.com/en | Design"/>
          <p:cNvPicPr>
            <a:picLocks noChangeAspect="1" noChangeArrowheads="1"/>
          </p:cNvPicPr>
          <p:nvPr/>
        </p:nvPicPr>
        <p:blipFill>
          <a:blip r:embed="rId6" cstate="print"/>
          <a:srcRect/>
          <a:stretch>
            <a:fillRect/>
          </a:stretch>
        </p:blipFill>
        <p:spPr bwMode="auto">
          <a:xfrm>
            <a:off x="7545288" y="1844824"/>
            <a:ext cx="1872208" cy="1053117"/>
          </a:xfrm>
          <a:prstGeom prst="rect">
            <a:avLst/>
          </a:prstGeom>
          <a:noFill/>
        </p:spPr>
      </p:pic>
      <p:sp>
        <p:nvSpPr>
          <p:cNvPr id="14" name="TextBox 13"/>
          <p:cNvSpPr txBox="1"/>
          <p:nvPr/>
        </p:nvSpPr>
        <p:spPr>
          <a:xfrm>
            <a:off x="200472" y="3985900"/>
            <a:ext cx="4488729" cy="523220"/>
          </a:xfrm>
          <a:prstGeom prst="rect">
            <a:avLst/>
          </a:prstGeom>
          <a:noFill/>
        </p:spPr>
        <p:txBody>
          <a:bodyPr wrap="none" rtlCol="0">
            <a:spAutoFit/>
          </a:bodyPr>
          <a:lstStyle/>
          <a:p>
            <a:pPr marL="342900" indent="-342900">
              <a:buAutoNum type="arabicParenR" startAt="2"/>
            </a:pPr>
            <a:r>
              <a:rPr lang="en-GB" sz="1400" dirty="0">
                <a:latin typeface="Arial" pitchFamily="34" charset="0"/>
                <a:cs typeface="Arial" pitchFamily="34" charset="0"/>
              </a:rPr>
              <a:t>Give </a:t>
            </a:r>
            <a:r>
              <a:rPr lang="en-GB" sz="1400" b="1" dirty="0">
                <a:latin typeface="Arial" pitchFamily="34" charset="0"/>
                <a:cs typeface="Arial" pitchFamily="34" charset="0"/>
              </a:rPr>
              <a:t>one advantage and one disadvantage </a:t>
            </a:r>
            <a:r>
              <a:rPr lang="en-GB" sz="1400" dirty="0">
                <a:latin typeface="Arial" pitchFamily="34" charset="0"/>
                <a:cs typeface="Arial" pitchFamily="34" charset="0"/>
              </a:rPr>
              <a:t>of </a:t>
            </a:r>
          </a:p>
          <a:p>
            <a:pPr marL="342900" indent="-342900"/>
            <a:r>
              <a:rPr lang="en-GB" sz="1400" dirty="0">
                <a:latin typeface="Arial" pitchFamily="34" charset="0"/>
                <a:cs typeface="Arial" pitchFamily="34" charset="0"/>
              </a:rPr>
              <a:t>        using </a:t>
            </a:r>
            <a:r>
              <a:rPr lang="en-GB" sz="1400" b="1" dirty="0">
                <a:latin typeface="Arial" pitchFamily="34" charset="0"/>
                <a:cs typeface="Arial" pitchFamily="34" charset="0"/>
              </a:rPr>
              <a:t>digital printing </a:t>
            </a:r>
            <a:r>
              <a:rPr lang="en-GB" sz="1400" dirty="0">
                <a:latin typeface="Arial" pitchFamily="34" charset="0"/>
                <a:cs typeface="Arial" pitchFamily="34" charset="0"/>
              </a:rPr>
              <a:t>onto fabric/textile products.</a:t>
            </a:r>
          </a:p>
        </p:txBody>
      </p:sp>
      <p:pic>
        <p:nvPicPr>
          <p:cNvPr id="15" name="Picture 2" descr="A machine showing digital printing of a detailed, colourful pattern on a fabric."/>
          <p:cNvPicPr>
            <a:picLocks noChangeAspect="1" noChangeArrowheads="1"/>
          </p:cNvPicPr>
          <p:nvPr/>
        </p:nvPicPr>
        <p:blipFill>
          <a:blip r:embed="rId7" cstate="print"/>
          <a:srcRect/>
          <a:stretch>
            <a:fillRect/>
          </a:stretch>
        </p:blipFill>
        <p:spPr bwMode="auto">
          <a:xfrm>
            <a:off x="1568624" y="4581128"/>
            <a:ext cx="1918929" cy="1080120"/>
          </a:xfrm>
          <a:prstGeom prst="rect">
            <a:avLst/>
          </a:prstGeom>
          <a:noFill/>
        </p:spPr>
      </p:pic>
      <p:sp>
        <p:nvSpPr>
          <p:cNvPr id="16" name="Rectangle 15"/>
          <p:cNvSpPr/>
          <p:nvPr/>
        </p:nvSpPr>
        <p:spPr>
          <a:xfrm>
            <a:off x="488504" y="5411450"/>
            <a:ext cx="4232920" cy="1446550"/>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a:p>
            <a:pPr marL="342900" indent="-342900"/>
            <a:r>
              <a:rPr lang="en-GB" sz="1400" b="1" dirty="0">
                <a:latin typeface="Arial" pitchFamily="34" charset="0"/>
                <a:cs typeface="Arial" pitchFamily="34" charset="0"/>
              </a:rPr>
              <a:t>       …………………………………………………….</a:t>
            </a:r>
          </a:p>
          <a:p>
            <a:pPr marL="342900" indent="-342900"/>
            <a:endParaRPr lang="en-GB" sz="1400" b="1" dirty="0">
              <a:latin typeface="Arial" pitchFamily="34" charset="0"/>
              <a:cs typeface="Arial" pitchFamily="34" charset="0"/>
            </a:endParaRPr>
          </a:p>
        </p:txBody>
      </p:sp>
      <p:sp>
        <p:nvSpPr>
          <p:cNvPr id="17" name="Rectangle 16"/>
          <p:cNvSpPr/>
          <p:nvPr/>
        </p:nvSpPr>
        <p:spPr>
          <a:xfrm>
            <a:off x="4953000" y="908720"/>
            <a:ext cx="4680520" cy="1569660"/>
          </a:xfrm>
          <a:prstGeom prst="rect">
            <a:avLst/>
          </a:prstGeom>
        </p:spPr>
        <p:txBody>
          <a:bodyPr wrap="square">
            <a:spAutoFit/>
          </a:bodyPr>
          <a:lstStyle/>
          <a:p>
            <a:pPr marL="342900" indent="-342900">
              <a:buAutoNum type="arabicParenR" startAt="3"/>
            </a:pPr>
            <a:r>
              <a:rPr lang="en-GB" sz="1400" dirty="0">
                <a:latin typeface="Arial" pitchFamily="34" charset="0"/>
                <a:cs typeface="Arial" pitchFamily="34" charset="0"/>
              </a:rPr>
              <a:t>Explain how </a:t>
            </a:r>
            <a:r>
              <a:rPr lang="en-GB" sz="1400" b="1" dirty="0">
                <a:latin typeface="Arial" pitchFamily="34" charset="0"/>
                <a:cs typeface="Arial" pitchFamily="34" charset="0"/>
              </a:rPr>
              <a:t>CAD </a:t>
            </a:r>
            <a:r>
              <a:rPr lang="en-GB" sz="1400" dirty="0">
                <a:latin typeface="Arial" pitchFamily="34" charset="0"/>
                <a:cs typeface="Arial" pitchFamily="34" charset="0"/>
              </a:rPr>
              <a:t>is used in the textile industry. Give </a:t>
            </a:r>
          </a:p>
          <a:p>
            <a:pPr marL="342900" indent="-342900"/>
            <a:r>
              <a:rPr lang="en-GB" sz="1400" dirty="0">
                <a:latin typeface="Arial" pitchFamily="34" charset="0"/>
                <a:cs typeface="Arial" pitchFamily="34" charset="0"/>
              </a:rPr>
              <a:t>        two </a:t>
            </a:r>
            <a:r>
              <a:rPr lang="en-GB" sz="1400" b="1" dirty="0">
                <a:latin typeface="Arial" pitchFamily="34" charset="0"/>
                <a:cs typeface="Arial" pitchFamily="34" charset="0"/>
              </a:rPr>
              <a:t>advantages and two disadvantages </a:t>
            </a:r>
            <a:r>
              <a:rPr lang="en-GB" sz="1400" dirty="0">
                <a:latin typeface="Arial" pitchFamily="34" charset="0"/>
                <a:cs typeface="Arial" pitchFamily="34" charset="0"/>
              </a:rPr>
              <a:t>of using </a:t>
            </a:r>
          </a:p>
          <a:p>
            <a:pPr marL="342900" indent="-342900"/>
            <a:r>
              <a:rPr lang="en-GB" sz="1400" dirty="0">
                <a:latin typeface="Arial" pitchFamily="34" charset="0"/>
                <a:cs typeface="Arial" pitchFamily="34" charset="0"/>
              </a:rPr>
              <a:t>        CAD in the design and production of textile products.</a:t>
            </a:r>
          </a:p>
          <a:p>
            <a:pPr marL="342900" indent="-342900"/>
            <a:r>
              <a:rPr lang="en-GB" sz="1400" dirty="0">
                <a:latin typeface="Arial" pitchFamily="34" charset="0"/>
                <a:cs typeface="Arial" pitchFamily="34" charset="0"/>
              </a:rPr>
              <a:t>      </a:t>
            </a:r>
            <a:endParaRPr lang="en-GB" sz="1400" i="1" dirty="0">
              <a:latin typeface="Arial" pitchFamily="34" charset="0"/>
              <a:cs typeface="Arial" pitchFamily="34" charset="0"/>
            </a:endParaRPr>
          </a:p>
          <a:p>
            <a:pPr marL="342900" indent="-342900">
              <a:buAutoNum type="arabicParenR"/>
            </a:pPr>
            <a:endParaRPr lang="en-GB" sz="1400" i="1" dirty="0">
              <a:latin typeface="Arial" pitchFamily="34" charset="0"/>
              <a:cs typeface="Arial" pitchFamily="34" charset="0"/>
            </a:endParaRPr>
          </a:p>
          <a:p>
            <a:pPr marL="342900" indent="-342900"/>
            <a:endParaRPr lang="en-GB" sz="1200" i="1" dirty="0">
              <a:latin typeface="Arial" pitchFamily="34" charset="0"/>
              <a:cs typeface="Arial" pitchFamily="34" charset="0"/>
            </a:endParaRPr>
          </a:p>
        </p:txBody>
      </p:sp>
      <p:sp>
        <p:nvSpPr>
          <p:cNvPr id="18" name="Rectangle 17"/>
          <p:cNvSpPr/>
          <p:nvPr/>
        </p:nvSpPr>
        <p:spPr>
          <a:xfrm>
            <a:off x="4664968" y="2708920"/>
            <a:ext cx="4968552" cy="1661993"/>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a:p>
            <a:pPr marL="342900" indent="-342900"/>
            <a:r>
              <a:rPr lang="en-GB" sz="1400" b="1" dirty="0">
                <a:latin typeface="Arial" pitchFamily="34" charset="0"/>
                <a:cs typeface="Arial" pitchFamily="34" charset="0"/>
              </a:rPr>
              <a:t>       </a:t>
            </a:r>
          </a:p>
          <a:p>
            <a:pPr marL="342900" indent="-342900"/>
            <a:endParaRPr lang="en-GB" sz="1400" b="1" dirty="0">
              <a:latin typeface="Arial" pitchFamily="34" charset="0"/>
              <a:cs typeface="Arial" pitchFamily="34" charset="0"/>
            </a:endParaRPr>
          </a:p>
        </p:txBody>
      </p:sp>
      <p:pic>
        <p:nvPicPr>
          <p:cNvPr id="73742" name="Picture 14" descr="MADE on Twitter: &quot;What would you embroider on our CNC embroidery ..."/>
          <p:cNvPicPr>
            <a:picLocks noChangeAspect="1" noChangeArrowheads="1"/>
          </p:cNvPicPr>
          <p:nvPr/>
        </p:nvPicPr>
        <p:blipFill>
          <a:blip r:embed="rId8" cstate="print"/>
          <a:srcRect/>
          <a:stretch>
            <a:fillRect/>
          </a:stretch>
        </p:blipFill>
        <p:spPr bwMode="auto">
          <a:xfrm>
            <a:off x="7401272" y="4797152"/>
            <a:ext cx="2163110" cy="1436440"/>
          </a:xfrm>
          <a:prstGeom prst="rect">
            <a:avLst/>
          </a:prstGeom>
          <a:noFill/>
        </p:spPr>
      </p:pic>
      <p:sp>
        <p:nvSpPr>
          <p:cNvPr id="20" name="Rectangle 19"/>
          <p:cNvSpPr/>
          <p:nvPr/>
        </p:nvSpPr>
        <p:spPr>
          <a:xfrm>
            <a:off x="5025008" y="4005064"/>
            <a:ext cx="4680520" cy="923330"/>
          </a:xfrm>
          <a:prstGeom prst="rect">
            <a:avLst/>
          </a:prstGeom>
        </p:spPr>
        <p:txBody>
          <a:bodyPr wrap="square">
            <a:spAutoFit/>
          </a:bodyPr>
          <a:lstStyle/>
          <a:p>
            <a:pPr marL="342900" indent="-342900">
              <a:buAutoNum type="arabicParenR" startAt="3"/>
            </a:pPr>
            <a:r>
              <a:rPr lang="en-GB" sz="1400" dirty="0">
                <a:latin typeface="Arial" pitchFamily="34" charset="0"/>
                <a:cs typeface="Arial" pitchFamily="34" charset="0"/>
              </a:rPr>
              <a:t>Explain how </a:t>
            </a:r>
            <a:r>
              <a:rPr lang="en-GB" sz="1400" b="1" dirty="0">
                <a:latin typeface="Arial" pitchFamily="34" charset="0"/>
                <a:cs typeface="Arial" pitchFamily="34" charset="0"/>
              </a:rPr>
              <a:t>a CNC embroidery machine</a:t>
            </a:r>
            <a:r>
              <a:rPr lang="en-GB" sz="1400" dirty="0">
                <a:latin typeface="Arial" pitchFamily="34" charset="0"/>
                <a:cs typeface="Arial" pitchFamily="34" charset="0"/>
              </a:rPr>
              <a:t> is different to a standard </a:t>
            </a:r>
            <a:r>
              <a:rPr lang="en-GB" sz="1400" b="1" dirty="0">
                <a:latin typeface="Arial" pitchFamily="34" charset="0"/>
                <a:cs typeface="Arial" pitchFamily="34" charset="0"/>
              </a:rPr>
              <a:t>sewing machine.</a:t>
            </a:r>
            <a:endParaRPr lang="en-GB" sz="1400" i="1" dirty="0">
              <a:latin typeface="Arial" pitchFamily="34" charset="0"/>
              <a:cs typeface="Arial" pitchFamily="34" charset="0"/>
            </a:endParaRPr>
          </a:p>
          <a:p>
            <a:pPr marL="342900" indent="-342900">
              <a:buAutoNum type="arabicParenR"/>
            </a:pPr>
            <a:endParaRPr lang="en-GB" sz="1400" i="1" dirty="0">
              <a:latin typeface="Arial" pitchFamily="34" charset="0"/>
              <a:cs typeface="Arial" pitchFamily="34" charset="0"/>
            </a:endParaRPr>
          </a:p>
          <a:p>
            <a:pPr marL="342900" indent="-342900"/>
            <a:endParaRPr lang="en-GB" sz="1200" i="1" dirty="0">
              <a:latin typeface="Arial" pitchFamily="34" charset="0"/>
              <a:cs typeface="Arial" pitchFamily="34" charset="0"/>
            </a:endParaRPr>
          </a:p>
        </p:txBody>
      </p:sp>
      <p:sp>
        <p:nvSpPr>
          <p:cNvPr id="21" name="Rectangle 20"/>
          <p:cNvSpPr/>
          <p:nvPr/>
        </p:nvSpPr>
        <p:spPr>
          <a:xfrm>
            <a:off x="4592960" y="4365104"/>
            <a:ext cx="2736304" cy="2308324"/>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a:p>
            <a:pPr marL="342900" indent="-342900"/>
            <a:endParaRPr lang="en-GB" sz="1400" b="1" dirty="0">
              <a:latin typeface="Arial" pitchFamily="34" charset="0"/>
              <a:cs typeface="Arial" pitchFamily="34" charset="0"/>
            </a:endParaRPr>
          </a:p>
        </p:txBody>
      </p:sp>
      <p:sp>
        <p:nvSpPr>
          <p:cNvPr id="23" name="Footer Placeholder 22"/>
          <p:cNvSpPr>
            <a:spLocks noGrp="1"/>
          </p:cNvSpPr>
          <p:nvPr>
            <p:ph type="ftr" sz="quarter" idx="11"/>
          </p:nvPr>
        </p:nvSpPr>
        <p:spPr/>
        <p:txBody>
          <a:bodyPr/>
          <a:lstStyle/>
          <a:p>
            <a:r>
              <a:rPr lang="en-GB"/>
              <a:t>JMARSHALL</a:t>
            </a:r>
          </a:p>
        </p:txBody>
      </p:sp>
      <p:sp>
        <p:nvSpPr>
          <p:cNvPr id="22" name="TextBox 21">
            <a:extLst>
              <a:ext uri="{FF2B5EF4-FFF2-40B4-BE49-F238E27FC236}">
                <a16:creationId xmlns:a16="http://schemas.microsoft.com/office/drawing/2014/main" id="{DA45BD99-3ED0-4D8B-B3FB-25FB433A681F}"/>
              </a:ext>
            </a:extLst>
          </p:cNvPr>
          <p:cNvSpPr txBox="1"/>
          <p:nvPr/>
        </p:nvSpPr>
        <p:spPr>
          <a:xfrm>
            <a:off x="200472" y="978161"/>
            <a:ext cx="4956628" cy="276999"/>
          </a:xfrm>
          <a:prstGeom prst="rect">
            <a:avLst/>
          </a:prstGeom>
          <a:noFill/>
        </p:spPr>
        <p:txBody>
          <a:bodyPr wrap="square">
            <a:spAutoFit/>
          </a:bodyPr>
          <a:lstStyle/>
          <a:p>
            <a:r>
              <a:rPr lang="en-GB" sz="1200" dirty="0">
                <a:latin typeface="Arial" pitchFamily="34" charset="0"/>
                <a:cs typeface="Arial" pitchFamily="34" charset="0"/>
              </a:rPr>
              <a:t>Look at the ‘Textiles’ chapter’ on technologystudent.com to help you. </a:t>
            </a:r>
            <a:endParaRPr lang="en-GB" sz="1200"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4822749" y="1268760"/>
            <a:ext cx="4187300" cy="3908762"/>
          </a:xfrm>
          <a:prstGeom prst="rect">
            <a:avLst/>
          </a:prstGeom>
          <a:noFill/>
        </p:spPr>
        <p:txBody>
          <a:bodyPr wrap="none" rtlCol="0">
            <a:spAutoFit/>
          </a:bodyPr>
          <a:lstStyle/>
          <a:p>
            <a:pPr marL="228600" indent="-228600"/>
            <a:r>
              <a:rPr lang="en-GB" sz="1200" dirty="0">
                <a:latin typeface="Arial" pitchFamily="34" charset="0"/>
                <a:cs typeface="Arial" pitchFamily="34" charset="0"/>
              </a:rPr>
              <a:t>      </a:t>
            </a:r>
            <a:r>
              <a:rPr lang="en-GB" sz="1400" dirty="0">
                <a:latin typeface="Arial" pitchFamily="34" charset="0"/>
                <a:cs typeface="Arial" pitchFamily="34" charset="0"/>
              </a:rPr>
              <a:t>The diagram below indicates </a:t>
            </a:r>
            <a:r>
              <a:rPr lang="en-GB" sz="1400" b="1" dirty="0">
                <a:latin typeface="Arial" pitchFamily="34" charset="0"/>
                <a:cs typeface="Arial" pitchFamily="34" charset="0"/>
              </a:rPr>
              <a:t>line production.</a:t>
            </a:r>
            <a:endParaRPr lang="en-GB" sz="1200" b="1" dirty="0">
              <a:latin typeface="Arial" pitchFamily="34" charset="0"/>
              <a:cs typeface="Arial" pitchFamily="34" charset="0"/>
            </a:endParaRPr>
          </a:p>
          <a:p>
            <a:pPr marL="228600" indent="-228600">
              <a:buAutoNum type="arabicParenR"/>
            </a:pPr>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400" dirty="0">
              <a:latin typeface="Arial" pitchFamily="34" charset="0"/>
              <a:cs typeface="Arial" pitchFamily="34" charset="0"/>
            </a:endParaRPr>
          </a:p>
          <a:p>
            <a:pPr marL="228600" indent="-228600"/>
            <a:r>
              <a:rPr lang="en-GB" sz="1400" dirty="0">
                <a:latin typeface="Arial" pitchFamily="34" charset="0"/>
                <a:cs typeface="Arial" pitchFamily="34" charset="0"/>
              </a:rPr>
              <a:t> </a:t>
            </a:r>
          </a:p>
          <a:p>
            <a:pPr marL="228600" indent="-228600"/>
            <a:r>
              <a:rPr lang="en-GB" sz="1400" dirty="0">
                <a:latin typeface="Arial" pitchFamily="34" charset="0"/>
                <a:cs typeface="Arial" pitchFamily="34" charset="0"/>
              </a:rPr>
              <a:t>      The diagram below indicates </a:t>
            </a:r>
            <a:r>
              <a:rPr lang="en-GB" sz="1400" b="1" dirty="0">
                <a:latin typeface="Arial" pitchFamily="34" charset="0"/>
                <a:cs typeface="Arial" pitchFamily="34" charset="0"/>
              </a:rPr>
              <a:t>cell production. </a:t>
            </a:r>
          </a:p>
          <a:p>
            <a:pPr marL="228600" indent="-228600">
              <a:buAutoNum type="arabicParenR" startAt="2"/>
            </a:pPr>
            <a:endParaRPr lang="en-GB" sz="1200" dirty="0">
              <a:latin typeface="Arial" pitchFamily="34" charset="0"/>
              <a:cs typeface="Arial" pitchFamily="34" charset="0"/>
            </a:endParaRPr>
          </a:p>
          <a:p>
            <a:pPr marL="228600" indent="-228600">
              <a:buAutoNum type="arabicParenR" startAt="2"/>
            </a:pPr>
            <a:endParaRPr lang="en-GB" sz="1200" dirty="0">
              <a:latin typeface="Arial" pitchFamily="34" charset="0"/>
              <a:cs typeface="Arial" pitchFamily="34" charset="0"/>
            </a:endParaRPr>
          </a:p>
          <a:p>
            <a:pPr marL="228600" indent="-228600">
              <a:buAutoNum type="arabicParenR" startAt="2"/>
            </a:pPr>
            <a:endParaRPr lang="en-GB" sz="1200" dirty="0">
              <a:latin typeface="Arial" pitchFamily="34" charset="0"/>
              <a:cs typeface="Arial" pitchFamily="34" charset="0"/>
            </a:endParaRPr>
          </a:p>
          <a:p>
            <a:pPr marL="228600" indent="-228600">
              <a:buAutoNum type="arabicParenR" startAt="2"/>
            </a:pPr>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r>
              <a:rPr lang="en-GB" sz="1200" dirty="0">
                <a:latin typeface="Arial" pitchFamily="34" charset="0"/>
                <a:cs typeface="Arial" pitchFamily="34" charset="0"/>
              </a:rPr>
              <a:t> </a:t>
            </a:r>
          </a:p>
        </p:txBody>
      </p:sp>
      <p:pic>
        <p:nvPicPr>
          <p:cNvPr id="35842" name="Picture 2"/>
          <p:cNvPicPr>
            <a:picLocks noChangeAspect="1" noChangeArrowheads="1"/>
          </p:cNvPicPr>
          <p:nvPr/>
        </p:nvPicPr>
        <p:blipFill>
          <a:blip r:embed="rId2" cstate="print"/>
          <a:srcRect/>
          <a:stretch>
            <a:fillRect/>
          </a:stretch>
        </p:blipFill>
        <p:spPr bwMode="auto">
          <a:xfrm>
            <a:off x="272480" y="188641"/>
            <a:ext cx="3240360" cy="864642"/>
          </a:xfrm>
          <a:prstGeom prst="rect">
            <a:avLst/>
          </a:prstGeom>
          <a:noFill/>
          <a:ln w="9525">
            <a:noFill/>
            <a:miter lim="800000"/>
            <a:headEnd/>
            <a:tailEnd/>
          </a:ln>
        </p:spPr>
      </p:pic>
      <p:sp>
        <p:nvSpPr>
          <p:cNvPr id="4" name="Rectangle 3"/>
          <p:cNvSpPr/>
          <p:nvPr/>
        </p:nvSpPr>
        <p:spPr>
          <a:xfrm>
            <a:off x="3656856" y="260648"/>
            <a:ext cx="5904656" cy="576064"/>
          </a:xfrm>
          <a:prstGeom prst="rect">
            <a:avLst/>
          </a:prstGeom>
          <a:solidFill>
            <a:srgbClr val="CCFF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Impact" pitchFamily="34" charset="0"/>
              </a:rPr>
              <a:t>Production methods</a:t>
            </a:r>
          </a:p>
        </p:txBody>
      </p:sp>
      <p:sp>
        <p:nvSpPr>
          <p:cNvPr id="6" name="Rectangle 5"/>
          <p:cNvSpPr/>
          <p:nvPr/>
        </p:nvSpPr>
        <p:spPr>
          <a:xfrm>
            <a:off x="113108" y="1754820"/>
            <a:ext cx="4680520" cy="1354217"/>
          </a:xfrm>
          <a:prstGeom prst="rect">
            <a:avLst/>
          </a:prstGeom>
        </p:spPr>
        <p:txBody>
          <a:bodyPr wrap="square">
            <a:spAutoFit/>
          </a:bodyPr>
          <a:lstStyle/>
          <a:p>
            <a:pPr marL="342900" indent="-342900">
              <a:buAutoNum type="arabicParenR"/>
            </a:pPr>
            <a:r>
              <a:rPr lang="en-GB" sz="1400" dirty="0">
                <a:latin typeface="Arial" pitchFamily="34" charset="0"/>
                <a:cs typeface="Arial" pitchFamily="34" charset="0"/>
              </a:rPr>
              <a:t>Some textile products are made specifically </a:t>
            </a:r>
          </a:p>
          <a:p>
            <a:pPr marL="342900" indent="-342900"/>
            <a:r>
              <a:rPr lang="en-GB" sz="1400" dirty="0">
                <a:latin typeface="Arial" pitchFamily="34" charset="0"/>
                <a:cs typeface="Arial" pitchFamily="34" charset="0"/>
              </a:rPr>
              <a:t>        for the user. State the type of production method</a:t>
            </a:r>
          </a:p>
          <a:p>
            <a:pPr marL="342900" indent="-342900"/>
            <a:r>
              <a:rPr lang="en-GB" sz="1400" dirty="0">
                <a:latin typeface="Arial" pitchFamily="34" charset="0"/>
                <a:cs typeface="Arial" pitchFamily="34" charset="0"/>
              </a:rPr>
              <a:t>        that is used for </a:t>
            </a:r>
            <a:r>
              <a:rPr lang="en-GB" sz="1400" b="1" dirty="0">
                <a:latin typeface="Arial" pitchFamily="34" charset="0"/>
                <a:cs typeface="Arial" pitchFamily="34" charset="0"/>
              </a:rPr>
              <a:t>customised products</a:t>
            </a:r>
            <a:r>
              <a:rPr lang="en-GB" sz="1400" dirty="0">
                <a:latin typeface="Arial" pitchFamily="34" charset="0"/>
                <a:cs typeface="Arial" pitchFamily="34" charset="0"/>
              </a:rPr>
              <a:t>.</a:t>
            </a:r>
          </a:p>
          <a:p>
            <a:pPr marL="342900" indent="-342900"/>
            <a:endParaRPr lang="en-GB" sz="1400" i="1" dirty="0">
              <a:latin typeface="Arial" pitchFamily="34" charset="0"/>
              <a:cs typeface="Arial" pitchFamily="34" charset="0"/>
            </a:endParaRPr>
          </a:p>
          <a:p>
            <a:pPr marL="342900" indent="-342900">
              <a:buAutoNum type="arabicParenR"/>
            </a:pPr>
            <a:endParaRPr lang="en-GB" sz="1400" i="1" dirty="0">
              <a:latin typeface="Arial" pitchFamily="34" charset="0"/>
              <a:cs typeface="Arial" pitchFamily="34" charset="0"/>
            </a:endParaRPr>
          </a:p>
          <a:p>
            <a:pPr marL="342900" indent="-342900"/>
            <a:endParaRPr lang="en-GB" sz="1200" i="1" dirty="0">
              <a:latin typeface="Arial" pitchFamily="34" charset="0"/>
              <a:cs typeface="Arial" pitchFamily="34" charset="0"/>
            </a:endParaRPr>
          </a:p>
        </p:txBody>
      </p:sp>
      <p:sp>
        <p:nvSpPr>
          <p:cNvPr id="7" name="Rectangle 6"/>
          <p:cNvSpPr/>
          <p:nvPr/>
        </p:nvSpPr>
        <p:spPr>
          <a:xfrm>
            <a:off x="385588" y="5211204"/>
            <a:ext cx="4232920" cy="369332"/>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p:txBody>
      </p:sp>
      <p:pic>
        <p:nvPicPr>
          <p:cNvPr id="68612" name="Picture 4" descr="Dog mom dad custom shirt - personalized pet tee - dog lover shirt ..."/>
          <p:cNvPicPr>
            <a:picLocks noChangeAspect="1" noChangeArrowheads="1"/>
          </p:cNvPicPr>
          <p:nvPr/>
        </p:nvPicPr>
        <p:blipFill>
          <a:blip r:embed="rId3" cstate="print"/>
          <a:srcRect/>
          <a:stretch>
            <a:fillRect/>
          </a:stretch>
        </p:blipFill>
        <p:spPr bwMode="auto">
          <a:xfrm>
            <a:off x="1352566" y="2618916"/>
            <a:ext cx="1841334" cy="2106228"/>
          </a:xfrm>
          <a:prstGeom prst="rect">
            <a:avLst/>
          </a:prstGeom>
          <a:noFill/>
        </p:spPr>
      </p:pic>
      <p:sp>
        <p:nvSpPr>
          <p:cNvPr id="9" name="Rectangle 8"/>
          <p:cNvSpPr/>
          <p:nvPr/>
        </p:nvSpPr>
        <p:spPr>
          <a:xfrm>
            <a:off x="4808984" y="908720"/>
            <a:ext cx="5097016" cy="707886"/>
          </a:xfrm>
          <a:prstGeom prst="rect">
            <a:avLst/>
          </a:prstGeom>
        </p:spPr>
        <p:txBody>
          <a:bodyPr wrap="square">
            <a:spAutoFit/>
          </a:bodyPr>
          <a:lstStyle/>
          <a:p>
            <a:pPr marL="342900" indent="-342900"/>
            <a:r>
              <a:rPr lang="en-GB" sz="1400" dirty="0">
                <a:latin typeface="Arial" pitchFamily="34" charset="0"/>
                <a:cs typeface="Arial" pitchFamily="34" charset="0"/>
              </a:rPr>
              <a:t>2)   In the textile industry cell and line production is used. </a:t>
            </a:r>
          </a:p>
          <a:p>
            <a:pPr marL="342900" indent="-342900"/>
            <a:endParaRPr lang="en-GB" sz="1400" i="1" dirty="0">
              <a:latin typeface="Arial" pitchFamily="34" charset="0"/>
              <a:cs typeface="Arial" pitchFamily="34" charset="0"/>
            </a:endParaRPr>
          </a:p>
          <a:p>
            <a:pPr marL="342900" indent="-342900"/>
            <a:endParaRPr lang="en-GB" sz="1200" i="1" dirty="0">
              <a:latin typeface="Arial" pitchFamily="34" charset="0"/>
              <a:cs typeface="Arial" pitchFamily="34" charset="0"/>
            </a:endParaRPr>
          </a:p>
        </p:txBody>
      </p:sp>
      <p:pic>
        <p:nvPicPr>
          <p:cNvPr id="10" name="Picture 2" descr="A visual representation of line production - circles representing machinists run in a straight line."/>
          <p:cNvPicPr>
            <a:picLocks noChangeAspect="1" noChangeArrowheads="1"/>
          </p:cNvPicPr>
          <p:nvPr/>
        </p:nvPicPr>
        <p:blipFill>
          <a:blip r:embed="rId4" cstate="print"/>
          <a:srcRect/>
          <a:stretch>
            <a:fillRect/>
          </a:stretch>
        </p:blipFill>
        <p:spPr bwMode="auto">
          <a:xfrm>
            <a:off x="5745088" y="1628800"/>
            <a:ext cx="3312368" cy="488045"/>
          </a:xfrm>
          <a:prstGeom prst="rect">
            <a:avLst/>
          </a:prstGeom>
          <a:noFill/>
        </p:spPr>
      </p:pic>
      <p:pic>
        <p:nvPicPr>
          <p:cNvPr id="12" name="Picture 4" descr="A visual representation of cell production - circles representing machinists run in a circle."/>
          <p:cNvPicPr>
            <a:picLocks noChangeAspect="1" noChangeArrowheads="1"/>
          </p:cNvPicPr>
          <p:nvPr/>
        </p:nvPicPr>
        <p:blipFill>
          <a:blip r:embed="rId5" cstate="print"/>
          <a:srcRect r="55580"/>
          <a:stretch>
            <a:fillRect/>
          </a:stretch>
        </p:blipFill>
        <p:spPr bwMode="auto">
          <a:xfrm>
            <a:off x="6465168" y="2708920"/>
            <a:ext cx="1584176" cy="1497013"/>
          </a:xfrm>
          <a:prstGeom prst="rect">
            <a:avLst/>
          </a:prstGeom>
          <a:noFill/>
        </p:spPr>
      </p:pic>
      <p:sp>
        <p:nvSpPr>
          <p:cNvPr id="13" name="Rectangle 12"/>
          <p:cNvSpPr/>
          <p:nvPr/>
        </p:nvSpPr>
        <p:spPr>
          <a:xfrm>
            <a:off x="4880992" y="4437112"/>
            <a:ext cx="4680520" cy="707886"/>
          </a:xfrm>
          <a:prstGeom prst="rect">
            <a:avLst/>
          </a:prstGeom>
        </p:spPr>
        <p:txBody>
          <a:bodyPr wrap="square">
            <a:spAutoFit/>
          </a:bodyPr>
          <a:lstStyle/>
          <a:p>
            <a:pPr marL="342900" indent="-342900"/>
            <a:r>
              <a:rPr lang="en-GB" sz="1400" dirty="0">
                <a:latin typeface="Arial" pitchFamily="34" charset="0"/>
                <a:cs typeface="Arial" pitchFamily="34" charset="0"/>
              </a:rPr>
              <a:t>Explain the difference between line production and </a:t>
            </a:r>
          </a:p>
          <a:p>
            <a:pPr marL="342900" indent="-342900"/>
            <a:r>
              <a:rPr lang="en-GB" sz="1400" dirty="0">
                <a:latin typeface="Arial" pitchFamily="34" charset="0"/>
                <a:cs typeface="Arial" pitchFamily="34" charset="0"/>
              </a:rPr>
              <a:t>cell production. </a:t>
            </a:r>
          </a:p>
          <a:p>
            <a:pPr marL="342900" indent="-342900"/>
            <a:endParaRPr lang="en-GB" sz="1200" i="1" dirty="0">
              <a:latin typeface="Arial" pitchFamily="34" charset="0"/>
              <a:cs typeface="Arial" pitchFamily="34" charset="0"/>
            </a:endParaRPr>
          </a:p>
        </p:txBody>
      </p:sp>
      <p:sp>
        <p:nvSpPr>
          <p:cNvPr id="14" name="Rectangle 13"/>
          <p:cNvSpPr/>
          <p:nvPr/>
        </p:nvSpPr>
        <p:spPr>
          <a:xfrm>
            <a:off x="4592960" y="4725144"/>
            <a:ext cx="4736976" cy="1877437"/>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a:p>
            <a:pPr marL="342900" indent="-342900"/>
            <a:r>
              <a:rPr lang="en-GB" sz="1400" b="1" dirty="0">
                <a:latin typeface="Arial" pitchFamily="34" charset="0"/>
                <a:cs typeface="Arial" pitchFamily="34" charset="0"/>
              </a:rPr>
              <a:t>       …………………………………………………………….</a:t>
            </a:r>
          </a:p>
          <a:p>
            <a:pPr marL="342900" indent="-342900"/>
            <a:endParaRPr lang="en-GB" sz="1400" b="1" dirty="0">
              <a:latin typeface="Arial" pitchFamily="34" charset="0"/>
              <a:cs typeface="Arial" pitchFamily="34" charset="0"/>
            </a:endParaRPr>
          </a:p>
        </p:txBody>
      </p:sp>
      <p:sp>
        <p:nvSpPr>
          <p:cNvPr id="16" name="Rectangle 15"/>
          <p:cNvSpPr/>
          <p:nvPr/>
        </p:nvSpPr>
        <p:spPr>
          <a:xfrm>
            <a:off x="229501" y="5604931"/>
            <a:ext cx="4680520" cy="923330"/>
          </a:xfrm>
          <a:prstGeom prst="rect">
            <a:avLst/>
          </a:prstGeom>
        </p:spPr>
        <p:txBody>
          <a:bodyPr wrap="square">
            <a:spAutoFit/>
          </a:bodyPr>
          <a:lstStyle/>
          <a:p>
            <a:pPr marL="342900" indent="-342900">
              <a:buAutoNum type="arabicParenR" startAt="2"/>
            </a:pPr>
            <a:r>
              <a:rPr lang="en-GB" sz="1400" dirty="0">
                <a:latin typeface="Arial" pitchFamily="34" charset="0"/>
                <a:cs typeface="Arial" pitchFamily="34" charset="0"/>
              </a:rPr>
              <a:t>Give an example of a textile product that is </a:t>
            </a:r>
          </a:p>
          <a:p>
            <a:pPr marL="342900" indent="-342900"/>
            <a:r>
              <a:rPr lang="en-GB" sz="1400" dirty="0">
                <a:latin typeface="Arial" pitchFamily="34" charset="0"/>
                <a:cs typeface="Arial" pitchFamily="34" charset="0"/>
              </a:rPr>
              <a:t>       </a:t>
            </a:r>
            <a:r>
              <a:rPr lang="en-GB" sz="1400" b="1" dirty="0">
                <a:latin typeface="Arial" pitchFamily="34" charset="0"/>
                <a:cs typeface="Arial" pitchFamily="34" charset="0"/>
              </a:rPr>
              <a:t> mass produced</a:t>
            </a:r>
            <a:r>
              <a:rPr lang="en-GB" sz="1400" dirty="0">
                <a:latin typeface="Arial" pitchFamily="34" charset="0"/>
                <a:cs typeface="Arial" pitchFamily="34" charset="0"/>
              </a:rPr>
              <a:t>.</a:t>
            </a:r>
          </a:p>
          <a:p>
            <a:pPr marL="342900" indent="-342900">
              <a:buAutoNum type="arabicParenR"/>
            </a:pPr>
            <a:endParaRPr lang="en-GB" sz="1400" i="1" dirty="0">
              <a:latin typeface="Arial" pitchFamily="34" charset="0"/>
              <a:cs typeface="Arial" pitchFamily="34" charset="0"/>
            </a:endParaRPr>
          </a:p>
          <a:p>
            <a:pPr marL="342900" indent="-342900"/>
            <a:endParaRPr lang="en-GB" sz="1200" i="1" dirty="0">
              <a:latin typeface="Arial" pitchFamily="34" charset="0"/>
              <a:cs typeface="Arial" pitchFamily="34" charset="0"/>
            </a:endParaRPr>
          </a:p>
        </p:txBody>
      </p:sp>
      <p:sp>
        <p:nvSpPr>
          <p:cNvPr id="17" name="Rectangle 16"/>
          <p:cNvSpPr/>
          <p:nvPr/>
        </p:nvSpPr>
        <p:spPr>
          <a:xfrm>
            <a:off x="385588" y="6147308"/>
            <a:ext cx="4232920" cy="369332"/>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p:txBody>
      </p:sp>
      <p:sp>
        <p:nvSpPr>
          <p:cNvPr id="19" name="Footer Placeholder 18"/>
          <p:cNvSpPr>
            <a:spLocks noGrp="1"/>
          </p:cNvSpPr>
          <p:nvPr>
            <p:ph type="ftr" sz="quarter" idx="11"/>
          </p:nvPr>
        </p:nvSpPr>
        <p:spPr/>
        <p:txBody>
          <a:bodyPr/>
          <a:lstStyle/>
          <a:p>
            <a:r>
              <a:rPr lang="en-GB"/>
              <a:t>JMARSHALL</a:t>
            </a:r>
          </a:p>
        </p:txBody>
      </p:sp>
      <p:sp>
        <p:nvSpPr>
          <p:cNvPr id="18" name="TextBox 17">
            <a:extLst>
              <a:ext uri="{FF2B5EF4-FFF2-40B4-BE49-F238E27FC236}">
                <a16:creationId xmlns:a16="http://schemas.microsoft.com/office/drawing/2014/main" id="{4B2B9CCE-3E4F-4DD8-B2BE-38705AB19CB3}"/>
              </a:ext>
            </a:extLst>
          </p:cNvPr>
          <p:cNvSpPr txBox="1"/>
          <p:nvPr/>
        </p:nvSpPr>
        <p:spPr>
          <a:xfrm>
            <a:off x="520057" y="1108489"/>
            <a:ext cx="3737464" cy="461665"/>
          </a:xfrm>
          <a:prstGeom prst="rect">
            <a:avLst/>
          </a:prstGeom>
          <a:noFill/>
        </p:spPr>
        <p:txBody>
          <a:bodyPr wrap="square">
            <a:spAutoFit/>
          </a:bodyPr>
          <a:lstStyle/>
          <a:p>
            <a:r>
              <a:rPr lang="en-GB" sz="1200" dirty="0">
                <a:latin typeface="Arial" pitchFamily="34" charset="0"/>
                <a:cs typeface="Arial" pitchFamily="34" charset="0"/>
              </a:rPr>
              <a:t>Look at the ‘Scales of Production’ chapter’ </a:t>
            </a:r>
          </a:p>
          <a:p>
            <a:r>
              <a:rPr lang="en-GB" sz="1200" dirty="0">
                <a:latin typeface="Arial" pitchFamily="34" charset="0"/>
                <a:cs typeface="Arial" pitchFamily="34" charset="0"/>
              </a:rPr>
              <a:t>on technologystudent.com to help you. </a:t>
            </a:r>
            <a:endParaRPr lang="en-GB" sz="1200"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6249144" y="908720"/>
            <a:ext cx="3384376" cy="1872208"/>
          </a:xfrm>
          <a:prstGeom prst="rect">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GB" dirty="0"/>
          </a:p>
        </p:txBody>
      </p:sp>
      <p:pic>
        <p:nvPicPr>
          <p:cNvPr id="14" name="Picture 2"/>
          <p:cNvPicPr>
            <a:picLocks noChangeAspect="1" noChangeArrowheads="1"/>
          </p:cNvPicPr>
          <p:nvPr/>
        </p:nvPicPr>
        <p:blipFill>
          <a:blip r:embed="rId2" cstate="print"/>
          <a:srcRect/>
          <a:stretch>
            <a:fillRect/>
          </a:stretch>
        </p:blipFill>
        <p:spPr bwMode="auto">
          <a:xfrm>
            <a:off x="272480" y="188641"/>
            <a:ext cx="2736304" cy="730142"/>
          </a:xfrm>
          <a:prstGeom prst="rect">
            <a:avLst/>
          </a:prstGeom>
          <a:noFill/>
          <a:ln w="9525">
            <a:noFill/>
            <a:miter lim="800000"/>
            <a:headEnd/>
            <a:tailEnd/>
          </a:ln>
        </p:spPr>
      </p:pic>
      <p:sp>
        <p:nvSpPr>
          <p:cNvPr id="15" name="Rectangle 14"/>
          <p:cNvSpPr/>
          <p:nvPr/>
        </p:nvSpPr>
        <p:spPr>
          <a:xfrm>
            <a:off x="3656856" y="260648"/>
            <a:ext cx="5904656" cy="576064"/>
          </a:xfrm>
          <a:prstGeom prst="rect">
            <a:avLst/>
          </a:prstGeom>
          <a:solidFill>
            <a:srgbClr val="CCFF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Impact" pitchFamily="34" charset="0"/>
              </a:rPr>
              <a:t>Ergonomics and Anthropometrics</a:t>
            </a:r>
          </a:p>
        </p:txBody>
      </p:sp>
      <p:pic>
        <p:nvPicPr>
          <p:cNvPr id="72708" name="Picture 4" descr="SUNSKY - JOYTOUR JT2021 Flocking Fabric Neck Air Pillow U Shape ..."/>
          <p:cNvPicPr>
            <a:picLocks noChangeAspect="1" noChangeArrowheads="1"/>
          </p:cNvPicPr>
          <p:nvPr/>
        </p:nvPicPr>
        <p:blipFill>
          <a:blip r:embed="rId3" cstate="print"/>
          <a:srcRect/>
          <a:stretch>
            <a:fillRect/>
          </a:stretch>
        </p:blipFill>
        <p:spPr bwMode="auto">
          <a:xfrm>
            <a:off x="632520" y="4005064"/>
            <a:ext cx="2852936" cy="2852936"/>
          </a:xfrm>
          <a:prstGeom prst="rect">
            <a:avLst/>
          </a:prstGeom>
          <a:noFill/>
        </p:spPr>
      </p:pic>
      <p:sp>
        <p:nvSpPr>
          <p:cNvPr id="21" name="Rectangle 20"/>
          <p:cNvSpPr/>
          <p:nvPr/>
        </p:nvSpPr>
        <p:spPr>
          <a:xfrm>
            <a:off x="4592960" y="2852936"/>
            <a:ext cx="5040560" cy="3744416"/>
          </a:xfrm>
          <a:prstGeom prst="rect">
            <a:avLst/>
          </a:prstGeom>
          <a:solidFill>
            <a:schemeClr val="bg1"/>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216618" y="3174067"/>
            <a:ext cx="4968552" cy="1661993"/>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a:p>
            <a:pPr marL="342900" indent="-342900"/>
            <a:r>
              <a:rPr lang="en-GB" sz="1400" b="1" dirty="0">
                <a:latin typeface="Arial" pitchFamily="34" charset="0"/>
                <a:cs typeface="Arial" pitchFamily="34" charset="0"/>
              </a:rPr>
              <a:t>       </a:t>
            </a:r>
          </a:p>
          <a:p>
            <a:pPr marL="342900" indent="-342900"/>
            <a:endParaRPr lang="en-GB" sz="1400" b="1" dirty="0">
              <a:latin typeface="Arial" pitchFamily="34" charset="0"/>
              <a:cs typeface="Arial" pitchFamily="34" charset="0"/>
            </a:endParaRPr>
          </a:p>
        </p:txBody>
      </p:sp>
      <p:sp>
        <p:nvSpPr>
          <p:cNvPr id="23" name="Rectangle 22"/>
          <p:cNvSpPr/>
          <p:nvPr/>
        </p:nvSpPr>
        <p:spPr>
          <a:xfrm>
            <a:off x="-216618" y="2336102"/>
            <a:ext cx="4968552" cy="1661993"/>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a:p>
            <a:pPr marL="342900" indent="-342900"/>
            <a:r>
              <a:rPr lang="en-GB" sz="1400" b="1" dirty="0">
                <a:latin typeface="Arial" pitchFamily="34" charset="0"/>
                <a:cs typeface="Arial" pitchFamily="34" charset="0"/>
              </a:rPr>
              <a:t>       </a:t>
            </a:r>
          </a:p>
          <a:p>
            <a:pPr marL="342900" indent="-342900"/>
            <a:endParaRPr lang="en-GB" sz="1400" b="1" dirty="0">
              <a:latin typeface="Arial" pitchFamily="34" charset="0"/>
              <a:cs typeface="Arial" pitchFamily="34" charset="0"/>
            </a:endParaRPr>
          </a:p>
        </p:txBody>
      </p:sp>
      <p:sp>
        <p:nvSpPr>
          <p:cNvPr id="24" name="Rectangle 23"/>
          <p:cNvSpPr/>
          <p:nvPr/>
        </p:nvSpPr>
        <p:spPr>
          <a:xfrm>
            <a:off x="15564" y="1652024"/>
            <a:ext cx="4680520" cy="1354217"/>
          </a:xfrm>
          <a:prstGeom prst="rect">
            <a:avLst/>
          </a:prstGeom>
        </p:spPr>
        <p:txBody>
          <a:bodyPr wrap="square">
            <a:spAutoFit/>
          </a:bodyPr>
          <a:lstStyle/>
          <a:p>
            <a:pPr marL="342900" indent="-342900"/>
            <a:r>
              <a:rPr lang="en-GB" sz="1400" i="1" dirty="0">
                <a:latin typeface="Arial" pitchFamily="34" charset="0"/>
                <a:cs typeface="Arial" pitchFamily="34" charset="0"/>
              </a:rPr>
              <a:t>  </a:t>
            </a:r>
            <a:r>
              <a:rPr lang="en-GB" sz="1400" dirty="0">
                <a:latin typeface="Arial" pitchFamily="34" charset="0"/>
                <a:cs typeface="Arial" pitchFamily="34" charset="0"/>
              </a:rPr>
              <a:t>1) The image below shows a travel pillow that is used for long distance travelling on aeroplanes. Explain how </a:t>
            </a:r>
            <a:r>
              <a:rPr lang="en-GB" sz="1400" b="1" dirty="0">
                <a:latin typeface="Arial" pitchFamily="34" charset="0"/>
                <a:cs typeface="Arial" pitchFamily="34" charset="0"/>
              </a:rPr>
              <a:t>ergonomics and anthropometrics </a:t>
            </a:r>
            <a:r>
              <a:rPr lang="en-GB" sz="1400" dirty="0">
                <a:latin typeface="Arial" pitchFamily="34" charset="0"/>
                <a:cs typeface="Arial" pitchFamily="34" charset="0"/>
              </a:rPr>
              <a:t>have been used in the design of the travel pillow.</a:t>
            </a:r>
          </a:p>
          <a:p>
            <a:pPr marL="342900" indent="-342900">
              <a:buAutoNum type="arabicParenR"/>
            </a:pPr>
            <a:endParaRPr lang="en-GB" sz="1400" i="1" dirty="0">
              <a:latin typeface="Arial" pitchFamily="34" charset="0"/>
              <a:cs typeface="Arial" pitchFamily="34" charset="0"/>
            </a:endParaRPr>
          </a:p>
          <a:p>
            <a:pPr marL="342900" indent="-342900"/>
            <a:endParaRPr lang="en-GB" sz="1200" i="1" dirty="0">
              <a:latin typeface="Arial" pitchFamily="34" charset="0"/>
              <a:cs typeface="Arial" pitchFamily="34" charset="0"/>
            </a:endParaRPr>
          </a:p>
        </p:txBody>
      </p:sp>
      <p:sp>
        <p:nvSpPr>
          <p:cNvPr id="19" name="Explosion 1 18"/>
          <p:cNvSpPr/>
          <p:nvPr/>
        </p:nvSpPr>
        <p:spPr>
          <a:xfrm>
            <a:off x="4736976" y="980728"/>
            <a:ext cx="1944216" cy="1901011"/>
          </a:xfrm>
          <a:prstGeom prst="irregularSeal1">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latin typeface="Arial Unicode MS" pitchFamily="34" charset="-128"/>
                <a:ea typeface="Arial Unicode MS" pitchFamily="34" charset="-128"/>
                <a:cs typeface="Arial Unicode MS" pitchFamily="34" charset="-128"/>
              </a:rPr>
              <a:t>Challenge!</a:t>
            </a:r>
          </a:p>
        </p:txBody>
      </p:sp>
      <p:sp>
        <p:nvSpPr>
          <p:cNvPr id="26" name="TextBox 25"/>
          <p:cNvSpPr txBox="1"/>
          <p:nvPr/>
        </p:nvSpPr>
        <p:spPr>
          <a:xfrm>
            <a:off x="6609184" y="980728"/>
            <a:ext cx="2880320" cy="1785104"/>
          </a:xfrm>
          <a:prstGeom prst="rect">
            <a:avLst/>
          </a:prstGeom>
          <a:noFill/>
        </p:spPr>
        <p:txBody>
          <a:bodyPr wrap="square" rtlCol="0">
            <a:spAutoFit/>
          </a:bodyPr>
          <a:lstStyle/>
          <a:p>
            <a:r>
              <a:rPr lang="en-GB" sz="1100" dirty="0"/>
              <a:t>In the box below draw a design of a new textile product that can be used inside or outside of the home that is comfortable to use and designed with human measurements in mind (adult or children).  This could be an item of clothing , a new  home furnishing, for example cushions or a child’s toy.  Examples are shown below of textile products where ergonomics and anthropometrics have been used in their design.</a:t>
            </a:r>
          </a:p>
        </p:txBody>
      </p:sp>
      <p:pic>
        <p:nvPicPr>
          <p:cNvPr id="72710" name="Picture 6" descr="SNUG-A-HUG SET (1 PILLOW + COVER) – Mommy Mundo Shop"/>
          <p:cNvPicPr>
            <a:picLocks noChangeAspect="1" noChangeArrowheads="1"/>
          </p:cNvPicPr>
          <p:nvPr/>
        </p:nvPicPr>
        <p:blipFill>
          <a:blip r:embed="rId4" cstate="print"/>
          <a:srcRect t="22837" b="25189"/>
          <a:stretch>
            <a:fillRect/>
          </a:stretch>
        </p:blipFill>
        <p:spPr bwMode="auto">
          <a:xfrm>
            <a:off x="7185248" y="2996952"/>
            <a:ext cx="2355272" cy="1224136"/>
          </a:xfrm>
          <a:prstGeom prst="rect">
            <a:avLst/>
          </a:prstGeom>
          <a:noFill/>
        </p:spPr>
      </p:pic>
      <p:pic>
        <p:nvPicPr>
          <p:cNvPr id="72712" name="Picture 8" descr="Buy Bright Starts Tummy Time Prop and Play Polar Bear | Playmats ..."/>
          <p:cNvPicPr>
            <a:picLocks noChangeAspect="1" noChangeArrowheads="1"/>
          </p:cNvPicPr>
          <p:nvPr/>
        </p:nvPicPr>
        <p:blipFill>
          <a:blip r:embed="rId5" cstate="print"/>
          <a:srcRect t="16607" b="15110"/>
          <a:stretch>
            <a:fillRect/>
          </a:stretch>
        </p:blipFill>
        <p:spPr bwMode="auto">
          <a:xfrm>
            <a:off x="4865230" y="2924944"/>
            <a:ext cx="2320018" cy="1584176"/>
          </a:xfrm>
          <a:prstGeom prst="rect">
            <a:avLst/>
          </a:prstGeom>
          <a:noFill/>
        </p:spPr>
      </p:pic>
      <p:sp>
        <p:nvSpPr>
          <p:cNvPr id="29" name="Footer Placeholder 28"/>
          <p:cNvSpPr>
            <a:spLocks noGrp="1"/>
          </p:cNvSpPr>
          <p:nvPr>
            <p:ph type="ftr" sz="quarter" idx="11"/>
          </p:nvPr>
        </p:nvSpPr>
        <p:spPr/>
        <p:txBody>
          <a:bodyPr/>
          <a:lstStyle/>
          <a:p>
            <a:r>
              <a:rPr lang="en-GB"/>
              <a:t>JMARSHALL</a:t>
            </a:r>
          </a:p>
        </p:txBody>
      </p:sp>
      <p:sp>
        <p:nvSpPr>
          <p:cNvPr id="16" name="TextBox 15">
            <a:extLst>
              <a:ext uri="{FF2B5EF4-FFF2-40B4-BE49-F238E27FC236}">
                <a16:creationId xmlns:a16="http://schemas.microsoft.com/office/drawing/2014/main" id="{B88CDB2A-DE5A-4A75-9D15-4A733958E8AC}"/>
              </a:ext>
            </a:extLst>
          </p:cNvPr>
          <p:cNvSpPr txBox="1"/>
          <p:nvPr/>
        </p:nvSpPr>
        <p:spPr>
          <a:xfrm>
            <a:off x="298511" y="947336"/>
            <a:ext cx="5065484" cy="461665"/>
          </a:xfrm>
          <a:prstGeom prst="rect">
            <a:avLst/>
          </a:prstGeom>
          <a:noFill/>
        </p:spPr>
        <p:txBody>
          <a:bodyPr wrap="square">
            <a:spAutoFit/>
          </a:bodyPr>
          <a:lstStyle/>
          <a:p>
            <a:r>
              <a:rPr lang="en-GB" sz="1200" dirty="0">
                <a:latin typeface="Arial" pitchFamily="34" charset="0"/>
                <a:cs typeface="Arial" pitchFamily="34" charset="0"/>
              </a:rPr>
              <a:t>Look at the ‘Ergonomics and Anthropometrics’ page on technologystudent.com to help you. </a:t>
            </a:r>
            <a:endParaRPr lang="en-GB" sz="1200"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Down Arrow Callout 5"/>
          <p:cNvSpPr/>
          <p:nvPr/>
        </p:nvSpPr>
        <p:spPr>
          <a:xfrm>
            <a:off x="488504" y="1988840"/>
            <a:ext cx="4536504" cy="1008112"/>
          </a:xfrm>
          <a:prstGeom prst="downArrowCallout">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488504" y="980728"/>
            <a:ext cx="4536504" cy="86409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Impact" pitchFamily="34" charset="0"/>
              </a:rPr>
              <a:t>Use the technologystudent.com to read the following information</a:t>
            </a:r>
          </a:p>
        </p:txBody>
      </p:sp>
      <p:sp>
        <p:nvSpPr>
          <p:cNvPr id="9" name="TextBox 8"/>
          <p:cNvSpPr txBox="1"/>
          <p:nvPr/>
        </p:nvSpPr>
        <p:spPr>
          <a:xfrm>
            <a:off x="702611" y="2060848"/>
            <a:ext cx="4132350" cy="523220"/>
          </a:xfrm>
          <a:prstGeom prst="rect">
            <a:avLst/>
          </a:prstGeom>
          <a:noFill/>
        </p:spPr>
        <p:txBody>
          <a:bodyPr wrap="none" rtlCol="0">
            <a:spAutoFit/>
          </a:bodyPr>
          <a:lstStyle/>
          <a:p>
            <a:pPr algn="ctr"/>
            <a:r>
              <a:rPr lang="en-GB" sz="1400" b="1" dirty="0">
                <a:latin typeface="Arial" pitchFamily="34" charset="0"/>
                <a:cs typeface="Arial" pitchFamily="34" charset="0"/>
              </a:rPr>
              <a:t>Types of synthetic and natural fibres including</a:t>
            </a:r>
          </a:p>
          <a:p>
            <a:pPr algn="ctr"/>
            <a:r>
              <a:rPr lang="en-GB" sz="1400" b="1" dirty="0">
                <a:latin typeface="Arial" pitchFamily="34" charset="0"/>
                <a:cs typeface="Arial" pitchFamily="34" charset="0"/>
              </a:rPr>
              <a:t>their properties. </a:t>
            </a:r>
          </a:p>
        </p:txBody>
      </p:sp>
      <p:sp>
        <p:nvSpPr>
          <p:cNvPr id="10" name="Down Arrow Callout 9"/>
          <p:cNvSpPr/>
          <p:nvPr/>
        </p:nvSpPr>
        <p:spPr>
          <a:xfrm>
            <a:off x="488504" y="2996952"/>
            <a:ext cx="4536504" cy="1008112"/>
          </a:xfrm>
          <a:prstGeom prst="downArrowCallout">
            <a:avLst/>
          </a:prstGeom>
          <a:solidFill>
            <a:srgbClr val="66FF33"/>
          </a:solidFill>
          <a:ln>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p:cNvSpPr txBox="1"/>
          <p:nvPr/>
        </p:nvSpPr>
        <p:spPr>
          <a:xfrm>
            <a:off x="803346" y="3068960"/>
            <a:ext cx="3930884" cy="307777"/>
          </a:xfrm>
          <a:prstGeom prst="rect">
            <a:avLst/>
          </a:prstGeom>
          <a:noFill/>
          <a:ln>
            <a:noFill/>
          </a:ln>
        </p:spPr>
        <p:txBody>
          <a:bodyPr wrap="none" rtlCol="0">
            <a:spAutoFit/>
          </a:bodyPr>
          <a:lstStyle/>
          <a:p>
            <a:pPr algn="ctr"/>
            <a:r>
              <a:rPr lang="en-GB" sz="1400" b="1" dirty="0">
                <a:latin typeface="Arial" pitchFamily="34" charset="0"/>
                <a:cs typeface="Arial" pitchFamily="34" charset="0"/>
              </a:rPr>
              <a:t>Chemical finishes that are applied to fabrics</a:t>
            </a:r>
          </a:p>
        </p:txBody>
      </p:sp>
      <p:sp>
        <p:nvSpPr>
          <p:cNvPr id="12" name="Down Arrow Callout 11"/>
          <p:cNvSpPr/>
          <p:nvPr/>
        </p:nvSpPr>
        <p:spPr>
          <a:xfrm>
            <a:off x="560512" y="4077072"/>
            <a:ext cx="4536504" cy="1008112"/>
          </a:xfrm>
          <a:prstGeom prst="downArrowCallout">
            <a:avLst/>
          </a:prstGeom>
          <a:solidFill>
            <a:schemeClr val="accent5">
              <a:lumMod val="40000"/>
              <a:lumOff val="60000"/>
            </a:schemeClr>
          </a:solid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p:cNvSpPr txBox="1"/>
          <p:nvPr/>
        </p:nvSpPr>
        <p:spPr>
          <a:xfrm>
            <a:off x="1878838" y="4149080"/>
            <a:ext cx="1923925" cy="307777"/>
          </a:xfrm>
          <a:prstGeom prst="rect">
            <a:avLst/>
          </a:prstGeom>
          <a:solidFill>
            <a:schemeClr val="accent5">
              <a:lumMod val="40000"/>
              <a:lumOff val="60000"/>
            </a:schemeClr>
          </a:solidFill>
          <a:ln>
            <a:solidFill>
              <a:schemeClr val="accent5">
                <a:lumMod val="40000"/>
                <a:lumOff val="60000"/>
              </a:schemeClr>
            </a:solidFill>
          </a:ln>
        </p:spPr>
        <p:txBody>
          <a:bodyPr wrap="none" rtlCol="0">
            <a:spAutoFit/>
          </a:bodyPr>
          <a:lstStyle/>
          <a:p>
            <a:pPr algn="ctr"/>
            <a:r>
              <a:rPr lang="en-GB" sz="1400" b="1" dirty="0">
                <a:latin typeface="Arial" pitchFamily="34" charset="0"/>
                <a:cs typeface="Arial" pitchFamily="34" charset="0"/>
              </a:rPr>
              <a:t>Production methods</a:t>
            </a:r>
          </a:p>
        </p:txBody>
      </p:sp>
      <p:pic>
        <p:nvPicPr>
          <p:cNvPr id="66564" name="Picture 4" descr="Clipboard clipart, Clipboard Transparent FREE for download on ..."/>
          <p:cNvPicPr>
            <a:picLocks noChangeAspect="1" noChangeArrowheads="1"/>
          </p:cNvPicPr>
          <p:nvPr/>
        </p:nvPicPr>
        <p:blipFill>
          <a:blip r:embed="rId2" cstate="print"/>
          <a:srcRect/>
          <a:stretch>
            <a:fillRect/>
          </a:stretch>
        </p:blipFill>
        <p:spPr bwMode="auto">
          <a:xfrm>
            <a:off x="5313040" y="260648"/>
            <a:ext cx="4350483" cy="6264696"/>
          </a:xfrm>
          <a:prstGeom prst="rect">
            <a:avLst/>
          </a:prstGeom>
          <a:noFill/>
        </p:spPr>
      </p:pic>
      <p:pic>
        <p:nvPicPr>
          <p:cNvPr id="66565" name="Picture 5"/>
          <p:cNvPicPr>
            <a:picLocks noChangeAspect="1" noChangeArrowheads="1"/>
          </p:cNvPicPr>
          <p:nvPr/>
        </p:nvPicPr>
        <p:blipFill>
          <a:blip r:embed="rId3" cstate="print"/>
          <a:srcRect/>
          <a:stretch>
            <a:fillRect/>
          </a:stretch>
        </p:blipFill>
        <p:spPr bwMode="auto">
          <a:xfrm>
            <a:off x="1064568" y="5085184"/>
            <a:ext cx="3207459" cy="775717"/>
          </a:xfrm>
          <a:prstGeom prst="rect">
            <a:avLst/>
          </a:prstGeom>
          <a:noFill/>
          <a:ln w="9525">
            <a:noFill/>
            <a:miter lim="800000"/>
            <a:headEnd/>
            <a:tailEnd/>
          </a:ln>
        </p:spPr>
      </p:pic>
      <p:sp>
        <p:nvSpPr>
          <p:cNvPr id="17" name="Right Arrow 16"/>
          <p:cNvSpPr/>
          <p:nvPr/>
        </p:nvSpPr>
        <p:spPr>
          <a:xfrm>
            <a:off x="4016896" y="5661248"/>
            <a:ext cx="1368152" cy="504056"/>
          </a:xfrm>
          <a:prstGeom prst="rightArrow">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Box 17"/>
          <p:cNvSpPr txBox="1"/>
          <p:nvPr/>
        </p:nvSpPr>
        <p:spPr>
          <a:xfrm>
            <a:off x="5745088" y="1700808"/>
            <a:ext cx="3456384" cy="646331"/>
          </a:xfrm>
          <a:prstGeom prst="rect">
            <a:avLst/>
          </a:prstGeom>
          <a:noFill/>
        </p:spPr>
        <p:txBody>
          <a:bodyPr wrap="square" rtlCol="0">
            <a:spAutoFit/>
          </a:bodyPr>
          <a:lstStyle/>
          <a:p>
            <a:pPr marL="342900" indent="-342900">
              <a:buAutoNum type="arabicParenR" startAt="2"/>
            </a:pPr>
            <a:endParaRPr lang="en-GB" sz="1200" dirty="0">
              <a:latin typeface="Georgia" pitchFamily="18" charset="0"/>
            </a:endParaRPr>
          </a:p>
          <a:p>
            <a:pPr marL="342900" indent="-342900">
              <a:buAutoNum type="arabicParenR" startAt="2"/>
            </a:pPr>
            <a:endParaRPr lang="en-GB" sz="1200" dirty="0">
              <a:latin typeface="Georgia" pitchFamily="18" charset="0"/>
            </a:endParaRPr>
          </a:p>
          <a:p>
            <a:pPr marL="342900" indent="-342900">
              <a:buAutoNum type="arabicParenR" startAt="2"/>
            </a:pPr>
            <a:endParaRPr lang="en-GB" sz="1200" dirty="0">
              <a:latin typeface="Georgia" pitchFamily="18" charset="0"/>
            </a:endParaRPr>
          </a:p>
        </p:txBody>
      </p:sp>
      <p:pic>
        <p:nvPicPr>
          <p:cNvPr id="14" name="Picture 2"/>
          <p:cNvPicPr>
            <a:picLocks noChangeAspect="1" noChangeArrowheads="1"/>
          </p:cNvPicPr>
          <p:nvPr/>
        </p:nvPicPr>
        <p:blipFill>
          <a:blip r:embed="rId4" cstate="print"/>
          <a:srcRect/>
          <a:stretch>
            <a:fillRect/>
          </a:stretch>
        </p:blipFill>
        <p:spPr bwMode="auto">
          <a:xfrm>
            <a:off x="272480" y="188641"/>
            <a:ext cx="2736304" cy="730142"/>
          </a:xfrm>
          <a:prstGeom prst="rect">
            <a:avLst/>
          </a:prstGeom>
          <a:noFill/>
          <a:ln w="9525">
            <a:noFill/>
            <a:miter lim="800000"/>
            <a:headEnd/>
            <a:tailEnd/>
          </a:ln>
        </p:spPr>
      </p:pic>
      <p:sp>
        <p:nvSpPr>
          <p:cNvPr id="15" name="TextBox 14"/>
          <p:cNvSpPr txBox="1"/>
          <p:nvPr/>
        </p:nvSpPr>
        <p:spPr>
          <a:xfrm>
            <a:off x="5745088" y="1700808"/>
            <a:ext cx="3456384" cy="4339650"/>
          </a:xfrm>
          <a:prstGeom prst="rect">
            <a:avLst/>
          </a:prstGeom>
          <a:noFill/>
        </p:spPr>
        <p:txBody>
          <a:bodyPr wrap="square" rtlCol="0">
            <a:spAutoFit/>
          </a:bodyPr>
          <a:lstStyle/>
          <a:p>
            <a:pPr marL="342900" indent="-342900">
              <a:buAutoNum type="arabicParenR"/>
            </a:pPr>
            <a:r>
              <a:rPr lang="en-GB" sz="1200" dirty="0">
                <a:latin typeface="Georgia" pitchFamily="18" charset="0"/>
              </a:rPr>
              <a:t>Name the most suitable fabric for sports clothes.</a:t>
            </a:r>
          </a:p>
          <a:p>
            <a:pPr marL="342900" indent="-342900">
              <a:buAutoNum type="arabicParenR"/>
            </a:pPr>
            <a:endParaRPr lang="en-GB" sz="1200" dirty="0">
              <a:latin typeface="Georgia" pitchFamily="18" charset="0"/>
            </a:endParaRPr>
          </a:p>
          <a:p>
            <a:pPr marL="342900" indent="-342900">
              <a:buAutoNum type="arabicParenR"/>
            </a:pPr>
            <a:r>
              <a:rPr lang="en-GB" sz="1200" dirty="0">
                <a:latin typeface="Georgia" pitchFamily="18" charset="0"/>
              </a:rPr>
              <a:t>Give two properties of cotton.</a:t>
            </a:r>
          </a:p>
          <a:p>
            <a:pPr marL="342900" indent="-342900">
              <a:buAutoNum type="arabicParenR"/>
            </a:pPr>
            <a:endParaRPr lang="en-GB" sz="1200" dirty="0">
              <a:latin typeface="Georgia" pitchFamily="18" charset="0"/>
            </a:endParaRPr>
          </a:p>
          <a:p>
            <a:pPr marL="342900" indent="-342900">
              <a:buAutoNum type="arabicParenR"/>
            </a:pPr>
            <a:endParaRPr lang="en-GB" sz="1200" dirty="0">
              <a:latin typeface="Georgia" pitchFamily="18" charset="0"/>
            </a:endParaRPr>
          </a:p>
          <a:p>
            <a:pPr marL="342900" indent="-342900">
              <a:buAutoNum type="arabicParenR"/>
            </a:pPr>
            <a:r>
              <a:rPr lang="en-GB" sz="1200" dirty="0">
                <a:latin typeface="Georgia" pitchFamily="18" charset="0"/>
              </a:rPr>
              <a:t>Give one disadvantage of linen.</a:t>
            </a:r>
          </a:p>
          <a:p>
            <a:pPr marL="342900" indent="-342900">
              <a:buAutoNum type="arabicParenR"/>
            </a:pPr>
            <a:endParaRPr lang="en-GB" sz="1200" dirty="0">
              <a:latin typeface="Georgia" pitchFamily="18" charset="0"/>
            </a:endParaRPr>
          </a:p>
          <a:p>
            <a:pPr marL="342900" indent="-342900">
              <a:buAutoNum type="arabicParenR"/>
            </a:pPr>
            <a:endParaRPr lang="en-GB" sz="1200" dirty="0">
              <a:latin typeface="Georgia" pitchFamily="18" charset="0"/>
            </a:endParaRPr>
          </a:p>
          <a:p>
            <a:pPr marL="342900" indent="-342900">
              <a:buAutoNum type="arabicParenR"/>
            </a:pPr>
            <a:r>
              <a:rPr lang="en-GB" sz="1200" dirty="0">
                <a:latin typeface="Georgia" pitchFamily="18" charset="0"/>
              </a:rPr>
              <a:t>Explain why crude oil is a finite resource.</a:t>
            </a:r>
          </a:p>
          <a:p>
            <a:pPr marL="342900" indent="-342900">
              <a:buAutoNum type="arabicParenR"/>
            </a:pPr>
            <a:endParaRPr lang="en-GB" sz="1200" dirty="0">
              <a:latin typeface="Georgia" pitchFamily="18" charset="0"/>
            </a:endParaRPr>
          </a:p>
          <a:p>
            <a:pPr marL="342900" indent="-342900">
              <a:buAutoNum type="arabicParenR"/>
            </a:pPr>
            <a:endParaRPr lang="en-GB" sz="1200" dirty="0">
              <a:latin typeface="Georgia" pitchFamily="18" charset="0"/>
            </a:endParaRPr>
          </a:p>
          <a:p>
            <a:pPr marL="342900" indent="-342900">
              <a:buAutoNum type="arabicParenR"/>
            </a:pPr>
            <a:r>
              <a:rPr lang="en-GB" sz="1200" dirty="0">
                <a:latin typeface="Georgia" pitchFamily="18" charset="0"/>
              </a:rPr>
              <a:t>Are natural fibres renewable or non-renewable?</a:t>
            </a:r>
          </a:p>
          <a:p>
            <a:pPr marL="342900" indent="-342900">
              <a:buAutoNum type="arabicParenR"/>
            </a:pPr>
            <a:endParaRPr lang="en-GB" sz="1200" dirty="0">
              <a:latin typeface="Georgia" pitchFamily="18" charset="0"/>
            </a:endParaRPr>
          </a:p>
          <a:p>
            <a:pPr marL="342900" indent="-342900">
              <a:buAutoNum type="arabicParenR"/>
            </a:pPr>
            <a:endParaRPr lang="en-GB" sz="1200" dirty="0">
              <a:latin typeface="Georgia" pitchFamily="18" charset="0"/>
            </a:endParaRPr>
          </a:p>
          <a:p>
            <a:pPr marL="342900" indent="-342900">
              <a:buAutoNum type="arabicParenR"/>
            </a:pPr>
            <a:r>
              <a:rPr lang="en-GB" sz="1200" dirty="0">
                <a:latin typeface="Georgia" pitchFamily="18" charset="0"/>
              </a:rPr>
              <a:t>Give an example of a textile product that is manufactured through one-off production</a:t>
            </a:r>
          </a:p>
          <a:p>
            <a:pPr marL="342900" indent="-342900">
              <a:buAutoNum type="arabicParenR"/>
            </a:pPr>
            <a:endParaRPr lang="en-GB" sz="1200" dirty="0">
              <a:latin typeface="Georgia" pitchFamily="18" charset="0"/>
            </a:endParaRPr>
          </a:p>
          <a:p>
            <a:pPr marL="342900" indent="-342900">
              <a:buAutoNum type="arabicParenR"/>
            </a:pPr>
            <a:endParaRPr lang="en-GB" sz="1200" dirty="0">
              <a:latin typeface="Georgia" pitchFamily="18" charset="0"/>
            </a:endParaRPr>
          </a:p>
          <a:p>
            <a:pPr marL="342900" indent="-342900">
              <a:buAutoNum type="arabicParenR"/>
            </a:pPr>
            <a:r>
              <a:rPr lang="en-GB" sz="1200" dirty="0">
                <a:latin typeface="Georgia" pitchFamily="18" charset="0"/>
              </a:rPr>
              <a:t>State one use of nylon.</a:t>
            </a:r>
          </a:p>
          <a:p>
            <a:pPr marL="342900" indent="-342900">
              <a:buAutoNum type="arabicParenR" startAt="2"/>
            </a:pPr>
            <a:endParaRPr lang="en-GB" sz="1200" dirty="0">
              <a:latin typeface="Georgia" pitchFamily="18" charset="0"/>
            </a:endParaRPr>
          </a:p>
          <a:p>
            <a:pPr marL="342900" indent="-342900">
              <a:buAutoNum type="arabicParenR" startAt="2"/>
            </a:pPr>
            <a:endParaRPr lang="en-GB" sz="1200" dirty="0">
              <a:latin typeface="Georgia" pitchFamily="18" charset="0"/>
            </a:endParaRPr>
          </a:p>
        </p:txBody>
      </p:sp>
      <p:sp>
        <p:nvSpPr>
          <p:cNvPr id="19" name="Footer Placeholder 18"/>
          <p:cNvSpPr>
            <a:spLocks noGrp="1"/>
          </p:cNvSpPr>
          <p:nvPr>
            <p:ph type="ftr" sz="quarter" idx="11"/>
          </p:nvPr>
        </p:nvSpPr>
        <p:spPr/>
        <p:txBody>
          <a:bodyPr/>
          <a:lstStyle/>
          <a:p>
            <a:r>
              <a:rPr lang="en-GB"/>
              <a:t>JMARSHALL</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072680" y="1628800"/>
            <a:ext cx="5760640" cy="1080120"/>
          </a:xfrm>
          <a:prstGeom prst="rect">
            <a:avLst/>
          </a:prstGeom>
          <a:solidFill>
            <a:srgbClr val="66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latin typeface="Impact" pitchFamily="34" charset="0"/>
              </a:rPr>
              <a:t>Plastics </a:t>
            </a:r>
          </a:p>
        </p:txBody>
      </p:sp>
      <p:sp>
        <p:nvSpPr>
          <p:cNvPr id="8" name="Footer Placeholder 7"/>
          <p:cNvSpPr>
            <a:spLocks noGrp="1"/>
          </p:cNvSpPr>
          <p:nvPr>
            <p:ph type="ftr" sz="quarter" idx="11"/>
          </p:nvPr>
        </p:nvSpPr>
        <p:spPr/>
        <p:txBody>
          <a:bodyPr/>
          <a:lstStyle/>
          <a:p>
            <a:r>
              <a:rPr lang="en-GB"/>
              <a:t>JMARSHALL</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p:cNvPicPr>
            <a:picLocks noChangeAspect="1" noChangeArrowheads="1"/>
          </p:cNvPicPr>
          <p:nvPr/>
        </p:nvPicPr>
        <p:blipFill>
          <a:blip r:embed="rId2" cstate="print"/>
          <a:srcRect/>
          <a:stretch>
            <a:fillRect/>
          </a:stretch>
        </p:blipFill>
        <p:spPr bwMode="auto">
          <a:xfrm>
            <a:off x="869972" y="188640"/>
            <a:ext cx="2930899" cy="738664"/>
          </a:xfrm>
          <a:prstGeom prst="rect">
            <a:avLst/>
          </a:prstGeom>
          <a:noFill/>
          <a:ln w="9525">
            <a:noFill/>
            <a:miter lim="800000"/>
            <a:headEnd/>
            <a:tailEnd/>
          </a:ln>
        </p:spPr>
      </p:pic>
      <p:sp>
        <p:nvSpPr>
          <p:cNvPr id="3" name="Rectangle 2"/>
          <p:cNvSpPr/>
          <p:nvPr/>
        </p:nvSpPr>
        <p:spPr>
          <a:xfrm>
            <a:off x="5046960" y="280978"/>
            <a:ext cx="4392488" cy="576064"/>
          </a:xfrm>
          <a:prstGeom prst="rect">
            <a:avLst/>
          </a:prstGeom>
          <a:solidFill>
            <a:srgbClr val="66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Impact" pitchFamily="34" charset="0"/>
              </a:rPr>
              <a:t>Where do plastics come from?</a:t>
            </a:r>
          </a:p>
        </p:txBody>
      </p:sp>
      <p:sp>
        <p:nvSpPr>
          <p:cNvPr id="4" name="Rectangle 3"/>
          <p:cNvSpPr/>
          <p:nvPr/>
        </p:nvSpPr>
        <p:spPr>
          <a:xfrm>
            <a:off x="22267" y="1339874"/>
            <a:ext cx="4680520" cy="923330"/>
          </a:xfrm>
          <a:prstGeom prst="rect">
            <a:avLst/>
          </a:prstGeom>
        </p:spPr>
        <p:txBody>
          <a:bodyPr wrap="square">
            <a:spAutoFit/>
          </a:bodyPr>
          <a:lstStyle/>
          <a:p>
            <a:pPr marL="342900" indent="-342900">
              <a:buAutoNum type="arabicParenR"/>
            </a:pPr>
            <a:r>
              <a:rPr lang="en-GB" sz="1400" dirty="0">
                <a:latin typeface="Arial" pitchFamily="34" charset="0"/>
                <a:cs typeface="Arial" pitchFamily="34" charset="0"/>
              </a:rPr>
              <a:t>Most plastics are made from crude oil. State how</a:t>
            </a:r>
          </a:p>
          <a:p>
            <a:pPr marL="342900" indent="-342900"/>
            <a:r>
              <a:rPr lang="en-GB" sz="1400" dirty="0">
                <a:latin typeface="Arial" pitchFamily="34" charset="0"/>
                <a:cs typeface="Arial" pitchFamily="34" charset="0"/>
              </a:rPr>
              <a:t>       crude oil is extracted from the Earth’s crust.</a:t>
            </a:r>
          </a:p>
          <a:p>
            <a:pPr marL="342900" indent="-342900">
              <a:buAutoNum type="arabicParenR"/>
            </a:pPr>
            <a:endParaRPr lang="en-GB" sz="1400" i="1" dirty="0">
              <a:latin typeface="Arial" pitchFamily="34" charset="0"/>
              <a:cs typeface="Arial" pitchFamily="34" charset="0"/>
            </a:endParaRPr>
          </a:p>
          <a:p>
            <a:pPr marL="342900" indent="-342900"/>
            <a:endParaRPr lang="en-GB" sz="1200" i="1" dirty="0">
              <a:latin typeface="Arial" pitchFamily="34" charset="0"/>
              <a:cs typeface="Arial" pitchFamily="34" charset="0"/>
            </a:endParaRPr>
          </a:p>
        </p:txBody>
      </p:sp>
      <p:pic>
        <p:nvPicPr>
          <p:cNvPr id="19458" name="Picture 2" descr="Crude Oil Price Forecast - Crude Oil Markets Trying to Build Base"/>
          <p:cNvPicPr>
            <a:picLocks noChangeAspect="1" noChangeArrowheads="1"/>
          </p:cNvPicPr>
          <p:nvPr/>
        </p:nvPicPr>
        <p:blipFill>
          <a:blip r:embed="rId3" cstate="print"/>
          <a:srcRect/>
          <a:stretch>
            <a:fillRect/>
          </a:stretch>
        </p:blipFill>
        <p:spPr bwMode="auto">
          <a:xfrm>
            <a:off x="438763" y="1987946"/>
            <a:ext cx="2072680" cy="1381787"/>
          </a:xfrm>
          <a:prstGeom prst="rect">
            <a:avLst/>
          </a:prstGeom>
          <a:noFill/>
        </p:spPr>
      </p:pic>
      <p:sp>
        <p:nvSpPr>
          <p:cNvPr id="6" name="Rectangle 5"/>
          <p:cNvSpPr/>
          <p:nvPr/>
        </p:nvSpPr>
        <p:spPr>
          <a:xfrm>
            <a:off x="294747" y="3572122"/>
            <a:ext cx="4232920" cy="369332"/>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p:txBody>
      </p:sp>
      <p:pic>
        <p:nvPicPr>
          <p:cNvPr id="19460" name="Picture 4" descr="Crude Oil Prices Could Rally, But the Long-Term Outlook Is Bleak"/>
          <p:cNvPicPr>
            <a:picLocks noChangeAspect="1" noChangeArrowheads="1"/>
          </p:cNvPicPr>
          <p:nvPr/>
        </p:nvPicPr>
        <p:blipFill>
          <a:blip r:embed="rId4" cstate="print"/>
          <a:srcRect/>
          <a:stretch>
            <a:fillRect/>
          </a:stretch>
        </p:blipFill>
        <p:spPr bwMode="auto">
          <a:xfrm>
            <a:off x="2599003" y="2131962"/>
            <a:ext cx="2088231" cy="1186945"/>
          </a:xfrm>
          <a:prstGeom prst="rect">
            <a:avLst/>
          </a:prstGeom>
          <a:noFill/>
        </p:spPr>
      </p:pic>
      <p:sp>
        <p:nvSpPr>
          <p:cNvPr id="8" name="Rectangle 7"/>
          <p:cNvSpPr/>
          <p:nvPr/>
        </p:nvSpPr>
        <p:spPr>
          <a:xfrm>
            <a:off x="4808984" y="3351763"/>
            <a:ext cx="4752528" cy="923330"/>
          </a:xfrm>
          <a:prstGeom prst="rect">
            <a:avLst/>
          </a:prstGeom>
        </p:spPr>
        <p:txBody>
          <a:bodyPr wrap="square">
            <a:spAutoFit/>
          </a:bodyPr>
          <a:lstStyle/>
          <a:p>
            <a:pPr marL="342900" indent="-342900"/>
            <a:r>
              <a:rPr lang="en-GB" sz="1400" dirty="0">
                <a:latin typeface="Arial" pitchFamily="34" charset="0"/>
                <a:cs typeface="Arial" pitchFamily="34" charset="0"/>
              </a:rPr>
              <a:t>4) Plastics take many years to decompose and are not </a:t>
            </a:r>
          </a:p>
          <a:p>
            <a:pPr marL="342900" indent="-342900"/>
            <a:r>
              <a:rPr lang="en-GB" sz="1400" dirty="0">
                <a:latin typeface="Arial" pitchFamily="34" charset="0"/>
                <a:cs typeface="Arial" pitchFamily="34" charset="0"/>
              </a:rPr>
              <a:t>    biodegradable. Explain the </a:t>
            </a:r>
            <a:r>
              <a:rPr lang="en-GB" sz="1400" b="1" dirty="0">
                <a:latin typeface="Arial" pitchFamily="34" charset="0"/>
                <a:cs typeface="Arial" pitchFamily="34" charset="0"/>
              </a:rPr>
              <a:t>impact of plastic waste on </a:t>
            </a:r>
          </a:p>
          <a:p>
            <a:pPr marL="342900" indent="-342900"/>
            <a:r>
              <a:rPr lang="en-GB" sz="1400" b="1" dirty="0">
                <a:latin typeface="Arial" pitchFamily="34" charset="0"/>
                <a:cs typeface="Arial" pitchFamily="34" charset="0"/>
              </a:rPr>
              <a:t>     biodiversity.</a:t>
            </a:r>
          </a:p>
          <a:p>
            <a:pPr marL="342900" indent="-342900"/>
            <a:endParaRPr lang="en-GB" sz="1200" i="1" dirty="0">
              <a:latin typeface="Arial" pitchFamily="34" charset="0"/>
              <a:cs typeface="Arial" pitchFamily="34" charset="0"/>
            </a:endParaRPr>
          </a:p>
        </p:txBody>
      </p:sp>
      <p:sp>
        <p:nvSpPr>
          <p:cNvPr id="9" name="Rectangle 8"/>
          <p:cNvSpPr/>
          <p:nvPr/>
        </p:nvSpPr>
        <p:spPr>
          <a:xfrm>
            <a:off x="4808984" y="5007947"/>
            <a:ext cx="4736976" cy="1877437"/>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a:p>
            <a:pPr marL="342900" indent="-342900"/>
            <a:r>
              <a:rPr lang="en-GB" sz="1400" b="1" dirty="0">
                <a:latin typeface="Arial" pitchFamily="34" charset="0"/>
                <a:cs typeface="Arial" pitchFamily="34" charset="0"/>
              </a:rPr>
              <a:t>       …………………………………………………………….</a:t>
            </a:r>
          </a:p>
          <a:p>
            <a:pPr marL="342900" indent="-342900"/>
            <a:endParaRPr lang="en-GB" sz="1400" b="1" dirty="0">
              <a:latin typeface="Arial" pitchFamily="34" charset="0"/>
              <a:cs typeface="Arial" pitchFamily="34" charset="0"/>
            </a:endParaRPr>
          </a:p>
        </p:txBody>
      </p:sp>
      <p:pic>
        <p:nvPicPr>
          <p:cNvPr id="19462" name="Picture 6" descr="World Environment Day: Collective action must be taken to beat ..."/>
          <p:cNvPicPr>
            <a:picLocks noChangeAspect="1" noChangeArrowheads="1"/>
          </p:cNvPicPr>
          <p:nvPr/>
        </p:nvPicPr>
        <p:blipFill>
          <a:blip r:embed="rId5" cstate="print"/>
          <a:srcRect/>
          <a:stretch>
            <a:fillRect/>
          </a:stretch>
        </p:blipFill>
        <p:spPr bwMode="auto">
          <a:xfrm>
            <a:off x="5889104" y="4143851"/>
            <a:ext cx="2614092" cy="1027184"/>
          </a:xfrm>
          <a:prstGeom prst="rect">
            <a:avLst/>
          </a:prstGeom>
          <a:noFill/>
        </p:spPr>
      </p:pic>
      <p:sp>
        <p:nvSpPr>
          <p:cNvPr id="11" name="Rectangle 10"/>
          <p:cNvSpPr/>
          <p:nvPr/>
        </p:nvSpPr>
        <p:spPr>
          <a:xfrm>
            <a:off x="22267" y="4004170"/>
            <a:ext cx="4680520" cy="707886"/>
          </a:xfrm>
          <a:prstGeom prst="rect">
            <a:avLst/>
          </a:prstGeom>
        </p:spPr>
        <p:txBody>
          <a:bodyPr wrap="square">
            <a:spAutoFit/>
          </a:bodyPr>
          <a:lstStyle/>
          <a:p>
            <a:pPr marL="342900" indent="-342900"/>
            <a:r>
              <a:rPr lang="en-GB" sz="1400" i="1" dirty="0">
                <a:latin typeface="Arial" pitchFamily="34" charset="0"/>
                <a:cs typeface="Arial" pitchFamily="34" charset="0"/>
              </a:rPr>
              <a:t> </a:t>
            </a:r>
            <a:r>
              <a:rPr lang="en-GB" sz="1400" dirty="0">
                <a:latin typeface="Arial" pitchFamily="34" charset="0"/>
                <a:cs typeface="Arial" pitchFamily="34" charset="0"/>
              </a:rPr>
              <a:t>2)     Crude oil is a finite resource. Explain what finite </a:t>
            </a:r>
          </a:p>
          <a:p>
            <a:pPr marL="342900" indent="-342900"/>
            <a:r>
              <a:rPr lang="en-GB" sz="1400" dirty="0">
                <a:latin typeface="Arial" pitchFamily="34" charset="0"/>
                <a:cs typeface="Arial" pitchFamily="34" charset="0"/>
              </a:rPr>
              <a:t>          means.  </a:t>
            </a:r>
          </a:p>
          <a:p>
            <a:pPr marL="342900" indent="-342900"/>
            <a:endParaRPr lang="en-GB" sz="1200" i="1" dirty="0">
              <a:latin typeface="Arial" pitchFamily="34" charset="0"/>
              <a:cs typeface="Arial" pitchFamily="34" charset="0"/>
            </a:endParaRPr>
          </a:p>
        </p:txBody>
      </p:sp>
      <p:sp>
        <p:nvSpPr>
          <p:cNvPr id="12" name="Rectangle 11"/>
          <p:cNvSpPr/>
          <p:nvPr/>
        </p:nvSpPr>
        <p:spPr>
          <a:xfrm>
            <a:off x="78723" y="4364210"/>
            <a:ext cx="4736976" cy="1015663"/>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p:txBody>
      </p:sp>
      <p:sp>
        <p:nvSpPr>
          <p:cNvPr id="13" name="Rectangle 12"/>
          <p:cNvSpPr/>
          <p:nvPr/>
        </p:nvSpPr>
        <p:spPr>
          <a:xfrm>
            <a:off x="6715" y="5456524"/>
            <a:ext cx="4680520" cy="492443"/>
          </a:xfrm>
          <a:prstGeom prst="rect">
            <a:avLst/>
          </a:prstGeom>
        </p:spPr>
        <p:txBody>
          <a:bodyPr wrap="square">
            <a:spAutoFit/>
          </a:bodyPr>
          <a:lstStyle/>
          <a:p>
            <a:pPr marL="342900" indent="-342900"/>
            <a:r>
              <a:rPr lang="en-GB" sz="1400" dirty="0">
                <a:latin typeface="Arial" pitchFamily="34" charset="0"/>
                <a:cs typeface="Arial" pitchFamily="34" charset="0"/>
              </a:rPr>
              <a:t> 3)      Explain what is meant by ‘</a:t>
            </a:r>
            <a:r>
              <a:rPr lang="en-GB" sz="1400" b="1" dirty="0">
                <a:latin typeface="Arial" pitchFamily="34" charset="0"/>
                <a:cs typeface="Arial" pitchFamily="34" charset="0"/>
              </a:rPr>
              <a:t>single use </a:t>
            </a:r>
            <a:r>
              <a:rPr lang="en-GB" sz="1400" dirty="0">
                <a:latin typeface="Arial" pitchFamily="34" charset="0"/>
                <a:cs typeface="Arial" pitchFamily="34" charset="0"/>
              </a:rPr>
              <a:t>plastic’.  </a:t>
            </a:r>
          </a:p>
          <a:p>
            <a:pPr marL="342900" indent="-342900"/>
            <a:endParaRPr lang="en-GB" sz="1200" i="1" dirty="0">
              <a:latin typeface="Arial" pitchFamily="34" charset="0"/>
              <a:cs typeface="Arial" pitchFamily="34" charset="0"/>
            </a:endParaRPr>
          </a:p>
        </p:txBody>
      </p:sp>
      <p:sp>
        <p:nvSpPr>
          <p:cNvPr id="14" name="Rectangle 13"/>
          <p:cNvSpPr/>
          <p:nvPr/>
        </p:nvSpPr>
        <p:spPr>
          <a:xfrm>
            <a:off x="22267" y="5660354"/>
            <a:ext cx="4736976" cy="1015663"/>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p:txBody>
      </p:sp>
      <p:sp>
        <p:nvSpPr>
          <p:cNvPr id="15" name="Rectangle 14"/>
          <p:cNvSpPr/>
          <p:nvPr/>
        </p:nvSpPr>
        <p:spPr>
          <a:xfrm>
            <a:off x="4736976" y="908720"/>
            <a:ext cx="4680520" cy="738664"/>
          </a:xfrm>
          <a:prstGeom prst="rect">
            <a:avLst/>
          </a:prstGeom>
        </p:spPr>
        <p:txBody>
          <a:bodyPr wrap="square">
            <a:spAutoFit/>
          </a:bodyPr>
          <a:lstStyle/>
          <a:p>
            <a:pPr marL="342900" indent="-342900"/>
            <a:r>
              <a:rPr lang="en-GB" sz="1400" dirty="0">
                <a:latin typeface="Arial" pitchFamily="34" charset="0"/>
                <a:cs typeface="Arial" pitchFamily="34" charset="0"/>
              </a:rPr>
              <a:t> 4)  Scientists and manufactures are starting to manufacture </a:t>
            </a:r>
            <a:r>
              <a:rPr lang="en-GB" sz="1400" b="1" dirty="0" err="1">
                <a:latin typeface="Arial" pitchFamily="34" charset="0"/>
                <a:cs typeface="Arial" pitchFamily="34" charset="0"/>
              </a:rPr>
              <a:t>bioplastics</a:t>
            </a:r>
            <a:r>
              <a:rPr lang="en-GB" sz="1400" dirty="0">
                <a:latin typeface="Arial" pitchFamily="34" charset="0"/>
                <a:cs typeface="Arial" pitchFamily="34" charset="0"/>
              </a:rPr>
              <a:t>. </a:t>
            </a:r>
            <a:r>
              <a:rPr lang="en-GB" sz="1400" i="1" dirty="0">
                <a:latin typeface="Arial" pitchFamily="34" charset="0"/>
                <a:cs typeface="Arial" pitchFamily="34" charset="0"/>
              </a:rPr>
              <a:t> </a:t>
            </a:r>
            <a:r>
              <a:rPr lang="en-GB" sz="1400" dirty="0">
                <a:latin typeface="Arial" pitchFamily="34" charset="0"/>
                <a:cs typeface="Arial" pitchFamily="34" charset="0"/>
              </a:rPr>
              <a:t>Explain what </a:t>
            </a:r>
            <a:r>
              <a:rPr lang="en-GB" sz="1400" dirty="0" err="1">
                <a:latin typeface="Arial" pitchFamily="34" charset="0"/>
                <a:cs typeface="Arial" pitchFamily="34" charset="0"/>
              </a:rPr>
              <a:t>bioplastics</a:t>
            </a:r>
            <a:r>
              <a:rPr lang="en-GB" sz="1400" dirty="0">
                <a:latin typeface="Arial" pitchFamily="34" charset="0"/>
                <a:cs typeface="Arial" pitchFamily="34" charset="0"/>
              </a:rPr>
              <a:t> are and name a </a:t>
            </a:r>
            <a:r>
              <a:rPr lang="en-GB" sz="1400" dirty="0" err="1">
                <a:latin typeface="Arial" pitchFamily="34" charset="0"/>
                <a:cs typeface="Arial" pitchFamily="34" charset="0"/>
              </a:rPr>
              <a:t>bioplastic</a:t>
            </a:r>
            <a:r>
              <a:rPr lang="en-GB" sz="1400" dirty="0">
                <a:latin typeface="Arial" pitchFamily="34" charset="0"/>
                <a:cs typeface="Arial" pitchFamily="34" charset="0"/>
              </a:rPr>
              <a:t> that is used in 3d printers.</a:t>
            </a:r>
            <a:endParaRPr lang="en-GB" sz="1200" dirty="0">
              <a:latin typeface="Arial" pitchFamily="34" charset="0"/>
              <a:cs typeface="Arial" pitchFamily="34" charset="0"/>
            </a:endParaRPr>
          </a:p>
        </p:txBody>
      </p:sp>
      <p:pic>
        <p:nvPicPr>
          <p:cNvPr id="19464" name="Picture 8" descr="Creality Ender 3 Pro 3D Printer,Official ender 3 pro 3d printer ..."/>
          <p:cNvPicPr>
            <a:picLocks noChangeAspect="1" noChangeArrowheads="1"/>
          </p:cNvPicPr>
          <p:nvPr/>
        </p:nvPicPr>
        <p:blipFill>
          <a:blip r:embed="rId6" cstate="print"/>
          <a:srcRect/>
          <a:stretch>
            <a:fillRect/>
          </a:stretch>
        </p:blipFill>
        <p:spPr bwMode="auto">
          <a:xfrm>
            <a:off x="7833320" y="1844824"/>
            <a:ext cx="1440160" cy="1440160"/>
          </a:xfrm>
          <a:prstGeom prst="rect">
            <a:avLst/>
          </a:prstGeom>
          <a:noFill/>
        </p:spPr>
      </p:pic>
      <p:sp>
        <p:nvSpPr>
          <p:cNvPr id="17" name="Rectangle 16"/>
          <p:cNvSpPr/>
          <p:nvPr/>
        </p:nvSpPr>
        <p:spPr>
          <a:xfrm>
            <a:off x="5025008" y="1484784"/>
            <a:ext cx="2736304" cy="2031325"/>
          </a:xfrm>
          <a:prstGeom prst="rect">
            <a:avLst/>
          </a:prstGeom>
        </p:spPr>
        <p:txBody>
          <a:bodyPr wrap="square">
            <a:spAutoFit/>
          </a:bodyPr>
          <a:lstStyle/>
          <a:p>
            <a:pPr marL="342900" indent="-342900"/>
            <a:r>
              <a:rPr lang="en-GB" sz="1400" b="1" dirty="0">
                <a:latin typeface="Arial" pitchFamily="34" charset="0"/>
                <a:cs typeface="Arial" pitchFamily="34" charset="0"/>
              </a:rPr>
              <a:t> ………………………………………………………………………………………………………………………………………………………………………………………………………………………………</a:t>
            </a:r>
          </a:p>
          <a:p>
            <a:pPr marL="342900" indent="-342900"/>
            <a:endParaRPr lang="en-GB" sz="1400" b="1" dirty="0">
              <a:latin typeface="Arial" pitchFamily="34" charset="0"/>
              <a:cs typeface="Arial" pitchFamily="34" charset="0"/>
            </a:endParaRPr>
          </a:p>
        </p:txBody>
      </p:sp>
      <p:sp>
        <p:nvSpPr>
          <p:cNvPr id="20" name="TextBox 19">
            <a:extLst>
              <a:ext uri="{FF2B5EF4-FFF2-40B4-BE49-F238E27FC236}">
                <a16:creationId xmlns:a16="http://schemas.microsoft.com/office/drawing/2014/main" id="{B32C9C54-B96C-4E0A-8623-2ED95BEF4BE0}"/>
              </a:ext>
            </a:extLst>
          </p:cNvPr>
          <p:cNvSpPr txBox="1"/>
          <p:nvPr/>
        </p:nvSpPr>
        <p:spPr>
          <a:xfrm>
            <a:off x="382036" y="865493"/>
            <a:ext cx="4130349" cy="461665"/>
          </a:xfrm>
          <a:prstGeom prst="rect">
            <a:avLst/>
          </a:prstGeom>
          <a:noFill/>
        </p:spPr>
        <p:txBody>
          <a:bodyPr wrap="square">
            <a:spAutoFit/>
          </a:bodyPr>
          <a:lstStyle/>
          <a:p>
            <a:r>
              <a:rPr lang="en-GB" sz="1200" dirty="0">
                <a:latin typeface="Arial" pitchFamily="34" charset="0"/>
                <a:cs typeface="Arial" pitchFamily="34" charset="0"/>
              </a:rPr>
              <a:t>Look at the ‘Polymers’ chapter’ on technologystudent.com to help you. </a:t>
            </a:r>
            <a:endParaRPr lang="en-GB" sz="1200"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p:cNvPicPr>
            <a:picLocks noChangeAspect="1" noChangeArrowheads="1"/>
          </p:cNvPicPr>
          <p:nvPr/>
        </p:nvPicPr>
        <p:blipFill>
          <a:blip r:embed="rId2" cstate="print"/>
          <a:srcRect/>
          <a:stretch>
            <a:fillRect/>
          </a:stretch>
        </p:blipFill>
        <p:spPr bwMode="auto">
          <a:xfrm>
            <a:off x="272480" y="0"/>
            <a:ext cx="3528392" cy="889248"/>
          </a:xfrm>
          <a:prstGeom prst="rect">
            <a:avLst/>
          </a:prstGeom>
          <a:noFill/>
          <a:ln w="9525">
            <a:noFill/>
            <a:miter lim="800000"/>
            <a:headEnd/>
            <a:tailEnd/>
          </a:ln>
        </p:spPr>
      </p:pic>
      <p:sp>
        <p:nvSpPr>
          <p:cNvPr id="3" name="Rectangle 2"/>
          <p:cNvSpPr/>
          <p:nvPr/>
        </p:nvSpPr>
        <p:spPr>
          <a:xfrm>
            <a:off x="5169024" y="116632"/>
            <a:ext cx="4608512" cy="720080"/>
          </a:xfrm>
          <a:prstGeom prst="rect">
            <a:avLst/>
          </a:prstGeom>
          <a:solidFill>
            <a:srgbClr val="66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Impact" pitchFamily="34" charset="0"/>
              </a:rPr>
              <a:t>Types of plastics</a:t>
            </a:r>
          </a:p>
        </p:txBody>
      </p:sp>
      <p:sp>
        <p:nvSpPr>
          <p:cNvPr id="4" name="Rounded Rectangle 3"/>
          <p:cNvSpPr/>
          <p:nvPr/>
        </p:nvSpPr>
        <p:spPr>
          <a:xfrm>
            <a:off x="200472" y="908720"/>
            <a:ext cx="6984776" cy="720080"/>
          </a:xfrm>
          <a:prstGeom prst="round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dirty="0">
                <a:solidFill>
                  <a:schemeClr val="tx1"/>
                </a:solidFill>
                <a:cs typeface="Arial" pitchFamily="34" charset="0"/>
              </a:rPr>
              <a:t>There are two main categories of plastics. Thermoplastics and Thermosetting plastics. Use technologystudent.com to match up a type of plastic and what it is used for. One has been done for you. In the box below write the definition s of </a:t>
            </a:r>
            <a:r>
              <a:rPr lang="en-GB" sz="1200" b="1" dirty="0">
                <a:solidFill>
                  <a:schemeClr val="tx1"/>
                </a:solidFill>
                <a:cs typeface="Arial" pitchFamily="34" charset="0"/>
              </a:rPr>
              <a:t>thermosetting</a:t>
            </a:r>
            <a:r>
              <a:rPr lang="en-GB" sz="1200" dirty="0">
                <a:solidFill>
                  <a:schemeClr val="tx1"/>
                </a:solidFill>
                <a:cs typeface="Arial" pitchFamily="34" charset="0"/>
              </a:rPr>
              <a:t> plastics and</a:t>
            </a:r>
            <a:r>
              <a:rPr lang="en-GB" sz="1200" b="1" dirty="0">
                <a:solidFill>
                  <a:schemeClr val="tx1"/>
                </a:solidFill>
                <a:cs typeface="Arial" pitchFamily="34" charset="0"/>
              </a:rPr>
              <a:t> thermoplastics</a:t>
            </a:r>
            <a:r>
              <a:rPr lang="en-GB" sz="1200" dirty="0">
                <a:solidFill>
                  <a:schemeClr val="tx1"/>
                </a:solidFill>
                <a:cs typeface="Arial" pitchFamily="34" charset="0"/>
              </a:rPr>
              <a:t>.</a:t>
            </a:r>
          </a:p>
        </p:txBody>
      </p:sp>
      <p:sp>
        <p:nvSpPr>
          <p:cNvPr id="5" name="Rectangle 4"/>
          <p:cNvSpPr/>
          <p:nvPr/>
        </p:nvSpPr>
        <p:spPr>
          <a:xfrm>
            <a:off x="7473280" y="980728"/>
            <a:ext cx="2160240" cy="648072"/>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Arial" pitchFamily="34" charset="0"/>
                <a:cs typeface="Arial" pitchFamily="34" charset="0"/>
              </a:rPr>
              <a:t>Acrylic (thermoplastic</a:t>
            </a:r>
            <a:r>
              <a:rPr lang="en-GB" b="1" dirty="0">
                <a:solidFill>
                  <a:schemeClr val="tx1"/>
                </a:solidFill>
              </a:rPr>
              <a:t>)</a:t>
            </a:r>
          </a:p>
        </p:txBody>
      </p:sp>
      <p:sp>
        <p:nvSpPr>
          <p:cNvPr id="6" name="Rectangle 5"/>
          <p:cNvSpPr/>
          <p:nvPr/>
        </p:nvSpPr>
        <p:spPr>
          <a:xfrm>
            <a:off x="7473280" y="1700808"/>
            <a:ext cx="2160240" cy="6480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Arial" pitchFamily="34" charset="0"/>
                <a:cs typeface="Arial" pitchFamily="34" charset="0"/>
              </a:rPr>
              <a:t>Epoxy Resin </a:t>
            </a:r>
          </a:p>
          <a:p>
            <a:pPr algn="ctr"/>
            <a:r>
              <a:rPr lang="en-GB" sz="1600" b="1" dirty="0">
                <a:solidFill>
                  <a:schemeClr val="tx1"/>
                </a:solidFill>
                <a:latin typeface="Arial" pitchFamily="34" charset="0"/>
                <a:cs typeface="Arial" pitchFamily="34" charset="0"/>
              </a:rPr>
              <a:t>(Thermosetting)</a:t>
            </a:r>
          </a:p>
        </p:txBody>
      </p:sp>
      <p:sp>
        <p:nvSpPr>
          <p:cNvPr id="7" name="Rectangle 6"/>
          <p:cNvSpPr/>
          <p:nvPr/>
        </p:nvSpPr>
        <p:spPr>
          <a:xfrm>
            <a:off x="7473280" y="5589240"/>
            <a:ext cx="2160240" cy="792088"/>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Arial" pitchFamily="34" charset="0"/>
                <a:cs typeface="Arial" pitchFamily="34" charset="0"/>
              </a:rPr>
              <a:t>Low density polythene</a:t>
            </a:r>
          </a:p>
          <a:p>
            <a:pPr algn="ctr"/>
            <a:r>
              <a:rPr lang="en-GB" sz="1600" b="1" dirty="0">
                <a:solidFill>
                  <a:schemeClr val="tx1"/>
                </a:solidFill>
                <a:latin typeface="Arial" pitchFamily="34" charset="0"/>
                <a:cs typeface="Arial" pitchFamily="34" charset="0"/>
              </a:rPr>
              <a:t>(thermoplastic)</a:t>
            </a:r>
          </a:p>
        </p:txBody>
      </p:sp>
      <p:sp>
        <p:nvSpPr>
          <p:cNvPr id="8" name="Rectangle 7"/>
          <p:cNvSpPr/>
          <p:nvPr/>
        </p:nvSpPr>
        <p:spPr>
          <a:xfrm>
            <a:off x="7473280" y="2420888"/>
            <a:ext cx="2160240" cy="792088"/>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Arial" pitchFamily="34" charset="0"/>
                <a:cs typeface="Arial" pitchFamily="34" charset="0"/>
              </a:rPr>
              <a:t>High density polythene</a:t>
            </a:r>
          </a:p>
          <a:p>
            <a:pPr algn="ctr"/>
            <a:r>
              <a:rPr lang="en-GB" sz="1600" b="1" dirty="0">
                <a:solidFill>
                  <a:schemeClr val="tx1"/>
                </a:solidFill>
                <a:latin typeface="Arial" pitchFamily="34" charset="0"/>
                <a:cs typeface="Arial" pitchFamily="34" charset="0"/>
              </a:rPr>
              <a:t>(thermoplastic)</a:t>
            </a:r>
          </a:p>
        </p:txBody>
      </p:sp>
      <p:sp>
        <p:nvSpPr>
          <p:cNvPr id="9" name="Rectangle 8"/>
          <p:cNvSpPr/>
          <p:nvPr/>
        </p:nvSpPr>
        <p:spPr>
          <a:xfrm>
            <a:off x="7473280" y="4149080"/>
            <a:ext cx="2160240" cy="648072"/>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Arial" pitchFamily="34" charset="0"/>
                <a:cs typeface="Arial" pitchFamily="34" charset="0"/>
              </a:rPr>
              <a:t>Polyvinyl Chloride  </a:t>
            </a:r>
          </a:p>
          <a:p>
            <a:pPr algn="ctr"/>
            <a:r>
              <a:rPr lang="en-GB" sz="1600" b="1" dirty="0">
                <a:solidFill>
                  <a:schemeClr val="tx1"/>
                </a:solidFill>
                <a:latin typeface="Arial" pitchFamily="34" charset="0"/>
                <a:cs typeface="Arial" pitchFamily="34" charset="0"/>
              </a:rPr>
              <a:t>(thermoplastic)</a:t>
            </a:r>
          </a:p>
        </p:txBody>
      </p:sp>
      <p:sp>
        <p:nvSpPr>
          <p:cNvPr id="10" name="Rectangle 9"/>
          <p:cNvSpPr/>
          <p:nvPr/>
        </p:nvSpPr>
        <p:spPr>
          <a:xfrm>
            <a:off x="7473280" y="4869160"/>
            <a:ext cx="2160240" cy="6480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Arial" pitchFamily="34" charset="0"/>
                <a:cs typeface="Arial" pitchFamily="34" charset="0"/>
              </a:rPr>
              <a:t>Urea formaldehyde</a:t>
            </a:r>
          </a:p>
          <a:p>
            <a:pPr algn="ctr"/>
            <a:r>
              <a:rPr lang="en-GB" sz="1600" b="1" dirty="0">
                <a:solidFill>
                  <a:schemeClr val="tx1"/>
                </a:solidFill>
                <a:latin typeface="Arial" pitchFamily="34" charset="0"/>
                <a:cs typeface="Arial" pitchFamily="34" charset="0"/>
              </a:rPr>
              <a:t>(Thermosetting)</a:t>
            </a:r>
          </a:p>
        </p:txBody>
      </p:sp>
      <p:sp>
        <p:nvSpPr>
          <p:cNvPr id="11" name="Rectangle 10"/>
          <p:cNvSpPr/>
          <p:nvPr/>
        </p:nvSpPr>
        <p:spPr>
          <a:xfrm>
            <a:off x="7473280" y="3284984"/>
            <a:ext cx="2160240" cy="79208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Arial" pitchFamily="34" charset="0"/>
                <a:cs typeface="Arial" pitchFamily="34" charset="0"/>
              </a:rPr>
              <a:t>Melamine formaldehyde</a:t>
            </a:r>
          </a:p>
          <a:p>
            <a:pPr algn="ctr"/>
            <a:r>
              <a:rPr lang="en-GB" sz="1600" b="1" dirty="0">
                <a:solidFill>
                  <a:schemeClr val="tx1"/>
                </a:solidFill>
                <a:latin typeface="Arial" pitchFamily="34" charset="0"/>
                <a:cs typeface="Arial" pitchFamily="34" charset="0"/>
              </a:rPr>
              <a:t>(Thermosetting)</a:t>
            </a:r>
          </a:p>
        </p:txBody>
      </p:sp>
      <p:pic>
        <p:nvPicPr>
          <p:cNvPr id="18434" name="Picture 2" descr="Plain PVC Transparent Curtain Sheet, Rs 90 /square feet, MNC ..."/>
          <p:cNvPicPr>
            <a:picLocks noChangeAspect="1" noChangeArrowheads="1"/>
          </p:cNvPicPr>
          <p:nvPr/>
        </p:nvPicPr>
        <p:blipFill>
          <a:blip r:embed="rId3" cstate="print"/>
          <a:srcRect/>
          <a:stretch>
            <a:fillRect/>
          </a:stretch>
        </p:blipFill>
        <p:spPr bwMode="auto">
          <a:xfrm>
            <a:off x="416496" y="2996952"/>
            <a:ext cx="1872208" cy="1872208"/>
          </a:xfrm>
          <a:prstGeom prst="rect">
            <a:avLst/>
          </a:prstGeom>
          <a:noFill/>
        </p:spPr>
      </p:pic>
      <p:pic>
        <p:nvPicPr>
          <p:cNvPr id="18436" name="Picture 4" descr="Applications"/>
          <p:cNvPicPr>
            <a:picLocks noChangeAspect="1" noChangeArrowheads="1"/>
          </p:cNvPicPr>
          <p:nvPr/>
        </p:nvPicPr>
        <p:blipFill>
          <a:blip r:embed="rId4" cstate="print"/>
          <a:srcRect/>
          <a:stretch>
            <a:fillRect/>
          </a:stretch>
        </p:blipFill>
        <p:spPr bwMode="auto">
          <a:xfrm>
            <a:off x="416496" y="4941168"/>
            <a:ext cx="1440160" cy="1587056"/>
          </a:xfrm>
          <a:prstGeom prst="rect">
            <a:avLst/>
          </a:prstGeom>
          <a:noFill/>
        </p:spPr>
      </p:pic>
      <p:pic>
        <p:nvPicPr>
          <p:cNvPr id="18438" name="Picture 6" descr="See The Staggering Number Of Plastic Bags Your Family Uses Each ..."/>
          <p:cNvPicPr>
            <a:picLocks noChangeAspect="1" noChangeArrowheads="1"/>
          </p:cNvPicPr>
          <p:nvPr/>
        </p:nvPicPr>
        <p:blipFill>
          <a:blip r:embed="rId5" cstate="print"/>
          <a:srcRect l="13791" r="17254"/>
          <a:stretch>
            <a:fillRect/>
          </a:stretch>
        </p:blipFill>
        <p:spPr bwMode="auto">
          <a:xfrm>
            <a:off x="2576736" y="3501008"/>
            <a:ext cx="2160240" cy="1730524"/>
          </a:xfrm>
          <a:prstGeom prst="rect">
            <a:avLst/>
          </a:prstGeom>
          <a:noFill/>
        </p:spPr>
      </p:pic>
      <p:pic>
        <p:nvPicPr>
          <p:cNvPr id="18440" name="Picture 8" descr="Fluorescent Cast Acrylic Sheet Cut To Size"/>
          <p:cNvPicPr>
            <a:picLocks noChangeAspect="1" noChangeArrowheads="1"/>
          </p:cNvPicPr>
          <p:nvPr/>
        </p:nvPicPr>
        <p:blipFill>
          <a:blip r:embed="rId6" cstate="print"/>
          <a:srcRect/>
          <a:stretch>
            <a:fillRect/>
          </a:stretch>
        </p:blipFill>
        <p:spPr bwMode="auto">
          <a:xfrm>
            <a:off x="4592960" y="1916832"/>
            <a:ext cx="2448272" cy="1232352"/>
          </a:xfrm>
          <a:prstGeom prst="rect">
            <a:avLst/>
          </a:prstGeom>
          <a:noFill/>
        </p:spPr>
      </p:pic>
      <p:pic>
        <p:nvPicPr>
          <p:cNvPr id="16" name="Picture 2" descr="A British double electrical plug socket with one of the plugs switched on. "/>
          <p:cNvPicPr>
            <a:picLocks noChangeAspect="1" noChangeArrowheads="1"/>
          </p:cNvPicPr>
          <p:nvPr/>
        </p:nvPicPr>
        <p:blipFill>
          <a:blip r:embed="rId7" cstate="print"/>
          <a:srcRect/>
          <a:stretch>
            <a:fillRect/>
          </a:stretch>
        </p:blipFill>
        <p:spPr bwMode="auto">
          <a:xfrm>
            <a:off x="4808984" y="3284984"/>
            <a:ext cx="2303066" cy="1296144"/>
          </a:xfrm>
          <a:prstGeom prst="rect">
            <a:avLst/>
          </a:prstGeom>
          <a:noFill/>
        </p:spPr>
      </p:pic>
      <p:pic>
        <p:nvPicPr>
          <p:cNvPr id="17" name="Picture 2" descr="Image result for washing up bowl"/>
          <p:cNvPicPr>
            <a:picLocks noChangeAspect="1" noChangeArrowheads="1"/>
          </p:cNvPicPr>
          <p:nvPr/>
        </p:nvPicPr>
        <p:blipFill>
          <a:blip r:embed="rId8" cstate="print"/>
          <a:srcRect t="12660" r="3780" b="16441"/>
          <a:stretch>
            <a:fillRect/>
          </a:stretch>
        </p:blipFill>
        <p:spPr bwMode="auto">
          <a:xfrm>
            <a:off x="2720752" y="5157192"/>
            <a:ext cx="2052228" cy="1512168"/>
          </a:xfrm>
          <a:prstGeom prst="rect">
            <a:avLst/>
          </a:prstGeom>
          <a:noFill/>
        </p:spPr>
      </p:pic>
      <p:pic>
        <p:nvPicPr>
          <p:cNvPr id="18442" name="Picture 10" descr="I'm loving how these geode resin coasters turned out. I used ..."/>
          <p:cNvPicPr>
            <a:picLocks noChangeAspect="1" noChangeArrowheads="1"/>
          </p:cNvPicPr>
          <p:nvPr/>
        </p:nvPicPr>
        <p:blipFill>
          <a:blip r:embed="rId9" cstate="print"/>
          <a:srcRect/>
          <a:stretch>
            <a:fillRect/>
          </a:stretch>
        </p:blipFill>
        <p:spPr bwMode="auto">
          <a:xfrm>
            <a:off x="5241032" y="4509120"/>
            <a:ext cx="1591072" cy="1988840"/>
          </a:xfrm>
          <a:prstGeom prst="rect">
            <a:avLst/>
          </a:prstGeom>
          <a:noFill/>
        </p:spPr>
      </p:pic>
      <p:sp>
        <p:nvSpPr>
          <p:cNvPr id="19" name="Rectangle 18"/>
          <p:cNvSpPr/>
          <p:nvPr/>
        </p:nvSpPr>
        <p:spPr>
          <a:xfrm>
            <a:off x="200472" y="1700808"/>
            <a:ext cx="4320480" cy="158417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p:cNvSpPr/>
          <p:nvPr/>
        </p:nvSpPr>
        <p:spPr>
          <a:xfrm>
            <a:off x="-159568" y="1551563"/>
            <a:ext cx="4736976" cy="1877437"/>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a:p>
            <a:pPr marL="342900" indent="-342900"/>
            <a:r>
              <a:rPr lang="en-GB" sz="1400" b="1" dirty="0">
                <a:latin typeface="Arial" pitchFamily="34" charset="0"/>
                <a:cs typeface="Arial" pitchFamily="34" charset="0"/>
              </a:rPr>
              <a:t>       …………………………………………………………….</a:t>
            </a:r>
          </a:p>
          <a:p>
            <a:pPr marL="342900" indent="-342900"/>
            <a:endParaRPr lang="en-GB" sz="1400" b="1" dirty="0">
              <a:latin typeface="Arial" pitchFamily="34" charset="0"/>
              <a:cs typeface="Arial" pitchFamily="34" charset="0"/>
            </a:endParaRPr>
          </a:p>
        </p:txBody>
      </p:sp>
      <p:cxnSp>
        <p:nvCxnSpPr>
          <p:cNvPr id="22" name="Straight Arrow Connector 21"/>
          <p:cNvCxnSpPr/>
          <p:nvPr/>
        </p:nvCxnSpPr>
        <p:spPr>
          <a:xfrm flipH="1" flipV="1">
            <a:off x="2432720" y="3717032"/>
            <a:ext cx="5112568" cy="648072"/>
          </a:xfrm>
          <a:prstGeom prst="straightConnector1">
            <a:avLst/>
          </a:prstGeom>
          <a:ln w="57150">
            <a:solidFill>
              <a:srgbClr val="00B050"/>
            </a:solidFill>
            <a:tailEnd type="arrow"/>
          </a:ln>
        </p:spPr>
        <p:style>
          <a:lnRef idx="1">
            <a:schemeClr val="accent1"/>
          </a:lnRef>
          <a:fillRef idx="0">
            <a:schemeClr val="accent1"/>
          </a:fillRef>
          <a:effectRef idx="0">
            <a:schemeClr val="accent1"/>
          </a:effectRef>
          <a:fontRef idx="minor">
            <a:schemeClr val="tx1"/>
          </a:fontRef>
        </p:style>
      </p:cxnSp>
      <p:sp>
        <p:nvSpPr>
          <p:cNvPr id="24" name="Footer Placeholder 23"/>
          <p:cNvSpPr>
            <a:spLocks noGrp="1"/>
          </p:cNvSpPr>
          <p:nvPr>
            <p:ph type="ftr" sz="quarter" idx="11"/>
          </p:nvPr>
        </p:nvSpPr>
        <p:spPr/>
        <p:txBody>
          <a:bodyPr/>
          <a:lstStyle/>
          <a:p>
            <a:r>
              <a:rPr lang="en-GB"/>
              <a:t>JMARSHALL</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p:cNvPicPr>
            <a:picLocks noChangeAspect="1" noChangeArrowheads="1"/>
          </p:cNvPicPr>
          <p:nvPr/>
        </p:nvPicPr>
        <p:blipFill>
          <a:blip r:embed="rId3" cstate="print"/>
          <a:srcRect/>
          <a:stretch>
            <a:fillRect/>
          </a:stretch>
        </p:blipFill>
        <p:spPr bwMode="auto">
          <a:xfrm>
            <a:off x="272481" y="260648"/>
            <a:ext cx="3384376" cy="852953"/>
          </a:xfrm>
          <a:prstGeom prst="rect">
            <a:avLst/>
          </a:prstGeom>
          <a:noFill/>
          <a:ln w="9525">
            <a:noFill/>
            <a:miter lim="800000"/>
            <a:headEnd/>
            <a:tailEnd/>
          </a:ln>
        </p:spPr>
      </p:pic>
      <p:sp>
        <p:nvSpPr>
          <p:cNvPr id="4" name="TextBox 3"/>
          <p:cNvSpPr txBox="1"/>
          <p:nvPr/>
        </p:nvSpPr>
        <p:spPr>
          <a:xfrm>
            <a:off x="272480" y="1796509"/>
            <a:ext cx="2433164" cy="3170099"/>
          </a:xfrm>
          <a:prstGeom prst="rect">
            <a:avLst/>
          </a:prstGeom>
          <a:noFill/>
        </p:spPr>
        <p:txBody>
          <a:bodyPr wrap="square" rtlCol="0">
            <a:spAutoFit/>
          </a:bodyPr>
          <a:lstStyle/>
          <a:p>
            <a:pPr marL="228600" indent="-228600">
              <a:buAutoNum type="arabicParenR"/>
            </a:pPr>
            <a:r>
              <a:rPr lang="en-GB" sz="1400" dirty="0">
                <a:latin typeface="Arial" pitchFamily="34" charset="0"/>
                <a:cs typeface="Arial" pitchFamily="34" charset="0"/>
              </a:rPr>
              <a:t>Give one advantage and one disadvantage </a:t>
            </a:r>
          </a:p>
          <a:p>
            <a:pPr marL="228600" indent="-228600"/>
            <a:r>
              <a:rPr lang="en-GB" sz="1400" dirty="0">
                <a:latin typeface="Arial" pitchFamily="34" charset="0"/>
                <a:cs typeface="Arial" pitchFamily="34" charset="0"/>
              </a:rPr>
              <a:t>     of using a  </a:t>
            </a:r>
            <a:r>
              <a:rPr lang="en-GB" sz="1400" b="1" dirty="0">
                <a:latin typeface="Arial" pitchFamily="34" charset="0"/>
                <a:cs typeface="Arial" pitchFamily="34" charset="0"/>
              </a:rPr>
              <a:t>3D printer </a:t>
            </a:r>
            <a:r>
              <a:rPr lang="en-GB" sz="1400" dirty="0">
                <a:latin typeface="Arial" pitchFamily="34" charset="0"/>
                <a:cs typeface="Arial" pitchFamily="34" charset="0"/>
              </a:rPr>
              <a:t>to manufacture products. </a:t>
            </a:r>
            <a:endParaRPr lang="en-GB" sz="1400" i="1"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p:txBody>
      </p:sp>
      <p:pic>
        <p:nvPicPr>
          <p:cNvPr id="5" name="Picture 2" descr="Image result for 3d printer"/>
          <p:cNvPicPr>
            <a:picLocks noChangeAspect="1" noChangeArrowheads="1"/>
          </p:cNvPicPr>
          <p:nvPr/>
        </p:nvPicPr>
        <p:blipFill>
          <a:blip r:embed="rId4" cstate="print"/>
          <a:srcRect/>
          <a:stretch>
            <a:fillRect/>
          </a:stretch>
        </p:blipFill>
        <p:spPr bwMode="auto">
          <a:xfrm>
            <a:off x="3461728" y="1601841"/>
            <a:ext cx="1059224" cy="1455977"/>
          </a:xfrm>
          <a:prstGeom prst="rect">
            <a:avLst/>
          </a:prstGeom>
          <a:noFill/>
        </p:spPr>
      </p:pic>
      <p:sp>
        <p:nvSpPr>
          <p:cNvPr id="6" name="Rectangle 5"/>
          <p:cNvSpPr/>
          <p:nvPr/>
        </p:nvSpPr>
        <p:spPr>
          <a:xfrm>
            <a:off x="3872880" y="260648"/>
            <a:ext cx="5760640" cy="576064"/>
          </a:xfrm>
          <a:prstGeom prst="rect">
            <a:avLst/>
          </a:prstGeom>
          <a:solidFill>
            <a:srgbClr val="66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Impact" pitchFamily="34" charset="0"/>
              </a:rPr>
              <a:t>CAD and CAM in industry</a:t>
            </a:r>
          </a:p>
        </p:txBody>
      </p:sp>
      <p:sp>
        <p:nvSpPr>
          <p:cNvPr id="7" name="Rectangle 6"/>
          <p:cNvSpPr/>
          <p:nvPr/>
        </p:nvSpPr>
        <p:spPr>
          <a:xfrm>
            <a:off x="0" y="2924944"/>
            <a:ext cx="4736976" cy="1446550"/>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a:p>
            <a:pPr marL="342900" indent="-342900"/>
            <a:endParaRPr lang="en-GB" sz="1400" b="1" dirty="0">
              <a:latin typeface="Arial" pitchFamily="34" charset="0"/>
              <a:cs typeface="Arial" pitchFamily="34" charset="0"/>
            </a:endParaRPr>
          </a:p>
        </p:txBody>
      </p:sp>
      <p:pic>
        <p:nvPicPr>
          <p:cNvPr id="8" name="Picture 4" descr="Image result for vinyl cutter"/>
          <p:cNvPicPr>
            <a:picLocks noChangeAspect="1" noChangeArrowheads="1"/>
          </p:cNvPicPr>
          <p:nvPr/>
        </p:nvPicPr>
        <p:blipFill>
          <a:blip r:embed="rId5" cstate="print"/>
          <a:srcRect/>
          <a:stretch>
            <a:fillRect/>
          </a:stretch>
        </p:blipFill>
        <p:spPr bwMode="auto">
          <a:xfrm>
            <a:off x="1568624" y="4725144"/>
            <a:ext cx="1758664" cy="1260376"/>
          </a:xfrm>
          <a:prstGeom prst="rect">
            <a:avLst/>
          </a:prstGeom>
          <a:noFill/>
        </p:spPr>
      </p:pic>
      <p:sp>
        <p:nvSpPr>
          <p:cNvPr id="9" name="TextBox 8"/>
          <p:cNvSpPr txBox="1"/>
          <p:nvPr/>
        </p:nvSpPr>
        <p:spPr>
          <a:xfrm>
            <a:off x="272480" y="4146173"/>
            <a:ext cx="4752528" cy="2739211"/>
          </a:xfrm>
          <a:prstGeom prst="rect">
            <a:avLst/>
          </a:prstGeom>
          <a:noFill/>
        </p:spPr>
        <p:txBody>
          <a:bodyPr wrap="square" rtlCol="0">
            <a:spAutoFit/>
          </a:bodyPr>
          <a:lstStyle/>
          <a:p>
            <a:pPr marL="228600" indent="-228600"/>
            <a:r>
              <a:rPr lang="en-GB" sz="1400" dirty="0">
                <a:latin typeface="Arial" pitchFamily="34" charset="0"/>
                <a:cs typeface="Arial" pitchFamily="34" charset="0"/>
              </a:rPr>
              <a:t>2)  The image below shows a </a:t>
            </a:r>
            <a:r>
              <a:rPr lang="en-GB" sz="1400" b="1" dirty="0">
                <a:latin typeface="Arial" pitchFamily="34" charset="0"/>
                <a:cs typeface="Arial" pitchFamily="34" charset="0"/>
              </a:rPr>
              <a:t>vinyl cutter</a:t>
            </a:r>
            <a:r>
              <a:rPr lang="en-GB" sz="1400" dirty="0">
                <a:latin typeface="Arial" pitchFamily="34" charset="0"/>
                <a:cs typeface="Arial" pitchFamily="34" charset="0"/>
              </a:rPr>
              <a:t>. Explain how</a:t>
            </a:r>
          </a:p>
          <a:p>
            <a:pPr marL="228600" indent="-228600"/>
            <a:r>
              <a:rPr lang="en-GB" sz="1400" dirty="0">
                <a:latin typeface="Arial" pitchFamily="34" charset="0"/>
                <a:cs typeface="Arial" pitchFamily="34" charset="0"/>
              </a:rPr>
              <a:t>     a vinyl cutter works and what it is used for. </a:t>
            </a:r>
            <a:endParaRPr lang="en-GB" sz="1400" i="1"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p:txBody>
      </p:sp>
      <p:sp>
        <p:nvSpPr>
          <p:cNvPr id="10" name="Rectangle 9"/>
          <p:cNvSpPr/>
          <p:nvPr/>
        </p:nvSpPr>
        <p:spPr>
          <a:xfrm>
            <a:off x="216024" y="5715253"/>
            <a:ext cx="4592960" cy="954107"/>
          </a:xfrm>
          <a:prstGeom prst="rect">
            <a:avLst/>
          </a:prstGeom>
        </p:spPr>
        <p:txBody>
          <a:bodyPr wrap="square">
            <a:spAutoFit/>
          </a:bodyPr>
          <a:lstStyle/>
          <a:p>
            <a:pPr marL="342900" indent="-342900"/>
            <a:r>
              <a:rPr lang="en-GB" sz="1400" b="1" dirty="0">
                <a:latin typeface="Arial" pitchFamily="34" charset="0"/>
                <a:cs typeface="Arial" pitchFamily="34" charset="0"/>
              </a:rPr>
              <a:t> ………………………………………………………………………………………………………………………………………………………………………………</a:t>
            </a:r>
          </a:p>
        </p:txBody>
      </p:sp>
      <p:pic>
        <p:nvPicPr>
          <p:cNvPr id="17410" name="Picture 2" descr="Why Choose CNC Rapid Prototyping - JOULEHUB"/>
          <p:cNvPicPr>
            <a:picLocks noChangeAspect="1" noChangeArrowheads="1"/>
          </p:cNvPicPr>
          <p:nvPr/>
        </p:nvPicPr>
        <p:blipFill>
          <a:blip r:embed="rId6" cstate="print"/>
          <a:srcRect/>
          <a:stretch>
            <a:fillRect/>
          </a:stretch>
        </p:blipFill>
        <p:spPr bwMode="auto">
          <a:xfrm>
            <a:off x="5313040" y="1556792"/>
            <a:ext cx="1728192" cy="1154759"/>
          </a:xfrm>
          <a:prstGeom prst="rect">
            <a:avLst/>
          </a:prstGeom>
          <a:noFill/>
        </p:spPr>
      </p:pic>
      <p:sp>
        <p:nvSpPr>
          <p:cNvPr id="12" name="TextBox 11"/>
          <p:cNvSpPr txBox="1"/>
          <p:nvPr/>
        </p:nvSpPr>
        <p:spPr>
          <a:xfrm>
            <a:off x="4592960" y="908720"/>
            <a:ext cx="4752528" cy="2554545"/>
          </a:xfrm>
          <a:prstGeom prst="rect">
            <a:avLst/>
          </a:prstGeom>
          <a:noFill/>
        </p:spPr>
        <p:txBody>
          <a:bodyPr wrap="square" rtlCol="0">
            <a:spAutoFit/>
          </a:bodyPr>
          <a:lstStyle/>
          <a:p>
            <a:pPr marL="228600" indent="-228600"/>
            <a:r>
              <a:rPr lang="en-GB" sz="1400" dirty="0">
                <a:latin typeface="Arial" pitchFamily="34" charset="0"/>
                <a:cs typeface="Arial" pitchFamily="34" charset="0"/>
              </a:rPr>
              <a:t>3)  CNC machines are used to cut plastic. Give one advantage of using a CNC machine.</a:t>
            </a: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p:txBody>
      </p:sp>
      <p:pic>
        <p:nvPicPr>
          <p:cNvPr id="17412" name="Picture 4" descr="China CNC Machine from Hefei Trading Company: Hefei Gere-tech ..."/>
          <p:cNvPicPr>
            <a:picLocks noChangeAspect="1" noChangeArrowheads="1"/>
          </p:cNvPicPr>
          <p:nvPr/>
        </p:nvPicPr>
        <p:blipFill>
          <a:blip r:embed="rId7" cstate="print"/>
          <a:srcRect/>
          <a:stretch>
            <a:fillRect/>
          </a:stretch>
        </p:blipFill>
        <p:spPr bwMode="auto">
          <a:xfrm>
            <a:off x="7041232" y="1412776"/>
            <a:ext cx="1512168" cy="1512168"/>
          </a:xfrm>
          <a:prstGeom prst="rect">
            <a:avLst/>
          </a:prstGeom>
          <a:noFill/>
        </p:spPr>
      </p:pic>
      <p:sp>
        <p:nvSpPr>
          <p:cNvPr id="14" name="Rectangle 13"/>
          <p:cNvSpPr/>
          <p:nvPr/>
        </p:nvSpPr>
        <p:spPr>
          <a:xfrm>
            <a:off x="4664968" y="2636912"/>
            <a:ext cx="4736976" cy="1446550"/>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a:p>
            <a:pPr marL="342900" indent="-342900"/>
            <a:endParaRPr lang="en-GB" sz="1400" b="1" dirty="0">
              <a:latin typeface="Arial" pitchFamily="34" charset="0"/>
              <a:cs typeface="Arial" pitchFamily="34" charset="0"/>
            </a:endParaRPr>
          </a:p>
        </p:txBody>
      </p:sp>
      <p:sp>
        <p:nvSpPr>
          <p:cNvPr id="15" name="TextBox 14"/>
          <p:cNvSpPr txBox="1"/>
          <p:nvPr/>
        </p:nvSpPr>
        <p:spPr>
          <a:xfrm>
            <a:off x="4880992" y="3826783"/>
            <a:ext cx="4752528" cy="2369880"/>
          </a:xfrm>
          <a:prstGeom prst="rect">
            <a:avLst/>
          </a:prstGeom>
          <a:noFill/>
        </p:spPr>
        <p:txBody>
          <a:bodyPr wrap="square" rtlCol="0">
            <a:spAutoFit/>
          </a:bodyPr>
          <a:lstStyle/>
          <a:p>
            <a:pPr marL="342900" indent="-342900">
              <a:buAutoNum type="arabicParenR" startAt="4"/>
            </a:pPr>
            <a:r>
              <a:rPr lang="en-GB" sz="1400" dirty="0">
                <a:latin typeface="Arial" pitchFamily="34" charset="0"/>
                <a:cs typeface="Arial" pitchFamily="34" charset="0"/>
              </a:rPr>
              <a:t>The image below shows a laser cutter. Explain how a </a:t>
            </a:r>
          </a:p>
          <a:p>
            <a:pPr marL="342900" indent="-342900"/>
            <a:r>
              <a:rPr lang="en-GB" sz="1400" dirty="0">
                <a:latin typeface="Arial" pitchFamily="34" charset="0"/>
                <a:cs typeface="Arial" pitchFamily="34" charset="0"/>
              </a:rPr>
              <a:t>        laser cutter works. </a:t>
            </a: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p:txBody>
      </p:sp>
      <p:sp>
        <p:nvSpPr>
          <p:cNvPr id="16" name="Rectangle 15"/>
          <p:cNvSpPr/>
          <p:nvPr/>
        </p:nvSpPr>
        <p:spPr>
          <a:xfrm>
            <a:off x="4880992" y="5411450"/>
            <a:ext cx="4736976" cy="1446550"/>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a:p>
            <a:pPr marL="342900" indent="-342900"/>
            <a:endParaRPr lang="en-GB" sz="1400" b="1" dirty="0">
              <a:latin typeface="Arial" pitchFamily="34" charset="0"/>
              <a:cs typeface="Arial" pitchFamily="34" charset="0"/>
            </a:endParaRPr>
          </a:p>
        </p:txBody>
      </p:sp>
      <p:pic>
        <p:nvPicPr>
          <p:cNvPr id="17414" name="Picture 6" descr="Laser Cut Plastic Images, Stock Photos &amp; Vectors | Shutterstock"/>
          <p:cNvPicPr>
            <a:picLocks noChangeAspect="1" noChangeArrowheads="1"/>
          </p:cNvPicPr>
          <p:nvPr/>
        </p:nvPicPr>
        <p:blipFill>
          <a:blip r:embed="rId8" cstate="print"/>
          <a:srcRect b="10901"/>
          <a:stretch>
            <a:fillRect/>
          </a:stretch>
        </p:blipFill>
        <p:spPr bwMode="auto">
          <a:xfrm>
            <a:off x="5601072" y="4437112"/>
            <a:ext cx="1656184" cy="1059433"/>
          </a:xfrm>
          <a:prstGeom prst="rect">
            <a:avLst/>
          </a:prstGeom>
          <a:noFill/>
        </p:spPr>
      </p:pic>
      <p:pic>
        <p:nvPicPr>
          <p:cNvPr id="17416" name="Picture 8" descr="TS 1290 150W Laser Cutter (Including Chiller)"/>
          <p:cNvPicPr>
            <a:picLocks noChangeAspect="1" noChangeArrowheads="1"/>
          </p:cNvPicPr>
          <p:nvPr/>
        </p:nvPicPr>
        <p:blipFill>
          <a:blip r:embed="rId9" cstate="print"/>
          <a:srcRect/>
          <a:stretch>
            <a:fillRect/>
          </a:stretch>
        </p:blipFill>
        <p:spPr bwMode="auto">
          <a:xfrm>
            <a:off x="7617296" y="4293096"/>
            <a:ext cx="1201043" cy="1403816"/>
          </a:xfrm>
          <a:prstGeom prst="rect">
            <a:avLst/>
          </a:prstGeom>
          <a:noFill/>
        </p:spPr>
      </p:pic>
      <p:sp>
        <p:nvSpPr>
          <p:cNvPr id="21" name="Footer Placeholder 20"/>
          <p:cNvSpPr>
            <a:spLocks noGrp="1"/>
          </p:cNvSpPr>
          <p:nvPr>
            <p:ph type="ftr" sz="quarter" idx="11"/>
          </p:nvPr>
        </p:nvSpPr>
        <p:spPr/>
        <p:txBody>
          <a:bodyPr/>
          <a:lstStyle/>
          <a:p>
            <a:r>
              <a:rPr lang="en-GB"/>
              <a:t>JMARSHALL</a:t>
            </a:r>
          </a:p>
        </p:txBody>
      </p:sp>
      <p:sp>
        <p:nvSpPr>
          <p:cNvPr id="2" name="TextBox 1">
            <a:extLst>
              <a:ext uri="{FF2B5EF4-FFF2-40B4-BE49-F238E27FC236}">
                <a16:creationId xmlns:a16="http://schemas.microsoft.com/office/drawing/2014/main" id="{7FBF0B1F-43A8-4FC7-9C64-5B8C33ED5DFE}"/>
              </a:ext>
            </a:extLst>
          </p:cNvPr>
          <p:cNvSpPr txBox="1"/>
          <p:nvPr/>
        </p:nvSpPr>
        <p:spPr>
          <a:xfrm>
            <a:off x="303313" y="1099778"/>
            <a:ext cx="4130349" cy="461665"/>
          </a:xfrm>
          <a:prstGeom prst="rect">
            <a:avLst/>
          </a:prstGeom>
          <a:noFill/>
        </p:spPr>
        <p:txBody>
          <a:bodyPr wrap="square">
            <a:spAutoFit/>
          </a:bodyPr>
          <a:lstStyle/>
          <a:p>
            <a:r>
              <a:rPr lang="en-GB" sz="1200" dirty="0">
                <a:latin typeface="Arial" pitchFamily="34" charset="0"/>
                <a:cs typeface="Arial" pitchFamily="34" charset="0"/>
              </a:rPr>
              <a:t>Look at the ‘CAM’ PAGES on technologystudent.com to help you. </a:t>
            </a:r>
            <a:endParaRPr lang="en-GB" sz="1200"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p:cNvPicPr>
            <a:picLocks noChangeAspect="1" noChangeArrowheads="1"/>
          </p:cNvPicPr>
          <p:nvPr/>
        </p:nvPicPr>
        <p:blipFill>
          <a:blip r:embed="rId2" cstate="print"/>
          <a:srcRect/>
          <a:stretch>
            <a:fillRect/>
          </a:stretch>
        </p:blipFill>
        <p:spPr bwMode="auto">
          <a:xfrm>
            <a:off x="424272" y="191743"/>
            <a:ext cx="3312368" cy="834804"/>
          </a:xfrm>
          <a:prstGeom prst="rect">
            <a:avLst/>
          </a:prstGeom>
          <a:noFill/>
          <a:ln w="9525">
            <a:noFill/>
            <a:miter lim="800000"/>
            <a:headEnd/>
            <a:tailEnd/>
          </a:ln>
        </p:spPr>
      </p:pic>
      <p:sp>
        <p:nvSpPr>
          <p:cNvPr id="3" name="Rectangle 2"/>
          <p:cNvSpPr/>
          <p:nvPr/>
        </p:nvSpPr>
        <p:spPr>
          <a:xfrm>
            <a:off x="5169024" y="116632"/>
            <a:ext cx="4608512" cy="720080"/>
          </a:xfrm>
          <a:prstGeom prst="rect">
            <a:avLst/>
          </a:prstGeom>
          <a:solidFill>
            <a:srgbClr val="66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Impact" pitchFamily="34" charset="0"/>
              </a:rPr>
              <a:t>Production methods</a:t>
            </a:r>
          </a:p>
        </p:txBody>
      </p:sp>
      <p:graphicFrame>
        <p:nvGraphicFramePr>
          <p:cNvPr id="4" name="Table 3"/>
          <p:cNvGraphicFramePr>
            <a:graphicFrameLocks noGrp="1"/>
          </p:cNvGraphicFramePr>
          <p:nvPr/>
        </p:nvGraphicFramePr>
        <p:xfrm>
          <a:off x="3944887" y="980730"/>
          <a:ext cx="5688633" cy="5574790"/>
        </p:xfrm>
        <a:graphic>
          <a:graphicData uri="http://schemas.openxmlformats.org/drawingml/2006/table">
            <a:tbl>
              <a:tblPr/>
              <a:tblGrid>
                <a:gridCol w="1896211">
                  <a:extLst>
                    <a:ext uri="{9D8B030D-6E8A-4147-A177-3AD203B41FA5}">
                      <a16:colId xmlns:a16="http://schemas.microsoft.com/office/drawing/2014/main" val="20000"/>
                    </a:ext>
                  </a:extLst>
                </a:gridCol>
                <a:gridCol w="1896211">
                  <a:extLst>
                    <a:ext uri="{9D8B030D-6E8A-4147-A177-3AD203B41FA5}">
                      <a16:colId xmlns:a16="http://schemas.microsoft.com/office/drawing/2014/main" val="20001"/>
                    </a:ext>
                  </a:extLst>
                </a:gridCol>
                <a:gridCol w="1896211">
                  <a:extLst>
                    <a:ext uri="{9D8B030D-6E8A-4147-A177-3AD203B41FA5}">
                      <a16:colId xmlns:a16="http://schemas.microsoft.com/office/drawing/2014/main" val="20002"/>
                    </a:ext>
                  </a:extLst>
                </a:gridCol>
              </a:tblGrid>
              <a:tr h="235219">
                <a:tc>
                  <a:txBody>
                    <a:bodyPr/>
                    <a:lstStyle/>
                    <a:p>
                      <a:pPr algn="ctr"/>
                      <a:r>
                        <a:rPr lang="en-GB" sz="1200" b="1" dirty="0">
                          <a:solidFill>
                            <a:srgbClr val="231F20"/>
                          </a:solidFill>
                          <a:latin typeface="Arial" pitchFamily="34" charset="0"/>
                          <a:cs typeface="Arial" pitchFamily="34" charset="0"/>
                        </a:rPr>
                        <a:t>Scale of production</a:t>
                      </a:r>
                    </a:p>
                  </a:txBody>
                  <a:tcPr marL="18574" marR="18574" marT="18574" marB="185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200" b="1" dirty="0">
                          <a:solidFill>
                            <a:srgbClr val="231F20"/>
                          </a:solidFill>
                          <a:latin typeface="Arial" pitchFamily="34" charset="0"/>
                          <a:cs typeface="Arial" pitchFamily="34" charset="0"/>
                        </a:rPr>
                        <a:t>Advantages</a:t>
                      </a:r>
                    </a:p>
                  </a:txBody>
                  <a:tcPr marL="18574" marR="18574" marT="18574" marB="185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200" b="1" dirty="0">
                          <a:solidFill>
                            <a:srgbClr val="231F20"/>
                          </a:solidFill>
                          <a:latin typeface="Arial" pitchFamily="34" charset="0"/>
                          <a:cs typeface="Arial" pitchFamily="34" charset="0"/>
                        </a:rPr>
                        <a:t>Disadvantages</a:t>
                      </a:r>
                    </a:p>
                  </a:txBody>
                  <a:tcPr marL="18574" marR="18574" marT="18574" marB="185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1017245">
                <a:tc>
                  <a:txBody>
                    <a:bodyPr/>
                    <a:lstStyle/>
                    <a:p>
                      <a:pPr algn="ctr"/>
                      <a:r>
                        <a:rPr lang="en-GB" sz="1200">
                          <a:solidFill>
                            <a:srgbClr val="231F20"/>
                          </a:solidFill>
                          <a:latin typeface="Arial" pitchFamily="34" charset="0"/>
                          <a:cs typeface="Arial" pitchFamily="34" charset="0"/>
                        </a:rPr>
                        <a:t>One-off</a:t>
                      </a:r>
                    </a:p>
                  </a:txBody>
                  <a:tcPr marL="18574" marR="18574" marT="18574" marB="185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200" dirty="0">
                        <a:solidFill>
                          <a:srgbClr val="231F20"/>
                        </a:solidFill>
                        <a:latin typeface="Arial" pitchFamily="34" charset="0"/>
                        <a:cs typeface="Arial" pitchFamily="34" charset="0"/>
                      </a:endParaRPr>
                    </a:p>
                    <a:p>
                      <a:endParaRPr lang="en-GB" sz="1200" dirty="0">
                        <a:solidFill>
                          <a:srgbClr val="231F20"/>
                        </a:solidFill>
                        <a:latin typeface="Arial" pitchFamily="34" charset="0"/>
                        <a:cs typeface="Arial" pitchFamily="34" charset="0"/>
                      </a:endParaRPr>
                    </a:p>
                    <a:p>
                      <a:endParaRPr lang="en-GB" sz="1200" dirty="0">
                        <a:solidFill>
                          <a:srgbClr val="231F20"/>
                        </a:solidFill>
                        <a:latin typeface="Arial" pitchFamily="34" charset="0"/>
                        <a:cs typeface="Arial" pitchFamily="34" charset="0"/>
                      </a:endParaRPr>
                    </a:p>
                    <a:p>
                      <a:endParaRPr lang="en-GB" sz="1200" dirty="0">
                        <a:solidFill>
                          <a:srgbClr val="231F20"/>
                        </a:solidFill>
                        <a:latin typeface="Arial" pitchFamily="34" charset="0"/>
                        <a:cs typeface="Arial" pitchFamily="34" charset="0"/>
                      </a:endParaRPr>
                    </a:p>
                    <a:p>
                      <a:endParaRPr lang="en-GB" sz="1200" dirty="0">
                        <a:solidFill>
                          <a:srgbClr val="231F20"/>
                        </a:solidFill>
                        <a:latin typeface="Arial" pitchFamily="34" charset="0"/>
                        <a:cs typeface="Arial" pitchFamily="34" charset="0"/>
                      </a:endParaRPr>
                    </a:p>
                  </a:txBody>
                  <a:tcPr marL="18574" marR="18574" marT="18574" marB="185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200" dirty="0">
                        <a:solidFill>
                          <a:srgbClr val="231F20"/>
                        </a:solidFill>
                        <a:latin typeface="Arial" pitchFamily="34" charset="0"/>
                        <a:cs typeface="Arial" pitchFamily="34" charset="0"/>
                      </a:endParaRPr>
                    </a:p>
                  </a:txBody>
                  <a:tcPr marL="18574" marR="18574" marT="18574" marB="185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1266722">
                <a:tc>
                  <a:txBody>
                    <a:bodyPr/>
                    <a:lstStyle/>
                    <a:p>
                      <a:pPr algn="ctr"/>
                      <a:r>
                        <a:rPr lang="en-GB" sz="1200" dirty="0">
                          <a:solidFill>
                            <a:srgbClr val="231F20"/>
                          </a:solidFill>
                          <a:latin typeface="Arial" pitchFamily="34" charset="0"/>
                          <a:cs typeface="Arial" pitchFamily="34" charset="0"/>
                        </a:rPr>
                        <a:t>Batch</a:t>
                      </a:r>
                    </a:p>
                  </a:txBody>
                  <a:tcPr marL="18574" marR="18574" marT="18574" marB="185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200" dirty="0">
                        <a:solidFill>
                          <a:srgbClr val="231F20"/>
                        </a:solidFill>
                        <a:latin typeface="Arial" pitchFamily="34" charset="0"/>
                        <a:cs typeface="Arial" pitchFamily="34" charset="0"/>
                      </a:endParaRPr>
                    </a:p>
                  </a:txBody>
                  <a:tcPr marL="18574" marR="18574" marT="18574" marB="185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dirty="0">
                          <a:solidFill>
                            <a:srgbClr val="231F20"/>
                          </a:solidFill>
                          <a:latin typeface="Arial" pitchFamily="34" charset="0"/>
                          <a:cs typeface="Arial" pitchFamily="34" charset="0"/>
                        </a:rPr>
                        <a:t>Downtime between batches</a:t>
                      </a:r>
                    </a:p>
                  </a:txBody>
                  <a:tcPr marL="18574" marR="18574" marT="18574" marB="185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1266722">
                <a:tc>
                  <a:txBody>
                    <a:bodyPr/>
                    <a:lstStyle/>
                    <a:p>
                      <a:pPr algn="ctr"/>
                      <a:r>
                        <a:rPr lang="en-GB" sz="1200" dirty="0">
                          <a:solidFill>
                            <a:srgbClr val="231F20"/>
                          </a:solidFill>
                          <a:latin typeface="Arial" pitchFamily="34" charset="0"/>
                          <a:cs typeface="Arial" pitchFamily="34" charset="0"/>
                        </a:rPr>
                        <a:t>Mass</a:t>
                      </a:r>
                    </a:p>
                  </a:txBody>
                  <a:tcPr marL="18574" marR="18574" marT="18574" marB="185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a:solidFill>
                            <a:srgbClr val="231F20"/>
                          </a:solidFill>
                          <a:latin typeface="Arial" pitchFamily="34" charset="0"/>
                          <a:cs typeface="Arial" pitchFamily="34" charset="0"/>
                        </a:rPr>
                        <a:t>High volumes can be produced, materials can be bulk purchased at cheaper rates, low-skilled workforce required</a:t>
                      </a:r>
                    </a:p>
                  </a:txBody>
                  <a:tcPr marL="18574" marR="18574" marT="18574" marB="185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200" dirty="0">
                        <a:solidFill>
                          <a:srgbClr val="231F20"/>
                        </a:solidFill>
                        <a:latin typeface="Arial" pitchFamily="34" charset="0"/>
                        <a:cs typeface="Arial" pitchFamily="34" charset="0"/>
                      </a:endParaRPr>
                    </a:p>
                  </a:txBody>
                  <a:tcPr marL="18574" marR="18574" marT="18574" marB="185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1788882">
                <a:tc>
                  <a:txBody>
                    <a:bodyPr/>
                    <a:lstStyle/>
                    <a:p>
                      <a:pPr algn="ctr"/>
                      <a:r>
                        <a:rPr lang="en-GB" sz="1200" dirty="0">
                          <a:solidFill>
                            <a:srgbClr val="231F20"/>
                          </a:solidFill>
                          <a:latin typeface="Arial" pitchFamily="34" charset="0"/>
                          <a:cs typeface="Arial" pitchFamily="34" charset="0"/>
                        </a:rPr>
                        <a:t>Continuous</a:t>
                      </a:r>
                    </a:p>
                  </a:txBody>
                  <a:tcPr marL="18574" marR="18574" marT="18574" marB="185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200" dirty="0">
                        <a:solidFill>
                          <a:srgbClr val="231F20"/>
                        </a:solidFill>
                        <a:latin typeface="Arial" pitchFamily="34" charset="0"/>
                        <a:cs typeface="Arial" pitchFamily="34" charset="0"/>
                      </a:endParaRPr>
                    </a:p>
                  </a:txBody>
                  <a:tcPr marL="18574" marR="18574" marT="18574" marB="185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dirty="0">
                          <a:solidFill>
                            <a:srgbClr val="231F20"/>
                          </a:solidFill>
                          <a:latin typeface="Arial" pitchFamily="34" charset="0"/>
                          <a:cs typeface="Arial" pitchFamily="34" charset="0"/>
                        </a:rPr>
                        <a:t>Expensive to set up due to specialised equipment, expensive machinery repairs</a:t>
                      </a:r>
                    </a:p>
                  </a:txBody>
                  <a:tcPr marL="18574" marR="18574" marT="18574" marB="185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
        <p:nvSpPr>
          <p:cNvPr id="5" name="Rounded Rectangle 4"/>
          <p:cNvSpPr/>
          <p:nvPr/>
        </p:nvSpPr>
        <p:spPr>
          <a:xfrm>
            <a:off x="300708" y="1107767"/>
            <a:ext cx="3435932" cy="936104"/>
          </a:xfrm>
          <a:prstGeom prst="round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100" dirty="0">
                <a:solidFill>
                  <a:schemeClr val="tx1"/>
                </a:solidFill>
                <a:latin typeface="Arial" panose="020B0604020202020204" pitchFamily="34" charset="0"/>
                <a:cs typeface="Arial" pitchFamily="34" charset="0"/>
              </a:rPr>
              <a:t>Look at the ‘Scales of Production’ chapter’ on technologystudent.com and read about production methods. Complete the missing areas of the chart of advantages and disadvantages for each production method.</a:t>
            </a:r>
          </a:p>
        </p:txBody>
      </p:sp>
      <p:sp>
        <p:nvSpPr>
          <p:cNvPr id="6" name="TextBox 5"/>
          <p:cNvSpPr txBox="1"/>
          <p:nvPr/>
        </p:nvSpPr>
        <p:spPr>
          <a:xfrm>
            <a:off x="272480" y="2233474"/>
            <a:ext cx="3615952" cy="3200876"/>
          </a:xfrm>
          <a:prstGeom prst="rect">
            <a:avLst/>
          </a:prstGeom>
          <a:noFill/>
        </p:spPr>
        <p:txBody>
          <a:bodyPr wrap="square" rtlCol="0">
            <a:spAutoFit/>
          </a:bodyPr>
          <a:lstStyle/>
          <a:p>
            <a:pPr marL="228600" indent="-228600">
              <a:buAutoNum type="arabicParenR"/>
            </a:pPr>
            <a:r>
              <a:rPr lang="en-GB" sz="1400" dirty="0">
                <a:latin typeface="Arial" pitchFamily="34" charset="0"/>
                <a:cs typeface="Arial" pitchFamily="34" charset="0"/>
              </a:rPr>
              <a:t>3d printers use additive manufacture. Laser cutters use subtractive manufacture. Explain the difference </a:t>
            </a:r>
            <a:r>
              <a:rPr lang="en-GB" sz="1400" b="1" dirty="0">
                <a:latin typeface="Arial" pitchFamily="34" charset="0"/>
                <a:cs typeface="Arial" pitchFamily="34" charset="0"/>
              </a:rPr>
              <a:t>between additive and subtractive manufacture</a:t>
            </a:r>
            <a:r>
              <a:rPr lang="en-GB" sz="1400" dirty="0">
                <a:latin typeface="Arial" pitchFamily="34" charset="0"/>
                <a:cs typeface="Arial" pitchFamily="34" charset="0"/>
              </a:rPr>
              <a:t>.</a:t>
            </a:r>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p:txBody>
      </p:sp>
      <p:sp>
        <p:nvSpPr>
          <p:cNvPr id="7" name="Rectangle 6"/>
          <p:cNvSpPr/>
          <p:nvPr/>
        </p:nvSpPr>
        <p:spPr>
          <a:xfrm>
            <a:off x="0" y="4581128"/>
            <a:ext cx="3913784" cy="2308324"/>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a:p>
            <a:pPr marL="342900" indent="-342900"/>
            <a:r>
              <a:rPr lang="en-GB" sz="1400" b="1" dirty="0">
                <a:latin typeface="Arial" pitchFamily="34" charset="0"/>
                <a:cs typeface="Arial" pitchFamily="34" charset="0"/>
              </a:rPr>
              <a:t>      </a:t>
            </a:r>
          </a:p>
        </p:txBody>
      </p:sp>
      <p:pic>
        <p:nvPicPr>
          <p:cNvPr id="16387" name="Picture 3"/>
          <p:cNvPicPr>
            <a:picLocks noChangeAspect="1" noChangeArrowheads="1"/>
          </p:cNvPicPr>
          <p:nvPr/>
        </p:nvPicPr>
        <p:blipFill>
          <a:blip r:embed="rId3" cstate="print"/>
          <a:srcRect/>
          <a:stretch>
            <a:fillRect/>
          </a:stretch>
        </p:blipFill>
        <p:spPr bwMode="auto">
          <a:xfrm>
            <a:off x="2204391" y="3429000"/>
            <a:ext cx="1533525" cy="1385888"/>
          </a:xfrm>
          <a:prstGeom prst="rect">
            <a:avLst/>
          </a:prstGeom>
          <a:noFill/>
          <a:ln w="9525">
            <a:noFill/>
            <a:miter lim="800000"/>
            <a:headEnd/>
            <a:tailEnd/>
          </a:ln>
        </p:spPr>
      </p:pic>
      <p:pic>
        <p:nvPicPr>
          <p:cNvPr id="16388" name="Picture 4"/>
          <p:cNvPicPr>
            <a:picLocks noChangeAspect="1" noChangeArrowheads="1"/>
          </p:cNvPicPr>
          <p:nvPr/>
        </p:nvPicPr>
        <p:blipFill>
          <a:blip r:embed="rId4" cstate="print"/>
          <a:srcRect/>
          <a:stretch>
            <a:fillRect/>
          </a:stretch>
        </p:blipFill>
        <p:spPr bwMode="auto">
          <a:xfrm>
            <a:off x="491751" y="3399534"/>
            <a:ext cx="1440160" cy="1405035"/>
          </a:xfrm>
          <a:prstGeom prst="rect">
            <a:avLst/>
          </a:prstGeom>
          <a:noFill/>
          <a:ln w="9525">
            <a:noFill/>
            <a:miter lim="800000"/>
            <a:headEnd/>
            <a:tailEnd/>
          </a:ln>
        </p:spPr>
      </p:pic>
      <p:sp>
        <p:nvSpPr>
          <p:cNvPr id="13" name="Footer Placeholder 12"/>
          <p:cNvSpPr>
            <a:spLocks noGrp="1"/>
          </p:cNvSpPr>
          <p:nvPr>
            <p:ph type="ftr" sz="quarter" idx="11"/>
          </p:nvPr>
        </p:nvSpPr>
        <p:spPr/>
        <p:txBody>
          <a:bodyPr/>
          <a:lstStyle/>
          <a:p>
            <a:r>
              <a:rPr lang="en-GB"/>
              <a:t>JMARSHALL</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p:cNvPicPr>
            <a:picLocks noChangeAspect="1" noChangeArrowheads="1"/>
          </p:cNvPicPr>
          <p:nvPr/>
        </p:nvPicPr>
        <p:blipFill>
          <a:blip r:embed="rId2" cstate="print"/>
          <a:srcRect/>
          <a:stretch>
            <a:fillRect/>
          </a:stretch>
        </p:blipFill>
        <p:spPr bwMode="auto">
          <a:xfrm>
            <a:off x="272480" y="260648"/>
            <a:ext cx="3428591" cy="864096"/>
          </a:xfrm>
          <a:prstGeom prst="rect">
            <a:avLst/>
          </a:prstGeom>
          <a:noFill/>
          <a:ln w="9525">
            <a:noFill/>
            <a:miter lim="800000"/>
            <a:headEnd/>
            <a:tailEnd/>
          </a:ln>
        </p:spPr>
      </p:pic>
      <p:sp>
        <p:nvSpPr>
          <p:cNvPr id="3" name="TextBox 2"/>
          <p:cNvSpPr txBox="1"/>
          <p:nvPr/>
        </p:nvSpPr>
        <p:spPr>
          <a:xfrm>
            <a:off x="145186" y="1591889"/>
            <a:ext cx="4032448" cy="1015663"/>
          </a:xfrm>
          <a:prstGeom prst="rect">
            <a:avLst/>
          </a:prstGeom>
          <a:noFill/>
        </p:spPr>
        <p:txBody>
          <a:bodyPr wrap="square" rtlCol="0">
            <a:spAutoFit/>
          </a:bodyPr>
          <a:lstStyle/>
          <a:p>
            <a:pPr marL="228600" indent="-228600">
              <a:buAutoNum type="arabicParenR"/>
            </a:pPr>
            <a:r>
              <a:rPr lang="en-GB" sz="1200" dirty="0">
                <a:latin typeface="Arial" pitchFamily="34" charset="0"/>
                <a:cs typeface="Arial" pitchFamily="34" charset="0"/>
              </a:rPr>
              <a:t>The image below shows a bucket that has been designed with ergonomics and anthropometrics  in mind. Explain how </a:t>
            </a:r>
            <a:r>
              <a:rPr lang="en-GB" sz="1200" b="1" dirty="0">
                <a:latin typeface="Arial" pitchFamily="34" charset="0"/>
                <a:cs typeface="Arial" pitchFamily="34" charset="0"/>
              </a:rPr>
              <a:t>ergonomics and anthropometrics </a:t>
            </a:r>
            <a:r>
              <a:rPr lang="en-GB" sz="1200" dirty="0">
                <a:latin typeface="Arial" pitchFamily="34" charset="0"/>
                <a:cs typeface="Arial" pitchFamily="34" charset="0"/>
              </a:rPr>
              <a:t>have been used in the design of the bucket.</a:t>
            </a:r>
          </a:p>
        </p:txBody>
      </p:sp>
      <p:sp>
        <p:nvSpPr>
          <p:cNvPr id="5" name="Rectangle 4"/>
          <p:cNvSpPr/>
          <p:nvPr/>
        </p:nvSpPr>
        <p:spPr>
          <a:xfrm>
            <a:off x="3800872" y="260648"/>
            <a:ext cx="5904656" cy="576064"/>
          </a:xfrm>
          <a:prstGeom prst="rect">
            <a:avLst/>
          </a:prstGeom>
          <a:solidFill>
            <a:srgbClr val="66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Impact" pitchFamily="34" charset="0"/>
              </a:rPr>
              <a:t>Ergonomics and Anthropometrics</a:t>
            </a:r>
          </a:p>
        </p:txBody>
      </p:sp>
      <p:pic>
        <p:nvPicPr>
          <p:cNvPr id="15364" name="Picture 4" descr="Ergonomic Bucket - Ned&amp;Fred"/>
          <p:cNvPicPr>
            <a:picLocks noChangeAspect="1" noChangeArrowheads="1"/>
          </p:cNvPicPr>
          <p:nvPr/>
        </p:nvPicPr>
        <p:blipFill>
          <a:blip r:embed="rId3" cstate="print"/>
          <a:srcRect/>
          <a:stretch>
            <a:fillRect/>
          </a:stretch>
        </p:blipFill>
        <p:spPr bwMode="auto">
          <a:xfrm>
            <a:off x="928088" y="2708823"/>
            <a:ext cx="2260716" cy="1944216"/>
          </a:xfrm>
          <a:prstGeom prst="rect">
            <a:avLst/>
          </a:prstGeom>
          <a:noFill/>
        </p:spPr>
      </p:pic>
      <p:sp>
        <p:nvSpPr>
          <p:cNvPr id="7" name="Rectangle 6"/>
          <p:cNvSpPr/>
          <p:nvPr/>
        </p:nvSpPr>
        <p:spPr>
          <a:xfrm>
            <a:off x="-28514" y="4549676"/>
            <a:ext cx="3913784" cy="2308324"/>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a:p>
            <a:pPr marL="342900" indent="-342900"/>
            <a:r>
              <a:rPr lang="en-GB" sz="1400" b="1" dirty="0">
                <a:latin typeface="Arial" pitchFamily="34" charset="0"/>
                <a:cs typeface="Arial" pitchFamily="34" charset="0"/>
              </a:rPr>
              <a:t>      </a:t>
            </a:r>
          </a:p>
        </p:txBody>
      </p:sp>
      <p:sp>
        <p:nvSpPr>
          <p:cNvPr id="8" name="Rectangle 7"/>
          <p:cNvSpPr/>
          <p:nvPr/>
        </p:nvSpPr>
        <p:spPr>
          <a:xfrm>
            <a:off x="3944888" y="2204864"/>
            <a:ext cx="5688632" cy="4320480"/>
          </a:xfrm>
          <a:prstGeom prst="rect">
            <a:avLst/>
          </a:prstGeom>
          <a:no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5025008" y="980728"/>
            <a:ext cx="4464496" cy="864096"/>
          </a:xfrm>
          <a:prstGeom prst="rect">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GB" dirty="0"/>
          </a:p>
        </p:txBody>
      </p:sp>
      <p:sp>
        <p:nvSpPr>
          <p:cNvPr id="10" name="Explosion 1 9"/>
          <p:cNvSpPr/>
          <p:nvPr/>
        </p:nvSpPr>
        <p:spPr>
          <a:xfrm>
            <a:off x="4088904" y="836712"/>
            <a:ext cx="1944216" cy="1901011"/>
          </a:xfrm>
          <a:prstGeom prst="irregularSeal1">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latin typeface="Arial Unicode MS" pitchFamily="34" charset="-128"/>
                <a:ea typeface="Arial Unicode MS" pitchFamily="34" charset="-128"/>
                <a:cs typeface="Arial Unicode MS" pitchFamily="34" charset="-128"/>
              </a:rPr>
              <a:t>Challenge!</a:t>
            </a:r>
          </a:p>
        </p:txBody>
      </p:sp>
      <p:pic>
        <p:nvPicPr>
          <p:cNvPr id="15366" name="Picture 6" descr="Custom Wide Tooth Plastic Hair Combs Carbon Fiber Comb - Buy ..."/>
          <p:cNvPicPr>
            <a:picLocks noChangeAspect="1" noChangeArrowheads="1"/>
          </p:cNvPicPr>
          <p:nvPr/>
        </p:nvPicPr>
        <p:blipFill>
          <a:blip r:embed="rId4" cstate="print"/>
          <a:srcRect l="4430" t="17718" r="6978" b="6978"/>
          <a:stretch>
            <a:fillRect/>
          </a:stretch>
        </p:blipFill>
        <p:spPr bwMode="auto">
          <a:xfrm>
            <a:off x="7833320" y="2276872"/>
            <a:ext cx="1694306" cy="1440160"/>
          </a:xfrm>
          <a:prstGeom prst="rect">
            <a:avLst/>
          </a:prstGeom>
          <a:noFill/>
        </p:spPr>
      </p:pic>
      <p:sp>
        <p:nvSpPr>
          <p:cNvPr id="12" name="TextBox 11"/>
          <p:cNvSpPr txBox="1"/>
          <p:nvPr/>
        </p:nvSpPr>
        <p:spPr>
          <a:xfrm>
            <a:off x="6033120" y="1052736"/>
            <a:ext cx="3600400" cy="769441"/>
          </a:xfrm>
          <a:prstGeom prst="rect">
            <a:avLst/>
          </a:prstGeom>
          <a:noFill/>
        </p:spPr>
        <p:txBody>
          <a:bodyPr wrap="square" rtlCol="0">
            <a:spAutoFit/>
          </a:bodyPr>
          <a:lstStyle/>
          <a:p>
            <a:r>
              <a:rPr lang="en-GB" sz="1100" dirty="0"/>
              <a:t>In the box below redesign the comb to make it more </a:t>
            </a:r>
            <a:r>
              <a:rPr lang="en-GB" sz="1100" b="1" dirty="0"/>
              <a:t>ergonomic</a:t>
            </a:r>
            <a:r>
              <a:rPr lang="en-GB" sz="1100" dirty="0"/>
              <a:t>. For example, you could add a handle with a rubber grip to make it more comfortable or change the shape of it to make it more comfortable and easy to use.</a:t>
            </a:r>
          </a:p>
        </p:txBody>
      </p:sp>
      <p:sp>
        <p:nvSpPr>
          <p:cNvPr id="14" name="Footer Placeholder 13"/>
          <p:cNvSpPr>
            <a:spLocks noGrp="1"/>
          </p:cNvSpPr>
          <p:nvPr>
            <p:ph type="ftr" sz="quarter" idx="11"/>
          </p:nvPr>
        </p:nvSpPr>
        <p:spPr/>
        <p:txBody>
          <a:bodyPr/>
          <a:lstStyle/>
          <a:p>
            <a:r>
              <a:rPr lang="en-GB"/>
              <a:t>JMARSHALL</a:t>
            </a:r>
          </a:p>
        </p:txBody>
      </p:sp>
      <p:sp>
        <p:nvSpPr>
          <p:cNvPr id="2" name="TextBox 1">
            <a:extLst>
              <a:ext uri="{FF2B5EF4-FFF2-40B4-BE49-F238E27FC236}">
                <a16:creationId xmlns:a16="http://schemas.microsoft.com/office/drawing/2014/main" id="{0F146672-38CD-4031-9249-87C5B7EAA126}"/>
              </a:ext>
            </a:extLst>
          </p:cNvPr>
          <p:cNvSpPr txBox="1"/>
          <p:nvPr/>
        </p:nvSpPr>
        <p:spPr>
          <a:xfrm>
            <a:off x="438853" y="1038457"/>
            <a:ext cx="4130349" cy="461665"/>
          </a:xfrm>
          <a:prstGeom prst="rect">
            <a:avLst/>
          </a:prstGeom>
          <a:noFill/>
        </p:spPr>
        <p:txBody>
          <a:bodyPr wrap="square">
            <a:spAutoFit/>
          </a:bodyPr>
          <a:lstStyle/>
          <a:p>
            <a:r>
              <a:rPr lang="en-GB" sz="1200" dirty="0">
                <a:latin typeface="Arial" pitchFamily="34" charset="0"/>
                <a:cs typeface="Arial" pitchFamily="34" charset="0"/>
              </a:rPr>
              <a:t>Look at the ‘Ergonomics and Anthropometrics’ page </a:t>
            </a:r>
          </a:p>
          <a:p>
            <a:r>
              <a:rPr lang="en-GB" sz="1200" dirty="0">
                <a:latin typeface="Arial" pitchFamily="34" charset="0"/>
                <a:cs typeface="Arial" pitchFamily="34" charset="0"/>
              </a:rPr>
              <a:t>on technologystudent.com to help you. </a:t>
            </a:r>
            <a:endParaRPr lang="en-GB" sz="1200" dirty="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extBox 17"/>
          <p:cNvSpPr txBox="1"/>
          <p:nvPr/>
        </p:nvSpPr>
        <p:spPr>
          <a:xfrm>
            <a:off x="5604752" y="3905973"/>
            <a:ext cx="2172112" cy="1415772"/>
          </a:xfrm>
          <a:prstGeom prst="rect">
            <a:avLst/>
          </a:prstGeom>
          <a:noFill/>
        </p:spPr>
        <p:txBody>
          <a:bodyPr wrap="square" rtlCol="0">
            <a:spAutoFit/>
          </a:bodyPr>
          <a:lstStyle/>
          <a:p>
            <a:pPr marL="228600" indent="-228600"/>
            <a:r>
              <a:rPr lang="en-GB" sz="1400" dirty="0">
                <a:latin typeface="Arial" pitchFamily="34" charset="0"/>
                <a:cs typeface="Arial" pitchFamily="34" charset="0"/>
              </a:rPr>
              <a:t>2) </a:t>
            </a:r>
            <a:r>
              <a:rPr lang="en-GB" sz="1200" dirty="0">
                <a:latin typeface="Arial" pitchFamily="34" charset="0"/>
                <a:cs typeface="Arial" pitchFamily="34" charset="0"/>
              </a:rPr>
              <a:t>The symbol shown below is often found on plastic packaging. Explain what </a:t>
            </a:r>
            <a:r>
              <a:rPr lang="en-GB" sz="1200" b="1" dirty="0">
                <a:latin typeface="Arial" pitchFamily="34" charset="0"/>
                <a:cs typeface="Arial" pitchFamily="34" charset="0"/>
              </a:rPr>
              <a:t>information </a:t>
            </a:r>
            <a:r>
              <a:rPr lang="en-GB" sz="1200" dirty="0">
                <a:latin typeface="Arial" pitchFamily="34" charset="0"/>
                <a:cs typeface="Arial" pitchFamily="34" charset="0"/>
              </a:rPr>
              <a:t>this gives to the customer about the sourcing of produce.    </a:t>
            </a:r>
          </a:p>
          <a:p>
            <a:pPr marL="228600" indent="-228600"/>
            <a:endParaRPr lang="en-GB" sz="1200" dirty="0">
              <a:latin typeface="Arial" pitchFamily="34" charset="0"/>
              <a:cs typeface="Arial" pitchFamily="34" charset="0"/>
            </a:endParaRPr>
          </a:p>
        </p:txBody>
      </p:sp>
      <p:pic>
        <p:nvPicPr>
          <p:cNvPr id="81924" name="Picture 4" descr="Plastic Bottle Pig Planter - Think Crafts by CreateForLess"/>
          <p:cNvPicPr>
            <a:picLocks noChangeAspect="1" noChangeArrowheads="1"/>
          </p:cNvPicPr>
          <p:nvPr/>
        </p:nvPicPr>
        <p:blipFill>
          <a:blip r:embed="rId2" cstate="print"/>
          <a:srcRect/>
          <a:stretch>
            <a:fillRect/>
          </a:stretch>
        </p:blipFill>
        <p:spPr bwMode="auto">
          <a:xfrm>
            <a:off x="3512840" y="2492896"/>
            <a:ext cx="1728192" cy="1728192"/>
          </a:xfrm>
          <a:prstGeom prst="rect">
            <a:avLst/>
          </a:prstGeom>
          <a:noFill/>
        </p:spPr>
      </p:pic>
      <p:pic>
        <p:nvPicPr>
          <p:cNvPr id="81922" name="Picture 2" descr="Super Simple Recycled Plastic Bottle Planters - Super Simple"/>
          <p:cNvPicPr>
            <a:picLocks noChangeAspect="1" noChangeArrowheads="1"/>
          </p:cNvPicPr>
          <p:nvPr/>
        </p:nvPicPr>
        <p:blipFill>
          <a:blip r:embed="rId3" cstate="print"/>
          <a:srcRect/>
          <a:stretch>
            <a:fillRect/>
          </a:stretch>
        </p:blipFill>
        <p:spPr bwMode="auto">
          <a:xfrm>
            <a:off x="272480" y="2492896"/>
            <a:ext cx="3201271" cy="1800200"/>
          </a:xfrm>
          <a:prstGeom prst="rect">
            <a:avLst/>
          </a:prstGeom>
          <a:noFill/>
        </p:spPr>
      </p:pic>
      <p:pic>
        <p:nvPicPr>
          <p:cNvPr id="5" name="Picture 2"/>
          <p:cNvPicPr>
            <a:picLocks noChangeAspect="1" noChangeArrowheads="1"/>
          </p:cNvPicPr>
          <p:nvPr/>
        </p:nvPicPr>
        <p:blipFill>
          <a:blip r:embed="rId4" cstate="print"/>
          <a:srcRect/>
          <a:stretch>
            <a:fillRect/>
          </a:stretch>
        </p:blipFill>
        <p:spPr bwMode="auto">
          <a:xfrm>
            <a:off x="200472" y="260648"/>
            <a:ext cx="3428591" cy="864096"/>
          </a:xfrm>
          <a:prstGeom prst="rect">
            <a:avLst/>
          </a:prstGeom>
          <a:noFill/>
          <a:ln w="9525">
            <a:noFill/>
            <a:miter lim="800000"/>
            <a:headEnd/>
            <a:tailEnd/>
          </a:ln>
        </p:spPr>
      </p:pic>
      <p:sp>
        <p:nvSpPr>
          <p:cNvPr id="8" name="Rectangle 7"/>
          <p:cNvSpPr/>
          <p:nvPr/>
        </p:nvSpPr>
        <p:spPr>
          <a:xfrm>
            <a:off x="200472" y="1124744"/>
            <a:ext cx="4464496" cy="1224136"/>
          </a:xfrm>
          <a:prstGeom prst="rect">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GB" dirty="0"/>
          </a:p>
        </p:txBody>
      </p:sp>
      <p:sp>
        <p:nvSpPr>
          <p:cNvPr id="6" name="Explosion 1 5"/>
          <p:cNvSpPr/>
          <p:nvPr/>
        </p:nvSpPr>
        <p:spPr>
          <a:xfrm>
            <a:off x="3368824" y="836712"/>
            <a:ext cx="1944216" cy="1901011"/>
          </a:xfrm>
          <a:prstGeom prst="irregularSeal1">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latin typeface="Arial Unicode MS" pitchFamily="34" charset="-128"/>
                <a:ea typeface="Arial Unicode MS" pitchFamily="34" charset="-128"/>
                <a:cs typeface="Arial Unicode MS" pitchFamily="34" charset="-128"/>
              </a:rPr>
              <a:t>Challenge!</a:t>
            </a:r>
          </a:p>
        </p:txBody>
      </p:sp>
      <p:sp>
        <p:nvSpPr>
          <p:cNvPr id="7" name="TextBox 6"/>
          <p:cNvSpPr txBox="1"/>
          <p:nvPr/>
        </p:nvSpPr>
        <p:spPr>
          <a:xfrm>
            <a:off x="344488" y="1196752"/>
            <a:ext cx="3240360" cy="938719"/>
          </a:xfrm>
          <a:prstGeom prst="rect">
            <a:avLst/>
          </a:prstGeom>
          <a:noFill/>
        </p:spPr>
        <p:txBody>
          <a:bodyPr wrap="square" rtlCol="0">
            <a:spAutoFit/>
          </a:bodyPr>
          <a:lstStyle/>
          <a:p>
            <a:r>
              <a:rPr lang="en-GB" sz="1100" dirty="0"/>
              <a:t>Take some plastic bottles, carefully cut them with </a:t>
            </a:r>
          </a:p>
          <a:p>
            <a:r>
              <a:rPr lang="en-GB" sz="1100" dirty="0"/>
              <a:t>scissors to shape them into  an unusual design to </a:t>
            </a:r>
          </a:p>
          <a:p>
            <a:r>
              <a:rPr lang="en-GB" sz="1100" dirty="0"/>
              <a:t>create planters for garden plants. You can </a:t>
            </a:r>
          </a:p>
          <a:p>
            <a:r>
              <a:rPr lang="en-GB" sz="1100" dirty="0"/>
              <a:t>decorate your planters by painting them or gluing</a:t>
            </a:r>
          </a:p>
          <a:p>
            <a:r>
              <a:rPr lang="en-GB" sz="1100" dirty="0"/>
              <a:t>buttons on to them. Be creative and have fun!</a:t>
            </a:r>
          </a:p>
        </p:txBody>
      </p:sp>
      <p:sp>
        <p:nvSpPr>
          <p:cNvPr id="9" name="Rectangle 8"/>
          <p:cNvSpPr/>
          <p:nvPr/>
        </p:nvSpPr>
        <p:spPr>
          <a:xfrm>
            <a:off x="5097016" y="260648"/>
            <a:ext cx="4608512" cy="720080"/>
          </a:xfrm>
          <a:prstGeom prst="rect">
            <a:avLst/>
          </a:prstGeom>
          <a:solidFill>
            <a:srgbClr val="66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Impact" pitchFamily="34" charset="0"/>
              </a:rPr>
              <a:t>Can you answer these questions?</a:t>
            </a:r>
          </a:p>
        </p:txBody>
      </p:sp>
      <p:pic>
        <p:nvPicPr>
          <p:cNvPr id="81926" name="Picture 6" descr="plants growing in plastic bottle /plastic bottle ideas/planter ..."/>
          <p:cNvPicPr>
            <a:picLocks noChangeAspect="1" noChangeArrowheads="1"/>
          </p:cNvPicPr>
          <p:nvPr/>
        </p:nvPicPr>
        <p:blipFill>
          <a:blip r:embed="rId5" cstate="print"/>
          <a:srcRect/>
          <a:stretch>
            <a:fillRect/>
          </a:stretch>
        </p:blipFill>
        <p:spPr bwMode="auto">
          <a:xfrm>
            <a:off x="416496" y="4293096"/>
            <a:ext cx="3960440" cy="2227747"/>
          </a:xfrm>
          <a:prstGeom prst="rect">
            <a:avLst/>
          </a:prstGeom>
          <a:noFill/>
        </p:spPr>
      </p:pic>
      <p:pic>
        <p:nvPicPr>
          <p:cNvPr id="13" name="Picture 4" descr="Image result for plastic recycle number meaning"/>
          <p:cNvPicPr>
            <a:picLocks noChangeAspect="1" noChangeArrowheads="1"/>
          </p:cNvPicPr>
          <p:nvPr/>
        </p:nvPicPr>
        <p:blipFill>
          <a:blip r:embed="rId6" cstate="print"/>
          <a:srcRect r="552" b="22578"/>
          <a:stretch>
            <a:fillRect/>
          </a:stretch>
        </p:blipFill>
        <p:spPr bwMode="auto">
          <a:xfrm>
            <a:off x="8260974" y="1745942"/>
            <a:ext cx="1008112" cy="946522"/>
          </a:xfrm>
          <a:prstGeom prst="rect">
            <a:avLst/>
          </a:prstGeom>
          <a:noFill/>
        </p:spPr>
      </p:pic>
      <p:sp>
        <p:nvSpPr>
          <p:cNvPr id="14" name="TextBox 13"/>
          <p:cNvSpPr txBox="1"/>
          <p:nvPr/>
        </p:nvSpPr>
        <p:spPr>
          <a:xfrm>
            <a:off x="5529064" y="1749693"/>
            <a:ext cx="2160240" cy="1231106"/>
          </a:xfrm>
          <a:prstGeom prst="rect">
            <a:avLst/>
          </a:prstGeom>
          <a:noFill/>
        </p:spPr>
        <p:txBody>
          <a:bodyPr wrap="square" rtlCol="0">
            <a:spAutoFit/>
          </a:bodyPr>
          <a:lstStyle/>
          <a:p>
            <a:pPr marL="228600" indent="-228600"/>
            <a:r>
              <a:rPr lang="en-GB" sz="1400" dirty="0">
                <a:latin typeface="Arial" pitchFamily="34" charset="0"/>
                <a:cs typeface="Arial" pitchFamily="34" charset="0"/>
              </a:rPr>
              <a:t>1</a:t>
            </a:r>
            <a:r>
              <a:rPr lang="en-GB" sz="1200" dirty="0">
                <a:latin typeface="Arial" pitchFamily="34" charset="0"/>
                <a:cs typeface="Arial" pitchFamily="34" charset="0"/>
              </a:rPr>
              <a:t>)  Plastic identification codes are used on plastic products. Explain why plastic identification codes are used.</a:t>
            </a:r>
          </a:p>
          <a:p>
            <a:pPr marL="228600" indent="-228600"/>
            <a:endParaRPr lang="en-GB" sz="1200" dirty="0">
              <a:latin typeface="Arial" pitchFamily="34" charset="0"/>
              <a:cs typeface="Arial" pitchFamily="34" charset="0"/>
            </a:endParaRPr>
          </a:p>
        </p:txBody>
      </p:sp>
      <p:sp>
        <p:nvSpPr>
          <p:cNvPr id="15" name="Rectangle 14"/>
          <p:cNvSpPr/>
          <p:nvPr/>
        </p:nvSpPr>
        <p:spPr>
          <a:xfrm>
            <a:off x="5522715" y="2807354"/>
            <a:ext cx="4608512" cy="738664"/>
          </a:xfrm>
          <a:prstGeom prst="rect">
            <a:avLst/>
          </a:prstGeom>
        </p:spPr>
        <p:txBody>
          <a:bodyPr wrap="square">
            <a:spAutoFit/>
          </a:bodyPr>
          <a:lstStyle/>
          <a:p>
            <a:pPr marL="342900" indent="-342900"/>
            <a:r>
              <a:rPr lang="en-GB" sz="1400" b="1" dirty="0">
                <a:latin typeface="Arial" pitchFamily="34" charset="0"/>
                <a:cs typeface="Arial" pitchFamily="34" charset="0"/>
              </a:rPr>
              <a:t>…………………………………………………………</a:t>
            </a:r>
          </a:p>
          <a:p>
            <a:pPr marL="342900" indent="-342900"/>
            <a:r>
              <a:rPr lang="en-GB" sz="1400" b="1" dirty="0">
                <a:latin typeface="Arial" pitchFamily="34" charset="0"/>
                <a:cs typeface="Arial" pitchFamily="34" charset="0"/>
              </a:rPr>
              <a:t>………………………………………………………….</a:t>
            </a:r>
          </a:p>
          <a:p>
            <a:pPr marL="342900" indent="-342900"/>
            <a:endParaRPr lang="en-GB" sz="1400" b="1" dirty="0">
              <a:latin typeface="Arial" pitchFamily="34" charset="0"/>
              <a:cs typeface="Arial" pitchFamily="34" charset="0"/>
            </a:endParaRPr>
          </a:p>
        </p:txBody>
      </p:sp>
      <p:pic>
        <p:nvPicPr>
          <p:cNvPr id="81927" name="Picture 7"/>
          <p:cNvPicPr>
            <a:picLocks noChangeAspect="1" noChangeArrowheads="1"/>
          </p:cNvPicPr>
          <p:nvPr/>
        </p:nvPicPr>
        <p:blipFill>
          <a:blip r:embed="rId7" cstate="print"/>
          <a:srcRect/>
          <a:stretch>
            <a:fillRect/>
          </a:stretch>
        </p:blipFill>
        <p:spPr bwMode="auto">
          <a:xfrm>
            <a:off x="7972942" y="3885041"/>
            <a:ext cx="1584176" cy="1794915"/>
          </a:xfrm>
          <a:prstGeom prst="rect">
            <a:avLst/>
          </a:prstGeom>
          <a:noFill/>
          <a:ln w="9525">
            <a:noFill/>
            <a:miter lim="800000"/>
            <a:headEnd/>
            <a:tailEnd/>
          </a:ln>
        </p:spPr>
      </p:pic>
      <p:sp>
        <p:nvSpPr>
          <p:cNvPr id="19" name="Rectangle 18"/>
          <p:cNvSpPr/>
          <p:nvPr/>
        </p:nvSpPr>
        <p:spPr>
          <a:xfrm>
            <a:off x="5169024" y="5510262"/>
            <a:ext cx="4736976" cy="1231106"/>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a:p>
            <a:pPr marL="342900" indent="-342900"/>
            <a:endParaRPr lang="en-GB" sz="1400" b="1" dirty="0">
              <a:latin typeface="Arial" pitchFamily="34" charset="0"/>
              <a:cs typeface="Arial" pitchFamily="34" charset="0"/>
            </a:endParaRPr>
          </a:p>
        </p:txBody>
      </p:sp>
      <p:sp>
        <p:nvSpPr>
          <p:cNvPr id="2" name="TextBox 1">
            <a:extLst>
              <a:ext uri="{FF2B5EF4-FFF2-40B4-BE49-F238E27FC236}">
                <a16:creationId xmlns:a16="http://schemas.microsoft.com/office/drawing/2014/main" id="{03E48FD9-59CD-4A28-8587-687464618F6B}"/>
              </a:ext>
            </a:extLst>
          </p:cNvPr>
          <p:cNvSpPr txBox="1"/>
          <p:nvPr/>
        </p:nvSpPr>
        <p:spPr>
          <a:xfrm>
            <a:off x="5615007" y="1139690"/>
            <a:ext cx="4130349" cy="461665"/>
          </a:xfrm>
          <a:prstGeom prst="rect">
            <a:avLst/>
          </a:prstGeom>
          <a:noFill/>
        </p:spPr>
        <p:txBody>
          <a:bodyPr wrap="square">
            <a:spAutoFit/>
          </a:bodyPr>
          <a:lstStyle/>
          <a:p>
            <a:r>
              <a:rPr lang="en-GB" sz="1200" dirty="0">
                <a:latin typeface="Arial" pitchFamily="34" charset="0"/>
                <a:cs typeface="Arial" pitchFamily="34" charset="0"/>
              </a:rPr>
              <a:t>Look at the ‘Polymers’ and ‘Fairtrade’ pages </a:t>
            </a:r>
          </a:p>
          <a:p>
            <a:r>
              <a:rPr lang="en-GB" sz="1200" dirty="0">
                <a:latin typeface="Arial" pitchFamily="34" charset="0"/>
                <a:cs typeface="Arial" pitchFamily="34" charset="0"/>
              </a:rPr>
              <a:t>on technologystudent.com to help you. </a:t>
            </a:r>
            <a:endParaRPr lang="en-GB" sz="1200" dirty="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Down Arrow Callout 5"/>
          <p:cNvSpPr/>
          <p:nvPr/>
        </p:nvSpPr>
        <p:spPr>
          <a:xfrm>
            <a:off x="488504" y="1988840"/>
            <a:ext cx="4536504" cy="1008112"/>
          </a:xfrm>
          <a:prstGeom prst="downArrowCallout">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488504" y="980728"/>
            <a:ext cx="4536504" cy="86409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Impact" pitchFamily="34" charset="0"/>
              </a:rPr>
              <a:t>Use technologystudent.com to read the following information</a:t>
            </a:r>
          </a:p>
        </p:txBody>
      </p:sp>
      <p:sp>
        <p:nvSpPr>
          <p:cNvPr id="9" name="TextBox 8"/>
          <p:cNvSpPr txBox="1"/>
          <p:nvPr/>
        </p:nvSpPr>
        <p:spPr>
          <a:xfrm>
            <a:off x="902738" y="2060848"/>
            <a:ext cx="3732112" cy="307777"/>
          </a:xfrm>
          <a:prstGeom prst="rect">
            <a:avLst/>
          </a:prstGeom>
          <a:noFill/>
        </p:spPr>
        <p:txBody>
          <a:bodyPr wrap="none" rtlCol="0">
            <a:spAutoFit/>
          </a:bodyPr>
          <a:lstStyle/>
          <a:p>
            <a:pPr algn="ctr"/>
            <a:r>
              <a:rPr lang="en-GB" sz="1400" b="1" dirty="0">
                <a:latin typeface="Arial" pitchFamily="34" charset="0"/>
                <a:cs typeface="Arial" pitchFamily="34" charset="0"/>
              </a:rPr>
              <a:t>Thermoplastic and thermosetting plastics</a:t>
            </a:r>
          </a:p>
        </p:txBody>
      </p:sp>
      <p:sp>
        <p:nvSpPr>
          <p:cNvPr id="10" name="Down Arrow Callout 9"/>
          <p:cNvSpPr/>
          <p:nvPr/>
        </p:nvSpPr>
        <p:spPr>
          <a:xfrm>
            <a:off x="488504" y="2996952"/>
            <a:ext cx="4536504" cy="1008112"/>
          </a:xfrm>
          <a:prstGeom prst="downArrowCallout">
            <a:avLst/>
          </a:prstGeom>
          <a:solidFill>
            <a:srgbClr val="66FF33"/>
          </a:solidFill>
          <a:ln>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p:cNvSpPr txBox="1"/>
          <p:nvPr/>
        </p:nvSpPr>
        <p:spPr>
          <a:xfrm>
            <a:off x="882705" y="3068960"/>
            <a:ext cx="3772186" cy="523220"/>
          </a:xfrm>
          <a:prstGeom prst="rect">
            <a:avLst/>
          </a:prstGeom>
          <a:noFill/>
          <a:ln>
            <a:noFill/>
          </a:ln>
        </p:spPr>
        <p:txBody>
          <a:bodyPr wrap="none" rtlCol="0">
            <a:spAutoFit/>
          </a:bodyPr>
          <a:lstStyle/>
          <a:p>
            <a:pPr algn="ctr"/>
            <a:r>
              <a:rPr lang="en-GB" sz="1400" b="1" dirty="0">
                <a:latin typeface="Arial" pitchFamily="34" charset="0"/>
                <a:cs typeface="Arial" pitchFamily="34" charset="0"/>
              </a:rPr>
              <a:t>Use of CAD and CAM in the production of </a:t>
            </a:r>
          </a:p>
          <a:p>
            <a:pPr algn="ctr"/>
            <a:r>
              <a:rPr lang="en-GB" sz="1400" b="1" dirty="0">
                <a:latin typeface="Arial" pitchFamily="34" charset="0"/>
                <a:cs typeface="Arial" pitchFamily="34" charset="0"/>
              </a:rPr>
              <a:t>plastic products</a:t>
            </a:r>
          </a:p>
        </p:txBody>
      </p:sp>
      <p:sp>
        <p:nvSpPr>
          <p:cNvPr id="12" name="Down Arrow Callout 11"/>
          <p:cNvSpPr/>
          <p:nvPr/>
        </p:nvSpPr>
        <p:spPr>
          <a:xfrm>
            <a:off x="560512" y="4077072"/>
            <a:ext cx="4536504" cy="1008112"/>
          </a:xfrm>
          <a:prstGeom prst="downArrowCallout">
            <a:avLst/>
          </a:prstGeom>
          <a:solidFill>
            <a:schemeClr val="accent5">
              <a:lumMod val="40000"/>
              <a:lumOff val="60000"/>
            </a:schemeClr>
          </a:solid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p:cNvSpPr txBox="1"/>
          <p:nvPr/>
        </p:nvSpPr>
        <p:spPr>
          <a:xfrm>
            <a:off x="1783465" y="4149080"/>
            <a:ext cx="2114682" cy="307777"/>
          </a:xfrm>
          <a:prstGeom prst="rect">
            <a:avLst/>
          </a:prstGeom>
          <a:solidFill>
            <a:schemeClr val="accent5">
              <a:lumMod val="40000"/>
              <a:lumOff val="60000"/>
            </a:schemeClr>
          </a:solidFill>
          <a:ln>
            <a:solidFill>
              <a:schemeClr val="accent5">
                <a:lumMod val="40000"/>
                <a:lumOff val="60000"/>
              </a:schemeClr>
            </a:solidFill>
          </a:ln>
        </p:spPr>
        <p:txBody>
          <a:bodyPr wrap="none" rtlCol="0">
            <a:spAutoFit/>
          </a:bodyPr>
          <a:lstStyle/>
          <a:p>
            <a:pPr algn="ctr"/>
            <a:r>
              <a:rPr lang="en-GB" sz="1400" b="1" dirty="0">
                <a:latin typeface="Arial" pitchFamily="34" charset="0"/>
                <a:cs typeface="Arial" pitchFamily="34" charset="0"/>
              </a:rPr>
              <a:t>How plastics are made</a:t>
            </a:r>
          </a:p>
        </p:txBody>
      </p:sp>
      <p:pic>
        <p:nvPicPr>
          <p:cNvPr id="66564" name="Picture 4" descr="Clipboard clipart, Clipboard Transparent FREE for download on ..."/>
          <p:cNvPicPr>
            <a:picLocks noChangeAspect="1" noChangeArrowheads="1"/>
          </p:cNvPicPr>
          <p:nvPr/>
        </p:nvPicPr>
        <p:blipFill>
          <a:blip r:embed="rId2" cstate="print"/>
          <a:srcRect/>
          <a:stretch>
            <a:fillRect/>
          </a:stretch>
        </p:blipFill>
        <p:spPr bwMode="auto">
          <a:xfrm>
            <a:off x="5313040" y="260648"/>
            <a:ext cx="4350483" cy="6264696"/>
          </a:xfrm>
          <a:prstGeom prst="rect">
            <a:avLst/>
          </a:prstGeom>
          <a:noFill/>
        </p:spPr>
      </p:pic>
      <p:pic>
        <p:nvPicPr>
          <p:cNvPr id="66565" name="Picture 5"/>
          <p:cNvPicPr>
            <a:picLocks noChangeAspect="1" noChangeArrowheads="1"/>
          </p:cNvPicPr>
          <p:nvPr/>
        </p:nvPicPr>
        <p:blipFill>
          <a:blip r:embed="rId3" cstate="print"/>
          <a:srcRect/>
          <a:stretch>
            <a:fillRect/>
          </a:stretch>
        </p:blipFill>
        <p:spPr bwMode="auto">
          <a:xfrm>
            <a:off x="1064568" y="5085184"/>
            <a:ext cx="3207459" cy="775717"/>
          </a:xfrm>
          <a:prstGeom prst="rect">
            <a:avLst/>
          </a:prstGeom>
          <a:noFill/>
          <a:ln w="9525">
            <a:noFill/>
            <a:miter lim="800000"/>
            <a:headEnd/>
            <a:tailEnd/>
          </a:ln>
        </p:spPr>
      </p:pic>
      <p:sp>
        <p:nvSpPr>
          <p:cNvPr id="17" name="Right Arrow 16"/>
          <p:cNvSpPr/>
          <p:nvPr/>
        </p:nvSpPr>
        <p:spPr>
          <a:xfrm>
            <a:off x="4016896" y="5661248"/>
            <a:ext cx="1368152" cy="504056"/>
          </a:xfrm>
          <a:prstGeom prst="rightArrow">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Box 17"/>
          <p:cNvSpPr txBox="1"/>
          <p:nvPr/>
        </p:nvSpPr>
        <p:spPr>
          <a:xfrm>
            <a:off x="5745088" y="1700808"/>
            <a:ext cx="3456384" cy="646331"/>
          </a:xfrm>
          <a:prstGeom prst="rect">
            <a:avLst/>
          </a:prstGeom>
          <a:noFill/>
        </p:spPr>
        <p:txBody>
          <a:bodyPr wrap="square" rtlCol="0">
            <a:spAutoFit/>
          </a:bodyPr>
          <a:lstStyle/>
          <a:p>
            <a:pPr marL="342900" indent="-342900">
              <a:buAutoNum type="arabicParenR" startAt="2"/>
            </a:pPr>
            <a:endParaRPr lang="en-GB" sz="1200" dirty="0">
              <a:latin typeface="Georgia" pitchFamily="18" charset="0"/>
            </a:endParaRPr>
          </a:p>
          <a:p>
            <a:pPr marL="342900" indent="-342900">
              <a:buAutoNum type="arabicParenR" startAt="2"/>
            </a:pPr>
            <a:endParaRPr lang="en-GB" sz="1200" dirty="0">
              <a:latin typeface="Georgia" pitchFamily="18" charset="0"/>
            </a:endParaRPr>
          </a:p>
          <a:p>
            <a:pPr marL="342900" indent="-342900">
              <a:buAutoNum type="arabicParenR" startAt="2"/>
            </a:pPr>
            <a:endParaRPr lang="en-GB" sz="1200" dirty="0">
              <a:latin typeface="Georgia" pitchFamily="18" charset="0"/>
            </a:endParaRPr>
          </a:p>
        </p:txBody>
      </p:sp>
      <p:sp>
        <p:nvSpPr>
          <p:cNvPr id="15" name="TextBox 14"/>
          <p:cNvSpPr txBox="1"/>
          <p:nvPr/>
        </p:nvSpPr>
        <p:spPr>
          <a:xfrm>
            <a:off x="5745088" y="1772816"/>
            <a:ext cx="3456384" cy="5262979"/>
          </a:xfrm>
          <a:prstGeom prst="rect">
            <a:avLst/>
          </a:prstGeom>
          <a:noFill/>
        </p:spPr>
        <p:txBody>
          <a:bodyPr wrap="square" rtlCol="0">
            <a:spAutoFit/>
          </a:bodyPr>
          <a:lstStyle/>
          <a:p>
            <a:pPr marL="342900" indent="-342900">
              <a:buAutoNum type="arabicParenR"/>
            </a:pPr>
            <a:r>
              <a:rPr lang="en-GB" sz="1200" dirty="0">
                <a:latin typeface="Georgia" pitchFamily="18" charset="0"/>
              </a:rPr>
              <a:t>Explain the difference between a thermoplastic and a thermosetting plastic.</a:t>
            </a:r>
          </a:p>
          <a:p>
            <a:pPr marL="342900" indent="-342900">
              <a:buAutoNum type="arabicParenR"/>
            </a:pPr>
            <a:endParaRPr lang="en-GB" sz="1200" dirty="0">
              <a:latin typeface="Georgia" pitchFamily="18" charset="0"/>
            </a:endParaRPr>
          </a:p>
          <a:p>
            <a:pPr marL="342900" indent="-342900">
              <a:buAutoNum type="arabicParenR"/>
            </a:pPr>
            <a:endParaRPr lang="en-GB" sz="1200" dirty="0">
              <a:latin typeface="Georgia" pitchFamily="18" charset="0"/>
            </a:endParaRPr>
          </a:p>
          <a:p>
            <a:pPr marL="342900" indent="-342900">
              <a:buAutoNum type="arabicParenR"/>
            </a:pPr>
            <a:r>
              <a:rPr lang="en-GB" sz="1200" dirty="0">
                <a:latin typeface="Georgia" pitchFamily="18" charset="0"/>
              </a:rPr>
              <a:t>Give one use of low density polythene.</a:t>
            </a:r>
          </a:p>
          <a:p>
            <a:pPr marL="342900" indent="-342900">
              <a:buAutoNum type="arabicParenR"/>
            </a:pPr>
            <a:endParaRPr lang="en-GB" sz="1200" dirty="0">
              <a:latin typeface="Georgia" pitchFamily="18" charset="0"/>
            </a:endParaRPr>
          </a:p>
          <a:p>
            <a:pPr marL="342900" indent="-342900">
              <a:buAutoNum type="arabicParenR"/>
            </a:pPr>
            <a:endParaRPr lang="en-GB" sz="1200" dirty="0">
              <a:latin typeface="Georgia" pitchFamily="18" charset="0"/>
            </a:endParaRPr>
          </a:p>
          <a:p>
            <a:pPr marL="342900" indent="-342900">
              <a:buAutoNum type="arabicParenR"/>
            </a:pPr>
            <a:r>
              <a:rPr lang="en-GB" sz="1200" dirty="0">
                <a:latin typeface="Georgia" pitchFamily="18" charset="0"/>
              </a:rPr>
              <a:t>Explain what ‘single use’ plastic means.</a:t>
            </a:r>
          </a:p>
          <a:p>
            <a:pPr marL="342900" indent="-342900">
              <a:buAutoNum type="arabicParenR"/>
            </a:pPr>
            <a:endParaRPr lang="en-GB" sz="1200" dirty="0">
              <a:latin typeface="Georgia" pitchFamily="18" charset="0"/>
            </a:endParaRPr>
          </a:p>
          <a:p>
            <a:pPr marL="342900" indent="-342900">
              <a:buAutoNum type="arabicParenR"/>
            </a:pPr>
            <a:endParaRPr lang="en-GB" sz="1200" dirty="0">
              <a:latin typeface="Georgia" pitchFamily="18" charset="0"/>
            </a:endParaRPr>
          </a:p>
          <a:p>
            <a:pPr marL="342900" indent="-342900">
              <a:buAutoNum type="arabicParenR"/>
            </a:pPr>
            <a:r>
              <a:rPr lang="en-GB" sz="1200" dirty="0">
                <a:latin typeface="Georgia" pitchFamily="18" charset="0"/>
              </a:rPr>
              <a:t>Name the finite resource that is used to make most plastics.</a:t>
            </a:r>
          </a:p>
          <a:p>
            <a:pPr marL="342900" indent="-342900">
              <a:buAutoNum type="arabicParenR"/>
            </a:pPr>
            <a:endParaRPr lang="en-GB" sz="1200" dirty="0">
              <a:latin typeface="Georgia" pitchFamily="18" charset="0"/>
            </a:endParaRPr>
          </a:p>
          <a:p>
            <a:pPr marL="342900" indent="-342900">
              <a:buAutoNum type="arabicParenR"/>
            </a:pPr>
            <a:endParaRPr lang="en-GB" sz="1200" dirty="0">
              <a:latin typeface="Georgia" pitchFamily="18" charset="0"/>
            </a:endParaRPr>
          </a:p>
          <a:p>
            <a:pPr marL="342900" indent="-342900">
              <a:buAutoNum type="arabicParenR"/>
            </a:pPr>
            <a:r>
              <a:rPr lang="en-GB" sz="1200" dirty="0">
                <a:latin typeface="Georgia" pitchFamily="18" charset="0"/>
              </a:rPr>
              <a:t>Give one advantage and one disadvantage of using a 3d printer.</a:t>
            </a:r>
          </a:p>
          <a:p>
            <a:pPr marL="342900" indent="-342900"/>
            <a:endParaRPr lang="en-GB" sz="1200" dirty="0">
              <a:latin typeface="Georgia" pitchFamily="18" charset="0"/>
            </a:endParaRPr>
          </a:p>
          <a:p>
            <a:pPr marL="342900" indent="-342900"/>
            <a:endParaRPr lang="en-GB" sz="1200" dirty="0">
              <a:latin typeface="Georgia" pitchFamily="18" charset="0"/>
            </a:endParaRPr>
          </a:p>
          <a:p>
            <a:pPr marL="342900" indent="-342900"/>
            <a:r>
              <a:rPr lang="en-GB" sz="1200" dirty="0">
                <a:latin typeface="Georgia" pitchFamily="18" charset="0"/>
              </a:rPr>
              <a:t>7)      What are plastic identification codes?</a:t>
            </a:r>
          </a:p>
          <a:p>
            <a:pPr marL="342900" indent="-342900">
              <a:buAutoNum type="arabicParenR"/>
            </a:pPr>
            <a:endParaRPr lang="en-GB" sz="1200" dirty="0">
              <a:latin typeface="Georgia" pitchFamily="18" charset="0"/>
            </a:endParaRPr>
          </a:p>
          <a:p>
            <a:pPr marL="342900" indent="-342900">
              <a:buAutoNum type="arabicParenR"/>
            </a:pPr>
            <a:endParaRPr lang="en-GB" sz="1200" dirty="0">
              <a:latin typeface="Georgia" pitchFamily="18" charset="0"/>
            </a:endParaRPr>
          </a:p>
          <a:p>
            <a:pPr marL="342900" indent="-342900">
              <a:buAutoNum type="arabicParenR"/>
            </a:pPr>
            <a:endParaRPr lang="en-GB" sz="1200" dirty="0">
              <a:latin typeface="Georgia" pitchFamily="18" charset="0"/>
            </a:endParaRPr>
          </a:p>
          <a:p>
            <a:pPr marL="342900" indent="-342900">
              <a:buAutoNum type="arabicParenR"/>
            </a:pPr>
            <a:endParaRPr lang="en-GB" sz="1200" dirty="0">
              <a:latin typeface="Georgia" pitchFamily="18" charset="0"/>
            </a:endParaRPr>
          </a:p>
          <a:p>
            <a:pPr marL="342900" indent="-342900">
              <a:buAutoNum type="arabicParenR"/>
            </a:pPr>
            <a:endParaRPr lang="en-GB" sz="1200" dirty="0">
              <a:latin typeface="Georgia" pitchFamily="18" charset="0"/>
            </a:endParaRPr>
          </a:p>
          <a:p>
            <a:pPr marL="342900" indent="-342900">
              <a:buAutoNum type="arabicParenR"/>
            </a:pPr>
            <a:endParaRPr lang="en-GB" sz="1200" dirty="0">
              <a:latin typeface="Georgia" pitchFamily="18" charset="0"/>
            </a:endParaRPr>
          </a:p>
          <a:p>
            <a:pPr marL="342900" indent="-342900">
              <a:buAutoNum type="arabicParenR"/>
            </a:pPr>
            <a:endParaRPr lang="en-GB" sz="1200" dirty="0">
              <a:latin typeface="Georgia" pitchFamily="18" charset="0"/>
            </a:endParaRPr>
          </a:p>
          <a:p>
            <a:pPr marL="342900" indent="-342900">
              <a:buAutoNum type="arabicParenR" startAt="2"/>
            </a:pPr>
            <a:endParaRPr lang="en-GB" sz="1200" dirty="0">
              <a:latin typeface="Georgia" pitchFamily="18" charset="0"/>
            </a:endParaRPr>
          </a:p>
        </p:txBody>
      </p:sp>
      <p:pic>
        <p:nvPicPr>
          <p:cNvPr id="16" name="Picture 2"/>
          <p:cNvPicPr>
            <a:picLocks noChangeAspect="1" noChangeArrowheads="1"/>
          </p:cNvPicPr>
          <p:nvPr/>
        </p:nvPicPr>
        <p:blipFill>
          <a:blip r:embed="rId4" cstate="print"/>
          <a:srcRect/>
          <a:stretch>
            <a:fillRect/>
          </a:stretch>
        </p:blipFill>
        <p:spPr bwMode="auto">
          <a:xfrm>
            <a:off x="272481" y="332656"/>
            <a:ext cx="2520279" cy="635177"/>
          </a:xfrm>
          <a:prstGeom prst="rect">
            <a:avLst/>
          </a:prstGeom>
          <a:noFill/>
          <a:ln w="9525">
            <a:noFill/>
            <a:miter lim="800000"/>
            <a:headEnd/>
            <a:tailEnd/>
          </a:ln>
        </p:spPr>
      </p:pic>
      <p:sp>
        <p:nvSpPr>
          <p:cNvPr id="20" name="Footer Placeholder 19"/>
          <p:cNvSpPr>
            <a:spLocks noGrp="1"/>
          </p:cNvSpPr>
          <p:nvPr>
            <p:ph type="ftr" sz="quarter" idx="11"/>
          </p:nvPr>
        </p:nvSpPr>
        <p:spPr/>
        <p:txBody>
          <a:bodyPr/>
          <a:lstStyle/>
          <a:p>
            <a:r>
              <a:rPr lang="en-GB"/>
              <a:t>JMARSHALL</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360712" y="1412776"/>
            <a:ext cx="5760640" cy="1080120"/>
          </a:xfrm>
          <a:prstGeom prst="rect">
            <a:avLst/>
          </a:prstGeom>
          <a:solidFill>
            <a:srgbClr val="FF7C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latin typeface="Impact" pitchFamily="34" charset="0"/>
              </a:rPr>
              <a:t>Timber </a:t>
            </a:r>
          </a:p>
        </p:txBody>
      </p:sp>
      <p:sp>
        <p:nvSpPr>
          <p:cNvPr id="7" name="Footer Placeholder 6"/>
          <p:cNvSpPr>
            <a:spLocks noGrp="1"/>
          </p:cNvSpPr>
          <p:nvPr>
            <p:ph type="ftr" sz="quarter" idx="11"/>
          </p:nvPr>
        </p:nvSpPr>
        <p:spPr/>
        <p:txBody>
          <a:bodyPr/>
          <a:lstStyle/>
          <a:p>
            <a:r>
              <a:rPr lang="en-GB"/>
              <a:t>JMARSHALL</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7" name="Picture 1"/>
          <p:cNvPicPr>
            <a:picLocks noChangeAspect="1" noChangeArrowheads="1"/>
          </p:cNvPicPr>
          <p:nvPr/>
        </p:nvPicPr>
        <p:blipFill>
          <a:blip r:embed="rId2" cstate="print"/>
          <a:srcRect/>
          <a:stretch>
            <a:fillRect/>
          </a:stretch>
        </p:blipFill>
        <p:spPr bwMode="auto">
          <a:xfrm>
            <a:off x="344488" y="188640"/>
            <a:ext cx="2376264" cy="828929"/>
          </a:xfrm>
          <a:prstGeom prst="rect">
            <a:avLst/>
          </a:prstGeom>
          <a:noFill/>
          <a:ln w="9525">
            <a:noFill/>
            <a:miter lim="800000"/>
            <a:headEnd/>
            <a:tailEnd/>
          </a:ln>
        </p:spPr>
      </p:pic>
      <p:sp>
        <p:nvSpPr>
          <p:cNvPr id="6" name="Rectangle 5"/>
          <p:cNvSpPr/>
          <p:nvPr/>
        </p:nvSpPr>
        <p:spPr>
          <a:xfrm>
            <a:off x="3440832" y="188640"/>
            <a:ext cx="5760640" cy="504056"/>
          </a:xfrm>
          <a:prstGeom prst="rect">
            <a:avLst/>
          </a:prstGeom>
          <a:solidFill>
            <a:srgbClr val="FF7C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Impact" pitchFamily="34" charset="0"/>
              </a:rPr>
              <a:t>Where does wood come from?</a:t>
            </a:r>
          </a:p>
        </p:txBody>
      </p:sp>
      <p:sp>
        <p:nvSpPr>
          <p:cNvPr id="7" name="Rounded Rectangle 6"/>
          <p:cNvSpPr/>
          <p:nvPr/>
        </p:nvSpPr>
        <p:spPr>
          <a:xfrm>
            <a:off x="344488" y="980728"/>
            <a:ext cx="9145016" cy="828930"/>
          </a:xfrm>
          <a:prstGeom prst="round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dirty="0">
                <a:solidFill>
                  <a:schemeClr val="tx1"/>
                </a:solidFill>
                <a:latin typeface="Arial" panose="020B0604020202020204" pitchFamily="34" charset="0"/>
                <a:cs typeface="Arial" panose="020B0604020202020204" pitchFamily="34" charset="0"/>
              </a:rPr>
              <a:t>There are lots of different types of trees and woods but similar to plastics they are usually put into two categories. Hardwoods and softwoods. Look at the ‘Natural and Manufactured Timbers’ chapter on technologystudent.com to help you find out about what hardwoods and softwoods are and make notes in the boxes.</a:t>
            </a:r>
          </a:p>
        </p:txBody>
      </p:sp>
      <p:pic>
        <p:nvPicPr>
          <p:cNvPr id="83970" name="Picture 2" descr="Amazing Facts About Deciduous Trees We All Should Know - Gardenerdy"/>
          <p:cNvPicPr>
            <a:picLocks noChangeAspect="1" noChangeArrowheads="1"/>
          </p:cNvPicPr>
          <p:nvPr/>
        </p:nvPicPr>
        <p:blipFill>
          <a:blip r:embed="rId3" cstate="print"/>
          <a:srcRect/>
          <a:stretch>
            <a:fillRect/>
          </a:stretch>
        </p:blipFill>
        <p:spPr bwMode="auto">
          <a:xfrm>
            <a:off x="200472" y="2276872"/>
            <a:ext cx="2592288" cy="1849166"/>
          </a:xfrm>
          <a:prstGeom prst="rect">
            <a:avLst/>
          </a:prstGeom>
          <a:noFill/>
        </p:spPr>
      </p:pic>
      <p:sp>
        <p:nvSpPr>
          <p:cNvPr id="8" name="TextBox 7"/>
          <p:cNvSpPr txBox="1"/>
          <p:nvPr/>
        </p:nvSpPr>
        <p:spPr>
          <a:xfrm>
            <a:off x="200472" y="1700808"/>
            <a:ext cx="2081019" cy="584775"/>
          </a:xfrm>
          <a:prstGeom prst="rect">
            <a:avLst/>
          </a:prstGeom>
          <a:noFill/>
        </p:spPr>
        <p:txBody>
          <a:bodyPr wrap="none" rtlCol="0">
            <a:spAutoFit/>
          </a:bodyPr>
          <a:lstStyle/>
          <a:p>
            <a:r>
              <a:rPr lang="en-GB" sz="3200" dirty="0">
                <a:solidFill>
                  <a:srgbClr val="0070C0"/>
                </a:solidFill>
                <a:latin typeface="Impact" pitchFamily="34" charset="0"/>
              </a:rPr>
              <a:t>Hardwoods</a:t>
            </a:r>
          </a:p>
        </p:txBody>
      </p:sp>
      <p:sp>
        <p:nvSpPr>
          <p:cNvPr id="9" name="Rounded Rectangle 8"/>
          <p:cNvSpPr/>
          <p:nvPr/>
        </p:nvSpPr>
        <p:spPr>
          <a:xfrm>
            <a:off x="2720752" y="1700808"/>
            <a:ext cx="2448272" cy="2592288"/>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buFont typeface="Arial" pitchFamily="34" charset="0"/>
              <a:buChar char="•"/>
            </a:pPr>
            <a:r>
              <a:rPr lang="en-GB" sz="1200" dirty="0">
                <a:solidFill>
                  <a:schemeClr val="tx1"/>
                </a:solidFill>
                <a:latin typeface="Arial" pitchFamily="34" charset="0"/>
                <a:cs typeface="Arial" pitchFamily="34" charset="0"/>
              </a:rPr>
              <a:t> What type of tree do hardwoods come from? Do these trees lose their leaves?</a:t>
            </a:r>
          </a:p>
          <a:p>
            <a:pPr>
              <a:buFont typeface="Arial" pitchFamily="34" charset="0"/>
              <a:buChar char="•"/>
            </a:pPr>
            <a:endParaRPr lang="en-GB" sz="1200" dirty="0">
              <a:solidFill>
                <a:schemeClr val="tx1"/>
              </a:solidFill>
              <a:latin typeface="Arial" pitchFamily="34" charset="0"/>
              <a:cs typeface="Arial" pitchFamily="34" charset="0"/>
            </a:endParaRPr>
          </a:p>
          <a:p>
            <a:pPr>
              <a:buFont typeface="Arial" pitchFamily="34" charset="0"/>
              <a:buChar char="•"/>
            </a:pPr>
            <a:r>
              <a:rPr lang="en-GB" sz="1200" dirty="0">
                <a:solidFill>
                  <a:schemeClr val="tx1"/>
                </a:solidFill>
                <a:latin typeface="Arial" pitchFamily="34" charset="0"/>
                <a:cs typeface="Arial" pitchFamily="34" charset="0"/>
              </a:rPr>
              <a:t> Do hardwoods grow in cool or warm climates?</a:t>
            </a:r>
          </a:p>
          <a:p>
            <a:pPr>
              <a:buFont typeface="Arial" pitchFamily="34" charset="0"/>
              <a:buChar char="•"/>
            </a:pPr>
            <a:endParaRPr lang="en-GB" sz="1200" dirty="0">
              <a:solidFill>
                <a:schemeClr val="tx1"/>
              </a:solidFill>
              <a:latin typeface="Arial" pitchFamily="34" charset="0"/>
              <a:cs typeface="Arial" pitchFamily="34" charset="0"/>
            </a:endParaRPr>
          </a:p>
          <a:p>
            <a:pPr>
              <a:buFont typeface="Arial" pitchFamily="34" charset="0"/>
              <a:buChar char="•"/>
            </a:pPr>
            <a:r>
              <a:rPr lang="en-GB" sz="1200" dirty="0">
                <a:solidFill>
                  <a:schemeClr val="tx1"/>
                </a:solidFill>
                <a:latin typeface="Arial" pitchFamily="34" charset="0"/>
                <a:cs typeface="Arial" pitchFamily="34" charset="0"/>
              </a:rPr>
              <a:t> Are hardwoods cheap or expensive to buy?</a:t>
            </a:r>
          </a:p>
          <a:p>
            <a:pPr>
              <a:buFont typeface="Arial" pitchFamily="34" charset="0"/>
              <a:buChar char="•"/>
            </a:pPr>
            <a:endParaRPr lang="en-GB" sz="1200" dirty="0">
              <a:solidFill>
                <a:schemeClr val="tx1"/>
              </a:solidFill>
              <a:latin typeface="Arial" pitchFamily="34" charset="0"/>
              <a:cs typeface="Arial" pitchFamily="34" charset="0"/>
            </a:endParaRPr>
          </a:p>
          <a:p>
            <a:pPr>
              <a:buFont typeface="Arial" pitchFamily="34" charset="0"/>
              <a:buChar char="•"/>
            </a:pPr>
            <a:r>
              <a:rPr lang="en-GB" sz="1200" dirty="0">
                <a:solidFill>
                  <a:schemeClr val="tx1"/>
                </a:solidFill>
                <a:latin typeface="Arial" pitchFamily="34" charset="0"/>
                <a:cs typeface="Arial" pitchFamily="34" charset="0"/>
              </a:rPr>
              <a:t> How long does it take for hardwood trees to grow</a:t>
            </a:r>
          </a:p>
        </p:txBody>
      </p:sp>
      <p:sp>
        <p:nvSpPr>
          <p:cNvPr id="10" name="Rectangle 9"/>
          <p:cNvSpPr/>
          <p:nvPr/>
        </p:nvSpPr>
        <p:spPr>
          <a:xfrm>
            <a:off x="0" y="4221088"/>
            <a:ext cx="5169024" cy="2523768"/>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a:p>
            <a:pPr marL="342900" indent="-342900"/>
            <a:r>
              <a:rPr lang="en-GB" sz="1400" b="1" dirty="0">
                <a:latin typeface="Arial" pitchFamily="34" charset="0"/>
                <a:cs typeface="Arial" pitchFamily="34" charset="0"/>
              </a:rPr>
              <a:t>      </a:t>
            </a:r>
          </a:p>
        </p:txBody>
      </p:sp>
      <p:sp>
        <p:nvSpPr>
          <p:cNvPr id="11" name="TextBox 10"/>
          <p:cNvSpPr txBox="1"/>
          <p:nvPr/>
        </p:nvSpPr>
        <p:spPr>
          <a:xfrm>
            <a:off x="5169024" y="1700808"/>
            <a:ext cx="1951175" cy="584775"/>
          </a:xfrm>
          <a:prstGeom prst="rect">
            <a:avLst/>
          </a:prstGeom>
          <a:noFill/>
        </p:spPr>
        <p:txBody>
          <a:bodyPr wrap="none" rtlCol="0">
            <a:spAutoFit/>
          </a:bodyPr>
          <a:lstStyle/>
          <a:p>
            <a:r>
              <a:rPr lang="en-GB" sz="3200" dirty="0">
                <a:solidFill>
                  <a:schemeClr val="accent6">
                    <a:lumMod val="75000"/>
                  </a:schemeClr>
                </a:solidFill>
                <a:latin typeface="Impact" pitchFamily="34" charset="0"/>
              </a:rPr>
              <a:t>Softwoods</a:t>
            </a:r>
          </a:p>
        </p:txBody>
      </p:sp>
      <p:pic>
        <p:nvPicPr>
          <p:cNvPr id="83972" name="Picture 4" descr="Coniferous Trees - Gardenerdy"/>
          <p:cNvPicPr>
            <a:picLocks noChangeAspect="1" noChangeArrowheads="1"/>
          </p:cNvPicPr>
          <p:nvPr/>
        </p:nvPicPr>
        <p:blipFill>
          <a:blip r:embed="rId4" cstate="print"/>
          <a:srcRect/>
          <a:stretch>
            <a:fillRect/>
          </a:stretch>
        </p:blipFill>
        <p:spPr bwMode="auto">
          <a:xfrm>
            <a:off x="5529064" y="2276872"/>
            <a:ext cx="1458162" cy="1944216"/>
          </a:xfrm>
          <a:prstGeom prst="rect">
            <a:avLst/>
          </a:prstGeom>
          <a:noFill/>
        </p:spPr>
      </p:pic>
      <p:sp>
        <p:nvSpPr>
          <p:cNvPr id="13" name="Rectangle 12"/>
          <p:cNvSpPr/>
          <p:nvPr/>
        </p:nvSpPr>
        <p:spPr>
          <a:xfrm>
            <a:off x="4736976" y="4221088"/>
            <a:ext cx="5169024" cy="2523768"/>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a:p>
            <a:pPr marL="342900" indent="-342900"/>
            <a:r>
              <a:rPr lang="en-GB" sz="1400" b="1" dirty="0">
                <a:latin typeface="Arial" pitchFamily="34" charset="0"/>
                <a:cs typeface="Arial" pitchFamily="34" charset="0"/>
              </a:rPr>
              <a:t>      </a:t>
            </a:r>
          </a:p>
        </p:txBody>
      </p:sp>
      <p:sp>
        <p:nvSpPr>
          <p:cNvPr id="14" name="Rounded Rectangle 13"/>
          <p:cNvSpPr/>
          <p:nvPr/>
        </p:nvSpPr>
        <p:spPr>
          <a:xfrm>
            <a:off x="7113240" y="1700808"/>
            <a:ext cx="2448272" cy="2592288"/>
          </a:xfrm>
          <a:prstGeom prst="roundRect">
            <a:avLst/>
          </a:prstGeom>
          <a:solidFill>
            <a:srgbClr val="FFCC66"/>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buFont typeface="Arial" pitchFamily="34" charset="0"/>
              <a:buChar char="•"/>
            </a:pPr>
            <a:r>
              <a:rPr lang="en-GB" sz="1200" dirty="0">
                <a:solidFill>
                  <a:schemeClr val="tx1"/>
                </a:solidFill>
                <a:latin typeface="Arial" pitchFamily="34" charset="0"/>
                <a:cs typeface="Arial" pitchFamily="34" charset="0"/>
              </a:rPr>
              <a:t> What type of tree do softwoods come from? Do these trees lose their leaves?</a:t>
            </a:r>
          </a:p>
          <a:p>
            <a:pPr>
              <a:buFont typeface="Arial" pitchFamily="34" charset="0"/>
              <a:buChar char="•"/>
            </a:pPr>
            <a:endParaRPr lang="en-GB" sz="1200" dirty="0">
              <a:solidFill>
                <a:schemeClr val="tx1"/>
              </a:solidFill>
              <a:latin typeface="Arial" pitchFamily="34" charset="0"/>
              <a:cs typeface="Arial" pitchFamily="34" charset="0"/>
            </a:endParaRPr>
          </a:p>
          <a:p>
            <a:pPr>
              <a:buFont typeface="Arial" pitchFamily="34" charset="0"/>
              <a:buChar char="•"/>
            </a:pPr>
            <a:r>
              <a:rPr lang="en-GB" sz="1200" dirty="0">
                <a:solidFill>
                  <a:schemeClr val="tx1"/>
                </a:solidFill>
                <a:latin typeface="Arial" pitchFamily="34" charset="0"/>
                <a:cs typeface="Arial" pitchFamily="34" charset="0"/>
              </a:rPr>
              <a:t> Do softwoods grow in cool or warm climates?</a:t>
            </a:r>
          </a:p>
          <a:p>
            <a:pPr>
              <a:buFont typeface="Arial" pitchFamily="34" charset="0"/>
              <a:buChar char="•"/>
            </a:pPr>
            <a:endParaRPr lang="en-GB" sz="1200" dirty="0">
              <a:solidFill>
                <a:schemeClr val="tx1"/>
              </a:solidFill>
              <a:latin typeface="Arial" pitchFamily="34" charset="0"/>
              <a:cs typeface="Arial" pitchFamily="34" charset="0"/>
            </a:endParaRPr>
          </a:p>
          <a:p>
            <a:pPr>
              <a:buFont typeface="Arial" pitchFamily="34" charset="0"/>
              <a:buChar char="•"/>
            </a:pPr>
            <a:r>
              <a:rPr lang="en-GB" sz="1200" dirty="0">
                <a:solidFill>
                  <a:schemeClr val="tx1"/>
                </a:solidFill>
                <a:latin typeface="Arial" pitchFamily="34" charset="0"/>
                <a:cs typeface="Arial" pitchFamily="34" charset="0"/>
              </a:rPr>
              <a:t> Are softwoods cheap or expensive to buy?</a:t>
            </a:r>
          </a:p>
          <a:p>
            <a:pPr>
              <a:buFont typeface="Arial" pitchFamily="34" charset="0"/>
              <a:buChar char="•"/>
            </a:pPr>
            <a:endParaRPr lang="en-GB" sz="1200" dirty="0">
              <a:solidFill>
                <a:schemeClr val="tx1"/>
              </a:solidFill>
              <a:latin typeface="Arial" pitchFamily="34" charset="0"/>
              <a:cs typeface="Arial" pitchFamily="34" charset="0"/>
            </a:endParaRPr>
          </a:p>
          <a:p>
            <a:pPr>
              <a:buFont typeface="Arial" pitchFamily="34" charset="0"/>
              <a:buChar char="•"/>
            </a:pPr>
            <a:r>
              <a:rPr lang="en-GB" sz="1200" dirty="0">
                <a:solidFill>
                  <a:schemeClr val="tx1"/>
                </a:solidFill>
                <a:latin typeface="Arial" pitchFamily="34" charset="0"/>
                <a:cs typeface="Arial" pitchFamily="34" charset="0"/>
              </a:rPr>
              <a:t> How long does it take for softwood trees to grow</a:t>
            </a:r>
          </a:p>
        </p:txBody>
      </p:sp>
      <p:sp>
        <p:nvSpPr>
          <p:cNvPr id="16" name="Footer Placeholder 15"/>
          <p:cNvSpPr>
            <a:spLocks noGrp="1"/>
          </p:cNvSpPr>
          <p:nvPr>
            <p:ph type="ftr" sz="quarter" idx="11"/>
          </p:nvPr>
        </p:nvSpPr>
        <p:spPr/>
        <p:txBody>
          <a:bodyPr/>
          <a:lstStyle/>
          <a:p>
            <a:r>
              <a:rPr lang="en-GB"/>
              <a:t>JMARSHALL</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p:cNvSpPr txBox="1"/>
          <p:nvPr/>
        </p:nvSpPr>
        <p:spPr>
          <a:xfrm>
            <a:off x="0" y="1772816"/>
            <a:ext cx="4752528" cy="5109091"/>
          </a:xfrm>
          <a:prstGeom prst="rect">
            <a:avLst/>
          </a:prstGeom>
          <a:noFill/>
        </p:spPr>
        <p:txBody>
          <a:bodyPr wrap="square" rtlCol="0">
            <a:spAutoFit/>
          </a:bodyPr>
          <a:lstStyle/>
          <a:p>
            <a:pPr marL="228600" indent="-228600">
              <a:buAutoNum type="arabicParenR"/>
            </a:pPr>
            <a:r>
              <a:rPr lang="en-GB" sz="1400" dirty="0">
                <a:latin typeface="Arial" pitchFamily="34" charset="0"/>
                <a:cs typeface="Arial" pitchFamily="34" charset="0"/>
              </a:rPr>
              <a:t>To make wooden products trees need to be cut down, this is called </a:t>
            </a:r>
            <a:r>
              <a:rPr lang="en-GB" sz="1400" b="1" dirty="0">
                <a:latin typeface="Arial" pitchFamily="34" charset="0"/>
                <a:cs typeface="Arial" pitchFamily="34" charset="0"/>
              </a:rPr>
              <a:t>logging. </a:t>
            </a:r>
            <a:r>
              <a:rPr lang="en-GB" sz="1400" dirty="0">
                <a:latin typeface="Arial" pitchFamily="34" charset="0"/>
                <a:cs typeface="Arial" pitchFamily="34" charset="0"/>
              </a:rPr>
              <a:t>If new trees are not planted this is called </a:t>
            </a:r>
            <a:r>
              <a:rPr lang="en-GB" sz="1400" b="1" dirty="0">
                <a:latin typeface="Arial" pitchFamily="34" charset="0"/>
                <a:cs typeface="Arial" pitchFamily="34" charset="0"/>
              </a:rPr>
              <a:t>deforestation</a:t>
            </a:r>
            <a:r>
              <a:rPr lang="en-GB" sz="1400" dirty="0">
                <a:latin typeface="Arial" pitchFamily="34" charset="0"/>
                <a:cs typeface="Arial" pitchFamily="34" charset="0"/>
              </a:rPr>
              <a:t>.  </a:t>
            </a:r>
          </a:p>
          <a:p>
            <a:pPr marL="228600" indent="-228600">
              <a:buAutoNum type="arabicParenR"/>
            </a:pPr>
            <a:endParaRPr lang="en-GB" sz="1400" i="1" dirty="0">
              <a:latin typeface="Arial" pitchFamily="34" charset="0"/>
              <a:cs typeface="Arial" pitchFamily="34" charset="0"/>
            </a:endParaRPr>
          </a:p>
          <a:p>
            <a:pPr marL="228600" indent="-228600">
              <a:buAutoNum type="arabicParenR"/>
            </a:pPr>
            <a:endParaRPr lang="en-GB" sz="1400" i="1" dirty="0">
              <a:latin typeface="Arial" pitchFamily="34" charset="0"/>
              <a:cs typeface="Arial" pitchFamily="34" charset="0"/>
            </a:endParaRPr>
          </a:p>
          <a:p>
            <a:pPr marL="228600" indent="-228600">
              <a:buAutoNum type="arabicParenR"/>
            </a:pPr>
            <a:endParaRPr lang="en-GB" sz="1400" i="1" dirty="0">
              <a:latin typeface="Arial" pitchFamily="34" charset="0"/>
              <a:cs typeface="Arial" pitchFamily="34" charset="0"/>
            </a:endParaRPr>
          </a:p>
          <a:p>
            <a:pPr marL="228600" indent="-228600">
              <a:buAutoNum type="arabicParenR"/>
            </a:pPr>
            <a:endParaRPr lang="en-GB" sz="1400" i="1" dirty="0">
              <a:latin typeface="Arial" pitchFamily="34" charset="0"/>
              <a:cs typeface="Arial" pitchFamily="34" charset="0"/>
            </a:endParaRPr>
          </a:p>
          <a:p>
            <a:pPr marL="228600" indent="-228600">
              <a:buAutoNum type="arabicParenR"/>
            </a:pPr>
            <a:endParaRPr lang="en-GB" sz="1400" i="1" dirty="0">
              <a:latin typeface="Arial" pitchFamily="34" charset="0"/>
              <a:cs typeface="Arial" pitchFamily="34" charset="0"/>
            </a:endParaRPr>
          </a:p>
          <a:p>
            <a:pPr marL="228600" indent="-228600">
              <a:buAutoNum type="arabicParenR"/>
            </a:pPr>
            <a:endParaRPr lang="en-GB" sz="1400" i="1" dirty="0">
              <a:latin typeface="Arial" pitchFamily="34" charset="0"/>
              <a:cs typeface="Arial" pitchFamily="34" charset="0"/>
            </a:endParaRPr>
          </a:p>
          <a:p>
            <a:pPr marL="228600" indent="-228600">
              <a:buAutoNum type="arabicParenR"/>
            </a:pPr>
            <a:endParaRPr lang="en-GB" sz="1400" i="1" dirty="0">
              <a:latin typeface="Arial" pitchFamily="34" charset="0"/>
              <a:cs typeface="Arial" pitchFamily="34" charset="0"/>
            </a:endParaRPr>
          </a:p>
          <a:p>
            <a:pPr marL="228600" indent="-228600">
              <a:buAutoNum type="arabicParenR"/>
            </a:pPr>
            <a:endParaRPr lang="en-GB" sz="1400" i="1" dirty="0">
              <a:latin typeface="Arial" pitchFamily="34" charset="0"/>
              <a:cs typeface="Arial" pitchFamily="34" charset="0"/>
            </a:endParaRPr>
          </a:p>
          <a:p>
            <a:pPr marL="228600" indent="-228600"/>
            <a:endParaRPr lang="en-GB" sz="1400" i="1" dirty="0">
              <a:latin typeface="Arial" pitchFamily="34" charset="0"/>
              <a:cs typeface="Arial" pitchFamily="34" charset="0"/>
            </a:endParaRPr>
          </a:p>
          <a:p>
            <a:pPr marL="228600" indent="-228600"/>
            <a:r>
              <a:rPr lang="en-GB" sz="1400" i="1" dirty="0">
                <a:latin typeface="Arial" pitchFamily="34" charset="0"/>
                <a:cs typeface="Arial" pitchFamily="34" charset="0"/>
              </a:rPr>
              <a:t>    </a:t>
            </a:r>
            <a:r>
              <a:rPr lang="en-GB" sz="1400" dirty="0">
                <a:latin typeface="Arial" pitchFamily="34" charset="0"/>
                <a:cs typeface="Arial" pitchFamily="34" charset="0"/>
              </a:rPr>
              <a:t>Explain what </a:t>
            </a:r>
            <a:r>
              <a:rPr lang="en-GB" sz="1400" b="1" dirty="0">
                <a:latin typeface="Arial" pitchFamily="34" charset="0"/>
                <a:cs typeface="Arial" pitchFamily="34" charset="0"/>
              </a:rPr>
              <a:t>deforestation</a:t>
            </a:r>
            <a:r>
              <a:rPr lang="en-GB" sz="1400" dirty="0">
                <a:latin typeface="Arial" pitchFamily="34" charset="0"/>
                <a:cs typeface="Arial" pitchFamily="34" charset="0"/>
              </a:rPr>
              <a:t> means.</a:t>
            </a:r>
            <a:endParaRPr lang="en-GB" sz="1400" i="1"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p:txBody>
      </p:sp>
      <p:pic>
        <p:nvPicPr>
          <p:cNvPr id="14337" name="Picture 1"/>
          <p:cNvPicPr>
            <a:picLocks noChangeAspect="1" noChangeArrowheads="1"/>
          </p:cNvPicPr>
          <p:nvPr/>
        </p:nvPicPr>
        <p:blipFill>
          <a:blip r:embed="rId2" cstate="print"/>
          <a:srcRect/>
          <a:stretch>
            <a:fillRect/>
          </a:stretch>
        </p:blipFill>
        <p:spPr bwMode="auto">
          <a:xfrm>
            <a:off x="344488" y="188640"/>
            <a:ext cx="2376264" cy="828929"/>
          </a:xfrm>
          <a:prstGeom prst="rect">
            <a:avLst/>
          </a:prstGeom>
          <a:noFill/>
          <a:ln w="9525">
            <a:noFill/>
            <a:miter lim="800000"/>
            <a:headEnd/>
            <a:tailEnd/>
          </a:ln>
        </p:spPr>
      </p:pic>
      <p:sp>
        <p:nvSpPr>
          <p:cNvPr id="6" name="Rectangle 5"/>
          <p:cNvSpPr/>
          <p:nvPr/>
        </p:nvSpPr>
        <p:spPr>
          <a:xfrm>
            <a:off x="3080792" y="188640"/>
            <a:ext cx="6120680" cy="504056"/>
          </a:xfrm>
          <a:prstGeom prst="rect">
            <a:avLst/>
          </a:prstGeom>
          <a:solidFill>
            <a:srgbClr val="FF7C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Impact" pitchFamily="34" charset="0"/>
              </a:rPr>
              <a:t>Can you answer these questions?</a:t>
            </a:r>
          </a:p>
        </p:txBody>
      </p:sp>
      <p:sp>
        <p:nvSpPr>
          <p:cNvPr id="7" name="Rounded Rectangle 6"/>
          <p:cNvSpPr/>
          <p:nvPr/>
        </p:nvSpPr>
        <p:spPr>
          <a:xfrm>
            <a:off x="211560" y="1000000"/>
            <a:ext cx="5040560" cy="720080"/>
          </a:xfrm>
          <a:prstGeom prst="round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dirty="0">
                <a:solidFill>
                  <a:schemeClr val="tx1"/>
                </a:solidFill>
                <a:latin typeface="Arial" panose="020B0604020202020204" pitchFamily="34" charset="0"/>
                <a:cs typeface="Arial" panose="020B0604020202020204" pitchFamily="34" charset="0"/>
              </a:rPr>
              <a:t>Answer the following questions about sourcing wood. Look at the ‘Natural and Manufactured Timbers’ chapter on technologystudent.com to help you to help you or use the internet for research.</a:t>
            </a:r>
          </a:p>
        </p:txBody>
      </p:sp>
      <p:pic>
        <p:nvPicPr>
          <p:cNvPr id="86018" name="Picture 2" descr="Tipping Point Identified for Deforestation That Leads to Rapid ..."/>
          <p:cNvPicPr>
            <a:picLocks noChangeAspect="1" noChangeArrowheads="1"/>
          </p:cNvPicPr>
          <p:nvPr/>
        </p:nvPicPr>
        <p:blipFill>
          <a:blip r:embed="rId3" cstate="print"/>
          <a:srcRect/>
          <a:stretch>
            <a:fillRect/>
          </a:stretch>
        </p:blipFill>
        <p:spPr bwMode="auto">
          <a:xfrm>
            <a:off x="344488" y="2636912"/>
            <a:ext cx="2232248" cy="1487793"/>
          </a:xfrm>
          <a:prstGeom prst="rect">
            <a:avLst/>
          </a:prstGeom>
          <a:noFill/>
        </p:spPr>
      </p:pic>
      <p:pic>
        <p:nvPicPr>
          <p:cNvPr id="86020" name="Picture 4" descr="Deforestation in the tropics affects climate around the world ..."/>
          <p:cNvPicPr>
            <a:picLocks noChangeAspect="1" noChangeArrowheads="1"/>
          </p:cNvPicPr>
          <p:nvPr/>
        </p:nvPicPr>
        <p:blipFill>
          <a:blip r:embed="rId4" cstate="print"/>
          <a:srcRect r="35135"/>
          <a:stretch>
            <a:fillRect/>
          </a:stretch>
        </p:blipFill>
        <p:spPr bwMode="auto">
          <a:xfrm>
            <a:off x="2576736" y="2636912"/>
            <a:ext cx="1872208" cy="1497162"/>
          </a:xfrm>
          <a:prstGeom prst="rect">
            <a:avLst/>
          </a:prstGeom>
          <a:noFill/>
        </p:spPr>
      </p:pic>
      <p:sp>
        <p:nvSpPr>
          <p:cNvPr id="16" name="Rectangle 15"/>
          <p:cNvSpPr/>
          <p:nvPr/>
        </p:nvSpPr>
        <p:spPr>
          <a:xfrm>
            <a:off x="0" y="4576479"/>
            <a:ext cx="5169024" cy="2092881"/>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a:p>
            <a:pPr marL="342900" indent="-342900"/>
            <a:r>
              <a:rPr lang="en-GB" sz="1400" b="1" dirty="0">
                <a:latin typeface="Arial" pitchFamily="34" charset="0"/>
                <a:cs typeface="Arial" pitchFamily="34" charset="0"/>
              </a:rPr>
              <a:t>      </a:t>
            </a:r>
          </a:p>
        </p:txBody>
      </p:sp>
      <p:sp>
        <p:nvSpPr>
          <p:cNvPr id="17" name="TextBox 16"/>
          <p:cNvSpPr txBox="1"/>
          <p:nvPr/>
        </p:nvSpPr>
        <p:spPr>
          <a:xfrm>
            <a:off x="5153472" y="764704"/>
            <a:ext cx="4752528" cy="2339102"/>
          </a:xfrm>
          <a:prstGeom prst="rect">
            <a:avLst/>
          </a:prstGeom>
          <a:noFill/>
        </p:spPr>
        <p:txBody>
          <a:bodyPr wrap="square" rtlCol="0">
            <a:spAutoFit/>
          </a:bodyPr>
          <a:lstStyle/>
          <a:p>
            <a:pPr marL="228600" indent="-228600"/>
            <a:r>
              <a:rPr lang="en-GB" sz="1400" dirty="0">
                <a:latin typeface="Arial" pitchFamily="34" charset="0"/>
                <a:cs typeface="Arial" pitchFamily="34" charset="0"/>
              </a:rPr>
              <a:t>2)   Explain how </a:t>
            </a:r>
            <a:r>
              <a:rPr lang="en-GB" sz="1400" b="1" dirty="0">
                <a:latin typeface="Arial" pitchFamily="34" charset="0"/>
                <a:cs typeface="Arial" pitchFamily="34" charset="0"/>
              </a:rPr>
              <a:t>deforestation</a:t>
            </a:r>
            <a:r>
              <a:rPr lang="en-GB" sz="1400" dirty="0">
                <a:latin typeface="Arial" pitchFamily="34" charset="0"/>
                <a:cs typeface="Arial" pitchFamily="34" charset="0"/>
              </a:rPr>
              <a:t> can affect </a:t>
            </a:r>
            <a:r>
              <a:rPr lang="en-GB" sz="1400" b="1" dirty="0">
                <a:latin typeface="Arial" pitchFamily="34" charset="0"/>
                <a:cs typeface="Arial" pitchFamily="34" charset="0"/>
              </a:rPr>
              <a:t>biodiversity</a:t>
            </a:r>
            <a:r>
              <a:rPr lang="en-GB" sz="1200" dirty="0">
                <a:latin typeface="Arial" pitchFamily="34" charset="0"/>
                <a:cs typeface="Arial" pitchFamily="34" charset="0"/>
              </a:rPr>
              <a:t>.</a:t>
            </a: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p:txBody>
      </p:sp>
      <p:pic>
        <p:nvPicPr>
          <p:cNvPr id="86022" name="Picture 6" descr="Deforestation | Geography of Brazil"/>
          <p:cNvPicPr>
            <a:picLocks noChangeAspect="1" noChangeArrowheads="1"/>
          </p:cNvPicPr>
          <p:nvPr/>
        </p:nvPicPr>
        <p:blipFill>
          <a:blip r:embed="rId5" cstate="print"/>
          <a:srcRect/>
          <a:stretch>
            <a:fillRect/>
          </a:stretch>
        </p:blipFill>
        <p:spPr bwMode="auto">
          <a:xfrm>
            <a:off x="6033120" y="1124744"/>
            <a:ext cx="2997090" cy="2016224"/>
          </a:xfrm>
          <a:prstGeom prst="rect">
            <a:avLst/>
          </a:prstGeom>
          <a:noFill/>
        </p:spPr>
      </p:pic>
      <p:sp>
        <p:nvSpPr>
          <p:cNvPr id="19" name="Rectangle 18"/>
          <p:cNvSpPr/>
          <p:nvPr/>
        </p:nvSpPr>
        <p:spPr>
          <a:xfrm>
            <a:off x="5241032" y="2924944"/>
            <a:ext cx="4664968" cy="1446550"/>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a:p>
            <a:pPr marL="342900" indent="-342900"/>
            <a:r>
              <a:rPr lang="en-GB" sz="1400" b="1" dirty="0">
                <a:latin typeface="Arial" pitchFamily="34" charset="0"/>
                <a:cs typeface="Arial" pitchFamily="34" charset="0"/>
              </a:rPr>
              <a:t>      </a:t>
            </a:r>
          </a:p>
        </p:txBody>
      </p:sp>
      <p:sp>
        <p:nvSpPr>
          <p:cNvPr id="20" name="TextBox 19"/>
          <p:cNvSpPr txBox="1"/>
          <p:nvPr/>
        </p:nvSpPr>
        <p:spPr>
          <a:xfrm>
            <a:off x="5153472" y="4115975"/>
            <a:ext cx="4752528" cy="2985433"/>
          </a:xfrm>
          <a:prstGeom prst="rect">
            <a:avLst/>
          </a:prstGeom>
          <a:noFill/>
        </p:spPr>
        <p:txBody>
          <a:bodyPr wrap="square" rtlCol="0">
            <a:spAutoFit/>
          </a:bodyPr>
          <a:lstStyle/>
          <a:p>
            <a:pPr marL="342900" indent="-342900">
              <a:buAutoNum type="arabicParenR" startAt="3"/>
            </a:pPr>
            <a:r>
              <a:rPr lang="en-GB" sz="1400" dirty="0">
                <a:latin typeface="Arial" pitchFamily="34" charset="0"/>
                <a:cs typeface="Arial" pitchFamily="34" charset="0"/>
              </a:rPr>
              <a:t>Some wooden products will have the FSC symbol </a:t>
            </a:r>
          </a:p>
          <a:p>
            <a:pPr marL="228600" indent="-228600"/>
            <a:r>
              <a:rPr lang="en-GB" sz="1400" dirty="0">
                <a:latin typeface="Arial" pitchFamily="34" charset="0"/>
                <a:cs typeface="Arial" pitchFamily="34" charset="0"/>
              </a:rPr>
              <a:t>        (Forest Stewardship Council)</a:t>
            </a:r>
            <a:r>
              <a:rPr lang="en-GB" sz="1200" dirty="0">
                <a:latin typeface="Arial" pitchFamily="34" charset="0"/>
                <a:cs typeface="Arial" pitchFamily="34" charset="0"/>
              </a:rPr>
              <a:t>. </a:t>
            </a:r>
            <a:r>
              <a:rPr lang="en-GB" sz="1400" dirty="0">
                <a:latin typeface="Arial" pitchFamily="34" charset="0"/>
                <a:cs typeface="Arial" pitchFamily="34" charset="0"/>
              </a:rPr>
              <a:t>Explain how the </a:t>
            </a:r>
          </a:p>
          <a:p>
            <a:pPr marL="228600" indent="-228600"/>
            <a:r>
              <a:rPr lang="en-GB" sz="1400" dirty="0">
                <a:latin typeface="Arial" pitchFamily="34" charset="0"/>
                <a:cs typeface="Arial" pitchFamily="34" charset="0"/>
              </a:rPr>
              <a:t>        </a:t>
            </a:r>
            <a:r>
              <a:rPr lang="en-GB" sz="1400" b="1" dirty="0">
                <a:latin typeface="Arial" pitchFamily="34" charset="0"/>
                <a:cs typeface="Arial" pitchFamily="34" charset="0"/>
              </a:rPr>
              <a:t>Forest Stewardship Council </a:t>
            </a:r>
            <a:r>
              <a:rPr lang="en-GB" sz="1400" dirty="0">
                <a:latin typeface="Arial" pitchFamily="34" charset="0"/>
                <a:cs typeface="Arial" pitchFamily="34" charset="0"/>
              </a:rPr>
              <a:t>helps forest  </a:t>
            </a:r>
          </a:p>
          <a:p>
            <a:pPr marL="228600" indent="-228600"/>
            <a:r>
              <a:rPr lang="en-GB" sz="1400" dirty="0">
                <a:latin typeface="Arial" pitchFamily="34" charset="0"/>
                <a:cs typeface="Arial" pitchFamily="34" charset="0"/>
              </a:rPr>
              <a:t>        management.</a:t>
            </a:r>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p:txBody>
      </p:sp>
      <p:sp>
        <p:nvSpPr>
          <p:cNvPr id="21" name="Rectangle 20"/>
          <p:cNvSpPr/>
          <p:nvPr/>
        </p:nvSpPr>
        <p:spPr>
          <a:xfrm>
            <a:off x="5097016" y="5445224"/>
            <a:ext cx="4664968" cy="1446550"/>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a:p>
            <a:pPr marL="342900" indent="-342900"/>
            <a:r>
              <a:rPr lang="en-GB" sz="1400" b="1" dirty="0">
                <a:latin typeface="Arial" pitchFamily="34" charset="0"/>
                <a:cs typeface="Arial" pitchFamily="34" charset="0"/>
              </a:rPr>
              <a:t>      </a:t>
            </a:r>
          </a:p>
        </p:txBody>
      </p:sp>
      <p:pic>
        <p:nvPicPr>
          <p:cNvPr id="86024" name="Picture 8" descr="What is FSC?"/>
          <p:cNvPicPr>
            <a:picLocks noChangeAspect="1" noChangeArrowheads="1"/>
          </p:cNvPicPr>
          <p:nvPr/>
        </p:nvPicPr>
        <p:blipFill>
          <a:blip r:embed="rId6" cstate="print"/>
          <a:srcRect l="22176" r="21377"/>
          <a:stretch>
            <a:fillRect/>
          </a:stretch>
        </p:blipFill>
        <p:spPr bwMode="auto">
          <a:xfrm>
            <a:off x="7041232" y="5085184"/>
            <a:ext cx="648072" cy="665900"/>
          </a:xfrm>
          <a:prstGeom prst="rect">
            <a:avLst/>
          </a:prstGeom>
          <a:noFill/>
        </p:spPr>
      </p:pic>
      <p:sp>
        <p:nvSpPr>
          <p:cNvPr id="25" name="Footer Placeholder 24"/>
          <p:cNvSpPr>
            <a:spLocks noGrp="1"/>
          </p:cNvSpPr>
          <p:nvPr>
            <p:ph type="ftr" sz="quarter" idx="11"/>
          </p:nvPr>
        </p:nvSpPr>
        <p:spPr/>
        <p:txBody>
          <a:bodyPr/>
          <a:lstStyle/>
          <a:p>
            <a:r>
              <a:rPr lang="en-GB"/>
              <a:t>JMARSHALL</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
          <p:cNvPicPr>
            <a:picLocks noChangeAspect="1" noChangeArrowheads="1"/>
          </p:cNvPicPr>
          <p:nvPr/>
        </p:nvPicPr>
        <p:blipFill>
          <a:blip r:embed="rId2" cstate="print"/>
          <a:srcRect/>
          <a:stretch>
            <a:fillRect/>
          </a:stretch>
        </p:blipFill>
        <p:spPr bwMode="auto">
          <a:xfrm>
            <a:off x="344488" y="188640"/>
            <a:ext cx="2376264" cy="828929"/>
          </a:xfrm>
          <a:prstGeom prst="rect">
            <a:avLst/>
          </a:prstGeom>
          <a:noFill/>
          <a:ln w="9525">
            <a:noFill/>
            <a:miter lim="800000"/>
            <a:headEnd/>
            <a:tailEnd/>
          </a:ln>
        </p:spPr>
      </p:pic>
      <p:pic>
        <p:nvPicPr>
          <p:cNvPr id="87042" name="Picture 2" descr="African Mahogany Wood Cutting Board | Etsy"/>
          <p:cNvPicPr>
            <a:picLocks noChangeAspect="1" noChangeArrowheads="1"/>
          </p:cNvPicPr>
          <p:nvPr/>
        </p:nvPicPr>
        <p:blipFill>
          <a:blip r:embed="rId3" cstate="print"/>
          <a:srcRect/>
          <a:stretch>
            <a:fillRect/>
          </a:stretch>
        </p:blipFill>
        <p:spPr bwMode="auto">
          <a:xfrm>
            <a:off x="416496" y="2348880"/>
            <a:ext cx="2304256" cy="1730214"/>
          </a:xfrm>
          <a:prstGeom prst="rect">
            <a:avLst/>
          </a:prstGeom>
          <a:noFill/>
          <a:ln w="76200">
            <a:solidFill>
              <a:srgbClr val="66FF33"/>
            </a:solidFill>
          </a:ln>
        </p:spPr>
      </p:pic>
      <p:sp>
        <p:nvSpPr>
          <p:cNvPr id="6" name="Rectangle 5"/>
          <p:cNvSpPr/>
          <p:nvPr/>
        </p:nvSpPr>
        <p:spPr>
          <a:xfrm>
            <a:off x="3080792" y="188640"/>
            <a:ext cx="6120680" cy="504056"/>
          </a:xfrm>
          <a:prstGeom prst="rect">
            <a:avLst/>
          </a:prstGeom>
          <a:solidFill>
            <a:srgbClr val="FF7C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Impact" pitchFamily="34" charset="0"/>
              </a:rPr>
              <a:t>Types of woods</a:t>
            </a:r>
          </a:p>
        </p:txBody>
      </p:sp>
      <p:pic>
        <p:nvPicPr>
          <p:cNvPr id="87044" name="Picture 4" descr="Deep Oak Wood Chopping Board — etch."/>
          <p:cNvPicPr>
            <a:picLocks noChangeAspect="1" noChangeArrowheads="1"/>
          </p:cNvPicPr>
          <p:nvPr/>
        </p:nvPicPr>
        <p:blipFill>
          <a:blip r:embed="rId4" cstate="print"/>
          <a:srcRect/>
          <a:stretch>
            <a:fillRect/>
          </a:stretch>
        </p:blipFill>
        <p:spPr bwMode="auto">
          <a:xfrm>
            <a:off x="3728864" y="980728"/>
            <a:ext cx="2016224" cy="2016224"/>
          </a:xfrm>
          <a:prstGeom prst="rect">
            <a:avLst/>
          </a:prstGeom>
          <a:noFill/>
          <a:ln w="57150">
            <a:solidFill>
              <a:srgbClr val="66FF33"/>
            </a:solidFill>
          </a:ln>
        </p:spPr>
      </p:pic>
      <p:sp>
        <p:nvSpPr>
          <p:cNvPr id="8" name="Rectangle 7"/>
          <p:cNvSpPr/>
          <p:nvPr/>
        </p:nvSpPr>
        <p:spPr>
          <a:xfrm>
            <a:off x="7257256" y="1556792"/>
            <a:ext cx="2304256" cy="576064"/>
          </a:xfrm>
          <a:prstGeom prst="rect">
            <a:avLst/>
          </a:prstGeom>
          <a:solidFill>
            <a:srgbClr val="66FF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Arial" pitchFamily="34" charset="0"/>
                <a:cs typeface="Arial" pitchFamily="34" charset="0"/>
              </a:rPr>
              <a:t>Oak</a:t>
            </a:r>
          </a:p>
        </p:txBody>
      </p:sp>
      <p:sp>
        <p:nvSpPr>
          <p:cNvPr id="9" name="Rectangle 8"/>
          <p:cNvSpPr/>
          <p:nvPr/>
        </p:nvSpPr>
        <p:spPr>
          <a:xfrm>
            <a:off x="7257256" y="2276872"/>
            <a:ext cx="2304256" cy="576064"/>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Arial" pitchFamily="34" charset="0"/>
                <a:cs typeface="Arial" pitchFamily="34" charset="0"/>
              </a:rPr>
              <a:t>Pine</a:t>
            </a:r>
          </a:p>
        </p:txBody>
      </p:sp>
      <p:sp>
        <p:nvSpPr>
          <p:cNvPr id="10" name="Rectangle 9"/>
          <p:cNvSpPr/>
          <p:nvPr/>
        </p:nvSpPr>
        <p:spPr>
          <a:xfrm>
            <a:off x="7257256" y="2996952"/>
            <a:ext cx="2304256" cy="576064"/>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Arial" pitchFamily="34" charset="0"/>
                <a:cs typeface="Arial" pitchFamily="34" charset="0"/>
              </a:rPr>
              <a:t>Cedar</a:t>
            </a:r>
          </a:p>
        </p:txBody>
      </p:sp>
      <p:pic>
        <p:nvPicPr>
          <p:cNvPr id="87046" name="Picture 6" descr="Household Essentials CedarFresh Cedar Plank Drawer Liner, 3.5&quot; l x ..."/>
          <p:cNvPicPr>
            <a:picLocks noChangeAspect="1" noChangeArrowheads="1"/>
          </p:cNvPicPr>
          <p:nvPr/>
        </p:nvPicPr>
        <p:blipFill>
          <a:blip r:embed="rId5" cstate="print"/>
          <a:srcRect l="6061" t="12121" r="6061" b="12121"/>
          <a:stretch>
            <a:fillRect/>
          </a:stretch>
        </p:blipFill>
        <p:spPr bwMode="auto">
          <a:xfrm>
            <a:off x="3656856" y="3140968"/>
            <a:ext cx="2088232" cy="1800200"/>
          </a:xfrm>
          <a:prstGeom prst="rect">
            <a:avLst/>
          </a:prstGeom>
          <a:noFill/>
          <a:ln w="57150">
            <a:solidFill>
              <a:schemeClr val="accent1">
                <a:lumMod val="40000"/>
                <a:lumOff val="60000"/>
              </a:schemeClr>
            </a:solidFill>
          </a:ln>
        </p:spPr>
      </p:pic>
      <p:sp>
        <p:nvSpPr>
          <p:cNvPr id="12" name="Rectangle 11"/>
          <p:cNvSpPr/>
          <p:nvPr/>
        </p:nvSpPr>
        <p:spPr>
          <a:xfrm>
            <a:off x="7257256" y="3717032"/>
            <a:ext cx="2304256" cy="576064"/>
          </a:xfrm>
          <a:prstGeom prst="rect">
            <a:avLst/>
          </a:prstGeom>
          <a:solidFill>
            <a:srgbClr val="66FF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Arial" pitchFamily="34" charset="0"/>
                <a:cs typeface="Arial" pitchFamily="34" charset="0"/>
              </a:rPr>
              <a:t>Mahogany</a:t>
            </a:r>
          </a:p>
        </p:txBody>
      </p:sp>
      <p:pic>
        <p:nvPicPr>
          <p:cNvPr id="87048" name="Picture 8" descr="Pinewood and Pine Wood Textures Manufacturer | N. S. Established ..."/>
          <p:cNvPicPr>
            <a:picLocks noChangeAspect="1" noChangeArrowheads="1"/>
          </p:cNvPicPr>
          <p:nvPr/>
        </p:nvPicPr>
        <p:blipFill>
          <a:blip r:embed="rId6" cstate="print"/>
          <a:srcRect/>
          <a:stretch>
            <a:fillRect/>
          </a:stretch>
        </p:blipFill>
        <p:spPr bwMode="auto">
          <a:xfrm>
            <a:off x="416496" y="4365104"/>
            <a:ext cx="2016224" cy="2016224"/>
          </a:xfrm>
          <a:prstGeom prst="rect">
            <a:avLst/>
          </a:prstGeom>
          <a:noFill/>
          <a:ln w="76200">
            <a:solidFill>
              <a:schemeClr val="accent1">
                <a:lumMod val="40000"/>
                <a:lumOff val="60000"/>
              </a:schemeClr>
            </a:solidFill>
          </a:ln>
        </p:spPr>
      </p:pic>
      <p:pic>
        <p:nvPicPr>
          <p:cNvPr id="87050" name="Picture 10" descr="NATURAL BEECHWOOD"/>
          <p:cNvPicPr>
            <a:picLocks noChangeAspect="1" noChangeArrowheads="1"/>
          </p:cNvPicPr>
          <p:nvPr/>
        </p:nvPicPr>
        <p:blipFill>
          <a:blip r:embed="rId7" cstate="print"/>
          <a:srcRect/>
          <a:stretch>
            <a:fillRect/>
          </a:stretch>
        </p:blipFill>
        <p:spPr bwMode="auto">
          <a:xfrm>
            <a:off x="3152800" y="5085184"/>
            <a:ext cx="2088232" cy="1392689"/>
          </a:xfrm>
          <a:prstGeom prst="rect">
            <a:avLst/>
          </a:prstGeom>
          <a:noFill/>
          <a:ln w="57150">
            <a:solidFill>
              <a:srgbClr val="66FF33"/>
            </a:solidFill>
          </a:ln>
        </p:spPr>
      </p:pic>
      <p:sp>
        <p:nvSpPr>
          <p:cNvPr id="15" name="Rectangle 14"/>
          <p:cNvSpPr/>
          <p:nvPr/>
        </p:nvSpPr>
        <p:spPr>
          <a:xfrm>
            <a:off x="7257256" y="4437112"/>
            <a:ext cx="2304256" cy="576064"/>
          </a:xfrm>
          <a:prstGeom prst="rect">
            <a:avLst/>
          </a:prstGeom>
          <a:solidFill>
            <a:srgbClr val="66FF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Arial" pitchFamily="34" charset="0"/>
                <a:cs typeface="Arial" pitchFamily="34" charset="0"/>
              </a:rPr>
              <a:t>Beech</a:t>
            </a:r>
          </a:p>
        </p:txBody>
      </p:sp>
      <p:cxnSp>
        <p:nvCxnSpPr>
          <p:cNvPr id="17" name="Straight Arrow Connector 16"/>
          <p:cNvCxnSpPr>
            <a:stCxn id="15" idx="1"/>
          </p:cNvCxnSpPr>
          <p:nvPr/>
        </p:nvCxnSpPr>
        <p:spPr>
          <a:xfrm flipH="1">
            <a:off x="4953000" y="4725144"/>
            <a:ext cx="2304256" cy="1512168"/>
          </a:xfrm>
          <a:prstGeom prst="straightConnector1">
            <a:avLst/>
          </a:prstGeom>
          <a:ln w="5715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8" name="Rounded Rectangle 17"/>
          <p:cNvSpPr/>
          <p:nvPr/>
        </p:nvSpPr>
        <p:spPr>
          <a:xfrm>
            <a:off x="344488" y="980728"/>
            <a:ext cx="3168352" cy="1080120"/>
          </a:xfrm>
          <a:prstGeom prst="round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dirty="0">
                <a:solidFill>
                  <a:schemeClr val="tx1"/>
                </a:solidFill>
                <a:cs typeface="Arial" pitchFamily="34" charset="0"/>
              </a:rPr>
              <a:t>Read about the different types of hardwoods and softwoods in your theory booklet or use technologystudent.com to help you, match up the name of the wood  to the correct picture. </a:t>
            </a:r>
          </a:p>
          <a:p>
            <a:r>
              <a:rPr lang="en-GB" sz="1200" b="1" dirty="0">
                <a:solidFill>
                  <a:schemeClr val="tx1"/>
                </a:solidFill>
                <a:cs typeface="Arial" pitchFamily="34" charset="0"/>
              </a:rPr>
              <a:t>Green = hardwoods  Blue = softwoods</a:t>
            </a:r>
          </a:p>
        </p:txBody>
      </p:sp>
      <p:sp>
        <p:nvSpPr>
          <p:cNvPr id="20" name="Footer Placeholder 19"/>
          <p:cNvSpPr>
            <a:spLocks noGrp="1"/>
          </p:cNvSpPr>
          <p:nvPr>
            <p:ph type="ftr" sz="quarter" idx="11"/>
          </p:nvPr>
        </p:nvSpPr>
        <p:spPr/>
        <p:txBody>
          <a:bodyPr/>
          <a:lstStyle/>
          <a:p>
            <a:r>
              <a:rPr lang="en-GB"/>
              <a:t>JMARSHALL</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385048" y="188640"/>
            <a:ext cx="3816424" cy="504056"/>
          </a:xfrm>
          <a:prstGeom prst="rect">
            <a:avLst/>
          </a:prstGeom>
          <a:solidFill>
            <a:srgbClr val="FF7C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Impact" pitchFamily="34" charset="0"/>
              </a:rPr>
              <a:t>Manufactured boards</a:t>
            </a:r>
          </a:p>
        </p:txBody>
      </p:sp>
      <p:pic>
        <p:nvPicPr>
          <p:cNvPr id="5" name="Picture 1"/>
          <p:cNvPicPr>
            <a:picLocks noChangeAspect="1" noChangeArrowheads="1"/>
          </p:cNvPicPr>
          <p:nvPr/>
        </p:nvPicPr>
        <p:blipFill>
          <a:blip r:embed="rId2" cstate="print"/>
          <a:srcRect/>
          <a:stretch>
            <a:fillRect/>
          </a:stretch>
        </p:blipFill>
        <p:spPr bwMode="auto">
          <a:xfrm>
            <a:off x="344488" y="188640"/>
            <a:ext cx="2376264" cy="828929"/>
          </a:xfrm>
          <a:prstGeom prst="rect">
            <a:avLst/>
          </a:prstGeom>
          <a:noFill/>
          <a:ln w="9525">
            <a:noFill/>
            <a:miter lim="800000"/>
            <a:headEnd/>
            <a:tailEnd/>
          </a:ln>
        </p:spPr>
      </p:pic>
      <p:sp>
        <p:nvSpPr>
          <p:cNvPr id="6" name="Rounded Rectangle 5"/>
          <p:cNvSpPr/>
          <p:nvPr/>
        </p:nvSpPr>
        <p:spPr>
          <a:xfrm>
            <a:off x="272480" y="1052736"/>
            <a:ext cx="4752528" cy="1014496"/>
          </a:xfrm>
          <a:prstGeom prst="round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dirty="0">
                <a:solidFill>
                  <a:schemeClr val="tx1"/>
                </a:solidFill>
                <a:latin typeface="Arial" panose="020B0604020202020204" pitchFamily="34" charset="0"/>
                <a:cs typeface="Arial" panose="020B0604020202020204" pitchFamily="34" charset="0"/>
              </a:rPr>
              <a:t>Boards are separate to softwoods and hardwoods. They are used for many different things. Look at the ‘Natural and Manufactured Timbers’ chapter on technologystudent.com to help you and read how boards are made and what they can be used for.</a:t>
            </a:r>
          </a:p>
        </p:txBody>
      </p:sp>
      <p:pic>
        <p:nvPicPr>
          <p:cNvPr id="84996" name="Picture 4" descr="Plywood Sheets Cut To Size"/>
          <p:cNvPicPr>
            <a:picLocks noChangeAspect="1" noChangeArrowheads="1"/>
          </p:cNvPicPr>
          <p:nvPr/>
        </p:nvPicPr>
        <p:blipFill>
          <a:blip r:embed="rId3" cstate="print"/>
          <a:srcRect/>
          <a:stretch>
            <a:fillRect/>
          </a:stretch>
        </p:blipFill>
        <p:spPr bwMode="auto">
          <a:xfrm>
            <a:off x="6321152" y="1556792"/>
            <a:ext cx="2643068" cy="1440160"/>
          </a:xfrm>
          <a:prstGeom prst="rect">
            <a:avLst/>
          </a:prstGeom>
          <a:noFill/>
        </p:spPr>
      </p:pic>
      <p:sp>
        <p:nvSpPr>
          <p:cNvPr id="10" name="TextBox 9"/>
          <p:cNvSpPr txBox="1"/>
          <p:nvPr/>
        </p:nvSpPr>
        <p:spPr>
          <a:xfrm>
            <a:off x="4953000" y="761794"/>
            <a:ext cx="4752528" cy="2769989"/>
          </a:xfrm>
          <a:prstGeom prst="rect">
            <a:avLst/>
          </a:prstGeom>
          <a:noFill/>
        </p:spPr>
        <p:txBody>
          <a:bodyPr wrap="square" rtlCol="0">
            <a:spAutoFit/>
          </a:bodyPr>
          <a:lstStyle/>
          <a:p>
            <a:pPr marL="342900" indent="-342900">
              <a:buAutoNum type="arabicParenR"/>
            </a:pPr>
            <a:r>
              <a:rPr lang="en-GB" sz="1400" dirty="0">
                <a:latin typeface="Arial" pitchFamily="34" charset="0"/>
                <a:cs typeface="Arial" pitchFamily="34" charset="0"/>
              </a:rPr>
              <a:t>Cross section stability is used in plywood. </a:t>
            </a:r>
          </a:p>
          <a:p>
            <a:pPr marL="342900" indent="-342900"/>
            <a:r>
              <a:rPr lang="en-GB" sz="1400" dirty="0">
                <a:latin typeface="Arial" pitchFamily="34" charset="0"/>
                <a:cs typeface="Arial" pitchFamily="34" charset="0"/>
              </a:rPr>
              <a:t>       Explain what </a:t>
            </a:r>
            <a:r>
              <a:rPr lang="en-GB" sz="1400" b="1" dirty="0">
                <a:latin typeface="Arial" pitchFamily="34" charset="0"/>
                <a:cs typeface="Arial" pitchFamily="34" charset="0"/>
              </a:rPr>
              <a:t>cross section stability </a:t>
            </a:r>
            <a:r>
              <a:rPr lang="en-GB" sz="1400" dirty="0">
                <a:latin typeface="Arial" pitchFamily="34" charset="0"/>
                <a:cs typeface="Arial" pitchFamily="34" charset="0"/>
              </a:rPr>
              <a:t>is and why it is used in plywood. </a:t>
            </a: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p:txBody>
      </p:sp>
      <p:sp>
        <p:nvSpPr>
          <p:cNvPr id="11" name="Rectangle 10"/>
          <p:cNvSpPr/>
          <p:nvPr/>
        </p:nvSpPr>
        <p:spPr>
          <a:xfrm>
            <a:off x="5097016" y="2852936"/>
            <a:ext cx="4520952" cy="1661993"/>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a:p>
            <a:pPr marL="342900" indent="-342900"/>
            <a:r>
              <a:rPr lang="en-GB" sz="1400" b="1" dirty="0">
                <a:latin typeface="Arial" pitchFamily="34" charset="0"/>
                <a:cs typeface="Arial" pitchFamily="34" charset="0"/>
              </a:rPr>
              <a:t>      </a:t>
            </a:r>
          </a:p>
        </p:txBody>
      </p:sp>
      <p:sp>
        <p:nvSpPr>
          <p:cNvPr id="12" name="TextBox 11"/>
          <p:cNvSpPr txBox="1"/>
          <p:nvPr/>
        </p:nvSpPr>
        <p:spPr>
          <a:xfrm>
            <a:off x="4232920" y="4509120"/>
            <a:ext cx="5673080" cy="2369880"/>
          </a:xfrm>
          <a:prstGeom prst="rect">
            <a:avLst/>
          </a:prstGeom>
          <a:noFill/>
        </p:spPr>
        <p:txBody>
          <a:bodyPr wrap="square" rtlCol="0">
            <a:spAutoFit/>
          </a:bodyPr>
          <a:lstStyle/>
          <a:p>
            <a:pPr marL="342900" indent="-342900">
              <a:buAutoNum type="arabicParenR" startAt="2"/>
            </a:pPr>
            <a:r>
              <a:rPr lang="en-GB" sz="1400" dirty="0">
                <a:latin typeface="Arial" pitchFamily="34" charset="0"/>
                <a:cs typeface="Arial" pitchFamily="34" charset="0"/>
              </a:rPr>
              <a:t>State the name of the board shown below and state what</a:t>
            </a:r>
          </a:p>
          <a:p>
            <a:pPr marL="342900" indent="-342900"/>
            <a:r>
              <a:rPr lang="en-GB" sz="1400" dirty="0">
                <a:latin typeface="Arial" pitchFamily="34" charset="0"/>
                <a:cs typeface="Arial" pitchFamily="34" charset="0"/>
              </a:rPr>
              <a:t>        the board is made from.</a:t>
            </a: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p:txBody>
      </p:sp>
      <p:pic>
        <p:nvPicPr>
          <p:cNvPr id="85000" name="Picture 8" descr="Chipboard – P5 Tongued &amp; Grooved Chipboard Flooring 2400 x 600 x ..."/>
          <p:cNvPicPr>
            <a:picLocks noChangeAspect="1" noChangeArrowheads="1"/>
          </p:cNvPicPr>
          <p:nvPr/>
        </p:nvPicPr>
        <p:blipFill>
          <a:blip r:embed="rId4" cstate="print"/>
          <a:srcRect b="23484"/>
          <a:stretch>
            <a:fillRect/>
          </a:stretch>
        </p:blipFill>
        <p:spPr bwMode="auto">
          <a:xfrm>
            <a:off x="7401272" y="5229200"/>
            <a:ext cx="2258616" cy="1440160"/>
          </a:xfrm>
          <a:prstGeom prst="rect">
            <a:avLst/>
          </a:prstGeom>
          <a:noFill/>
        </p:spPr>
      </p:pic>
      <p:sp>
        <p:nvSpPr>
          <p:cNvPr id="14" name="Rectangle 13"/>
          <p:cNvSpPr/>
          <p:nvPr/>
        </p:nvSpPr>
        <p:spPr>
          <a:xfrm>
            <a:off x="3656856" y="4791923"/>
            <a:ext cx="3728864" cy="1877437"/>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a:p>
            <a:pPr marL="342900" indent="-342900"/>
            <a:r>
              <a:rPr lang="en-GB" sz="1400" b="1" dirty="0">
                <a:latin typeface="Arial" pitchFamily="34" charset="0"/>
                <a:cs typeface="Arial" pitchFamily="34" charset="0"/>
              </a:rPr>
              <a:t>      </a:t>
            </a:r>
          </a:p>
        </p:txBody>
      </p:sp>
      <p:pic>
        <p:nvPicPr>
          <p:cNvPr id="85002" name="Picture 10" descr="Moisture Resistant MDF Board | JT Atkinson"/>
          <p:cNvPicPr>
            <a:picLocks noChangeAspect="1" noChangeArrowheads="1"/>
          </p:cNvPicPr>
          <p:nvPr/>
        </p:nvPicPr>
        <p:blipFill>
          <a:blip r:embed="rId5" cstate="print"/>
          <a:srcRect/>
          <a:stretch>
            <a:fillRect/>
          </a:stretch>
        </p:blipFill>
        <p:spPr bwMode="auto">
          <a:xfrm>
            <a:off x="704528" y="4913404"/>
            <a:ext cx="3096344" cy="1610099"/>
          </a:xfrm>
          <a:prstGeom prst="rect">
            <a:avLst/>
          </a:prstGeom>
          <a:noFill/>
        </p:spPr>
      </p:pic>
      <p:sp>
        <p:nvSpPr>
          <p:cNvPr id="16" name="TextBox 15"/>
          <p:cNvSpPr txBox="1"/>
          <p:nvPr/>
        </p:nvSpPr>
        <p:spPr>
          <a:xfrm>
            <a:off x="0" y="3212976"/>
            <a:ext cx="5673080" cy="2400657"/>
          </a:xfrm>
          <a:prstGeom prst="rect">
            <a:avLst/>
          </a:prstGeom>
          <a:noFill/>
        </p:spPr>
        <p:txBody>
          <a:bodyPr wrap="square" rtlCol="0">
            <a:spAutoFit/>
          </a:bodyPr>
          <a:lstStyle/>
          <a:p>
            <a:pPr marL="228600" indent="-228600"/>
            <a:r>
              <a:rPr lang="en-GB" sz="1400" dirty="0">
                <a:latin typeface="Arial" pitchFamily="34" charset="0"/>
                <a:cs typeface="Arial" pitchFamily="34" charset="0"/>
              </a:rPr>
              <a:t>       3)   The image below shows </a:t>
            </a:r>
            <a:r>
              <a:rPr lang="en-GB" sz="1400" b="1" dirty="0">
                <a:latin typeface="Arial" pitchFamily="34" charset="0"/>
                <a:cs typeface="Arial" pitchFamily="34" charset="0"/>
              </a:rPr>
              <a:t>M.D.F board</a:t>
            </a:r>
            <a:r>
              <a:rPr lang="en-GB" sz="1400" dirty="0">
                <a:latin typeface="Arial" pitchFamily="34" charset="0"/>
                <a:cs typeface="Arial" pitchFamily="34" charset="0"/>
              </a:rPr>
              <a:t>. </a:t>
            </a:r>
          </a:p>
          <a:p>
            <a:pPr marL="228600" indent="-228600"/>
            <a:r>
              <a:rPr lang="en-GB" sz="1400" dirty="0">
                <a:latin typeface="Arial" pitchFamily="34" charset="0"/>
                <a:cs typeface="Arial" pitchFamily="34" charset="0"/>
              </a:rPr>
              <a:t>              State what M.D.F stands for and give  an </a:t>
            </a:r>
          </a:p>
          <a:p>
            <a:pPr marL="228600" indent="-228600"/>
            <a:r>
              <a:rPr lang="en-GB" sz="1400" dirty="0">
                <a:latin typeface="Arial" pitchFamily="34" charset="0"/>
                <a:cs typeface="Arial" pitchFamily="34" charset="0"/>
              </a:rPr>
              <a:t>              example of one use for this board.</a:t>
            </a: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p:txBody>
      </p:sp>
      <p:sp>
        <p:nvSpPr>
          <p:cNvPr id="18" name="Rectangle 17"/>
          <p:cNvSpPr/>
          <p:nvPr/>
        </p:nvSpPr>
        <p:spPr>
          <a:xfrm>
            <a:off x="272480" y="3789040"/>
            <a:ext cx="4248472" cy="1169551"/>
          </a:xfrm>
          <a:prstGeom prst="rect">
            <a:avLst/>
          </a:prstGeom>
        </p:spPr>
        <p:txBody>
          <a:bodyPr wrap="square">
            <a:spAutoFit/>
          </a:bodyPr>
          <a:lstStyle/>
          <a:p>
            <a:pPr marL="342900" indent="-342900"/>
            <a:r>
              <a:rPr lang="en-GB" sz="1400" b="1" dirty="0">
                <a:latin typeface="Arial" pitchFamily="34" charset="0"/>
                <a:cs typeface="Arial" pitchFamily="34" charset="0"/>
              </a:rPr>
              <a:t>  ………………………………………………………………………………………………………………………………………………</a:t>
            </a:r>
          </a:p>
          <a:p>
            <a:pPr marL="342900" indent="-342900"/>
            <a:r>
              <a:rPr lang="en-GB" sz="1400" b="1" dirty="0">
                <a:latin typeface="Arial" pitchFamily="34" charset="0"/>
                <a:cs typeface="Arial" pitchFamily="34" charset="0"/>
              </a:rPr>
              <a:t>      </a:t>
            </a:r>
          </a:p>
        </p:txBody>
      </p:sp>
      <p:sp>
        <p:nvSpPr>
          <p:cNvPr id="19" name="Rectangle 18"/>
          <p:cNvSpPr/>
          <p:nvPr/>
        </p:nvSpPr>
        <p:spPr>
          <a:xfrm>
            <a:off x="848544" y="2276872"/>
            <a:ext cx="3080792" cy="792088"/>
          </a:xfrm>
          <a:prstGeom prst="rect">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GB" dirty="0"/>
          </a:p>
        </p:txBody>
      </p:sp>
      <p:sp>
        <p:nvSpPr>
          <p:cNvPr id="20" name="Explosion 1 19"/>
          <p:cNvSpPr/>
          <p:nvPr/>
        </p:nvSpPr>
        <p:spPr>
          <a:xfrm>
            <a:off x="72008" y="1916832"/>
            <a:ext cx="1496616" cy="1440161"/>
          </a:xfrm>
          <a:prstGeom prst="irregularSeal1">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b="1" dirty="0">
                <a:solidFill>
                  <a:schemeClr val="tx1"/>
                </a:solidFill>
                <a:latin typeface="Arial Unicode MS" pitchFamily="34" charset="-128"/>
                <a:ea typeface="Arial Unicode MS" pitchFamily="34" charset="-128"/>
                <a:cs typeface="Arial Unicode MS" pitchFamily="34" charset="-128"/>
              </a:rPr>
              <a:t>Challenge!</a:t>
            </a:r>
          </a:p>
        </p:txBody>
      </p:sp>
      <p:sp>
        <p:nvSpPr>
          <p:cNvPr id="21" name="TextBox 20"/>
          <p:cNvSpPr txBox="1"/>
          <p:nvPr/>
        </p:nvSpPr>
        <p:spPr>
          <a:xfrm>
            <a:off x="1496616" y="2276872"/>
            <a:ext cx="3600400" cy="769441"/>
          </a:xfrm>
          <a:prstGeom prst="rect">
            <a:avLst/>
          </a:prstGeom>
          <a:noFill/>
        </p:spPr>
        <p:txBody>
          <a:bodyPr wrap="square" rtlCol="0">
            <a:spAutoFit/>
          </a:bodyPr>
          <a:lstStyle/>
          <a:p>
            <a:r>
              <a:rPr lang="en-GB" sz="1100" dirty="0"/>
              <a:t>At home try and find a piece of furniture</a:t>
            </a:r>
          </a:p>
          <a:p>
            <a:r>
              <a:rPr lang="en-GB" sz="1100" dirty="0"/>
              <a:t>that is made from a type of board. You</a:t>
            </a:r>
          </a:p>
          <a:p>
            <a:r>
              <a:rPr lang="en-GB" sz="1100" dirty="0"/>
              <a:t>may need to ask someone at home to </a:t>
            </a:r>
          </a:p>
          <a:p>
            <a:r>
              <a:rPr lang="en-GB" sz="1100" dirty="0"/>
              <a:t>help you.</a:t>
            </a:r>
          </a:p>
        </p:txBody>
      </p:sp>
      <p:sp>
        <p:nvSpPr>
          <p:cNvPr id="23" name="Footer Placeholder 22"/>
          <p:cNvSpPr>
            <a:spLocks noGrp="1"/>
          </p:cNvSpPr>
          <p:nvPr>
            <p:ph type="ftr" sz="quarter" idx="11"/>
          </p:nvPr>
        </p:nvSpPr>
        <p:spPr/>
        <p:txBody>
          <a:bodyPr/>
          <a:lstStyle/>
          <a:p>
            <a:r>
              <a:rPr lang="en-GB"/>
              <a:t>JMARSHALL</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40832" y="188640"/>
            <a:ext cx="5760640" cy="504056"/>
          </a:xfrm>
          <a:prstGeom prst="rect">
            <a:avLst/>
          </a:prstGeom>
          <a:solidFill>
            <a:srgbClr val="FF7C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Impact" pitchFamily="34" charset="0"/>
              </a:rPr>
              <a:t>Flat pack furniture</a:t>
            </a:r>
          </a:p>
        </p:txBody>
      </p:sp>
      <p:pic>
        <p:nvPicPr>
          <p:cNvPr id="7" name="Picture 1"/>
          <p:cNvPicPr>
            <a:picLocks noChangeAspect="1" noChangeArrowheads="1"/>
          </p:cNvPicPr>
          <p:nvPr/>
        </p:nvPicPr>
        <p:blipFill>
          <a:blip r:embed="rId2" cstate="print"/>
          <a:srcRect/>
          <a:stretch>
            <a:fillRect/>
          </a:stretch>
        </p:blipFill>
        <p:spPr bwMode="auto">
          <a:xfrm>
            <a:off x="344488" y="188640"/>
            <a:ext cx="2376264" cy="828929"/>
          </a:xfrm>
          <a:prstGeom prst="rect">
            <a:avLst/>
          </a:prstGeom>
          <a:noFill/>
          <a:ln w="9525">
            <a:noFill/>
            <a:miter lim="800000"/>
            <a:headEnd/>
            <a:tailEnd/>
          </a:ln>
        </p:spPr>
      </p:pic>
      <p:sp>
        <p:nvSpPr>
          <p:cNvPr id="8" name="Rectangle 7"/>
          <p:cNvSpPr/>
          <p:nvPr/>
        </p:nvSpPr>
        <p:spPr>
          <a:xfrm>
            <a:off x="1279207" y="2082431"/>
            <a:ext cx="2808312" cy="1080120"/>
          </a:xfrm>
          <a:prstGeom prst="rect">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GB" dirty="0"/>
          </a:p>
        </p:txBody>
      </p:sp>
      <p:sp>
        <p:nvSpPr>
          <p:cNvPr id="9" name="Explosion 1 8"/>
          <p:cNvSpPr/>
          <p:nvPr/>
        </p:nvSpPr>
        <p:spPr>
          <a:xfrm>
            <a:off x="415111" y="1722391"/>
            <a:ext cx="1496616" cy="1440161"/>
          </a:xfrm>
          <a:prstGeom prst="irregularSeal1">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b="1" dirty="0">
                <a:solidFill>
                  <a:schemeClr val="tx1"/>
                </a:solidFill>
                <a:latin typeface="Arial Unicode MS" pitchFamily="34" charset="-128"/>
                <a:ea typeface="Arial Unicode MS" pitchFamily="34" charset="-128"/>
                <a:cs typeface="Arial Unicode MS" pitchFamily="34" charset="-128"/>
              </a:rPr>
              <a:t>Challenge!</a:t>
            </a:r>
          </a:p>
        </p:txBody>
      </p:sp>
      <p:pic>
        <p:nvPicPr>
          <p:cNvPr id="12292" name="Picture 4" descr="Flat pack furniture assembler in Liverpool - Call/text on ..."/>
          <p:cNvPicPr>
            <a:picLocks noChangeAspect="1" noChangeArrowheads="1"/>
          </p:cNvPicPr>
          <p:nvPr/>
        </p:nvPicPr>
        <p:blipFill>
          <a:blip r:embed="rId3" cstate="print"/>
          <a:srcRect/>
          <a:stretch>
            <a:fillRect/>
          </a:stretch>
        </p:blipFill>
        <p:spPr bwMode="auto">
          <a:xfrm>
            <a:off x="6393160" y="1772816"/>
            <a:ext cx="3024336" cy="1702589"/>
          </a:xfrm>
          <a:prstGeom prst="rect">
            <a:avLst/>
          </a:prstGeom>
          <a:noFill/>
        </p:spPr>
      </p:pic>
      <p:pic>
        <p:nvPicPr>
          <p:cNvPr id="12294" name="Picture 6" descr="Knock Down Merchandiser Maple W/ 3 Maple Shelves"/>
          <p:cNvPicPr>
            <a:picLocks noChangeAspect="1" noChangeArrowheads="1"/>
          </p:cNvPicPr>
          <p:nvPr/>
        </p:nvPicPr>
        <p:blipFill>
          <a:blip r:embed="rId4" cstate="print"/>
          <a:srcRect/>
          <a:stretch>
            <a:fillRect/>
          </a:stretch>
        </p:blipFill>
        <p:spPr bwMode="auto">
          <a:xfrm>
            <a:off x="4376935" y="1366371"/>
            <a:ext cx="1958331" cy="1958331"/>
          </a:xfrm>
          <a:prstGeom prst="rect">
            <a:avLst/>
          </a:prstGeom>
          <a:noFill/>
        </p:spPr>
      </p:pic>
      <p:sp>
        <p:nvSpPr>
          <p:cNvPr id="12" name="TextBox 11"/>
          <p:cNvSpPr txBox="1"/>
          <p:nvPr/>
        </p:nvSpPr>
        <p:spPr>
          <a:xfrm>
            <a:off x="4736976" y="764704"/>
            <a:ext cx="4896544" cy="5786199"/>
          </a:xfrm>
          <a:prstGeom prst="rect">
            <a:avLst/>
          </a:prstGeom>
          <a:noFill/>
        </p:spPr>
        <p:txBody>
          <a:bodyPr wrap="square" rtlCol="0">
            <a:spAutoFit/>
          </a:bodyPr>
          <a:lstStyle/>
          <a:p>
            <a:pPr marL="342900" indent="-342900">
              <a:buAutoNum type="arabicParenR"/>
            </a:pPr>
            <a:r>
              <a:rPr lang="en-GB" sz="1400" dirty="0">
                <a:latin typeface="Arial" pitchFamily="34" charset="0"/>
                <a:cs typeface="Arial" pitchFamily="34" charset="0"/>
              </a:rPr>
              <a:t>Chipboard and M.D.F board are usually used for flat pack furniture. </a:t>
            </a: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r>
              <a:rPr lang="en-GB" sz="1400" dirty="0">
                <a:latin typeface="Arial" pitchFamily="34" charset="0"/>
                <a:cs typeface="Arial" pitchFamily="34" charset="0"/>
              </a:rPr>
              <a:t>         Explain what </a:t>
            </a:r>
            <a:r>
              <a:rPr lang="en-GB" sz="1400" b="1" dirty="0">
                <a:latin typeface="Arial" pitchFamily="34" charset="0"/>
                <a:cs typeface="Arial" pitchFamily="34" charset="0"/>
              </a:rPr>
              <a:t>flat pack furniture </a:t>
            </a:r>
            <a:r>
              <a:rPr lang="en-GB" sz="1400" dirty="0">
                <a:latin typeface="Arial" pitchFamily="34" charset="0"/>
                <a:cs typeface="Arial" pitchFamily="34" charset="0"/>
              </a:rPr>
              <a:t>is and give one advantage</a:t>
            </a:r>
          </a:p>
          <a:p>
            <a:pPr marL="342900" indent="-342900"/>
            <a:r>
              <a:rPr lang="en-GB" sz="1400" dirty="0">
                <a:latin typeface="Arial" pitchFamily="34" charset="0"/>
                <a:cs typeface="Arial" pitchFamily="34" charset="0"/>
              </a:rPr>
              <a:t>         and one disadvantage of flat pack furniture. </a:t>
            </a: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p:txBody>
      </p:sp>
      <p:sp>
        <p:nvSpPr>
          <p:cNvPr id="13" name="Rectangle 12"/>
          <p:cNvSpPr/>
          <p:nvPr/>
        </p:nvSpPr>
        <p:spPr>
          <a:xfrm>
            <a:off x="4136570" y="4149080"/>
            <a:ext cx="5769429" cy="2523768"/>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 </a:t>
            </a:r>
          </a:p>
          <a:p>
            <a:pPr marL="342900" indent="-342900"/>
            <a:r>
              <a:rPr lang="en-GB" sz="1400" b="1" dirty="0">
                <a:latin typeface="Arial" pitchFamily="34" charset="0"/>
                <a:cs typeface="Arial" pitchFamily="34" charset="0"/>
              </a:rPr>
              <a:t>       ……………………………………………………………………………</a:t>
            </a:r>
          </a:p>
          <a:p>
            <a:pPr marL="342900" indent="-342900"/>
            <a:r>
              <a:rPr lang="en-GB" sz="1400" b="1" dirty="0">
                <a:latin typeface="Arial" pitchFamily="34" charset="0"/>
                <a:cs typeface="Arial" pitchFamily="34" charset="0"/>
              </a:rPr>
              <a:t>       ……………………………………………………………………………</a:t>
            </a:r>
          </a:p>
          <a:p>
            <a:pPr marL="342900" indent="-342900"/>
            <a:r>
              <a:rPr lang="en-GB" sz="1400" b="1" dirty="0">
                <a:latin typeface="Arial" pitchFamily="34" charset="0"/>
                <a:cs typeface="Arial" pitchFamily="34" charset="0"/>
              </a:rPr>
              <a:t>       ……………………………………………………………………………</a:t>
            </a:r>
          </a:p>
          <a:p>
            <a:pPr marL="342900" indent="-342900"/>
            <a:r>
              <a:rPr lang="en-GB" sz="1400" b="1" dirty="0">
                <a:latin typeface="Arial" pitchFamily="34" charset="0"/>
                <a:cs typeface="Arial" pitchFamily="34" charset="0"/>
              </a:rPr>
              <a:t>       ……………………………………………………………………………</a:t>
            </a:r>
          </a:p>
          <a:p>
            <a:pPr marL="342900" indent="-342900"/>
            <a:r>
              <a:rPr lang="en-GB" sz="1400" b="1" dirty="0">
                <a:latin typeface="Arial" pitchFamily="34" charset="0"/>
                <a:cs typeface="Arial" pitchFamily="34" charset="0"/>
              </a:rPr>
              <a:t>      </a:t>
            </a:r>
          </a:p>
        </p:txBody>
      </p:sp>
      <p:sp>
        <p:nvSpPr>
          <p:cNvPr id="14" name="TextBox 13"/>
          <p:cNvSpPr txBox="1"/>
          <p:nvPr/>
        </p:nvSpPr>
        <p:spPr>
          <a:xfrm>
            <a:off x="245001" y="3415919"/>
            <a:ext cx="4073178" cy="2616101"/>
          </a:xfrm>
          <a:prstGeom prst="rect">
            <a:avLst/>
          </a:prstGeom>
          <a:noFill/>
        </p:spPr>
        <p:txBody>
          <a:bodyPr wrap="square" rtlCol="0">
            <a:spAutoFit/>
          </a:bodyPr>
          <a:lstStyle/>
          <a:p>
            <a:pPr marL="342900" indent="-342900">
              <a:buAutoNum type="arabicParenR" startAt="2"/>
            </a:pPr>
            <a:r>
              <a:rPr lang="en-GB" sz="1400" dirty="0">
                <a:latin typeface="Arial" pitchFamily="34" charset="0"/>
                <a:cs typeface="Arial" pitchFamily="34" charset="0"/>
              </a:rPr>
              <a:t>Veneers thin strips of wood that are glued onto board (usually chipboard). </a:t>
            </a:r>
          </a:p>
          <a:p>
            <a:pPr marL="342900" indent="-342900"/>
            <a:r>
              <a:rPr lang="en-GB" sz="1400" dirty="0">
                <a:latin typeface="Arial" pitchFamily="34" charset="0"/>
                <a:cs typeface="Arial" pitchFamily="34" charset="0"/>
              </a:rPr>
              <a:t>        Explain why </a:t>
            </a:r>
            <a:r>
              <a:rPr lang="en-GB" sz="1400" b="1" dirty="0">
                <a:latin typeface="Arial" pitchFamily="34" charset="0"/>
                <a:cs typeface="Arial" pitchFamily="34" charset="0"/>
              </a:rPr>
              <a:t>veneers </a:t>
            </a:r>
            <a:r>
              <a:rPr lang="en-GB" sz="1400" dirty="0">
                <a:latin typeface="Arial" pitchFamily="34" charset="0"/>
                <a:cs typeface="Arial" pitchFamily="34" charset="0"/>
              </a:rPr>
              <a:t>are used.</a:t>
            </a:r>
          </a:p>
          <a:p>
            <a:pPr marL="228600" indent="-228600"/>
            <a:endParaRPr lang="en-GB" sz="14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p:txBody>
      </p:sp>
      <p:sp>
        <p:nvSpPr>
          <p:cNvPr id="15" name="Rectangle 14"/>
          <p:cNvSpPr/>
          <p:nvPr/>
        </p:nvSpPr>
        <p:spPr>
          <a:xfrm>
            <a:off x="85259" y="3979740"/>
            <a:ext cx="4232920" cy="1446550"/>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a:p>
            <a:pPr marL="342900" indent="-342900"/>
            <a:r>
              <a:rPr lang="en-GB" sz="1400" b="1" dirty="0">
                <a:latin typeface="Arial" pitchFamily="34" charset="0"/>
                <a:cs typeface="Arial" pitchFamily="34" charset="0"/>
              </a:rPr>
              <a:t>      </a:t>
            </a:r>
          </a:p>
        </p:txBody>
      </p:sp>
      <p:pic>
        <p:nvPicPr>
          <p:cNvPr id="12296" name="Picture 8" descr="Chipboard · Mebelissimo Ltd."/>
          <p:cNvPicPr>
            <a:picLocks noChangeAspect="1" noChangeArrowheads="1"/>
          </p:cNvPicPr>
          <p:nvPr/>
        </p:nvPicPr>
        <p:blipFill>
          <a:blip r:embed="rId5" cstate="print"/>
          <a:srcRect/>
          <a:stretch>
            <a:fillRect/>
          </a:stretch>
        </p:blipFill>
        <p:spPr bwMode="auto">
          <a:xfrm>
            <a:off x="220175" y="5628985"/>
            <a:ext cx="1933614" cy="1082824"/>
          </a:xfrm>
          <a:prstGeom prst="rect">
            <a:avLst/>
          </a:prstGeom>
          <a:noFill/>
        </p:spPr>
      </p:pic>
      <p:sp>
        <p:nvSpPr>
          <p:cNvPr id="18" name="TextBox 17"/>
          <p:cNvSpPr txBox="1"/>
          <p:nvPr/>
        </p:nvSpPr>
        <p:spPr>
          <a:xfrm>
            <a:off x="1892660" y="2135037"/>
            <a:ext cx="2194859" cy="938719"/>
          </a:xfrm>
          <a:prstGeom prst="rect">
            <a:avLst/>
          </a:prstGeom>
          <a:noFill/>
        </p:spPr>
        <p:txBody>
          <a:bodyPr wrap="square" rtlCol="0">
            <a:spAutoFit/>
          </a:bodyPr>
          <a:lstStyle/>
          <a:p>
            <a:r>
              <a:rPr lang="en-GB" sz="1100" dirty="0"/>
              <a:t>At home try and find a piece of </a:t>
            </a:r>
          </a:p>
          <a:p>
            <a:r>
              <a:rPr lang="en-GB" sz="1100" dirty="0"/>
              <a:t>assembled flat pack furniture. </a:t>
            </a:r>
          </a:p>
          <a:p>
            <a:r>
              <a:rPr lang="en-GB" sz="1100" dirty="0"/>
              <a:t>This could be a bed, wardrobe, </a:t>
            </a:r>
          </a:p>
          <a:p>
            <a:r>
              <a:rPr lang="en-GB" sz="1100" dirty="0"/>
              <a:t>Drawers. Ask someone at home to </a:t>
            </a:r>
          </a:p>
          <a:p>
            <a:r>
              <a:rPr lang="en-GB" sz="1100" dirty="0"/>
              <a:t>help you if you’re not sure.</a:t>
            </a:r>
          </a:p>
        </p:txBody>
      </p:sp>
      <p:sp>
        <p:nvSpPr>
          <p:cNvPr id="20" name="Footer Placeholder 19"/>
          <p:cNvSpPr>
            <a:spLocks noGrp="1"/>
          </p:cNvSpPr>
          <p:nvPr>
            <p:ph type="ftr" sz="quarter" idx="11"/>
          </p:nvPr>
        </p:nvSpPr>
        <p:spPr/>
        <p:txBody>
          <a:bodyPr/>
          <a:lstStyle/>
          <a:p>
            <a:r>
              <a:rPr lang="en-GB"/>
              <a:t>JMARSHALL</a:t>
            </a:r>
          </a:p>
        </p:txBody>
      </p:sp>
      <p:pic>
        <p:nvPicPr>
          <p:cNvPr id="12290" name="Picture 2" descr="Mahogany Colour Melamine Faced Particle Board/chipboard - Buy ..."/>
          <p:cNvPicPr>
            <a:picLocks noChangeAspect="1" noChangeArrowheads="1"/>
          </p:cNvPicPr>
          <p:nvPr/>
        </p:nvPicPr>
        <p:blipFill rotWithShape="1">
          <a:blip r:embed="rId6" cstate="print"/>
          <a:srcRect t="33704"/>
          <a:stretch/>
        </p:blipFill>
        <p:spPr bwMode="auto">
          <a:xfrm>
            <a:off x="2647850" y="5451033"/>
            <a:ext cx="1729085" cy="1146318"/>
          </a:xfrm>
          <a:prstGeom prst="rect">
            <a:avLst/>
          </a:prstGeom>
          <a:noFill/>
        </p:spPr>
      </p:pic>
      <p:sp>
        <p:nvSpPr>
          <p:cNvPr id="17" name="TextBox 16">
            <a:extLst>
              <a:ext uri="{FF2B5EF4-FFF2-40B4-BE49-F238E27FC236}">
                <a16:creationId xmlns:a16="http://schemas.microsoft.com/office/drawing/2014/main" id="{71EE08A9-1844-4CFE-B8E7-1B3D8FE19E53}"/>
              </a:ext>
            </a:extLst>
          </p:cNvPr>
          <p:cNvSpPr txBox="1"/>
          <p:nvPr/>
        </p:nvSpPr>
        <p:spPr>
          <a:xfrm>
            <a:off x="387707" y="1110795"/>
            <a:ext cx="4232920" cy="461665"/>
          </a:xfrm>
          <a:prstGeom prst="rect">
            <a:avLst/>
          </a:prstGeom>
          <a:noFill/>
        </p:spPr>
        <p:txBody>
          <a:bodyPr wrap="square">
            <a:spAutoFit/>
          </a:bodyPr>
          <a:lstStyle/>
          <a:p>
            <a:r>
              <a:rPr lang="en-GB" sz="1200" dirty="0">
                <a:solidFill>
                  <a:schemeClr val="tx1"/>
                </a:solidFill>
                <a:latin typeface="Arial" panose="020B0604020202020204" pitchFamily="34" charset="0"/>
                <a:cs typeface="Arial" pitchFamily="34" charset="0"/>
              </a:rPr>
              <a:t>Look at the ‘Natural and Manufactured Timbers’ chapter on technologystudent.com to help you </a:t>
            </a:r>
            <a:endParaRPr lang="en-GB" sz="1200" dirty="0"/>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40832" y="188640"/>
            <a:ext cx="5760640" cy="504056"/>
          </a:xfrm>
          <a:prstGeom prst="rect">
            <a:avLst/>
          </a:prstGeom>
          <a:solidFill>
            <a:srgbClr val="FF7C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Impact" pitchFamily="34" charset="0"/>
              </a:rPr>
              <a:t>Wood finishes</a:t>
            </a:r>
          </a:p>
        </p:txBody>
      </p:sp>
      <p:pic>
        <p:nvPicPr>
          <p:cNvPr id="6" name="Picture 1"/>
          <p:cNvPicPr>
            <a:picLocks noChangeAspect="1" noChangeArrowheads="1"/>
          </p:cNvPicPr>
          <p:nvPr/>
        </p:nvPicPr>
        <p:blipFill>
          <a:blip r:embed="rId2" cstate="print"/>
          <a:srcRect/>
          <a:stretch>
            <a:fillRect/>
          </a:stretch>
        </p:blipFill>
        <p:spPr bwMode="auto">
          <a:xfrm>
            <a:off x="344488" y="188640"/>
            <a:ext cx="2376264" cy="828929"/>
          </a:xfrm>
          <a:prstGeom prst="rect">
            <a:avLst/>
          </a:prstGeom>
          <a:noFill/>
          <a:ln w="9525">
            <a:noFill/>
            <a:miter lim="800000"/>
            <a:headEnd/>
            <a:tailEnd/>
          </a:ln>
        </p:spPr>
      </p:pic>
      <p:pic>
        <p:nvPicPr>
          <p:cNvPr id="11266" name="Picture 2" descr="Stains - Dapwood Furniture Co."/>
          <p:cNvPicPr>
            <a:picLocks noChangeAspect="1" noChangeArrowheads="1"/>
          </p:cNvPicPr>
          <p:nvPr/>
        </p:nvPicPr>
        <p:blipFill>
          <a:blip r:embed="rId3" cstate="print"/>
          <a:srcRect b="20422"/>
          <a:stretch>
            <a:fillRect/>
          </a:stretch>
        </p:blipFill>
        <p:spPr bwMode="auto">
          <a:xfrm>
            <a:off x="992560" y="4077072"/>
            <a:ext cx="2960915" cy="1224136"/>
          </a:xfrm>
          <a:prstGeom prst="rect">
            <a:avLst/>
          </a:prstGeom>
          <a:noFill/>
        </p:spPr>
      </p:pic>
      <p:sp>
        <p:nvSpPr>
          <p:cNvPr id="8" name="Rounded Rectangle 7"/>
          <p:cNvSpPr/>
          <p:nvPr/>
        </p:nvSpPr>
        <p:spPr>
          <a:xfrm>
            <a:off x="272480" y="1052736"/>
            <a:ext cx="3672408" cy="792088"/>
          </a:xfrm>
          <a:prstGeom prst="round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dirty="0">
                <a:solidFill>
                  <a:schemeClr val="tx1"/>
                </a:solidFill>
                <a:cs typeface="Arial" pitchFamily="34" charset="0"/>
              </a:rPr>
              <a:t>Use technologystudent.com or the internet to read about different types of wood finishes. Answer all questions on this page.</a:t>
            </a:r>
          </a:p>
        </p:txBody>
      </p:sp>
      <p:sp>
        <p:nvSpPr>
          <p:cNvPr id="9" name="TextBox 8"/>
          <p:cNvSpPr txBox="1"/>
          <p:nvPr/>
        </p:nvSpPr>
        <p:spPr>
          <a:xfrm>
            <a:off x="0" y="1916832"/>
            <a:ext cx="4824536" cy="2185214"/>
          </a:xfrm>
          <a:prstGeom prst="rect">
            <a:avLst/>
          </a:prstGeom>
          <a:noFill/>
        </p:spPr>
        <p:txBody>
          <a:bodyPr wrap="square" rtlCol="0">
            <a:spAutoFit/>
          </a:bodyPr>
          <a:lstStyle/>
          <a:p>
            <a:pPr marL="228600" indent="-228600">
              <a:buAutoNum type="arabicParenR"/>
            </a:pPr>
            <a:r>
              <a:rPr lang="en-GB" sz="1400" dirty="0">
                <a:latin typeface="Arial" pitchFamily="34" charset="0"/>
                <a:cs typeface="Arial" pitchFamily="34" charset="0"/>
              </a:rPr>
              <a:t>Explain why </a:t>
            </a:r>
            <a:r>
              <a:rPr lang="en-GB" sz="1400" b="1" dirty="0">
                <a:latin typeface="Arial" pitchFamily="34" charset="0"/>
                <a:cs typeface="Arial" pitchFamily="34" charset="0"/>
              </a:rPr>
              <a:t>varnish </a:t>
            </a:r>
            <a:r>
              <a:rPr lang="en-GB" sz="1400" dirty="0">
                <a:latin typeface="Arial" pitchFamily="34" charset="0"/>
                <a:cs typeface="Arial" pitchFamily="34" charset="0"/>
              </a:rPr>
              <a:t>is a suitable finishing technique to use on </a:t>
            </a:r>
            <a:r>
              <a:rPr lang="en-GB" sz="1400" b="1" dirty="0">
                <a:latin typeface="Arial" pitchFamily="34" charset="0"/>
                <a:cs typeface="Arial" pitchFamily="34" charset="0"/>
              </a:rPr>
              <a:t>outdoor wooden products. </a:t>
            </a:r>
            <a:endParaRPr lang="en-GB" sz="1200" b="1"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r>
              <a:rPr lang="en-GB" sz="1200" dirty="0">
                <a:latin typeface="Arial" pitchFamily="34" charset="0"/>
                <a:cs typeface="Arial" pitchFamily="34" charset="0"/>
              </a:rPr>
              <a:t>   </a:t>
            </a:r>
          </a:p>
          <a:p>
            <a:pPr marL="228600" indent="-228600" algn="ctr"/>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lgn="ctr"/>
            <a:endParaRPr lang="en-GB" sz="1200" dirty="0">
              <a:latin typeface="Arial" pitchFamily="34" charset="0"/>
              <a:cs typeface="Arial" pitchFamily="34" charset="0"/>
            </a:endParaRPr>
          </a:p>
        </p:txBody>
      </p:sp>
      <p:sp>
        <p:nvSpPr>
          <p:cNvPr id="10" name="TextBox 9"/>
          <p:cNvSpPr txBox="1"/>
          <p:nvPr/>
        </p:nvSpPr>
        <p:spPr>
          <a:xfrm>
            <a:off x="0" y="3429000"/>
            <a:ext cx="4618572" cy="1077218"/>
          </a:xfrm>
          <a:prstGeom prst="rect">
            <a:avLst/>
          </a:prstGeom>
          <a:noFill/>
        </p:spPr>
        <p:txBody>
          <a:bodyPr wrap="none" rtlCol="0">
            <a:spAutoFit/>
          </a:bodyPr>
          <a:lstStyle/>
          <a:p>
            <a:pPr marL="342900" indent="-342900">
              <a:buAutoNum type="arabicParenR" startAt="2"/>
            </a:pPr>
            <a:r>
              <a:rPr lang="en-GB" sz="1400" dirty="0">
                <a:latin typeface="Arial" pitchFamily="34" charset="0"/>
                <a:cs typeface="Arial" pitchFamily="34" charset="0"/>
              </a:rPr>
              <a:t>Give one advantage and one disadvantage of using</a:t>
            </a:r>
          </a:p>
          <a:p>
            <a:pPr marL="342900" indent="-342900"/>
            <a:r>
              <a:rPr lang="en-GB" sz="1400" b="1" dirty="0">
                <a:latin typeface="Arial" pitchFamily="34" charset="0"/>
                <a:cs typeface="Arial" pitchFamily="34" charset="0"/>
              </a:rPr>
              <a:t>        wood stains.</a:t>
            </a:r>
            <a:endParaRPr lang="en-GB" b="1" dirty="0">
              <a:latin typeface="Arial" pitchFamily="34" charset="0"/>
              <a:cs typeface="Arial" pitchFamily="34" charset="0"/>
            </a:endParaRPr>
          </a:p>
          <a:p>
            <a:pPr marL="228600" indent="-228600">
              <a:buAutoNum type="arabicParenR" startAt="3"/>
            </a:pPr>
            <a:endParaRPr lang="en-GB" dirty="0">
              <a:latin typeface="Arial" pitchFamily="34" charset="0"/>
              <a:cs typeface="Arial" pitchFamily="34" charset="0"/>
            </a:endParaRPr>
          </a:p>
          <a:p>
            <a:endParaRPr lang="en-GB" dirty="0"/>
          </a:p>
        </p:txBody>
      </p:sp>
      <p:sp>
        <p:nvSpPr>
          <p:cNvPr id="11" name="Rectangle 10"/>
          <p:cNvSpPr/>
          <p:nvPr/>
        </p:nvSpPr>
        <p:spPr>
          <a:xfrm>
            <a:off x="-159568" y="2204864"/>
            <a:ext cx="4896544" cy="1446550"/>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a:p>
            <a:pPr marL="342900" indent="-342900"/>
            <a:r>
              <a:rPr lang="en-GB" sz="1400" b="1" dirty="0">
                <a:latin typeface="Arial" pitchFamily="34" charset="0"/>
                <a:cs typeface="Arial" pitchFamily="34" charset="0"/>
              </a:rPr>
              <a:t>      </a:t>
            </a:r>
          </a:p>
        </p:txBody>
      </p:sp>
      <p:sp>
        <p:nvSpPr>
          <p:cNvPr id="12" name="Rectangle 11"/>
          <p:cNvSpPr/>
          <p:nvPr/>
        </p:nvSpPr>
        <p:spPr>
          <a:xfrm>
            <a:off x="0" y="5411450"/>
            <a:ext cx="4896544" cy="1446550"/>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a:p>
            <a:pPr marL="342900" indent="-342900"/>
            <a:r>
              <a:rPr lang="en-GB" sz="1400" b="1" dirty="0">
                <a:latin typeface="Arial" pitchFamily="34" charset="0"/>
                <a:cs typeface="Arial" pitchFamily="34" charset="0"/>
              </a:rPr>
              <a:t>      </a:t>
            </a:r>
          </a:p>
        </p:txBody>
      </p:sp>
      <p:sp>
        <p:nvSpPr>
          <p:cNvPr id="13" name="Rectangle 12"/>
          <p:cNvSpPr/>
          <p:nvPr/>
        </p:nvSpPr>
        <p:spPr>
          <a:xfrm>
            <a:off x="4953000" y="1052736"/>
            <a:ext cx="4464496" cy="792088"/>
          </a:xfrm>
          <a:prstGeom prst="rect">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GB" dirty="0"/>
          </a:p>
        </p:txBody>
      </p:sp>
      <p:sp>
        <p:nvSpPr>
          <p:cNvPr id="14" name="Explosion 1 13"/>
          <p:cNvSpPr/>
          <p:nvPr/>
        </p:nvSpPr>
        <p:spPr>
          <a:xfrm>
            <a:off x="4176464" y="692696"/>
            <a:ext cx="1496616" cy="1440161"/>
          </a:xfrm>
          <a:prstGeom prst="irregularSeal1">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b="1" dirty="0">
                <a:solidFill>
                  <a:schemeClr val="tx1"/>
                </a:solidFill>
                <a:latin typeface="Arial Unicode MS" pitchFamily="34" charset="-128"/>
                <a:ea typeface="Arial Unicode MS" pitchFamily="34" charset="-128"/>
                <a:cs typeface="Arial Unicode MS" pitchFamily="34" charset="-128"/>
              </a:rPr>
              <a:t>Challenge!</a:t>
            </a:r>
          </a:p>
        </p:txBody>
      </p:sp>
      <p:sp>
        <p:nvSpPr>
          <p:cNvPr id="15" name="TextBox 14"/>
          <p:cNvSpPr txBox="1"/>
          <p:nvPr/>
        </p:nvSpPr>
        <p:spPr>
          <a:xfrm>
            <a:off x="5601072" y="1052736"/>
            <a:ext cx="3600400" cy="769441"/>
          </a:xfrm>
          <a:prstGeom prst="rect">
            <a:avLst/>
          </a:prstGeom>
          <a:noFill/>
        </p:spPr>
        <p:txBody>
          <a:bodyPr wrap="square" rtlCol="0">
            <a:spAutoFit/>
          </a:bodyPr>
          <a:lstStyle/>
          <a:p>
            <a:r>
              <a:rPr lang="en-GB" sz="1100" dirty="0"/>
              <a:t>Ask someone at home if there is any wood stains/varnishes/primer in the garden shed or garage and a scrap piece of wood that you could test the varnish or wood stains out on to make a sample..</a:t>
            </a:r>
          </a:p>
        </p:txBody>
      </p:sp>
      <p:sp>
        <p:nvSpPr>
          <p:cNvPr id="16" name="TextBox 15"/>
          <p:cNvSpPr txBox="1"/>
          <p:nvPr/>
        </p:nvSpPr>
        <p:spPr>
          <a:xfrm>
            <a:off x="4896544" y="2060848"/>
            <a:ext cx="4891083" cy="738664"/>
          </a:xfrm>
          <a:prstGeom prst="rect">
            <a:avLst/>
          </a:prstGeom>
          <a:noFill/>
        </p:spPr>
        <p:txBody>
          <a:bodyPr wrap="none" rtlCol="0">
            <a:spAutoFit/>
          </a:bodyPr>
          <a:lstStyle/>
          <a:p>
            <a:pPr marL="228600" indent="-228600"/>
            <a:r>
              <a:rPr lang="en-GB" sz="1400" dirty="0">
                <a:latin typeface="Arial" pitchFamily="34" charset="0"/>
                <a:cs typeface="Arial" pitchFamily="34" charset="0"/>
              </a:rPr>
              <a:t>3)   A garden bench needs to be primed before painting. </a:t>
            </a:r>
          </a:p>
          <a:p>
            <a:pPr marL="228600" indent="-228600"/>
            <a:r>
              <a:rPr lang="en-GB" sz="1400" dirty="0">
                <a:latin typeface="Arial" pitchFamily="34" charset="0"/>
                <a:cs typeface="Arial" pitchFamily="34" charset="0"/>
              </a:rPr>
              <a:t>      State </a:t>
            </a:r>
            <a:r>
              <a:rPr lang="en-GB" sz="1400" b="1" dirty="0">
                <a:latin typeface="Arial" pitchFamily="34" charset="0"/>
                <a:cs typeface="Arial" pitchFamily="34" charset="0"/>
              </a:rPr>
              <a:t>two ways </a:t>
            </a:r>
            <a:r>
              <a:rPr lang="en-GB" sz="1400" dirty="0">
                <a:latin typeface="Arial" pitchFamily="34" charset="0"/>
                <a:cs typeface="Arial" pitchFamily="34" charset="0"/>
              </a:rPr>
              <a:t>in which a </a:t>
            </a:r>
            <a:r>
              <a:rPr lang="en-GB" sz="1400" b="1" dirty="0">
                <a:latin typeface="Arial" pitchFamily="34" charset="0"/>
                <a:cs typeface="Arial" pitchFamily="34" charset="0"/>
              </a:rPr>
              <a:t>primer </a:t>
            </a:r>
            <a:r>
              <a:rPr lang="en-GB" sz="1400" dirty="0">
                <a:latin typeface="Arial" pitchFamily="34" charset="0"/>
                <a:cs typeface="Arial" pitchFamily="34" charset="0"/>
              </a:rPr>
              <a:t>helps to prepare the </a:t>
            </a:r>
          </a:p>
          <a:p>
            <a:pPr marL="228600" indent="-228600"/>
            <a:r>
              <a:rPr lang="en-GB" sz="1400" dirty="0">
                <a:latin typeface="Arial" pitchFamily="34" charset="0"/>
                <a:cs typeface="Arial" pitchFamily="34" charset="0"/>
              </a:rPr>
              <a:t>      wood for painting. </a:t>
            </a:r>
          </a:p>
        </p:txBody>
      </p:sp>
      <p:sp>
        <p:nvSpPr>
          <p:cNvPr id="17" name="Rectangle 16"/>
          <p:cNvSpPr/>
          <p:nvPr/>
        </p:nvSpPr>
        <p:spPr>
          <a:xfrm>
            <a:off x="4880992" y="5411450"/>
            <a:ext cx="4896544" cy="1446550"/>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a:p>
            <a:pPr marL="342900" indent="-342900"/>
            <a:r>
              <a:rPr lang="en-GB" sz="1400" b="1" dirty="0">
                <a:latin typeface="Arial" pitchFamily="34" charset="0"/>
                <a:cs typeface="Arial" pitchFamily="34" charset="0"/>
              </a:rPr>
              <a:t>      </a:t>
            </a:r>
          </a:p>
        </p:txBody>
      </p:sp>
      <p:pic>
        <p:nvPicPr>
          <p:cNvPr id="11268" name="Picture 4" descr="Tips + Tricks for Painting Oak Cabinets - Evolution of Style"/>
          <p:cNvPicPr>
            <a:picLocks noChangeAspect="1" noChangeArrowheads="1"/>
          </p:cNvPicPr>
          <p:nvPr/>
        </p:nvPicPr>
        <p:blipFill>
          <a:blip r:embed="rId4" cstate="print"/>
          <a:srcRect b="2567"/>
          <a:stretch>
            <a:fillRect/>
          </a:stretch>
        </p:blipFill>
        <p:spPr bwMode="auto">
          <a:xfrm>
            <a:off x="5457056" y="2852936"/>
            <a:ext cx="3895222" cy="2520280"/>
          </a:xfrm>
          <a:prstGeom prst="rect">
            <a:avLst/>
          </a:prstGeom>
          <a:noFill/>
        </p:spPr>
      </p:pic>
      <p:sp>
        <p:nvSpPr>
          <p:cNvPr id="20" name="Footer Placeholder 19"/>
          <p:cNvSpPr>
            <a:spLocks noGrp="1"/>
          </p:cNvSpPr>
          <p:nvPr>
            <p:ph type="ftr" sz="quarter" idx="11"/>
          </p:nvPr>
        </p:nvSpPr>
        <p:spPr/>
        <p:txBody>
          <a:bodyPr/>
          <a:lstStyle/>
          <a:p>
            <a:r>
              <a:rPr lang="en-GB"/>
              <a:t>JMARSHALL</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122125" y="305902"/>
            <a:ext cx="4248472" cy="504056"/>
          </a:xfrm>
          <a:prstGeom prst="rect">
            <a:avLst/>
          </a:prstGeom>
          <a:solidFill>
            <a:srgbClr val="FF7C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Impact" pitchFamily="34" charset="0"/>
              </a:rPr>
              <a:t>CAD and CAM in industry</a:t>
            </a:r>
          </a:p>
        </p:txBody>
      </p:sp>
      <p:pic>
        <p:nvPicPr>
          <p:cNvPr id="6" name="Picture 1"/>
          <p:cNvPicPr>
            <a:picLocks noChangeAspect="1" noChangeArrowheads="1"/>
          </p:cNvPicPr>
          <p:nvPr/>
        </p:nvPicPr>
        <p:blipFill>
          <a:blip r:embed="rId2" cstate="print"/>
          <a:srcRect/>
          <a:stretch>
            <a:fillRect/>
          </a:stretch>
        </p:blipFill>
        <p:spPr bwMode="auto">
          <a:xfrm>
            <a:off x="344488" y="195762"/>
            <a:ext cx="2376264" cy="828929"/>
          </a:xfrm>
          <a:prstGeom prst="rect">
            <a:avLst/>
          </a:prstGeom>
          <a:noFill/>
          <a:ln w="9525">
            <a:noFill/>
            <a:miter lim="800000"/>
            <a:headEnd/>
            <a:tailEnd/>
          </a:ln>
        </p:spPr>
      </p:pic>
      <p:sp>
        <p:nvSpPr>
          <p:cNvPr id="7" name="TextBox 6"/>
          <p:cNvSpPr txBox="1"/>
          <p:nvPr/>
        </p:nvSpPr>
        <p:spPr>
          <a:xfrm>
            <a:off x="248431" y="1269474"/>
            <a:ext cx="3515706" cy="707886"/>
          </a:xfrm>
          <a:prstGeom prst="rect">
            <a:avLst/>
          </a:prstGeom>
          <a:noFill/>
        </p:spPr>
        <p:txBody>
          <a:bodyPr wrap="none" rtlCol="0">
            <a:spAutoFit/>
          </a:bodyPr>
          <a:lstStyle/>
          <a:p>
            <a:r>
              <a:rPr lang="en-GB" sz="1400" dirty="0">
                <a:latin typeface="Arial" pitchFamily="34" charset="0"/>
                <a:cs typeface="Arial" pitchFamily="34" charset="0"/>
              </a:rPr>
              <a:t> 1</a:t>
            </a:r>
            <a:r>
              <a:rPr lang="en-GB" sz="1200" dirty="0">
                <a:latin typeface="Arial" pitchFamily="34" charset="0"/>
                <a:cs typeface="Arial" pitchFamily="34" charset="0"/>
              </a:rPr>
              <a:t>) Give two advantages and two disadvantages </a:t>
            </a:r>
          </a:p>
          <a:p>
            <a:r>
              <a:rPr lang="en-GB" sz="1200" dirty="0">
                <a:latin typeface="Arial" pitchFamily="34" charset="0"/>
                <a:cs typeface="Arial" pitchFamily="34" charset="0"/>
              </a:rPr>
              <a:t>     </a:t>
            </a:r>
            <a:r>
              <a:rPr lang="en-GB" sz="1200" b="1" dirty="0">
                <a:latin typeface="Arial" pitchFamily="34" charset="0"/>
                <a:cs typeface="Arial" pitchFamily="34" charset="0"/>
              </a:rPr>
              <a:t>computer aided manufacture</a:t>
            </a:r>
            <a:r>
              <a:rPr lang="en-GB" sz="1200" dirty="0">
                <a:latin typeface="Arial" pitchFamily="34" charset="0"/>
                <a:cs typeface="Arial" pitchFamily="34" charset="0"/>
              </a:rPr>
              <a:t>.</a:t>
            </a:r>
          </a:p>
          <a:p>
            <a:endParaRPr lang="en-GB" sz="1400" dirty="0">
              <a:latin typeface="Arial" pitchFamily="34" charset="0"/>
              <a:cs typeface="Arial" pitchFamily="34" charset="0"/>
            </a:endParaRPr>
          </a:p>
        </p:txBody>
      </p:sp>
      <p:sp>
        <p:nvSpPr>
          <p:cNvPr id="8" name="Rectangle 7"/>
          <p:cNvSpPr/>
          <p:nvPr/>
        </p:nvSpPr>
        <p:spPr>
          <a:xfrm>
            <a:off x="4736976" y="2492896"/>
            <a:ext cx="4160912" cy="1231106"/>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p:txBody>
      </p:sp>
      <p:pic>
        <p:nvPicPr>
          <p:cNvPr id="88066" name="Picture 2" descr="Laser Cutting On Wood. Stock Footage Video (100% Royalty-free ..."/>
          <p:cNvPicPr>
            <a:picLocks noChangeAspect="1" noChangeArrowheads="1"/>
          </p:cNvPicPr>
          <p:nvPr/>
        </p:nvPicPr>
        <p:blipFill>
          <a:blip r:embed="rId3" cstate="print"/>
          <a:srcRect/>
          <a:stretch>
            <a:fillRect/>
          </a:stretch>
        </p:blipFill>
        <p:spPr bwMode="auto">
          <a:xfrm>
            <a:off x="570048" y="3840830"/>
            <a:ext cx="3168352" cy="1784986"/>
          </a:xfrm>
          <a:prstGeom prst="rect">
            <a:avLst/>
          </a:prstGeom>
          <a:noFill/>
        </p:spPr>
      </p:pic>
      <p:sp>
        <p:nvSpPr>
          <p:cNvPr id="9" name="TextBox 8"/>
          <p:cNvSpPr txBox="1"/>
          <p:nvPr/>
        </p:nvSpPr>
        <p:spPr>
          <a:xfrm>
            <a:off x="248431" y="3240011"/>
            <a:ext cx="4032448" cy="461665"/>
          </a:xfrm>
          <a:prstGeom prst="rect">
            <a:avLst/>
          </a:prstGeom>
          <a:noFill/>
        </p:spPr>
        <p:txBody>
          <a:bodyPr wrap="square" rtlCol="0">
            <a:spAutoFit/>
          </a:bodyPr>
          <a:lstStyle/>
          <a:p>
            <a:pPr marL="342900" indent="-342900">
              <a:buAutoNum type="arabicParenR" startAt="2"/>
            </a:pPr>
            <a:r>
              <a:rPr lang="en-GB" sz="1200" dirty="0">
                <a:latin typeface="Arial" pitchFamily="34" charset="0"/>
                <a:cs typeface="Arial" pitchFamily="34" charset="0"/>
              </a:rPr>
              <a:t>State the name of the machinery shown </a:t>
            </a:r>
          </a:p>
          <a:p>
            <a:pPr marL="342900" indent="-342900"/>
            <a:r>
              <a:rPr lang="en-GB" sz="1200" dirty="0">
                <a:latin typeface="Arial" pitchFamily="34" charset="0"/>
                <a:cs typeface="Arial" pitchFamily="34" charset="0"/>
              </a:rPr>
              <a:t>        in the image below.</a:t>
            </a:r>
          </a:p>
        </p:txBody>
      </p:sp>
      <p:sp>
        <p:nvSpPr>
          <p:cNvPr id="10" name="Rectangle 9"/>
          <p:cNvSpPr/>
          <p:nvPr/>
        </p:nvSpPr>
        <p:spPr>
          <a:xfrm>
            <a:off x="119967" y="5396560"/>
            <a:ext cx="4160912" cy="1231106"/>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p:txBody>
      </p:sp>
      <p:pic>
        <p:nvPicPr>
          <p:cNvPr id="88068" name="Picture 4" descr="Sustainability and CNC mill - Woodguide.org"/>
          <p:cNvPicPr>
            <a:picLocks noChangeAspect="1" noChangeArrowheads="1"/>
          </p:cNvPicPr>
          <p:nvPr/>
        </p:nvPicPr>
        <p:blipFill>
          <a:blip r:embed="rId4" cstate="print"/>
          <a:srcRect/>
          <a:stretch>
            <a:fillRect/>
          </a:stretch>
        </p:blipFill>
        <p:spPr bwMode="auto">
          <a:xfrm>
            <a:off x="6105128" y="1484784"/>
            <a:ext cx="1632181" cy="1224136"/>
          </a:xfrm>
          <a:prstGeom prst="rect">
            <a:avLst/>
          </a:prstGeom>
          <a:noFill/>
        </p:spPr>
      </p:pic>
      <p:sp>
        <p:nvSpPr>
          <p:cNvPr id="12" name="TextBox 11"/>
          <p:cNvSpPr txBox="1"/>
          <p:nvPr/>
        </p:nvSpPr>
        <p:spPr>
          <a:xfrm>
            <a:off x="4376936" y="836712"/>
            <a:ext cx="4499950" cy="461665"/>
          </a:xfrm>
          <a:prstGeom prst="rect">
            <a:avLst/>
          </a:prstGeom>
          <a:noFill/>
        </p:spPr>
        <p:txBody>
          <a:bodyPr wrap="none" rtlCol="0">
            <a:spAutoFit/>
          </a:bodyPr>
          <a:lstStyle/>
          <a:p>
            <a:pPr marL="342900" indent="-342900">
              <a:buAutoNum type="arabicParenR" startAt="3"/>
            </a:pPr>
            <a:r>
              <a:rPr lang="en-GB" sz="1200" dirty="0">
                <a:latin typeface="Arial" pitchFamily="34" charset="0"/>
                <a:cs typeface="Arial" pitchFamily="34" charset="0"/>
              </a:rPr>
              <a:t>Give two advantages of using a </a:t>
            </a:r>
            <a:r>
              <a:rPr lang="en-GB" sz="1200" b="1" dirty="0">
                <a:latin typeface="Arial" pitchFamily="34" charset="0"/>
                <a:cs typeface="Arial" pitchFamily="34" charset="0"/>
              </a:rPr>
              <a:t>CNC machine </a:t>
            </a:r>
            <a:r>
              <a:rPr lang="en-GB" sz="1200" dirty="0">
                <a:latin typeface="Arial" pitchFamily="34" charset="0"/>
                <a:cs typeface="Arial" pitchFamily="34" charset="0"/>
              </a:rPr>
              <a:t>rather than</a:t>
            </a:r>
          </a:p>
          <a:p>
            <a:pPr marL="342900" indent="-342900"/>
            <a:r>
              <a:rPr lang="en-GB" sz="1200" dirty="0">
                <a:latin typeface="Arial" pitchFamily="34" charset="0"/>
                <a:cs typeface="Arial" pitchFamily="34" charset="0"/>
              </a:rPr>
              <a:t>        a </a:t>
            </a:r>
            <a:r>
              <a:rPr lang="en-GB" sz="1200" b="1" dirty="0">
                <a:latin typeface="Arial" pitchFamily="34" charset="0"/>
                <a:cs typeface="Arial" pitchFamily="34" charset="0"/>
              </a:rPr>
              <a:t>laser cutter </a:t>
            </a:r>
            <a:r>
              <a:rPr lang="en-GB" sz="1200" dirty="0">
                <a:latin typeface="Arial" pitchFamily="34" charset="0"/>
                <a:cs typeface="Arial" pitchFamily="34" charset="0"/>
              </a:rPr>
              <a:t>in mass production of wooden products.</a:t>
            </a:r>
          </a:p>
        </p:txBody>
      </p:sp>
      <p:sp>
        <p:nvSpPr>
          <p:cNvPr id="13" name="Rectangle 12"/>
          <p:cNvSpPr/>
          <p:nvPr/>
        </p:nvSpPr>
        <p:spPr>
          <a:xfrm>
            <a:off x="124294" y="1508441"/>
            <a:ext cx="4160912" cy="1661993"/>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p:txBody>
      </p:sp>
      <p:pic>
        <p:nvPicPr>
          <p:cNvPr id="88070" name="Picture 6" descr="Woodworking School woodwork design program - | Woodworking school ..."/>
          <p:cNvPicPr>
            <a:picLocks noChangeAspect="1" noChangeArrowheads="1"/>
          </p:cNvPicPr>
          <p:nvPr/>
        </p:nvPicPr>
        <p:blipFill>
          <a:blip r:embed="rId5" cstate="print"/>
          <a:srcRect/>
          <a:stretch>
            <a:fillRect/>
          </a:stretch>
        </p:blipFill>
        <p:spPr bwMode="auto">
          <a:xfrm>
            <a:off x="5817096" y="4293096"/>
            <a:ext cx="2160240" cy="1620180"/>
          </a:xfrm>
          <a:prstGeom prst="rect">
            <a:avLst/>
          </a:prstGeom>
          <a:noFill/>
        </p:spPr>
      </p:pic>
      <p:sp>
        <p:nvSpPr>
          <p:cNvPr id="15" name="TextBox 14"/>
          <p:cNvSpPr txBox="1"/>
          <p:nvPr/>
        </p:nvSpPr>
        <p:spPr>
          <a:xfrm>
            <a:off x="4376936" y="3717032"/>
            <a:ext cx="4360489" cy="461665"/>
          </a:xfrm>
          <a:prstGeom prst="rect">
            <a:avLst/>
          </a:prstGeom>
          <a:noFill/>
        </p:spPr>
        <p:txBody>
          <a:bodyPr wrap="none" rtlCol="0">
            <a:spAutoFit/>
          </a:bodyPr>
          <a:lstStyle/>
          <a:p>
            <a:pPr marL="342900" indent="-342900">
              <a:buAutoNum type="arabicParenR" startAt="3"/>
            </a:pPr>
            <a:r>
              <a:rPr lang="en-GB" sz="1200" dirty="0">
                <a:latin typeface="Arial" pitchFamily="34" charset="0"/>
                <a:cs typeface="Arial" pitchFamily="34" charset="0"/>
              </a:rPr>
              <a:t>Give two advantages of using </a:t>
            </a:r>
            <a:r>
              <a:rPr lang="en-GB" sz="1200" b="1" dirty="0">
                <a:latin typeface="Arial" pitchFamily="34" charset="0"/>
                <a:cs typeface="Arial" pitchFamily="34" charset="0"/>
              </a:rPr>
              <a:t> computer aided design </a:t>
            </a:r>
          </a:p>
          <a:p>
            <a:pPr marL="342900" indent="-342900"/>
            <a:r>
              <a:rPr lang="en-GB" sz="1200" b="1" dirty="0">
                <a:latin typeface="Arial" pitchFamily="34" charset="0"/>
                <a:cs typeface="Arial" pitchFamily="34" charset="0"/>
              </a:rPr>
              <a:t>        </a:t>
            </a:r>
            <a:r>
              <a:rPr lang="en-GB" sz="1200" dirty="0">
                <a:latin typeface="Arial" pitchFamily="34" charset="0"/>
                <a:cs typeface="Arial" pitchFamily="34" charset="0"/>
              </a:rPr>
              <a:t>to design furniture.</a:t>
            </a:r>
          </a:p>
        </p:txBody>
      </p:sp>
      <p:sp>
        <p:nvSpPr>
          <p:cNvPr id="17" name="Rectangle 16"/>
          <p:cNvSpPr/>
          <p:nvPr/>
        </p:nvSpPr>
        <p:spPr>
          <a:xfrm>
            <a:off x="5097016" y="5805264"/>
            <a:ext cx="4160912" cy="800219"/>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p:txBody>
      </p:sp>
      <p:sp>
        <p:nvSpPr>
          <p:cNvPr id="19" name="Footer Placeholder 18"/>
          <p:cNvSpPr>
            <a:spLocks noGrp="1"/>
          </p:cNvSpPr>
          <p:nvPr>
            <p:ph type="ftr" sz="quarter" idx="11"/>
          </p:nvPr>
        </p:nvSpPr>
        <p:spPr/>
        <p:txBody>
          <a:bodyPr/>
          <a:lstStyle/>
          <a:p>
            <a:r>
              <a:rPr lang="en-GB"/>
              <a:t>JMARSHALL</a:t>
            </a:r>
          </a:p>
        </p:txBody>
      </p:sp>
      <p:sp>
        <p:nvSpPr>
          <p:cNvPr id="18" name="TextBox 17">
            <a:extLst>
              <a:ext uri="{FF2B5EF4-FFF2-40B4-BE49-F238E27FC236}">
                <a16:creationId xmlns:a16="http://schemas.microsoft.com/office/drawing/2014/main" id="{6E41D9D7-AD21-4635-AA02-0A0AEB3021BA}"/>
              </a:ext>
            </a:extLst>
          </p:cNvPr>
          <p:cNvSpPr txBox="1"/>
          <p:nvPr/>
        </p:nvSpPr>
        <p:spPr>
          <a:xfrm>
            <a:off x="344488" y="899487"/>
            <a:ext cx="3960471" cy="461665"/>
          </a:xfrm>
          <a:prstGeom prst="rect">
            <a:avLst/>
          </a:prstGeom>
          <a:noFill/>
        </p:spPr>
        <p:txBody>
          <a:bodyPr wrap="square">
            <a:spAutoFit/>
          </a:bodyPr>
          <a:lstStyle/>
          <a:p>
            <a:r>
              <a:rPr lang="en-GB" sz="1200" dirty="0">
                <a:solidFill>
                  <a:schemeClr val="tx1"/>
                </a:solidFill>
                <a:latin typeface="Arial" panose="020B0604020202020204" pitchFamily="34" charset="0"/>
                <a:cs typeface="Arial" pitchFamily="34" charset="0"/>
              </a:rPr>
              <a:t>Look at the ‘CAD’ and ‘CAM’ pages on </a:t>
            </a:r>
          </a:p>
          <a:p>
            <a:r>
              <a:rPr lang="en-GB" sz="1200" dirty="0">
                <a:solidFill>
                  <a:schemeClr val="tx1"/>
                </a:solidFill>
                <a:latin typeface="Arial" panose="020B0604020202020204" pitchFamily="34" charset="0"/>
                <a:cs typeface="Arial" pitchFamily="34" charset="0"/>
              </a:rPr>
              <a:t>technologystudent.com to help you </a:t>
            </a:r>
            <a:endParaRPr lang="en-GB" sz="1200" dirty="0"/>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
          <p:cNvPicPr>
            <a:picLocks noChangeAspect="1" noChangeArrowheads="1"/>
          </p:cNvPicPr>
          <p:nvPr/>
        </p:nvPicPr>
        <p:blipFill>
          <a:blip r:embed="rId2" cstate="print"/>
          <a:srcRect/>
          <a:stretch>
            <a:fillRect/>
          </a:stretch>
        </p:blipFill>
        <p:spPr bwMode="auto">
          <a:xfrm>
            <a:off x="344488" y="188640"/>
            <a:ext cx="2376264" cy="828929"/>
          </a:xfrm>
          <a:prstGeom prst="rect">
            <a:avLst/>
          </a:prstGeom>
          <a:noFill/>
          <a:ln w="9525">
            <a:noFill/>
            <a:miter lim="800000"/>
            <a:headEnd/>
            <a:tailEnd/>
          </a:ln>
        </p:spPr>
      </p:pic>
      <p:sp>
        <p:nvSpPr>
          <p:cNvPr id="5" name="Rectangle 4"/>
          <p:cNvSpPr/>
          <p:nvPr/>
        </p:nvSpPr>
        <p:spPr>
          <a:xfrm>
            <a:off x="5116086" y="188640"/>
            <a:ext cx="4085386" cy="504056"/>
          </a:xfrm>
          <a:prstGeom prst="rect">
            <a:avLst/>
          </a:prstGeom>
          <a:solidFill>
            <a:srgbClr val="FF7C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Impact" pitchFamily="34" charset="0"/>
              </a:rPr>
              <a:t>Production methods</a:t>
            </a:r>
          </a:p>
        </p:txBody>
      </p:sp>
      <p:pic>
        <p:nvPicPr>
          <p:cNvPr id="89090" name="Picture 2" descr="Solid Twist Infinity Stool Side Table"/>
          <p:cNvPicPr>
            <a:picLocks noChangeAspect="1" noChangeArrowheads="1"/>
          </p:cNvPicPr>
          <p:nvPr/>
        </p:nvPicPr>
        <p:blipFill>
          <a:blip r:embed="rId3" cstate="print"/>
          <a:srcRect/>
          <a:stretch>
            <a:fillRect/>
          </a:stretch>
        </p:blipFill>
        <p:spPr bwMode="auto">
          <a:xfrm>
            <a:off x="200472" y="2492896"/>
            <a:ext cx="2232248" cy="2232248"/>
          </a:xfrm>
          <a:prstGeom prst="rect">
            <a:avLst/>
          </a:prstGeom>
          <a:noFill/>
        </p:spPr>
      </p:pic>
      <p:sp>
        <p:nvSpPr>
          <p:cNvPr id="8" name="TextBox 7"/>
          <p:cNvSpPr txBox="1"/>
          <p:nvPr/>
        </p:nvSpPr>
        <p:spPr>
          <a:xfrm>
            <a:off x="416496" y="5013176"/>
            <a:ext cx="1734770" cy="338554"/>
          </a:xfrm>
          <a:prstGeom prst="rect">
            <a:avLst/>
          </a:prstGeom>
          <a:noFill/>
        </p:spPr>
        <p:txBody>
          <a:bodyPr wrap="none" rtlCol="0">
            <a:spAutoFit/>
          </a:bodyPr>
          <a:lstStyle/>
          <a:p>
            <a:r>
              <a:rPr lang="en-GB" sz="1600" b="1" u="sng" dirty="0">
                <a:latin typeface="Arial" pitchFamily="34" charset="0"/>
                <a:cs typeface="Arial" pitchFamily="34" charset="0"/>
              </a:rPr>
              <a:t>Hardwood stool</a:t>
            </a:r>
          </a:p>
        </p:txBody>
      </p:sp>
      <p:sp>
        <p:nvSpPr>
          <p:cNvPr id="9" name="Rectangle 8"/>
          <p:cNvSpPr/>
          <p:nvPr/>
        </p:nvSpPr>
        <p:spPr>
          <a:xfrm>
            <a:off x="344488" y="5373216"/>
            <a:ext cx="2016224" cy="1224136"/>
          </a:xfrm>
          <a:prstGeom prst="rect">
            <a:avLst/>
          </a:prstGeom>
          <a:solidFill>
            <a:schemeClr val="bg1"/>
          </a:solidFill>
          <a:ln w="9525">
            <a:solidFill>
              <a:srgbClr val="66FFFF"/>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buFont typeface="Arial" pitchFamily="34" charset="0"/>
              <a:buChar char="•"/>
            </a:pPr>
            <a:r>
              <a:rPr lang="en-GB" sz="1400" b="1" dirty="0">
                <a:solidFill>
                  <a:schemeClr val="tx1"/>
                </a:solidFill>
                <a:latin typeface="Arial" pitchFamily="34" charset="0"/>
                <a:cs typeface="Arial" pitchFamily="34" charset="0"/>
              </a:rPr>
              <a:t> Hardwood</a:t>
            </a:r>
          </a:p>
          <a:p>
            <a:pPr>
              <a:buFont typeface="Arial" pitchFamily="34" charset="0"/>
              <a:buChar char="•"/>
            </a:pPr>
            <a:r>
              <a:rPr lang="en-GB" sz="1400" b="1" dirty="0">
                <a:solidFill>
                  <a:schemeClr val="tx1"/>
                </a:solidFill>
                <a:latin typeface="Arial" pitchFamily="34" charset="0"/>
                <a:cs typeface="Arial" pitchFamily="34" charset="0"/>
              </a:rPr>
              <a:t> Hand crafted</a:t>
            </a:r>
          </a:p>
          <a:p>
            <a:pPr>
              <a:buFont typeface="Arial" pitchFamily="34" charset="0"/>
              <a:buChar char="•"/>
            </a:pPr>
            <a:r>
              <a:rPr lang="en-GB" sz="1400" b="1" dirty="0">
                <a:solidFill>
                  <a:schemeClr val="tx1"/>
                </a:solidFill>
                <a:latin typeface="Arial" pitchFamily="34" charset="0"/>
                <a:cs typeface="Arial" pitchFamily="34" charset="0"/>
              </a:rPr>
              <a:t>Fair trade </a:t>
            </a:r>
          </a:p>
          <a:p>
            <a:pPr>
              <a:buFont typeface="Arial" pitchFamily="34" charset="0"/>
              <a:buChar char="•"/>
            </a:pPr>
            <a:r>
              <a:rPr lang="en-GB" sz="1400" b="1" dirty="0">
                <a:solidFill>
                  <a:schemeClr val="tx1"/>
                </a:solidFill>
                <a:latin typeface="Arial" pitchFamily="34" charset="0"/>
                <a:cs typeface="Arial" pitchFamily="34" charset="0"/>
              </a:rPr>
              <a:t> FSC symbol displayed</a:t>
            </a:r>
          </a:p>
          <a:p>
            <a:pPr>
              <a:buFont typeface="Arial" pitchFamily="34" charset="0"/>
              <a:buChar char="•"/>
            </a:pPr>
            <a:endParaRPr lang="en-GB" sz="1400" dirty="0">
              <a:solidFill>
                <a:schemeClr val="tx1"/>
              </a:solidFill>
              <a:latin typeface="Arial" pitchFamily="34" charset="0"/>
              <a:cs typeface="Arial" pitchFamily="34" charset="0"/>
            </a:endParaRPr>
          </a:p>
        </p:txBody>
      </p:sp>
      <p:pic>
        <p:nvPicPr>
          <p:cNvPr id="89093" name="Picture 5" descr="PearsonLloyd designs flat-pack chair for Takt called Cross"/>
          <p:cNvPicPr>
            <a:picLocks noChangeAspect="1" noChangeArrowheads="1"/>
          </p:cNvPicPr>
          <p:nvPr/>
        </p:nvPicPr>
        <p:blipFill>
          <a:blip r:embed="rId4" cstate="print"/>
          <a:srcRect/>
          <a:stretch>
            <a:fillRect/>
          </a:stretch>
        </p:blipFill>
        <p:spPr bwMode="auto">
          <a:xfrm>
            <a:off x="2432720" y="2564904"/>
            <a:ext cx="2282653" cy="2282653"/>
          </a:xfrm>
          <a:prstGeom prst="rect">
            <a:avLst/>
          </a:prstGeom>
          <a:noFill/>
        </p:spPr>
      </p:pic>
      <p:sp>
        <p:nvSpPr>
          <p:cNvPr id="11" name="TextBox 10"/>
          <p:cNvSpPr txBox="1"/>
          <p:nvPr/>
        </p:nvSpPr>
        <p:spPr>
          <a:xfrm>
            <a:off x="2648744" y="5013176"/>
            <a:ext cx="2467342" cy="338554"/>
          </a:xfrm>
          <a:prstGeom prst="rect">
            <a:avLst/>
          </a:prstGeom>
          <a:noFill/>
        </p:spPr>
        <p:txBody>
          <a:bodyPr wrap="none" rtlCol="0">
            <a:spAutoFit/>
          </a:bodyPr>
          <a:lstStyle/>
          <a:p>
            <a:r>
              <a:rPr lang="en-GB" sz="1600" b="1" u="sng" dirty="0">
                <a:latin typeface="Arial" pitchFamily="34" charset="0"/>
                <a:cs typeface="Arial" pitchFamily="34" charset="0"/>
              </a:rPr>
              <a:t>Plywood flat pack chair</a:t>
            </a:r>
          </a:p>
        </p:txBody>
      </p:sp>
      <p:sp>
        <p:nvSpPr>
          <p:cNvPr id="12" name="Rectangle 11"/>
          <p:cNvSpPr/>
          <p:nvPr/>
        </p:nvSpPr>
        <p:spPr>
          <a:xfrm>
            <a:off x="2792760" y="5373216"/>
            <a:ext cx="2016224" cy="1152128"/>
          </a:xfrm>
          <a:prstGeom prst="rect">
            <a:avLst/>
          </a:prstGeom>
          <a:solidFill>
            <a:schemeClr val="bg1"/>
          </a:solidFill>
          <a:ln w="9525">
            <a:solidFill>
              <a:srgbClr val="66FFFF"/>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buFont typeface="Arial" pitchFamily="34" charset="0"/>
              <a:buChar char="•"/>
            </a:pPr>
            <a:r>
              <a:rPr lang="en-GB" sz="1400" b="1" dirty="0">
                <a:solidFill>
                  <a:schemeClr val="tx1"/>
                </a:solidFill>
                <a:latin typeface="Arial" pitchFamily="34" charset="0"/>
                <a:cs typeface="Arial" pitchFamily="34" charset="0"/>
              </a:rPr>
              <a:t> Plywood with a veneer finish</a:t>
            </a:r>
          </a:p>
          <a:p>
            <a:pPr>
              <a:buFont typeface="Arial" pitchFamily="34" charset="0"/>
              <a:buChar char="•"/>
            </a:pPr>
            <a:r>
              <a:rPr lang="en-GB" sz="1400" b="1" dirty="0">
                <a:solidFill>
                  <a:schemeClr val="tx1"/>
                </a:solidFill>
                <a:latin typeface="Arial" pitchFamily="34" charset="0"/>
                <a:cs typeface="Arial" pitchFamily="34" charset="0"/>
              </a:rPr>
              <a:t> Flat pack furniture</a:t>
            </a:r>
          </a:p>
          <a:p>
            <a:pPr>
              <a:buFont typeface="Arial" pitchFamily="34" charset="0"/>
              <a:buChar char="•"/>
            </a:pPr>
            <a:r>
              <a:rPr lang="en-GB" sz="1400" b="1" dirty="0">
                <a:solidFill>
                  <a:schemeClr val="tx1"/>
                </a:solidFill>
                <a:latin typeface="Arial" pitchFamily="34" charset="0"/>
                <a:cs typeface="Arial" pitchFamily="34" charset="0"/>
              </a:rPr>
              <a:t> FSC symbol displayed</a:t>
            </a:r>
          </a:p>
        </p:txBody>
      </p:sp>
      <p:sp>
        <p:nvSpPr>
          <p:cNvPr id="13" name="TextBox 12"/>
          <p:cNvSpPr txBox="1"/>
          <p:nvPr/>
        </p:nvSpPr>
        <p:spPr>
          <a:xfrm>
            <a:off x="4780528" y="764704"/>
            <a:ext cx="5069016" cy="2246769"/>
          </a:xfrm>
          <a:prstGeom prst="rect">
            <a:avLst/>
          </a:prstGeom>
          <a:noFill/>
        </p:spPr>
        <p:txBody>
          <a:bodyPr wrap="none" rtlCol="0">
            <a:spAutoFit/>
          </a:bodyPr>
          <a:lstStyle/>
          <a:p>
            <a:r>
              <a:rPr lang="en-GB" sz="1400" dirty="0">
                <a:latin typeface="Arial" pitchFamily="34" charset="0"/>
                <a:cs typeface="Arial" pitchFamily="34" charset="0"/>
              </a:rPr>
              <a:t> 1) Look at the two wooden products shown  on the left</a:t>
            </a:r>
          </a:p>
          <a:p>
            <a:r>
              <a:rPr lang="en-GB" sz="1400" dirty="0">
                <a:latin typeface="Arial" pitchFamily="34" charset="0"/>
                <a:cs typeface="Arial" pitchFamily="34" charset="0"/>
              </a:rPr>
              <a:t>     and the information that is provided for each product.</a:t>
            </a:r>
          </a:p>
          <a:p>
            <a:endParaRPr lang="en-GB" sz="1400" dirty="0">
              <a:latin typeface="Arial" pitchFamily="34" charset="0"/>
              <a:cs typeface="Arial" pitchFamily="34" charset="0"/>
            </a:endParaRPr>
          </a:p>
          <a:p>
            <a:r>
              <a:rPr lang="en-GB" sz="1400" dirty="0">
                <a:latin typeface="Arial" pitchFamily="34" charset="0"/>
                <a:cs typeface="Arial" pitchFamily="34" charset="0"/>
              </a:rPr>
              <a:t>   </a:t>
            </a:r>
            <a:r>
              <a:rPr lang="en-GB" sz="1400" b="1" dirty="0">
                <a:latin typeface="Arial" pitchFamily="34" charset="0"/>
                <a:cs typeface="Arial" pitchFamily="34" charset="0"/>
              </a:rPr>
              <a:t>Answer the following</a:t>
            </a:r>
            <a:r>
              <a:rPr lang="en-GB" sz="1400" dirty="0">
                <a:latin typeface="Arial" pitchFamily="34" charset="0"/>
                <a:cs typeface="Arial" pitchFamily="34" charset="0"/>
              </a:rPr>
              <a:t>:</a:t>
            </a:r>
          </a:p>
          <a:p>
            <a:endParaRPr lang="en-GB" sz="1400" dirty="0">
              <a:latin typeface="Arial" pitchFamily="34" charset="0"/>
              <a:cs typeface="Arial" pitchFamily="34" charset="0"/>
            </a:endParaRPr>
          </a:p>
          <a:p>
            <a:pPr>
              <a:buFont typeface="Arial" pitchFamily="34" charset="0"/>
              <a:buChar char="•"/>
            </a:pPr>
            <a:r>
              <a:rPr lang="en-GB" sz="1400" dirty="0">
                <a:latin typeface="Arial" pitchFamily="34" charset="0"/>
                <a:cs typeface="Arial" pitchFamily="34" charset="0"/>
              </a:rPr>
              <a:t>   Which </a:t>
            </a:r>
            <a:r>
              <a:rPr lang="en-GB" sz="1400" b="1" dirty="0">
                <a:latin typeface="Arial" pitchFamily="34" charset="0"/>
                <a:cs typeface="Arial" pitchFamily="34" charset="0"/>
              </a:rPr>
              <a:t>production methods </a:t>
            </a:r>
            <a:r>
              <a:rPr lang="en-GB" sz="1400" dirty="0">
                <a:latin typeface="Arial" pitchFamily="34" charset="0"/>
                <a:cs typeface="Arial" pitchFamily="34" charset="0"/>
              </a:rPr>
              <a:t>have been used for each </a:t>
            </a:r>
          </a:p>
          <a:p>
            <a:r>
              <a:rPr lang="en-GB" sz="1400" dirty="0">
                <a:latin typeface="Arial" pitchFamily="34" charset="0"/>
                <a:cs typeface="Arial" pitchFamily="34" charset="0"/>
              </a:rPr>
              <a:t>     product  (mass/batch/one-off)</a:t>
            </a:r>
          </a:p>
          <a:p>
            <a:pPr>
              <a:buFont typeface="Arial" pitchFamily="34" charset="0"/>
              <a:buChar char="•"/>
            </a:pPr>
            <a:r>
              <a:rPr lang="en-GB" sz="1400" dirty="0">
                <a:latin typeface="Arial" pitchFamily="34" charset="0"/>
                <a:cs typeface="Arial" pitchFamily="34" charset="0"/>
              </a:rPr>
              <a:t>   Which product is </a:t>
            </a:r>
            <a:r>
              <a:rPr lang="en-GB" sz="1400" b="1" dirty="0">
                <a:latin typeface="Arial" pitchFamily="34" charset="0"/>
                <a:cs typeface="Arial" pitchFamily="34" charset="0"/>
              </a:rPr>
              <a:t>cheaper</a:t>
            </a:r>
            <a:r>
              <a:rPr lang="en-GB" sz="1400" dirty="0">
                <a:latin typeface="Arial" pitchFamily="34" charset="0"/>
                <a:cs typeface="Arial" pitchFamily="34" charset="0"/>
              </a:rPr>
              <a:t> to buy and why</a:t>
            </a:r>
          </a:p>
          <a:p>
            <a:pPr>
              <a:buFont typeface="Arial" pitchFamily="34" charset="0"/>
              <a:buChar char="•"/>
            </a:pPr>
            <a:r>
              <a:rPr lang="en-GB" sz="1400" dirty="0">
                <a:latin typeface="Arial" pitchFamily="34" charset="0"/>
                <a:cs typeface="Arial" pitchFamily="34" charset="0"/>
              </a:rPr>
              <a:t>   Comment on the </a:t>
            </a:r>
            <a:r>
              <a:rPr lang="en-GB" sz="1400" b="1" dirty="0">
                <a:latin typeface="Arial" pitchFamily="34" charset="0"/>
                <a:cs typeface="Arial" pitchFamily="34" charset="0"/>
              </a:rPr>
              <a:t>sourcing of timber </a:t>
            </a:r>
            <a:r>
              <a:rPr lang="en-GB" sz="1400" dirty="0">
                <a:latin typeface="Arial" pitchFamily="34" charset="0"/>
                <a:cs typeface="Arial" pitchFamily="34" charset="0"/>
              </a:rPr>
              <a:t>used for the products</a:t>
            </a:r>
          </a:p>
          <a:p>
            <a:r>
              <a:rPr lang="en-GB" sz="1400" dirty="0">
                <a:latin typeface="Arial" pitchFamily="34" charset="0"/>
                <a:cs typeface="Arial" pitchFamily="34" charset="0"/>
              </a:rPr>
              <a:t>  </a:t>
            </a:r>
          </a:p>
        </p:txBody>
      </p:sp>
      <p:sp>
        <p:nvSpPr>
          <p:cNvPr id="14" name="Rectangle 13"/>
          <p:cNvSpPr/>
          <p:nvPr/>
        </p:nvSpPr>
        <p:spPr>
          <a:xfrm>
            <a:off x="4649416" y="2564904"/>
            <a:ext cx="5256584" cy="4031873"/>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p:txBody>
      </p:sp>
      <p:sp>
        <p:nvSpPr>
          <p:cNvPr id="15" name="Rounded Rectangle 14"/>
          <p:cNvSpPr/>
          <p:nvPr/>
        </p:nvSpPr>
        <p:spPr>
          <a:xfrm>
            <a:off x="272480" y="1052736"/>
            <a:ext cx="4176464" cy="792088"/>
          </a:xfrm>
          <a:prstGeom prst="round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dirty="0">
                <a:solidFill>
                  <a:schemeClr val="tx1"/>
                </a:solidFill>
                <a:cs typeface="Arial" pitchFamily="34" charset="0"/>
              </a:rPr>
              <a:t>Use the ‘Scales of Production’ page on technologystudent.com to read about different types of  production methods to help you answer the question on this page.</a:t>
            </a:r>
          </a:p>
        </p:txBody>
      </p:sp>
      <p:sp>
        <p:nvSpPr>
          <p:cNvPr id="17" name="Footer Placeholder 16"/>
          <p:cNvSpPr>
            <a:spLocks noGrp="1"/>
          </p:cNvSpPr>
          <p:nvPr>
            <p:ph type="ftr" sz="quarter" idx="11"/>
          </p:nvPr>
        </p:nvSpPr>
        <p:spPr/>
        <p:txBody>
          <a:bodyPr/>
          <a:lstStyle/>
          <a:p>
            <a:r>
              <a:rPr lang="en-GB"/>
              <a:t>JMARSHALL</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073087" y="341948"/>
            <a:ext cx="4536504" cy="660999"/>
          </a:xfrm>
          <a:prstGeom prst="rect">
            <a:avLst/>
          </a:prstGeom>
          <a:solidFill>
            <a:srgbClr val="FF7C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a:solidFill>
                <a:schemeClr val="tx1"/>
              </a:solidFill>
              <a:latin typeface="Impact" pitchFamily="34" charset="0"/>
            </a:endParaRPr>
          </a:p>
          <a:p>
            <a:pPr algn="ctr"/>
            <a:r>
              <a:rPr lang="en-GB" sz="2400" dirty="0">
                <a:solidFill>
                  <a:schemeClr val="tx1"/>
                </a:solidFill>
                <a:latin typeface="Impact" pitchFamily="34" charset="0"/>
              </a:rPr>
              <a:t>Ergonomics and Anthropometrics</a:t>
            </a:r>
          </a:p>
          <a:p>
            <a:pPr algn="ctr"/>
            <a:endParaRPr lang="en-GB" sz="3200" dirty="0">
              <a:solidFill>
                <a:schemeClr val="tx1"/>
              </a:solidFill>
              <a:latin typeface="Impact" pitchFamily="34" charset="0"/>
            </a:endParaRPr>
          </a:p>
        </p:txBody>
      </p:sp>
      <p:pic>
        <p:nvPicPr>
          <p:cNvPr id="6" name="Picture 1"/>
          <p:cNvPicPr>
            <a:picLocks noChangeAspect="1" noChangeArrowheads="1"/>
          </p:cNvPicPr>
          <p:nvPr/>
        </p:nvPicPr>
        <p:blipFill>
          <a:blip r:embed="rId2" cstate="print"/>
          <a:srcRect/>
          <a:stretch>
            <a:fillRect/>
          </a:stretch>
        </p:blipFill>
        <p:spPr bwMode="auto">
          <a:xfrm>
            <a:off x="344488" y="188640"/>
            <a:ext cx="2376264" cy="828929"/>
          </a:xfrm>
          <a:prstGeom prst="rect">
            <a:avLst/>
          </a:prstGeom>
          <a:noFill/>
          <a:ln w="9525">
            <a:noFill/>
            <a:miter lim="800000"/>
            <a:headEnd/>
            <a:tailEnd/>
          </a:ln>
        </p:spPr>
      </p:pic>
      <p:pic>
        <p:nvPicPr>
          <p:cNvPr id="10242" name="Picture 2" descr="16 Best Handbag Folding Walking Sticks images | Folding walking ..."/>
          <p:cNvPicPr>
            <a:picLocks noChangeAspect="1" noChangeArrowheads="1"/>
          </p:cNvPicPr>
          <p:nvPr/>
        </p:nvPicPr>
        <p:blipFill>
          <a:blip r:embed="rId3" cstate="print"/>
          <a:srcRect/>
          <a:stretch>
            <a:fillRect/>
          </a:stretch>
        </p:blipFill>
        <p:spPr bwMode="auto">
          <a:xfrm>
            <a:off x="488504" y="3356992"/>
            <a:ext cx="2376264" cy="3115548"/>
          </a:xfrm>
          <a:prstGeom prst="rect">
            <a:avLst/>
          </a:prstGeom>
          <a:noFill/>
        </p:spPr>
      </p:pic>
      <p:sp>
        <p:nvSpPr>
          <p:cNvPr id="9" name="Rectangle 8"/>
          <p:cNvSpPr/>
          <p:nvPr/>
        </p:nvSpPr>
        <p:spPr>
          <a:xfrm>
            <a:off x="2792760" y="2492896"/>
            <a:ext cx="2448272" cy="3970318"/>
          </a:xfrm>
          <a:prstGeom prst="rect">
            <a:avLst/>
          </a:prstGeom>
        </p:spPr>
        <p:txBody>
          <a:bodyPr wrap="square">
            <a:spAutoFit/>
          </a:bodyPr>
          <a:lstStyle/>
          <a:p>
            <a:pPr marL="342900" indent="-342900"/>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r>
              <a:rPr lang="en-GB" sz="1400" b="1" dirty="0">
                <a:latin typeface="Arial" pitchFamily="34" charset="0"/>
                <a:cs typeface="Arial" pitchFamily="34" charset="0"/>
              </a:rPr>
              <a:t>  ………………………………………………………………………………………………………………………………………………………………………………………………………………………………………………………………………………………………………………………………………………………………………………………………………………</a:t>
            </a:r>
          </a:p>
        </p:txBody>
      </p:sp>
      <p:sp>
        <p:nvSpPr>
          <p:cNvPr id="10" name="Rounded Rectangle 9"/>
          <p:cNvSpPr/>
          <p:nvPr/>
        </p:nvSpPr>
        <p:spPr>
          <a:xfrm>
            <a:off x="416496" y="1132192"/>
            <a:ext cx="3816424" cy="919330"/>
          </a:xfrm>
          <a:prstGeom prst="round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dirty="0">
                <a:solidFill>
                  <a:schemeClr val="tx1"/>
                </a:solidFill>
                <a:cs typeface="Arial" pitchFamily="34" charset="0"/>
              </a:rPr>
              <a:t>Answer the questions below about how ergonomics and anthropometrics are considered in the design of the wooden products shown.  Use the relevant pages on technologystudent.com</a:t>
            </a:r>
          </a:p>
        </p:txBody>
      </p:sp>
      <p:pic>
        <p:nvPicPr>
          <p:cNvPr id="10246" name="Picture 6" descr="Furnishing Your Classroom for Fun: Our 5 Favorite Furniture Pieces"/>
          <p:cNvPicPr>
            <a:picLocks noChangeAspect="1" noChangeArrowheads="1"/>
          </p:cNvPicPr>
          <p:nvPr/>
        </p:nvPicPr>
        <p:blipFill>
          <a:blip r:embed="rId4" cstate="print"/>
          <a:srcRect t="15120" b="27425"/>
          <a:stretch>
            <a:fillRect/>
          </a:stretch>
        </p:blipFill>
        <p:spPr bwMode="auto">
          <a:xfrm>
            <a:off x="5889104" y="1772816"/>
            <a:ext cx="3600400" cy="2068617"/>
          </a:xfrm>
          <a:prstGeom prst="rect">
            <a:avLst/>
          </a:prstGeom>
          <a:noFill/>
        </p:spPr>
      </p:pic>
      <p:sp>
        <p:nvSpPr>
          <p:cNvPr id="12" name="Rectangle 11"/>
          <p:cNvSpPr/>
          <p:nvPr/>
        </p:nvSpPr>
        <p:spPr>
          <a:xfrm>
            <a:off x="5529064" y="3573016"/>
            <a:ext cx="4160912" cy="2954655"/>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p:txBody>
      </p:sp>
      <p:sp>
        <p:nvSpPr>
          <p:cNvPr id="13" name="TextBox 12"/>
          <p:cNvSpPr txBox="1"/>
          <p:nvPr/>
        </p:nvSpPr>
        <p:spPr>
          <a:xfrm>
            <a:off x="128464" y="2060848"/>
            <a:ext cx="4968552" cy="1169551"/>
          </a:xfrm>
          <a:prstGeom prst="rect">
            <a:avLst/>
          </a:prstGeom>
          <a:noFill/>
        </p:spPr>
        <p:txBody>
          <a:bodyPr wrap="square" rtlCol="0">
            <a:spAutoFit/>
          </a:bodyPr>
          <a:lstStyle/>
          <a:p>
            <a:r>
              <a:rPr lang="en-GB" sz="1400" dirty="0">
                <a:latin typeface="Arial" pitchFamily="34" charset="0"/>
                <a:cs typeface="Arial" pitchFamily="34" charset="0"/>
              </a:rPr>
              <a:t> 1) The image below shows a foldable walking cane that </a:t>
            </a:r>
          </a:p>
          <a:p>
            <a:r>
              <a:rPr lang="en-GB" sz="1400" dirty="0">
                <a:latin typeface="Arial" pitchFamily="34" charset="0"/>
                <a:cs typeface="Arial" pitchFamily="34" charset="0"/>
              </a:rPr>
              <a:t>     can be used by elderly people or people with disabilities.</a:t>
            </a:r>
          </a:p>
          <a:p>
            <a:r>
              <a:rPr lang="en-GB" sz="1400" dirty="0">
                <a:latin typeface="Arial" pitchFamily="34" charset="0"/>
                <a:cs typeface="Arial" pitchFamily="34" charset="0"/>
              </a:rPr>
              <a:t>     Write about how </a:t>
            </a:r>
            <a:r>
              <a:rPr lang="en-GB" sz="1400" b="1" dirty="0">
                <a:latin typeface="Arial" pitchFamily="34" charset="0"/>
                <a:cs typeface="Arial" pitchFamily="34" charset="0"/>
              </a:rPr>
              <a:t>ergonomics</a:t>
            </a:r>
            <a:r>
              <a:rPr lang="en-GB" sz="1400" dirty="0">
                <a:latin typeface="Arial" pitchFamily="34" charset="0"/>
                <a:cs typeface="Arial" pitchFamily="34" charset="0"/>
              </a:rPr>
              <a:t> have been used in the </a:t>
            </a:r>
          </a:p>
          <a:p>
            <a:r>
              <a:rPr lang="en-GB" sz="1400" dirty="0">
                <a:latin typeface="Arial" pitchFamily="34" charset="0"/>
                <a:cs typeface="Arial" pitchFamily="34" charset="0"/>
              </a:rPr>
              <a:t>      design of the walking cane. You must identify two </a:t>
            </a:r>
          </a:p>
          <a:p>
            <a:r>
              <a:rPr lang="en-GB" sz="1400" dirty="0">
                <a:latin typeface="Arial" pitchFamily="34" charset="0"/>
                <a:cs typeface="Arial" pitchFamily="34" charset="0"/>
              </a:rPr>
              <a:t>     features.</a:t>
            </a:r>
          </a:p>
        </p:txBody>
      </p:sp>
      <p:sp>
        <p:nvSpPr>
          <p:cNvPr id="14" name="TextBox 13"/>
          <p:cNvSpPr txBox="1"/>
          <p:nvPr/>
        </p:nvSpPr>
        <p:spPr>
          <a:xfrm>
            <a:off x="4857063" y="1207561"/>
            <a:ext cx="4968552" cy="738664"/>
          </a:xfrm>
          <a:prstGeom prst="rect">
            <a:avLst/>
          </a:prstGeom>
          <a:noFill/>
        </p:spPr>
        <p:txBody>
          <a:bodyPr wrap="square" rtlCol="0">
            <a:spAutoFit/>
          </a:bodyPr>
          <a:lstStyle/>
          <a:p>
            <a:pPr marL="342900" indent="-342900">
              <a:buAutoNum type="arabicParenR" startAt="2"/>
            </a:pPr>
            <a:r>
              <a:rPr lang="en-GB" sz="1400" dirty="0">
                <a:latin typeface="Arial" pitchFamily="34" charset="0"/>
                <a:cs typeface="Arial" pitchFamily="34" charset="0"/>
              </a:rPr>
              <a:t>The image below shows a wooden kitchen toy set for </a:t>
            </a:r>
          </a:p>
          <a:p>
            <a:pPr marL="342900" indent="-342900"/>
            <a:r>
              <a:rPr lang="en-GB" sz="1400" dirty="0">
                <a:latin typeface="Arial" pitchFamily="34" charset="0"/>
                <a:cs typeface="Arial" pitchFamily="34" charset="0"/>
              </a:rPr>
              <a:t>        children to use. Identify three features of the kitchen set </a:t>
            </a:r>
          </a:p>
          <a:p>
            <a:pPr marL="342900" indent="-342900"/>
            <a:r>
              <a:rPr lang="en-GB" sz="1400" dirty="0">
                <a:latin typeface="Arial" pitchFamily="34" charset="0"/>
                <a:cs typeface="Arial" pitchFamily="34" charset="0"/>
              </a:rPr>
              <a:t>         where </a:t>
            </a:r>
            <a:r>
              <a:rPr lang="en-GB" sz="1400" b="1" dirty="0">
                <a:latin typeface="Arial" pitchFamily="34" charset="0"/>
                <a:cs typeface="Arial" pitchFamily="34" charset="0"/>
              </a:rPr>
              <a:t>anthropometric data </a:t>
            </a:r>
            <a:r>
              <a:rPr lang="en-GB" sz="1400" dirty="0">
                <a:latin typeface="Arial" pitchFamily="34" charset="0"/>
                <a:cs typeface="Arial" pitchFamily="34" charset="0"/>
              </a:rPr>
              <a:t>has been used.</a:t>
            </a:r>
          </a:p>
        </p:txBody>
      </p:sp>
      <p:sp>
        <p:nvSpPr>
          <p:cNvPr id="16" name="Footer Placeholder 15"/>
          <p:cNvSpPr>
            <a:spLocks noGrp="1"/>
          </p:cNvSpPr>
          <p:nvPr>
            <p:ph type="ftr" sz="quarter" idx="11"/>
          </p:nvPr>
        </p:nvSpPr>
        <p:spPr/>
        <p:txBody>
          <a:bodyPr/>
          <a:lstStyle/>
          <a:p>
            <a:r>
              <a:rPr lang="en-GB"/>
              <a:t>JMARSHALL</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38" name="Picture 2" descr="Garden Sculptures &amp; Statues Garden Miniatures 3 Pack Miniature ..."/>
          <p:cNvPicPr>
            <a:picLocks noChangeAspect="1" noChangeArrowheads="1"/>
          </p:cNvPicPr>
          <p:nvPr/>
        </p:nvPicPr>
        <p:blipFill>
          <a:blip r:embed="rId2" cstate="print"/>
          <a:srcRect/>
          <a:stretch>
            <a:fillRect/>
          </a:stretch>
        </p:blipFill>
        <p:spPr bwMode="auto">
          <a:xfrm>
            <a:off x="6754762" y="3706762"/>
            <a:ext cx="3151238" cy="3151238"/>
          </a:xfrm>
          <a:prstGeom prst="rect">
            <a:avLst/>
          </a:prstGeom>
          <a:noFill/>
        </p:spPr>
      </p:pic>
      <p:pic>
        <p:nvPicPr>
          <p:cNvPr id="5" name="Picture 1"/>
          <p:cNvPicPr>
            <a:picLocks noChangeAspect="1" noChangeArrowheads="1"/>
          </p:cNvPicPr>
          <p:nvPr/>
        </p:nvPicPr>
        <p:blipFill>
          <a:blip r:embed="rId3" cstate="print"/>
          <a:srcRect/>
          <a:stretch>
            <a:fillRect/>
          </a:stretch>
        </p:blipFill>
        <p:spPr bwMode="auto">
          <a:xfrm>
            <a:off x="344488" y="188640"/>
            <a:ext cx="2376264" cy="828929"/>
          </a:xfrm>
          <a:prstGeom prst="rect">
            <a:avLst/>
          </a:prstGeom>
          <a:noFill/>
          <a:ln w="9525">
            <a:noFill/>
            <a:miter lim="800000"/>
            <a:headEnd/>
            <a:tailEnd/>
          </a:ln>
        </p:spPr>
      </p:pic>
      <p:sp>
        <p:nvSpPr>
          <p:cNvPr id="6" name="Rectangle 5"/>
          <p:cNvSpPr/>
          <p:nvPr/>
        </p:nvSpPr>
        <p:spPr>
          <a:xfrm>
            <a:off x="1064568" y="1340768"/>
            <a:ext cx="2952328" cy="1224136"/>
          </a:xfrm>
          <a:prstGeom prst="rect">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GB" dirty="0"/>
          </a:p>
        </p:txBody>
      </p:sp>
      <p:sp>
        <p:nvSpPr>
          <p:cNvPr id="7" name="Explosion 1 6"/>
          <p:cNvSpPr/>
          <p:nvPr/>
        </p:nvSpPr>
        <p:spPr>
          <a:xfrm>
            <a:off x="200472" y="980728"/>
            <a:ext cx="1496616" cy="1440161"/>
          </a:xfrm>
          <a:prstGeom prst="irregularSeal1">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b="1" dirty="0">
                <a:solidFill>
                  <a:schemeClr val="tx1"/>
                </a:solidFill>
                <a:latin typeface="Arial Unicode MS" pitchFamily="34" charset="-128"/>
                <a:ea typeface="Arial Unicode MS" pitchFamily="34" charset="-128"/>
                <a:cs typeface="Arial Unicode MS" pitchFamily="34" charset="-128"/>
              </a:rPr>
              <a:t>Challenge!</a:t>
            </a:r>
          </a:p>
        </p:txBody>
      </p:sp>
      <p:sp>
        <p:nvSpPr>
          <p:cNvPr id="8" name="TextBox 7"/>
          <p:cNvSpPr txBox="1"/>
          <p:nvPr/>
        </p:nvSpPr>
        <p:spPr>
          <a:xfrm>
            <a:off x="1712640" y="1412776"/>
            <a:ext cx="3600400" cy="1107996"/>
          </a:xfrm>
          <a:prstGeom prst="rect">
            <a:avLst/>
          </a:prstGeom>
          <a:noFill/>
        </p:spPr>
        <p:txBody>
          <a:bodyPr wrap="square" rtlCol="0">
            <a:spAutoFit/>
          </a:bodyPr>
          <a:lstStyle/>
          <a:p>
            <a:r>
              <a:rPr lang="en-GB" sz="1100" dirty="0"/>
              <a:t>If you have a garden have a look for</a:t>
            </a:r>
          </a:p>
          <a:p>
            <a:r>
              <a:rPr lang="en-GB" sz="1100" dirty="0"/>
              <a:t>any sticks or twigs, collect them and</a:t>
            </a:r>
          </a:p>
          <a:p>
            <a:r>
              <a:rPr lang="en-GB" sz="1100" dirty="0"/>
              <a:t>put together a mini sculpture made</a:t>
            </a:r>
          </a:p>
          <a:p>
            <a:r>
              <a:rPr lang="en-GB" sz="1100" dirty="0"/>
              <a:t>from twigs and sticks. You can use </a:t>
            </a:r>
          </a:p>
          <a:p>
            <a:r>
              <a:rPr lang="en-GB" sz="1100" dirty="0"/>
              <a:t>tape or string to attach twigs </a:t>
            </a:r>
          </a:p>
          <a:p>
            <a:r>
              <a:rPr lang="en-GB" sz="1100" dirty="0"/>
              <a:t>together.</a:t>
            </a:r>
          </a:p>
        </p:txBody>
      </p:sp>
      <p:pic>
        <p:nvPicPr>
          <p:cNvPr id="91140" name="Picture 4" descr="Blue Ridge North Carolina Signed Tete a Tete Twig Miniature"/>
          <p:cNvPicPr>
            <a:picLocks noChangeAspect="1" noChangeArrowheads="1"/>
          </p:cNvPicPr>
          <p:nvPr/>
        </p:nvPicPr>
        <p:blipFill>
          <a:blip r:embed="rId4" cstate="print"/>
          <a:srcRect/>
          <a:stretch>
            <a:fillRect/>
          </a:stretch>
        </p:blipFill>
        <p:spPr bwMode="auto">
          <a:xfrm>
            <a:off x="6825208" y="620688"/>
            <a:ext cx="2880320" cy="2788150"/>
          </a:xfrm>
          <a:prstGeom prst="rect">
            <a:avLst/>
          </a:prstGeom>
          <a:noFill/>
        </p:spPr>
      </p:pic>
      <p:pic>
        <p:nvPicPr>
          <p:cNvPr id="91142" name="Picture 6" descr="MINI vine wood GRAZY VINO, bound, white limed, 35x15cm | SKU 38731 ..."/>
          <p:cNvPicPr>
            <a:picLocks noChangeAspect="1" noChangeArrowheads="1"/>
          </p:cNvPicPr>
          <p:nvPr/>
        </p:nvPicPr>
        <p:blipFill>
          <a:blip r:embed="rId5" cstate="print"/>
          <a:srcRect/>
          <a:stretch>
            <a:fillRect/>
          </a:stretch>
        </p:blipFill>
        <p:spPr bwMode="auto">
          <a:xfrm>
            <a:off x="4088904" y="1484784"/>
            <a:ext cx="2955032" cy="2955032"/>
          </a:xfrm>
          <a:prstGeom prst="rect">
            <a:avLst/>
          </a:prstGeom>
          <a:noFill/>
        </p:spPr>
      </p:pic>
      <p:pic>
        <p:nvPicPr>
          <p:cNvPr id="91144" name="Picture 8" descr="Mini Spotted Mushroom Sticks - Fairy Gardens UK"/>
          <p:cNvPicPr>
            <a:picLocks noChangeAspect="1" noChangeArrowheads="1"/>
          </p:cNvPicPr>
          <p:nvPr/>
        </p:nvPicPr>
        <p:blipFill>
          <a:blip r:embed="rId6" cstate="print"/>
          <a:srcRect/>
          <a:stretch>
            <a:fillRect/>
          </a:stretch>
        </p:blipFill>
        <p:spPr bwMode="auto">
          <a:xfrm>
            <a:off x="4376936" y="3933056"/>
            <a:ext cx="2571750" cy="2571751"/>
          </a:xfrm>
          <a:prstGeom prst="rect">
            <a:avLst/>
          </a:prstGeom>
          <a:noFill/>
        </p:spPr>
      </p:pic>
      <p:pic>
        <p:nvPicPr>
          <p:cNvPr id="91146" name="Picture 10" descr="Miniature Dollhouse FAIRY GARDEN Figurine ~ Mini Resin Twig Look ..."/>
          <p:cNvPicPr>
            <a:picLocks noChangeAspect="1" noChangeArrowheads="1"/>
          </p:cNvPicPr>
          <p:nvPr/>
        </p:nvPicPr>
        <p:blipFill>
          <a:blip r:embed="rId7" cstate="print"/>
          <a:srcRect/>
          <a:stretch>
            <a:fillRect/>
          </a:stretch>
        </p:blipFill>
        <p:spPr bwMode="auto">
          <a:xfrm>
            <a:off x="632520" y="3068960"/>
            <a:ext cx="3437801" cy="2664297"/>
          </a:xfrm>
          <a:prstGeom prst="rect">
            <a:avLst/>
          </a:prstGeom>
          <a:noFill/>
        </p:spPr>
      </p:pic>
      <p:pic>
        <p:nvPicPr>
          <p:cNvPr id="91148" name="Picture 12" descr="Garden Sculptures &amp; Statues Garden Miniatures 3 Pack Miniature ..."/>
          <p:cNvPicPr>
            <a:picLocks noChangeAspect="1" noChangeArrowheads="1"/>
          </p:cNvPicPr>
          <p:nvPr/>
        </p:nvPicPr>
        <p:blipFill>
          <a:blip r:embed="rId8" cstate="print"/>
          <a:srcRect/>
          <a:stretch>
            <a:fillRect/>
          </a:stretch>
        </p:blipFill>
        <p:spPr bwMode="auto">
          <a:xfrm>
            <a:off x="4280549" y="188640"/>
            <a:ext cx="2400643" cy="1801895"/>
          </a:xfrm>
          <a:prstGeom prst="rect">
            <a:avLst/>
          </a:prstGeom>
          <a:noFill/>
        </p:spPr>
      </p:pic>
      <p:sp>
        <p:nvSpPr>
          <p:cNvPr id="16" name="Footer Placeholder 15"/>
          <p:cNvSpPr>
            <a:spLocks noGrp="1"/>
          </p:cNvSpPr>
          <p:nvPr>
            <p:ph type="ftr" sz="quarter" idx="11"/>
          </p:nvPr>
        </p:nvSpPr>
        <p:spPr/>
        <p:txBody>
          <a:bodyPr/>
          <a:lstStyle/>
          <a:p>
            <a:r>
              <a:rPr lang="en-GB"/>
              <a:t>JMARSHALL</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Down Arrow Callout 5"/>
          <p:cNvSpPr/>
          <p:nvPr/>
        </p:nvSpPr>
        <p:spPr>
          <a:xfrm>
            <a:off x="488504" y="1988840"/>
            <a:ext cx="4536504" cy="1008112"/>
          </a:xfrm>
          <a:prstGeom prst="downArrowCallout">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488504" y="980728"/>
            <a:ext cx="4536504" cy="86409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Impact" pitchFamily="34" charset="0"/>
              </a:rPr>
              <a:t>Use technologystudent.com to read the following information</a:t>
            </a:r>
          </a:p>
        </p:txBody>
      </p:sp>
      <p:sp>
        <p:nvSpPr>
          <p:cNvPr id="9" name="TextBox 8"/>
          <p:cNvSpPr txBox="1"/>
          <p:nvPr/>
        </p:nvSpPr>
        <p:spPr>
          <a:xfrm>
            <a:off x="1186475" y="2060848"/>
            <a:ext cx="3164649" cy="307777"/>
          </a:xfrm>
          <a:prstGeom prst="rect">
            <a:avLst/>
          </a:prstGeom>
          <a:noFill/>
        </p:spPr>
        <p:txBody>
          <a:bodyPr wrap="none" rtlCol="0">
            <a:spAutoFit/>
          </a:bodyPr>
          <a:lstStyle/>
          <a:p>
            <a:pPr algn="ctr"/>
            <a:r>
              <a:rPr lang="en-GB" sz="1400" b="1" dirty="0">
                <a:latin typeface="Arial" pitchFamily="34" charset="0"/>
                <a:cs typeface="Arial" pitchFamily="34" charset="0"/>
              </a:rPr>
              <a:t>Softwoods, hardwoods and boards</a:t>
            </a:r>
          </a:p>
        </p:txBody>
      </p:sp>
      <p:sp>
        <p:nvSpPr>
          <p:cNvPr id="10" name="Down Arrow Callout 9"/>
          <p:cNvSpPr/>
          <p:nvPr/>
        </p:nvSpPr>
        <p:spPr>
          <a:xfrm>
            <a:off x="488504" y="2996952"/>
            <a:ext cx="4536504" cy="1008112"/>
          </a:xfrm>
          <a:prstGeom prst="downArrowCallout">
            <a:avLst/>
          </a:prstGeom>
          <a:solidFill>
            <a:srgbClr val="66FF33"/>
          </a:solidFill>
          <a:ln>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Down Arrow Callout 11"/>
          <p:cNvSpPr/>
          <p:nvPr/>
        </p:nvSpPr>
        <p:spPr>
          <a:xfrm>
            <a:off x="560512" y="4077072"/>
            <a:ext cx="4536504" cy="1008112"/>
          </a:xfrm>
          <a:prstGeom prst="downArrowCallout">
            <a:avLst/>
          </a:prstGeom>
          <a:solidFill>
            <a:schemeClr val="accent5">
              <a:lumMod val="40000"/>
              <a:lumOff val="60000"/>
            </a:schemeClr>
          </a:solid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p:cNvSpPr txBox="1"/>
          <p:nvPr/>
        </p:nvSpPr>
        <p:spPr>
          <a:xfrm>
            <a:off x="2114519" y="4149080"/>
            <a:ext cx="1452578" cy="307777"/>
          </a:xfrm>
          <a:prstGeom prst="rect">
            <a:avLst/>
          </a:prstGeom>
          <a:solidFill>
            <a:schemeClr val="accent5">
              <a:lumMod val="40000"/>
              <a:lumOff val="60000"/>
            </a:schemeClr>
          </a:solidFill>
          <a:ln>
            <a:solidFill>
              <a:schemeClr val="accent5">
                <a:lumMod val="40000"/>
                <a:lumOff val="60000"/>
              </a:schemeClr>
            </a:solidFill>
          </a:ln>
        </p:spPr>
        <p:txBody>
          <a:bodyPr wrap="none" rtlCol="0">
            <a:spAutoFit/>
          </a:bodyPr>
          <a:lstStyle/>
          <a:p>
            <a:pPr algn="ctr"/>
            <a:r>
              <a:rPr lang="en-GB" sz="1400" b="1" dirty="0">
                <a:latin typeface="Arial" pitchFamily="34" charset="0"/>
                <a:cs typeface="Arial" pitchFamily="34" charset="0"/>
              </a:rPr>
              <a:t>Wood finishes </a:t>
            </a:r>
          </a:p>
        </p:txBody>
      </p:sp>
      <p:pic>
        <p:nvPicPr>
          <p:cNvPr id="66564" name="Picture 4" descr="Clipboard clipart, Clipboard Transparent FREE for download on ..."/>
          <p:cNvPicPr>
            <a:picLocks noChangeAspect="1" noChangeArrowheads="1"/>
          </p:cNvPicPr>
          <p:nvPr/>
        </p:nvPicPr>
        <p:blipFill>
          <a:blip r:embed="rId2" cstate="print"/>
          <a:srcRect/>
          <a:stretch>
            <a:fillRect/>
          </a:stretch>
        </p:blipFill>
        <p:spPr bwMode="auto">
          <a:xfrm>
            <a:off x="5313040" y="260648"/>
            <a:ext cx="4350483" cy="6264696"/>
          </a:xfrm>
          <a:prstGeom prst="rect">
            <a:avLst/>
          </a:prstGeom>
          <a:noFill/>
        </p:spPr>
      </p:pic>
      <p:pic>
        <p:nvPicPr>
          <p:cNvPr id="66565" name="Picture 5"/>
          <p:cNvPicPr>
            <a:picLocks noChangeAspect="1" noChangeArrowheads="1"/>
          </p:cNvPicPr>
          <p:nvPr/>
        </p:nvPicPr>
        <p:blipFill>
          <a:blip r:embed="rId3" cstate="print"/>
          <a:srcRect/>
          <a:stretch>
            <a:fillRect/>
          </a:stretch>
        </p:blipFill>
        <p:spPr bwMode="auto">
          <a:xfrm>
            <a:off x="1064568" y="5085184"/>
            <a:ext cx="3207459" cy="775717"/>
          </a:xfrm>
          <a:prstGeom prst="rect">
            <a:avLst/>
          </a:prstGeom>
          <a:noFill/>
          <a:ln w="9525">
            <a:noFill/>
            <a:miter lim="800000"/>
            <a:headEnd/>
            <a:tailEnd/>
          </a:ln>
        </p:spPr>
      </p:pic>
      <p:sp>
        <p:nvSpPr>
          <p:cNvPr id="17" name="Right Arrow 16"/>
          <p:cNvSpPr/>
          <p:nvPr/>
        </p:nvSpPr>
        <p:spPr>
          <a:xfrm>
            <a:off x="4016896" y="5661248"/>
            <a:ext cx="1368152" cy="504056"/>
          </a:xfrm>
          <a:prstGeom prst="rightArrow">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Box 17"/>
          <p:cNvSpPr txBox="1"/>
          <p:nvPr/>
        </p:nvSpPr>
        <p:spPr>
          <a:xfrm>
            <a:off x="5745088" y="1700808"/>
            <a:ext cx="3456384" cy="646331"/>
          </a:xfrm>
          <a:prstGeom prst="rect">
            <a:avLst/>
          </a:prstGeom>
          <a:noFill/>
        </p:spPr>
        <p:txBody>
          <a:bodyPr wrap="square" rtlCol="0">
            <a:spAutoFit/>
          </a:bodyPr>
          <a:lstStyle/>
          <a:p>
            <a:pPr marL="342900" indent="-342900">
              <a:buAutoNum type="arabicParenR" startAt="2"/>
            </a:pPr>
            <a:endParaRPr lang="en-GB" sz="1200" dirty="0">
              <a:latin typeface="Georgia" pitchFamily="18" charset="0"/>
            </a:endParaRPr>
          </a:p>
          <a:p>
            <a:pPr marL="342900" indent="-342900">
              <a:buAutoNum type="arabicParenR" startAt="2"/>
            </a:pPr>
            <a:endParaRPr lang="en-GB" sz="1200" dirty="0">
              <a:latin typeface="Georgia" pitchFamily="18" charset="0"/>
            </a:endParaRPr>
          </a:p>
          <a:p>
            <a:pPr marL="342900" indent="-342900">
              <a:buAutoNum type="arabicParenR" startAt="2"/>
            </a:pPr>
            <a:endParaRPr lang="en-GB" sz="1200" dirty="0">
              <a:latin typeface="Georgia" pitchFamily="18" charset="0"/>
            </a:endParaRPr>
          </a:p>
        </p:txBody>
      </p:sp>
      <p:sp>
        <p:nvSpPr>
          <p:cNvPr id="15" name="TextBox 14"/>
          <p:cNvSpPr txBox="1"/>
          <p:nvPr/>
        </p:nvSpPr>
        <p:spPr>
          <a:xfrm>
            <a:off x="5745088" y="1772816"/>
            <a:ext cx="3456384" cy="1569660"/>
          </a:xfrm>
          <a:prstGeom prst="rect">
            <a:avLst/>
          </a:prstGeom>
          <a:noFill/>
        </p:spPr>
        <p:txBody>
          <a:bodyPr wrap="square" rtlCol="0">
            <a:spAutoFit/>
          </a:bodyPr>
          <a:lstStyle/>
          <a:p>
            <a:pPr marL="342900" indent="-342900">
              <a:buAutoNum type="arabicParenR"/>
            </a:pPr>
            <a:endParaRPr lang="en-GB" sz="1200" dirty="0">
              <a:latin typeface="Georgia" pitchFamily="18" charset="0"/>
            </a:endParaRPr>
          </a:p>
          <a:p>
            <a:pPr marL="342900" indent="-342900">
              <a:buAutoNum type="arabicParenR"/>
            </a:pPr>
            <a:endParaRPr lang="en-GB" sz="1200" dirty="0">
              <a:latin typeface="Georgia" pitchFamily="18" charset="0"/>
            </a:endParaRPr>
          </a:p>
          <a:p>
            <a:pPr marL="342900" indent="-342900">
              <a:buAutoNum type="arabicParenR"/>
            </a:pPr>
            <a:endParaRPr lang="en-GB" sz="1200" dirty="0">
              <a:latin typeface="Georgia" pitchFamily="18" charset="0"/>
            </a:endParaRPr>
          </a:p>
          <a:p>
            <a:pPr marL="342900" indent="-342900">
              <a:buAutoNum type="arabicParenR"/>
            </a:pPr>
            <a:endParaRPr lang="en-GB" sz="1200" dirty="0">
              <a:latin typeface="Georgia" pitchFamily="18" charset="0"/>
            </a:endParaRPr>
          </a:p>
          <a:p>
            <a:pPr marL="342900" indent="-342900">
              <a:buAutoNum type="arabicParenR"/>
            </a:pPr>
            <a:endParaRPr lang="en-GB" sz="1200" dirty="0">
              <a:latin typeface="Georgia" pitchFamily="18" charset="0"/>
            </a:endParaRPr>
          </a:p>
          <a:p>
            <a:pPr marL="342900" indent="-342900">
              <a:buAutoNum type="arabicParenR"/>
            </a:pPr>
            <a:endParaRPr lang="en-GB" sz="1200" dirty="0">
              <a:latin typeface="Georgia" pitchFamily="18" charset="0"/>
            </a:endParaRPr>
          </a:p>
          <a:p>
            <a:pPr marL="342900" indent="-342900">
              <a:buAutoNum type="arabicParenR"/>
            </a:pPr>
            <a:endParaRPr lang="en-GB" sz="1200" dirty="0">
              <a:latin typeface="Georgia" pitchFamily="18" charset="0"/>
            </a:endParaRPr>
          </a:p>
          <a:p>
            <a:pPr marL="342900" indent="-342900">
              <a:buAutoNum type="arabicParenR" startAt="2"/>
            </a:pPr>
            <a:endParaRPr lang="en-GB" sz="1200" dirty="0">
              <a:latin typeface="Georgia" pitchFamily="18" charset="0"/>
            </a:endParaRPr>
          </a:p>
        </p:txBody>
      </p:sp>
      <p:pic>
        <p:nvPicPr>
          <p:cNvPr id="16" name="Picture 1"/>
          <p:cNvPicPr>
            <a:picLocks noChangeAspect="1" noChangeArrowheads="1"/>
          </p:cNvPicPr>
          <p:nvPr/>
        </p:nvPicPr>
        <p:blipFill>
          <a:blip r:embed="rId4" cstate="print"/>
          <a:srcRect/>
          <a:stretch>
            <a:fillRect/>
          </a:stretch>
        </p:blipFill>
        <p:spPr bwMode="auto">
          <a:xfrm>
            <a:off x="344488" y="188641"/>
            <a:ext cx="2304256" cy="803810"/>
          </a:xfrm>
          <a:prstGeom prst="rect">
            <a:avLst/>
          </a:prstGeom>
          <a:noFill/>
          <a:ln w="9525">
            <a:noFill/>
            <a:miter lim="800000"/>
            <a:headEnd/>
            <a:tailEnd/>
          </a:ln>
        </p:spPr>
      </p:pic>
      <p:sp>
        <p:nvSpPr>
          <p:cNvPr id="19" name="TextBox 18"/>
          <p:cNvSpPr txBox="1"/>
          <p:nvPr/>
        </p:nvSpPr>
        <p:spPr>
          <a:xfrm>
            <a:off x="5745088" y="1772816"/>
            <a:ext cx="3456384" cy="5447645"/>
          </a:xfrm>
          <a:prstGeom prst="rect">
            <a:avLst/>
          </a:prstGeom>
          <a:noFill/>
        </p:spPr>
        <p:txBody>
          <a:bodyPr wrap="square" rtlCol="0">
            <a:spAutoFit/>
          </a:bodyPr>
          <a:lstStyle/>
          <a:p>
            <a:pPr marL="342900" indent="-342900">
              <a:buAutoNum type="arabicParenR"/>
            </a:pPr>
            <a:r>
              <a:rPr lang="en-GB" sz="1200" dirty="0">
                <a:latin typeface="Georgia" pitchFamily="18" charset="0"/>
              </a:rPr>
              <a:t>State which board uses cross section stability.</a:t>
            </a:r>
          </a:p>
          <a:p>
            <a:pPr marL="342900" indent="-342900">
              <a:buAutoNum type="arabicParenR"/>
            </a:pPr>
            <a:endParaRPr lang="en-GB" sz="1200" dirty="0">
              <a:latin typeface="Georgia" pitchFamily="18" charset="0"/>
            </a:endParaRPr>
          </a:p>
          <a:p>
            <a:pPr marL="342900" indent="-342900">
              <a:buAutoNum type="arabicParenR"/>
            </a:pPr>
            <a:endParaRPr lang="en-GB" sz="1200" dirty="0">
              <a:latin typeface="Georgia" pitchFamily="18" charset="0"/>
            </a:endParaRPr>
          </a:p>
          <a:p>
            <a:pPr marL="342900" indent="-342900">
              <a:buAutoNum type="arabicParenR"/>
            </a:pPr>
            <a:r>
              <a:rPr lang="en-GB" sz="1200" dirty="0">
                <a:latin typeface="Georgia" pitchFamily="18" charset="0"/>
              </a:rPr>
              <a:t>Explain what flat pack furniture is.</a:t>
            </a:r>
          </a:p>
          <a:p>
            <a:pPr marL="342900" indent="-342900">
              <a:buAutoNum type="arabicParenR"/>
            </a:pPr>
            <a:endParaRPr lang="en-GB" sz="1200" dirty="0">
              <a:latin typeface="Georgia" pitchFamily="18" charset="0"/>
            </a:endParaRPr>
          </a:p>
          <a:p>
            <a:pPr marL="342900" indent="-342900">
              <a:buAutoNum type="arabicParenR"/>
            </a:pPr>
            <a:endParaRPr lang="en-GB" sz="1200" dirty="0">
              <a:latin typeface="Georgia" pitchFamily="18" charset="0"/>
            </a:endParaRPr>
          </a:p>
          <a:p>
            <a:pPr marL="342900" indent="-342900">
              <a:buAutoNum type="arabicParenR"/>
            </a:pPr>
            <a:r>
              <a:rPr lang="en-GB" sz="1200" dirty="0">
                <a:latin typeface="Georgia" pitchFamily="18" charset="0"/>
              </a:rPr>
              <a:t>Explain how the Forest Stewardship Council helps manage forests.</a:t>
            </a:r>
          </a:p>
          <a:p>
            <a:pPr marL="342900" indent="-342900">
              <a:buAutoNum type="arabicParenR"/>
            </a:pPr>
            <a:endParaRPr lang="en-GB" sz="1200" dirty="0">
              <a:latin typeface="Georgia" pitchFamily="18" charset="0"/>
            </a:endParaRPr>
          </a:p>
          <a:p>
            <a:pPr marL="342900" indent="-342900">
              <a:buAutoNum type="arabicParenR"/>
            </a:pPr>
            <a:r>
              <a:rPr lang="en-GB" sz="1200" dirty="0">
                <a:latin typeface="Georgia" pitchFamily="18" charset="0"/>
              </a:rPr>
              <a:t>What does biodiversity mean?</a:t>
            </a:r>
          </a:p>
          <a:p>
            <a:pPr marL="342900" indent="-342900">
              <a:buAutoNum type="arabicParenR"/>
            </a:pPr>
            <a:endParaRPr lang="en-GB" sz="1200" dirty="0">
              <a:latin typeface="Georgia" pitchFamily="18" charset="0"/>
            </a:endParaRPr>
          </a:p>
          <a:p>
            <a:pPr marL="342900" indent="-342900">
              <a:buAutoNum type="arabicParenR" startAt="5"/>
            </a:pPr>
            <a:r>
              <a:rPr lang="en-GB" sz="1200" dirty="0">
                <a:latin typeface="Georgia" pitchFamily="18" charset="0"/>
              </a:rPr>
              <a:t>Explain the difference between hardwoods </a:t>
            </a:r>
          </a:p>
          <a:p>
            <a:pPr marL="342900" indent="-342900"/>
            <a:r>
              <a:rPr lang="en-GB" sz="1200" dirty="0">
                <a:latin typeface="Georgia" pitchFamily="18" charset="0"/>
              </a:rPr>
              <a:t>          and softwoods.</a:t>
            </a:r>
          </a:p>
          <a:p>
            <a:pPr marL="342900" indent="-342900"/>
            <a:endParaRPr lang="en-GB" sz="1200" dirty="0">
              <a:latin typeface="Georgia" pitchFamily="18" charset="0"/>
            </a:endParaRPr>
          </a:p>
          <a:p>
            <a:pPr marL="342900" indent="-342900"/>
            <a:endParaRPr lang="en-GB" sz="1200" dirty="0">
              <a:latin typeface="Georgia" pitchFamily="18" charset="0"/>
            </a:endParaRPr>
          </a:p>
          <a:p>
            <a:pPr marL="342900" indent="-342900">
              <a:buAutoNum type="arabicParenR" startAt="6"/>
            </a:pPr>
            <a:r>
              <a:rPr lang="en-GB" sz="1200" dirty="0">
                <a:latin typeface="Georgia" pitchFamily="18" charset="0"/>
              </a:rPr>
              <a:t>Name two hardwoods and two softwoods.</a:t>
            </a:r>
          </a:p>
          <a:p>
            <a:pPr marL="342900" indent="-342900">
              <a:buAutoNum type="arabicParenR" startAt="6"/>
            </a:pPr>
            <a:endParaRPr lang="en-GB" sz="1200" dirty="0">
              <a:latin typeface="Georgia" pitchFamily="18" charset="0"/>
            </a:endParaRPr>
          </a:p>
          <a:p>
            <a:pPr marL="342900" indent="-342900"/>
            <a:endParaRPr lang="en-GB" sz="1200" dirty="0">
              <a:latin typeface="Georgia" pitchFamily="18" charset="0"/>
            </a:endParaRPr>
          </a:p>
          <a:p>
            <a:pPr marL="342900" indent="-342900"/>
            <a:r>
              <a:rPr lang="en-GB" sz="1200" dirty="0">
                <a:latin typeface="Georgia" pitchFamily="18" charset="0"/>
              </a:rPr>
              <a:t>10)    What are veneers and why are they used?</a:t>
            </a:r>
          </a:p>
          <a:p>
            <a:pPr marL="342900" indent="-342900">
              <a:buAutoNum type="arabicParenR" startAt="6"/>
            </a:pPr>
            <a:endParaRPr lang="en-GB" sz="1200" dirty="0">
              <a:latin typeface="Georgia" pitchFamily="18" charset="0"/>
            </a:endParaRPr>
          </a:p>
          <a:p>
            <a:pPr marL="342900" indent="-342900"/>
            <a:endParaRPr lang="en-GB" sz="1200" dirty="0">
              <a:latin typeface="Georgia" pitchFamily="18" charset="0"/>
            </a:endParaRPr>
          </a:p>
          <a:p>
            <a:pPr marL="342900" indent="-342900"/>
            <a:endParaRPr lang="en-GB" sz="1200" dirty="0">
              <a:latin typeface="Georgia" pitchFamily="18" charset="0"/>
            </a:endParaRPr>
          </a:p>
          <a:p>
            <a:pPr marL="342900" indent="-342900">
              <a:buAutoNum type="arabicParenR"/>
            </a:pPr>
            <a:endParaRPr lang="en-GB" sz="1200" dirty="0">
              <a:latin typeface="Georgia" pitchFamily="18" charset="0"/>
            </a:endParaRPr>
          </a:p>
          <a:p>
            <a:pPr marL="342900" indent="-342900">
              <a:buAutoNum type="arabicParenR"/>
            </a:pPr>
            <a:endParaRPr lang="en-GB" sz="1200" dirty="0">
              <a:latin typeface="Georgia" pitchFamily="18" charset="0"/>
            </a:endParaRPr>
          </a:p>
          <a:p>
            <a:pPr marL="342900" indent="-342900">
              <a:buAutoNum type="arabicParenR"/>
            </a:pPr>
            <a:endParaRPr lang="en-GB" sz="1200" dirty="0">
              <a:latin typeface="Georgia" pitchFamily="18" charset="0"/>
            </a:endParaRPr>
          </a:p>
          <a:p>
            <a:pPr marL="342900" indent="-342900">
              <a:buAutoNum type="arabicParenR"/>
            </a:pPr>
            <a:endParaRPr lang="en-GB" sz="1200" dirty="0">
              <a:latin typeface="Georgia" pitchFamily="18" charset="0"/>
            </a:endParaRPr>
          </a:p>
          <a:p>
            <a:pPr marL="342900" indent="-342900">
              <a:buAutoNum type="arabicParenR"/>
            </a:pPr>
            <a:endParaRPr lang="en-GB" sz="1200" dirty="0">
              <a:latin typeface="Georgia" pitchFamily="18" charset="0"/>
            </a:endParaRPr>
          </a:p>
          <a:p>
            <a:pPr marL="342900" indent="-342900">
              <a:buAutoNum type="arabicParenR" startAt="2"/>
            </a:pPr>
            <a:endParaRPr lang="en-GB" sz="1200" dirty="0">
              <a:latin typeface="Georgia" pitchFamily="18" charset="0"/>
            </a:endParaRPr>
          </a:p>
        </p:txBody>
      </p:sp>
      <p:sp>
        <p:nvSpPr>
          <p:cNvPr id="20" name="TextBox 19"/>
          <p:cNvSpPr txBox="1"/>
          <p:nvPr/>
        </p:nvSpPr>
        <p:spPr>
          <a:xfrm>
            <a:off x="1412170" y="3140968"/>
            <a:ext cx="2757486" cy="307777"/>
          </a:xfrm>
          <a:prstGeom prst="rect">
            <a:avLst/>
          </a:prstGeom>
          <a:noFill/>
        </p:spPr>
        <p:txBody>
          <a:bodyPr wrap="none" rtlCol="0">
            <a:spAutoFit/>
          </a:bodyPr>
          <a:lstStyle/>
          <a:p>
            <a:pPr algn="ctr"/>
            <a:r>
              <a:rPr lang="en-GB" sz="1400" b="1" dirty="0">
                <a:latin typeface="Arial" pitchFamily="34" charset="0"/>
                <a:cs typeface="Arial" pitchFamily="34" charset="0"/>
              </a:rPr>
              <a:t>Deforestation and biodiversity</a:t>
            </a:r>
          </a:p>
        </p:txBody>
      </p:sp>
      <p:sp>
        <p:nvSpPr>
          <p:cNvPr id="22" name="Footer Placeholder 21"/>
          <p:cNvSpPr>
            <a:spLocks noGrp="1"/>
          </p:cNvSpPr>
          <p:nvPr>
            <p:ph type="ftr" sz="quarter" idx="11"/>
          </p:nvPr>
        </p:nvSpPr>
        <p:spPr/>
        <p:txBody>
          <a:bodyPr/>
          <a:lstStyle/>
          <a:p>
            <a:r>
              <a:rPr lang="en-GB"/>
              <a:t>JMARSHALL</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072680" y="980728"/>
            <a:ext cx="5760640" cy="108012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7200" dirty="0">
                <a:solidFill>
                  <a:schemeClr val="tx1"/>
                </a:solidFill>
                <a:latin typeface="Impact" pitchFamily="34" charset="0"/>
              </a:rPr>
              <a:t>Metals</a:t>
            </a:r>
            <a:r>
              <a:rPr lang="en-GB" sz="3200" dirty="0">
                <a:solidFill>
                  <a:schemeClr val="tx1"/>
                </a:solidFill>
                <a:latin typeface="Impact" pitchFamily="34" charset="0"/>
              </a:rPr>
              <a:t> </a:t>
            </a:r>
          </a:p>
        </p:txBody>
      </p:sp>
      <p:sp>
        <p:nvSpPr>
          <p:cNvPr id="7" name="Footer Placeholder 6"/>
          <p:cNvSpPr>
            <a:spLocks noGrp="1"/>
          </p:cNvSpPr>
          <p:nvPr>
            <p:ph type="ftr" sz="quarter" idx="11"/>
          </p:nvPr>
        </p:nvSpPr>
        <p:spPr/>
        <p:txBody>
          <a:bodyPr/>
          <a:lstStyle/>
          <a:p>
            <a:r>
              <a:rPr lang="en-GB"/>
              <a:t>JMARSHALL</a:t>
            </a: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7" name="Picture 1"/>
          <p:cNvPicPr>
            <a:picLocks noChangeAspect="1" noChangeArrowheads="1"/>
          </p:cNvPicPr>
          <p:nvPr/>
        </p:nvPicPr>
        <p:blipFill>
          <a:blip r:embed="rId2" cstate="print"/>
          <a:srcRect/>
          <a:stretch>
            <a:fillRect/>
          </a:stretch>
        </p:blipFill>
        <p:spPr bwMode="auto">
          <a:xfrm>
            <a:off x="362720" y="160338"/>
            <a:ext cx="2085975" cy="933450"/>
          </a:xfrm>
          <a:prstGeom prst="rect">
            <a:avLst/>
          </a:prstGeom>
          <a:noFill/>
          <a:ln w="9525">
            <a:noFill/>
            <a:miter lim="800000"/>
            <a:headEnd/>
            <a:tailEnd/>
          </a:ln>
        </p:spPr>
      </p:pic>
      <p:sp>
        <p:nvSpPr>
          <p:cNvPr id="6" name="Rectangle 5"/>
          <p:cNvSpPr/>
          <p:nvPr/>
        </p:nvSpPr>
        <p:spPr>
          <a:xfrm>
            <a:off x="5373613" y="204614"/>
            <a:ext cx="4032448" cy="504056"/>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Impact" pitchFamily="34" charset="0"/>
              </a:rPr>
              <a:t>Where do metals come from?</a:t>
            </a:r>
          </a:p>
        </p:txBody>
      </p:sp>
      <p:sp>
        <p:nvSpPr>
          <p:cNvPr id="9219" name="AutoShape 3" descr="Odisha gets 28 technical bids for two iron ore blocks"/>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9221" name="AutoShape 5" descr="Odisha gets 28 technical bids for two iron ore blocks"/>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9223" name="Picture 7" descr="Iron Ore Lumps, Minerals &amp; Lumps - K. S. Enterprise, Nagpur | ID ..."/>
          <p:cNvPicPr>
            <a:picLocks noChangeAspect="1" noChangeArrowheads="1"/>
          </p:cNvPicPr>
          <p:nvPr/>
        </p:nvPicPr>
        <p:blipFill>
          <a:blip r:embed="rId3" cstate="print"/>
          <a:srcRect/>
          <a:stretch>
            <a:fillRect/>
          </a:stretch>
        </p:blipFill>
        <p:spPr bwMode="auto">
          <a:xfrm>
            <a:off x="2867366" y="2449190"/>
            <a:ext cx="1440160" cy="1440160"/>
          </a:xfrm>
          <a:prstGeom prst="rect">
            <a:avLst/>
          </a:prstGeom>
          <a:noFill/>
        </p:spPr>
      </p:pic>
      <p:sp>
        <p:nvSpPr>
          <p:cNvPr id="10" name="Rounded Rectangle 9"/>
          <p:cNvSpPr/>
          <p:nvPr/>
        </p:nvSpPr>
        <p:spPr>
          <a:xfrm>
            <a:off x="363329" y="1157581"/>
            <a:ext cx="4392488" cy="648072"/>
          </a:xfrm>
          <a:prstGeom prst="round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dirty="0">
                <a:solidFill>
                  <a:schemeClr val="tx1"/>
                </a:solidFill>
                <a:cs typeface="Arial" pitchFamily="34" charset="0"/>
              </a:rPr>
              <a:t>Use your theory booklet or the internet to read about where metal comes from to help you answer the questions on this page.</a:t>
            </a:r>
          </a:p>
        </p:txBody>
      </p:sp>
      <p:sp>
        <p:nvSpPr>
          <p:cNvPr id="11" name="TextBox 10"/>
          <p:cNvSpPr txBox="1"/>
          <p:nvPr/>
        </p:nvSpPr>
        <p:spPr>
          <a:xfrm>
            <a:off x="367844" y="2536837"/>
            <a:ext cx="2404158" cy="2215991"/>
          </a:xfrm>
          <a:prstGeom prst="rect">
            <a:avLst/>
          </a:prstGeom>
          <a:noFill/>
        </p:spPr>
        <p:txBody>
          <a:bodyPr wrap="square" rtlCol="0">
            <a:spAutoFit/>
          </a:bodyPr>
          <a:lstStyle/>
          <a:p>
            <a:pPr marL="228600" indent="-228600"/>
            <a:r>
              <a:rPr lang="en-GB" sz="1400" dirty="0">
                <a:latin typeface="Arial" pitchFamily="34" charset="0"/>
                <a:cs typeface="Arial" pitchFamily="34" charset="0"/>
              </a:rPr>
              <a:t>1) The image below shows an</a:t>
            </a:r>
            <a:r>
              <a:rPr lang="en-GB" sz="1400" b="1" dirty="0">
                <a:latin typeface="Arial" pitchFamily="34" charset="0"/>
                <a:cs typeface="Arial" pitchFamily="34" charset="0"/>
              </a:rPr>
              <a:t> ore</a:t>
            </a:r>
            <a:r>
              <a:rPr lang="en-GB" sz="1400" dirty="0">
                <a:latin typeface="Arial" pitchFamily="34" charset="0"/>
                <a:cs typeface="Arial" pitchFamily="34" charset="0"/>
              </a:rPr>
              <a:t>. Explain what an ore is.</a:t>
            </a: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r>
              <a:rPr lang="en-GB" sz="1200" dirty="0">
                <a:latin typeface="Arial" pitchFamily="34" charset="0"/>
                <a:cs typeface="Arial" pitchFamily="34" charset="0"/>
              </a:rPr>
              <a:t>   </a:t>
            </a:r>
          </a:p>
          <a:p>
            <a:pPr marL="228600" indent="-228600" algn="ctr"/>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lgn="ctr"/>
            <a:endParaRPr lang="en-GB" sz="1200" dirty="0">
              <a:latin typeface="Arial" pitchFamily="34" charset="0"/>
              <a:cs typeface="Arial" pitchFamily="34" charset="0"/>
            </a:endParaRPr>
          </a:p>
        </p:txBody>
      </p:sp>
      <p:sp>
        <p:nvSpPr>
          <p:cNvPr id="12" name="Rectangle 11"/>
          <p:cNvSpPr/>
          <p:nvPr/>
        </p:nvSpPr>
        <p:spPr>
          <a:xfrm>
            <a:off x="272480" y="3645024"/>
            <a:ext cx="3888432" cy="1231106"/>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p:txBody>
      </p:sp>
      <p:pic>
        <p:nvPicPr>
          <p:cNvPr id="9225" name="Picture 9"/>
          <p:cNvPicPr>
            <a:picLocks noChangeAspect="1" noChangeArrowheads="1"/>
          </p:cNvPicPr>
          <p:nvPr/>
        </p:nvPicPr>
        <p:blipFill>
          <a:blip r:embed="rId4" cstate="print"/>
          <a:srcRect/>
          <a:stretch>
            <a:fillRect/>
          </a:stretch>
        </p:blipFill>
        <p:spPr bwMode="auto">
          <a:xfrm>
            <a:off x="5169024" y="2276872"/>
            <a:ext cx="4237037" cy="2100901"/>
          </a:xfrm>
          <a:prstGeom prst="rect">
            <a:avLst/>
          </a:prstGeom>
          <a:noFill/>
          <a:ln w="9525">
            <a:noFill/>
            <a:miter lim="800000"/>
            <a:headEnd/>
            <a:tailEnd/>
          </a:ln>
        </p:spPr>
      </p:pic>
      <p:sp>
        <p:nvSpPr>
          <p:cNvPr id="15" name="Rectangle 14"/>
          <p:cNvSpPr/>
          <p:nvPr/>
        </p:nvSpPr>
        <p:spPr>
          <a:xfrm>
            <a:off x="4592960" y="4365104"/>
            <a:ext cx="5112568" cy="1231106"/>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p:txBody>
      </p:sp>
      <p:sp>
        <p:nvSpPr>
          <p:cNvPr id="16" name="Rectangle 15"/>
          <p:cNvSpPr/>
          <p:nvPr/>
        </p:nvSpPr>
        <p:spPr>
          <a:xfrm>
            <a:off x="4592960" y="5229200"/>
            <a:ext cx="5112568" cy="1231106"/>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p:txBody>
      </p:sp>
      <p:sp>
        <p:nvSpPr>
          <p:cNvPr id="17" name="TextBox 16"/>
          <p:cNvSpPr txBox="1"/>
          <p:nvPr/>
        </p:nvSpPr>
        <p:spPr>
          <a:xfrm>
            <a:off x="4880992" y="764704"/>
            <a:ext cx="4752528" cy="3970318"/>
          </a:xfrm>
          <a:prstGeom prst="rect">
            <a:avLst/>
          </a:prstGeom>
          <a:noFill/>
        </p:spPr>
        <p:txBody>
          <a:bodyPr wrap="square" rtlCol="0">
            <a:spAutoFit/>
          </a:bodyPr>
          <a:lstStyle/>
          <a:p>
            <a:pPr marL="342900" indent="-342900">
              <a:buAutoNum type="arabicParenR"/>
            </a:pPr>
            <a:r>
              <a:rPr lang="en-GB" sz="1200" dirty="0">
                <a:latin typeface="Arial" pitchFamily="34" charset="0"/>
                <a:cs typeface="Arial" pitchFamily="34" charset="0"/>
              </a:rPr>
              <a:t>The image below shows miners/workers for a company called ‘</a:t>
            </a:r>
            <a:r>
              <a:rPr lang="en-GB" sz="1200" dirty="0" err="1">
                <a:latin typeface="Arial" pitchFamily="34" charset="0"/>
                <a:cs typeface="Arial" pitchFamily="34" charset="0"/>
              </a:rPr>
              <a:t>Fairtrade</a:t>
            </a:r>
            <a:r>
              <a:rPr lang="en-GB" sz="1200" dirty="0">
                <a:latin typeface="Arial" pitchFamily="34" charset="0"/>
                <a:cs typeface="Arial" pitchFamily="34" charset="0"/>
              </a:rPr>
              <a:t> Gold’. The company has strict requirements on</a:t>
            </a:r>
          </a:p>
          <a:p>
            <a:pPr marL="342900" indent="-342900"/>
            <a:r>
              <a:rPr lang="en-GB" sz="1200" dirty="0">
                <a:latin typeface="Arial" pitchFamily="34" charset="0"/>
                <a:cs typeface="Arial" pitchFamily="34" charset="0"/>
              </a:rPr>
              <a:t>        working conditions. The </a:t>
            </a:r>
            <a:r>
              <a:rPr lang="en-GB" sz="1200" b="1" dirty="0">
                <a:latin typeface="Arial" pitchFamily="34" charset="0"/>
                <a:cs typeface="Arial" pitchFamily="34" charset="0"/>
              </a:rPr>
              <a:t>Fairtrade symbol </a:t>
            </a:r>
            <a:r>
              <a:rPr lang="en-GB" sz="1200" dirty="0">
                <a:latin typeface="Arial" pitchFamily="34" charset="0"/>
                <a:cs typeface="Arial" pitchFamily="34" charset="0"/>
              </a:rPr>
              <a:t>is shown on their products and website.  Use this information to write what this suggests about the following listed below… </a:t>
            </a:r>
          </a:p>
          <a:p>
            <a:pPr marL="342900" indent="-342900"/>
            <a:r>
              <a:rPr lang="en-GB" sz="1200" b="1" dirty="0">
                <a:latin typeface="Arial" pitchFamily="34" charset="0"/>
                <a:cs typeface="Arial" pitchFamily="34" charset="0"/>
              </a:rPr>
              <a:t>         -Sourcing of materials</a:t>
            </a:r>
          </a:p>
          <a:p>
            <a:pPr marL="342900" indent="-342900"/>
            <a:r>
              <a:rPr lang="en-GB" sz="1200" b="1" dirty="0">
                <a:latin typeface="Arial" pitchFamily="34" charset="0"/>
                <a:cs typeface="Arial" pitchFamily="34" charset="0"/>
              </a:rPr>
              <a:t>         -Working conditions for miners</a:t>
            </a:r>
          </a:p>
          <a:p>
            <a:pPr marL="342900" indent="-342900"/>
            <a:r>
              <a:rPr lang="en-GB" sz="1200" b="1" dirty="0">
                <a:latin typeface="Arial" pitchFamily="34" charset="0"/>
                <a:cs typeface="Arial" pitchFamily="34" charset="0"/>
              </a:rPr>
              <a:t>         </a:t>
            </a:r>
          </a:p>
          <a:p>
            <a:pPr marL="342900" indent="-342900"/>
            <a:r>
              <a:rPr lang="en-GB" sz="1200" b="1" dirty="0">
                <a:latin typeface="Arial" pitchFamily="34" charset="0"/>
                <a:cs typeface="Arial" pitchFamily="34" charset="0"/>
              </a:rPr>
              <a:t>          -</a:t>
            </a:r>
          </a:p>
          <a:p>
            <a:pPr marL="342900" indent="-342900"/>
            <a:r>
              <a:rPr lang="en-GB" sz="1200" dirty="0">
                <a:latin typeface="Arial" pitchFamily="34" charset="0"/>
                <a:cs typeface="Arial" pitchFamily="34" charset="0"/>
              </a:rPr>
              <a:t>         </a:t>
            </a:r>
          </a:p>
          <a:p>
            <a:pPr marL="342900" indent="-342900"/>
            <a:r>
              <a:rPr lang="en-GB" sz="1200" dirty="0">
                <a:latin typeface="Arial" pitchFamily="34" charset="0"/>
                <a:cs typeface="Arial" pitchFamily="34" charset="0"/>
              </a:rPr>
              <a:t>   </a:t>
            </a:r>
          </a:p>
          <a:p>
            <a:pPr marL="342900" indent="-342900"/>
            <a:r>
              <a:rPr lang="en-GB" sz="1200" dirty="0">
                <a:latin typeface="Arial" pitchFamily="34" charset="0"/>
                <a:cs typeface="Arial" pitchFamily="34" charset="0"/>
              </a:rPr>
              <a:t>         </a:t>
            </a:r>
          </a:p>
          <a:p>
            <a:pPr marL="342900" indent="-342900"/>
            <a:r>
              <a:rPr lang="en-GB" sz="1200" dirty="0">
                <a:latin typeface="Arial" pitchFamily="34" charset="0"/>
                <a:cs typeface="Arial" pitchFamily="34" charset="0"/>
              </a:rPr>
              <a:t>         </a:t>
            </a: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r>
              <a:rPr lang="en-GB" sz="1200" dirty="0">
                <a:latin typeface="Arial" pitchFamily="34" charset="0"/>
                <a:cs typeface="Arial" pitchFamily="34" charset="0"/>
              </a:rPr>
              <a:t>   </a:t>
            </a:r>
          </a:p>
          <a:p>
            <a:pPr marL="228600" indent="-228600" algn="ctr"/>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lgn="ctr"/>
            <a:endParaRPr lang="en-GB" sz="1200" dirty="0">
              <a:latin typeface="Arial" pitchFamily="34" charset="0"/>
              <a:cs typeface="Arial" pitchFamily="34" charset="0"/>
            </a:endParaRPr>
          </a:p>
        </p:txBody>
      </p:sp>
      <p:sp>
        <p:nvSpPr>
          <p:cNvPr id="18" name="TextBox 17"/>
          <p:cNvSpPr txBox="1"/>
          <p:nvPr/>
        </p:nvSpPr>
        <p:spPr>
          <a:xfrm>
            <a:off x="200472" y="4884256"/>
            <a:ext cx="4752528" cy="1785104"/>
          </a:xfrm>
          <a:prstGeom prst="rect">
            <a:avLst/>
          </a:prstGeom>
          <a:noFill/>
        </p:spPr>
        <p:txBody>
          <a:bodyPr wrap="square" rtlCol="0">
            <a:spAutoFit/>
          </a:bodyPr>
          <a:lstStyle/>
          <a:p>
            <a:pPr marL="228600" indent="-228600"/>
            <a:r>
              <a:rPr lang="en-GB" sz="1400" dirty="0">
                <a:latin typeface="Arial" pitchFamily="34" charset="0"/>
                <a:cs typeface="Arial" pitchFamily="34" charset="0"/>
              </a:rPr>
              <a:t>2)  Explain why iron ore is a </a:t>
            </a:r>
            <a:r>
              <a:rPr lang="en-GB" sz="1400" b="1" dirty="0">
                <a:latin typeface="Arial" pitchFamily="34" charset="0"/>
                <a:cs typeface="Arial" pitchFamily="34" charset="0"/>
              </a:rPr>
              <a:t>finite</a:t>
            </a:r>
            <a:r>
              <a:rPr lang="en-GB" sz="1400" dirty="0">
                <a:latin typeface="Arial" pitchFamily="34" charset="0"/>
                <a:cs typeface="Arial" pitchFamily="34" charset="0"/>
              </a:rPr>
              <a:t> resource.</a:t>
            </a: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r>
              <a:rPr lang="en-GB" sz="1200" dirty="0">
                <a:latin typeface="Arial" pitchFamily="34" charset="0"/>
                <a:cs typeface="Arial" pitchFamily="34" charset="0"/>
              </a:rPr>
              <a:t>   </a:t>
            </a:r>
          </a:p>
          <a:p>
            <a:pPr marL="228600" indent="-228600" algn="ctr"/>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lgn="ctr"/>
            <a:endParaRPr lang="en-GB" sz="1200" dirty="0">
              <a:latin typeface="Arial" pitchFamily="34" charset="0"/>
              <a:cs typeface="Arial" pitchFamily="34" charset="0"/>
            </a:endParaRPr>
          </a:p>
        </p:txBody>
      </p:sp>
      <p:sp>
        <p:nvSpPr>
          <p:cNvPr id="19" name="Rectangle 18"/>
          <p:cNvSpPr/>
          <p:nvPr/>
        </p:nvSpPr>
        <p:spPr>
          <a:xfrm>
            <a:off x="272480" y="5013176"/>
            <a:ext cx="3888432" cy="1231106"/>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p:txBody>
      </p:sp>
      <p:sp>
        <p:nvSpPr>
          <p:cNvPr id="22" name="Footer Placeholder 21"/>
          <p:cNvSpPr>
            <a:spLocks noGrp="1"/>
          </p:cNvSpPr>
          <p:nvPr>
            <p:ph type="ftr" sz="quarter" idx="11"/>
          </p:nvPr>
        </p:nvSpPr>
        <p:spPr/>
        <p:txBody>
          <a:bodyPr/>
          <a:lstStyle/>
          <a:p>
            <a:r>
              <a:rPr lang="en-GB"/>
              <a:t>JMARSHALL</a:t>
            </a:r>
          </a:p>
        </p:txBody>
      </p:sp>
      <p:sp>
        <p:nvSpPr>
          <p:cNvPr id="20" name="TextBox 19">
            <a:extLst>
              <a:ext uri="{FF2B5EF4-FFF2-40B4-BE49-F238E27FC236}">
                <a16:creationId xmlns:a16="http://schemas.microsoft.com/office/drawing/2014/main" id="{E834C591-91CD-4400-9B40-881985C77568}"/>
              </a:ext>
            </a:extLst>
          </p:cNvPr>
          <p:cNvSpPr txBox="1"/>
          <p:nvPr/>
        </p:nvSpPr>
        <p:spPr>
          <a:xfrm>
            <a:off x="272480" y="1943838"/>
            <a:ext cx="4956628" cy="276999"/>
          </a:xfrm>
          <a:prstGeom prst="rect">
            <a:avLst/>
          </a:prstGeom>
          <a:noFill/>
        </p:spPr>
        <p:txBody>
          <a:bodyPr wrap="square">
            <a:spAutoFit/>
          </a:bodyPr>
          <a:lstStyle/>
          <a:p>
            <a:r>
              <a:rPr lang="en-GB" sz="1200" dirty="0">
                <a:solidFill>
                  <a:schemeClr val="tx1"/>
                </a:solidFill>
                <a:latin typeface="Arial" panose="020B0604020202020204" pitchFamily="34" charset="0"/>
                <a:cs typeface="Arial" pitchFamily="34" charset="0"/>
              </a:rPr>
              <a:t>Look at the ‘Metals’ chapter on technologystudent.com to help you </a:t>
            </a:r>
            <a:endParaRPr lang="en-GB" sz="1200" dirty="0"/>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65830" y="2077388"/>
            <a:ext cx="3185487" cy="523220"/>
          </a:xfrm>
          <a:prstGeom prst="rect">
            <a:avLst/>
          </a:prstGeom>
          <a:noFill/>
        </p:spPr>
        <p:txBody>
          <a:bodyPr wrap="none" rtlCol="0">
            <a:spAutoFit/>
          </a:bodyPr>
          <a:lstStyle/>
          <a:p>
            <a:r>
              <a:rPr lang="en-GB" sz="2800" dirty="0">
                <a:solidFill>
                  <a:srgbClr val="00B0F0"/>
                </a:solidFill>
                <a:latin typeface="Impact" pitchFamily="34" charset="0"/>
              </a:rPr>
              <a:t>Non- Ferrous metals </a:t>
            </a:r>
          </a:p>
        </p:txBody>
      </p:sp>
      <p:sp>
        <p:nvSpPr>
          <p:cNvPr id="5" name="Rounded Rectangle 4"/>
          <p:cNvSpPr/>
          <p:nvPr/>
        </p:nvSpPr>
        <p:spPr>
          <a:xfrm>
            <a:off x="232682" y="2655377"/>
            <a:ext cx="3669648" cy="1393008"/>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400" dirty="0">
                <a:solidFill>
                  <a:schemeClr val="tx1"/>
                </a:solidFill>
              </a:rPr>
              <a:t>..............................................................................................................................................................................................................................................................................................................................................................................</a:t>
            </a:r>
          </a:p>
        </p:txBody>
      </p:sp>
      <p:pic>
        <p:nvPicPr>
          <p:cNvPr id="7" name="Picture 1"/>
          <p:cNvPicPr>
            <a:picLocks noChangeAspect="1" noChangeArrowheads="1"/>
          </p:cNvPicPr>
          <p:nvPr/>
        </p:nvPicPr>
        <p:blipFill>
          <a:blip r:embed="rId2" cstate="print"/>
          <a:srcRect/>
          <a:stretch>
            <a:fillRect/>
          </a:stretch>
        </p:blipFill>
        <p:spPr bwMode="auto">
          <a:xfrm>
            <a:off x="344488" y="44624"/>
            <a:ext cx="2085975" cy="933450"/>
          </a:xfrm>
          <a:prstGeom prst="rect">
            <a:avLst/>
          </a:prstGeom>
          <a:noFill/>
          <a:ln w="9525">
            <a:noFill/>
            <a:miter lim="800000"/>
            <a:headEnd/>
            <a:tailEnd/>
          </a:ln>
        </p:spPr>
      </p:pic>
      <p:sp>
        <p:nvSpPr>
          <p:cNvPr id="6" name="Rounded Rectangle 5"/>
          <p:cNvSpPr/>
          <p:nvPr/>
        </p:nvSpPr>
        <p:spPr>
          <a:xfrm>
            <a:off x="272480" y="892556"/>
            <a:ext cx="3744416" cy="1090151"/>
          </a:xfrm>
          <a:prstGeom prst="round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dirty="0">
                <a:solidFill>
                  <a:schemeClr val="tx1"/>
                </a:solidFill>
                <a:latin typeface="Arial" panose="020B0604020202020204" pitchFamily="34" charset="0"/>
                <a:cs typeface="Arial" panose="020B0604020202020204" pitchFamily="34" charset="0"/>
              </a:rPr>
              <a:t>Metals are usually put into one of two categories, ferrous and non-ferrous metals. Look at the ‘Metals’ chapter on technologystudent.com to help you research the properties of ferrous and non-ferrous metals. </a:t>
            </a:r>
          </a:p>
        </p:txBody>
      </p:sp>
      <p:sp>
        <p:nvSpPr>
          <p:cNvPr id="8" name="Rectangle 7"/>
          <p:cNvSpPr/>
          <p:nvPr/>
        </p:nvSpPr>
        <p:spPr>
          <a:xfrm>
            <a:off x="5601072" y="188640"/>
            <a:ext cx="3600400" cy="504056"/>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Impact" pitchFamily="34" charset="0"/>
              </a:rPr>
              <a:t>Types of metals</a:t>
            </a:r>
          </a:p>
        </p:txBody>
      </p:sp>
      <p:pic>
        <p:nvPicPr>
          <p:cNvPr id="8194" name="Picture 2" descr="Aluminium and Steel Cans :: Thamesdown Recycling"/>
          <p:cNvPicPr>
            <a:picLocks noChangeAspect="1" noChangeArrowheads="1"/>
          </p:cNvPicPr>
          <p:nvPr/>
        </p:nvPicPr>
        <p:blipFill>
          <a:blip r:embed="rId3" cstate="print"/>
          <a:srcRect l="12598" r="9294"/>
          <a:stretch>
            <a:fillRect/>
          </a:stretch>
        </p:blipFill>
        <p:spPr bwMode="auto">
          <a:xfrm>
            <a:off x="4232920" y="835385"/>
            <a:ext cx="2232248" cy="1368152"/>
          </a:xfrm>
          <a:prstGeom prst="rect">
            <a:avLst/>
          </a:prstGeom>
          <a:noFill/>
          <a:ln>
            <a:solidFill>
              <a:srgbClr val="0070C0"/>
            </a:solidFill>
          </a:ln>
        </p:spPr>
      </p:pic>
      <p:sp>
        <p:nvSpPr>
          <p:cNvPr id="11" name="TextBox 10"/>
          <p:cNvSpPr txBox="1"/>
          <p:nvPr/>
        </p:nvSpPr>
        <p:spPr>
          <a:xfrm>
            <a:off x="4146081" y="2275545"/>
            <a:ext cx="2304256" cy="307777"/>
          </a:xfrm>
          <a:prstGeom prst="rect">
            <a:avLst/>
          </a:prstGeom>
          <a:noFill/>
        </p:spPr>
        <p:txBody>
          <a:bodyPr wrap="square" rtlCol="0">
            <a:spAutoFit/>
          </a:bodyPr>
          <a:lstStyle/>
          <a:p>
            <a:r>
              <a:rPr lang="en-GB" sz="1400" b="1" dirty="0">
                <a:solidFill>
                  <a:srgbClr val="00B0F0"/>
                </a:solidFill>
                <a:latin typeface="Arial" pitchFamily="34" charset="0"/>
                <a:cs typeface="Arial" pitchFamily="34" charset="0"/>
              </a:rPr>
              <a:t>Aluminium is used for….</a:t>
            </a:r>
          </a:p>
        </p:txBody>
      </p:sp>
      <p:sp>
        <p:nvSpPr>
          <p:cNvPr id="12" name="Rectangle 11"/>
          <p:cNvSpPr/>
          <p:nvPr/>
        </p:nvSpPr>
        <p:spPr>
          <a:xfrm>
            <a:off x="3731625" y="1870412"/>
            <a:ext cx="3234837" cy="1169551"/>
          </a:xfrm>
          <a:prstGeom prst="rect">
            <a:avLst/>
          </a:prstGeom>
        </p:spPr>
        <p:txBody>
          <a:bodyPr wrap="square">
            <a:spAutoFit/>
          </a:bodyPr>
          <a:lstStyle/>
          <a:p>
            <a:pPr marL="342900" indent="-342900"/>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r>
              <a:rPr lang="en-GB" sz="1400" b="1" dirty="0">
                <a:latin typeface="Arial" pitchFamily="34" charset="0"/>
                <a:cs typeface="Arial" pitchFamily="34" charset="0"/>
              </a:rPr>
              <a:t>  ………………………………………………………………………………</a:t>
            </a:r>
          </a:p>
        </p:txBody>
      </p:sp>
      <p:pic>
        <p:nvPicPr>
          <p:cNvPr id="8196" name="Picture 4" descr="Learning About Electrical Wiring Types, Sizes, and Installation"/>
          <p:cNvPicPr>
            <a:picLocks noChangeAspect="1" noChangeArrowheads="1"/>
          </p:cNvPicPr>
          <p:nvPr/>
        </p:nvPicPr>
        <p:blipFill>
          <a:blip r:embed="rId4" cstate="print"/>
          <a:srcRect t="13500" r="14321" b="19001"/>
          <a:stretch>
            <a:fillRect/>
          </a:stretch>
        </p:blipFill>
        <p:spPr bwMode="auto">
          <a:xfrm>
            <a:off x="272480" y="4221088"/>
            <a:ext cx="2088232" cy="921279"/>
          </a:xfrm>
          <a:prstGeom prst="rect">
            <a:avLst/>
          </a:prstGeom>
          <a:noFill/>
          <a:ln>
            <a:solidFill>
              <a:srgbClr val="0070C0"/>
            </a:solidFill>
          </a:ln>
        </p:spPr>
      </p:pic>
      <p:pic>
        <p:nvPicPr>
          <p:cNvPr id="8198" name="Picture 6" descr="How to Clean Copper Pipe | Cleanipedia"/>
          <p:cNvPicPr>
            <a:picLocks noChangeAspect="1" noChangeArrowheads="1"/>
          </p:cNvPicPr>
          <p:nvPr/>
        </p:nvPicPr>
        <p:blipFill>
          <a:blip r:embed="rId5" cstate="print"/>
          <a:srcRect/>
          <a:stretch>
            <a:fillRect/>
          </a:stretch>
        </p:blipFill>
        <p:spPr bwMode="auto">
          <a:xfrm>
            <a:off x="272480" y="5204344"/>
            <a:ext cx="2088492" cy="1393008"/>
          </a:xfrm>
          <a:prstGeom prst="rect">
            <a:avLst/>
          </a:prstGeom>
          <a:noFill/>
          <a:ln>
            <a:solidFill>
              <a:srgbClr val="0070C0"/>
            </a:solidFill>
          </a:ln>
        </p:spPr>
      </p:pic>
      <p:sp>
        <p:nvSpPr>
          <p:cNvPr id="15" name="TextBox 14"/>
          <p:cNvSpPr txBox="1"/>
          <p:nvPr/>
        </p:nvSpPr>
        <p:spPr>
          <a:xfrm>
            <a:off x="2576736" y="4293096"/>
            <a:ext cx="2304256" cy="307777"/>
          </a:xfrm>
          <a:prstGeom prst="rect">
            <a:avLst/>
          </a:prstGeom>
          <a:noFill/>
        </p:spPr>
        <p:txBody>
          <a:bodyPr wrap="square" rtlCol="0">
            <a:spAutoFit/>
          </a:bodyPr>
          <a:lstStyle/>
          <a:p>
            <a:r>
              <a:rPr lang="en-GB" sz="1400" b="1" dirty="0">
                <a:solidFill>
                  <a:srgbClr val="00B0F0"/>
                </a:solidFill>
                <a:latin typeface="Arial" pitchFamily="34" charset="0"/>
                <a:cs typeface="Arial" pitchFamily="34" charset="0"/>
              </a:rPr>
              <a:t>Copper is used for….</a:t>
            </a:r>
          </a:p>
        </p:txBody>
      </p:sp>
      <p:sp>
        <p:nvSpPr>
          <p:cNvPr id="16" name="Rectangle 15"/>
          <p:cNvSpPr/>
          <p:nvPr/>
        </p:nvSpPr>
        <p:spPr>
          <a:xfrm>
            <a:off x="2216696" y="4293096"/>
            <a:ext cx="2448272" cy="1384995"/>
          </a:xfrm>
          <a:prstGeom prst="rect">
            <a:avLst/>
          </a:prstGeom>
        </p:spPr>
        <p:txBody>
          <a:bodyPr wrap="square">
            <a:spAutoFit/>
          </a:bodyPr>
          <a:lstStyle/>
          <a:p>
            <a:pPr marL="342900" indent="-342900"/>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r>
              <a:rPr lang="en-GB" sz="1400" b="1" dirty="0">
                <a:latin typeface="Arial" pitchFamily="34" charset="0"/>
                <a:cs typeface="Arial" pitchFamily="34" charset="0"/>
              </a:rPr>
              <a:t>  ………………………………………………………………………………</a:t>
            </a:r>
          </a:p>
        </p:txBody>
      </p:sp>
      <p:sp>
        <p:nvSpPr>
          <p:cNvPr id="17" name="Rectangle 16"/>
          <p:cNvSpPr/>
          <p:nvPr/>
        </p:nvSpPr>
        <p:spPr>
          <a:xfrm>
            <a:off x="2216696" y="4941168"/>
            <a:ext cx="2448272" cy="1384995"/>
          </a:xfrm>
          <a:prstGeom prst="rect">
            <a:avLst/>
          </a:prstGeom>
        </p:spPr>
        <p:txBody>
          <a:bodyPr wrap="square">
            <a:spAutoFit/>
          </a:bodyPr>
          <a:lstStyle/>
          <a:p>
            <a:pPr marL="342900" indent="-342900"/>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r>
              <a:rPr lang="en-GB" sz="1400" b="1" dirty="0">
                <a:latin typeface="Arial" pitchFamily="34" charset="0"/>
                <a:cs typeface="Arial" pitchFamily="34" charset="0"/>
              </a:rPr>
              <a:t>  ………………………………………………………………………………</a:t>
            </a:r>
          </a:p>
        </p:txBody>
      </p:sp>
      <p:pic>
        <p:nvPicPr>
          <p:cNvPr id="8200" name="Picture 8" descr="Sterling Silver Jewellery UK Equestrian Jewellery | Hiho Silver ..."/>
          <p:cNvPicPr>
            <a:picLocks noChangeAspect="1" noChangeArrowheads="1"/>
          </p:cNvPicPr>
          <p:nvPr/>
        </p:nvPicPr>
        <p:blipFill>
          <a:blip r:embed="rId6" cstate="print"/>
          <a:srcRect t="20000" b="17143"/>
          <a:stretch>
            <a:fillRect/>
          </a:stretch>
        </p:blipFill>
        <p:spPr bwMode="auto">
          <a:xfrm>
            <a:off x="7011773" y="836712"/>
            <a:ext cx="2189699" cy="1376382"/>
          </a:xfrm>
          <a:prstGeom prst="rect">
            <a:avLst/>
          </a:prstGeom>
          <a:noFill/>
          <a:ln>
            <a:solidFill>
              <a:srgbClr val="0070C0"/>
            </a:solidFill>
          </a:ln>
        </p:spPr>
      </p:pic>
      <p:sp>
        <p:nvSpPr>
          <p:cNvPr id="19" name="TextBox 18"/>
          <p:cNvSpPr txBox="1"/>
          <p:nvPr/>
        </p:nvSpPr>
        <p:spPr>
          <a:xfrm>
            <a:off x="7228228" y="2292831"/>
            <a:ext cx="2304256" cy="307777"/>
          </a:xfrm>
          <a:prstGeom prst="rect">
            <a:avLst/>
          </a:prstGeom>
          <a:noFill/>
        </p:spPr>
        <p:txBody>
          <a:bodyPr wrap="square" rtlCol="0">
            <a:spAutoFit/>
          </a:bodyPr>
          <a:lstStyle/>
          <a:p>
            <a:r>
              <a:rPr lang="en-GB" sz="1400" b="1" dirty="0">
                <a:solidFill>
                  <a:srgbClr val="00B0F0"/>
                </a:solidFill>
                <a:latin typeface="Arial" pitchFamily="34" charset="0"/>
                <a:cs typeface="Arial" pitchFamily="34" charset="0"/>
              </a:rPr>
              <a:t>Silver is used for….</a:t>
            </a:r>
          </a:p>
        </p:txBody>
      </p:sp>
      <p:sp>
        <p:nvSpPr>
          <p:cNvPr id="20" name="Rectangle 19"/>
          <p:cNvSpPr/>
          <p:nvPr/>
        </p:nvSpPr>
        <p:spPr>
          <a:xfrm>
            <a:off x="6951633" y="1914004"/>
            <a:ext cx="2657952" cy="1384995"/>
          </a:xfrm>
          <a:prstGeom prst="rect">
            <a:avLst/>
          </a:prstGeom>
        </p:spPr>
        <p:txBody>
          <a:bodyPr wrap="square">
            <a:spAutoFit/>
          </a:bodyPr>
          <a:lstStyle/>
          <a:p>
            <a:pPr marL="342900" indent="-342900"/>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r>
              <a:rPr lang="en-GB" sz="1400" b="1" dirty="0">
                <a:latin typeface="Arial" pitchFamily="34" charset="0"/>
                <a:cs typeface="Arial" pitchFamily="34" charset="0"/>
              </a:rPr>
              <a:t>  ………………………………………………………………………………</a:t>
            </a:r>
          </a:p>
        </p:txBody>
      </p:sp>
      <p:sp>
        <p:nvSpPr>
          <p:cNvPr id="24" name="TextBox 23"/>
          <p:cNvSpPr txBox="1"/>
          <p:nvPr/>
        </p:nvSpPr>
        <p:spPr>
          <a:xfrm>
            <a:off x="7833320" y="3284984"/>
            <a:ext cx="1800200" cy="1631216"/>
          </a:xfrm>
          <a:prstGeom prst="rect">
            <a:avLst/>
          </a:prstGeom>
          <a:noFill/>
        </p:spPr>
        <p:txBody>
          <a:bodyPr wrap="square" rtlCol="0">
            <a:spAutoFit/>
          </a:bodyPr>
          <a:lstStyle/>
          <a:p>
            <a:pPr algn="ctr"/>
            <a:r>
              <a:rPr lang="en-GB" sz="1600" b="1" i="1" u="sng" dirty="0">
                <a:latin typeface="Arial" pitchFamily="34" charset="0"/>
                <a:cs typeface="Arial" pitchFamily="34" charset="0"/>
              </a:rPr>
              <a:t>Non-Ferrous metals</a:t>
            </a:r>
          </a:p>
          <a:p>
            <a:pPr algn="ctr"/>
            <a:r>
              <a:rPr lang="en-GB" sz="1600" b="1" i="1" u="sng" dirty="0">
                <a:latin typeface="Arial" pitchFamily="34" charset="0"/>
                <a:cs typeface="Arial" pitchFamily="34" charset="0"/>
              </a:rPr>
              <a:t>are  NOT magnetic </a:t>
            </a:r>
          </a:p>
          <a:p>
            <a:pPr algn="ctr"/>
            <a:r>
              <a:rPr lang="en-GB" sz="1600" b="1" i="1" u="sng" dirty="0">
                <a:latin typeface="Arial" pitchFamily="34" charset="0"/>
                <a:cs typeface="Arial" pitchFamily="34" charset="0"/>
              </a:rPr>
              <a:t>because they do not contain iron</a:t>
            </a:r>
            <a:r>
              <a:rPr lang="en-GB" b="1" i="1" u="sng" dirty="0">
                <a:latin typeface="Arial" pitchFamily="34" charset="0"/>
                <a:cs typeface="Arial" pitchFamily="34" charset="0"/>
              </a:rPr>
              <a:t>.</a:t>
            </a:r>
          </a:p>
        </p:txBody>
      </p:sp>
      <p:pic>
        <p:nvPicPr>
          <p:cNvPr id="25" name="Picture 14" descr="Magnet icon Royalty Free Vector Image - VectorStock"/>
          <p:cNvPicPr>
            <a:picLocks noChangeAspect="1" noChangeArrowheads="1"/>
          </p:cNvPicPr>
          <p:nvPr/>
        </p:nvPicPr>
        <p:blipFill>
          <a:blip r:embed="rId7" cstate="print"/>
          <a:srcRect b="15325"/>
          <a:stretch>
            <a:fillRect/>
          </a:stretch>
        </p:blipFill>
        <p:spPr bwMode="auto">
          <a:xfrm>
            <a:off x="8049344" y="4869160"/>
            <a:ext cx="1656184" cy="1451457"/>
          </a:xfrm>
          <a:prstGeom prst="rect">
            <a:avLst/>
          </a:prstGeom>
          <a:noFill/>
        </p:spPr>
      </p:pic>
      <p:pic>
        <p:nvPicPr>
          <p:cNvPr id="8208" name="Picture 16" descr="Zinc Metal, जिंक मेटल - RK Industries, Bhiwadi | ID ..."/>
          <p:cNvPicPr>
            <a:picLocks noChangeAspect="1" noChangeArrowheads="1"/>
          </p:cNvPicPr>
          <p:nvPr/>
        </p:nvPicPr>
        <p:blipFill>
          <a:blip r:embed="rId8" cstate="print"/>
          <a:srcRect/>
          <a:stretch>
            <a:fillRect/>
          </a:stretch>
        </p:blipFill>
        <p:spPr bwMode="auto">
          <a:xfrm>
            <a:off x="4520952" y="3356992"/>
            <a:ext cx="1440160" cy="1440160"/>
          </a:xfrm>
          <a:prstGeom prst="rect">
            <a:avLst/>
          </a:prstGeom>
          <a:noFill/>
        </p:spPr>
      </p:pic>
      <p:sp>
        <p:nvSpPr>
          <p:cNvPr id="35" name="TextBox 34"/>
          <p:cNvSpPr txBox="1"/>
          <p:nvPr/>
        </p:nvSpPr>
        <p:spPr>
          <a:xfrm>
            <a:off x="4376936" y="4581128"/>
            <a:ext cx="2304256" cy="307777"/>
          </a:xfrm>
          <a:prstGeom prst="rect">
            <a:avLst/>
          </a:prstGeom>
          <a:noFill/>
        </p:spPr>
        <p:txBody>
          <a:bodyPr wrap="square" rtlCol="0">
            <a:spAutoFit/>
          </a:bodyPr>
          <a:lstStyle/>
          <a:p>
            <a:r>
              <a:rPr lang="en-GB" sz="1400" b="1" dirty="0">
                <a:solidFill>
                  <a:srgbClr val="00B0F0"/>
                </a:solidFill>
                <a:latin typeface="Arial" pitchFamily="34" charset="0"/>
                <a:cs typeface="Arial" pitchFamily="34" charset="0"/>
              </a:rPr>
              <a:t>Zinc is used for….</a:t>
            </a:r>
          </a:p>
        </p:txBody>
      </p:sp>
      <p:sp>
        <p:nvSpPr>
          <p:cNvPr id="36" name="Rectangle 35"/>
          <p:cNvSpPr/>
          <p:nvPr/>
        </p:nvSpPr>
        <p:spPr>
          <a:xfrm>
            <a:off x="4016896" y="4293096"/>
            <a:ext cx="2448272" cy="1384995"/>
          </a:xfrm>
          <a:prstGeom prst="rect">
            <a:avLst/>
          </a:prstGeom>
        </p:spPr>
        <p:txBody>
          <a:bodyPr wrap="square">
            <a:spAutoFit/>
          </a:bodyPr>
          <a:lstStyle/>
          <a:p>
            <a:pPr marL="342900" indent="-342900"/>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r>
              <a:rPr lang="en-GB" sz="1400" b="1" dirty="0">
                <a:latin typeface="Arial" pitchFamily="34" charset="0"/>
                <a:cs typeface="Arial" pitchFamily="34" charset="0"/>
              </a:rPr>
              <a:t>  ………………………………………………………………………………</a:t>
            </a:r>
          </a:p>
        </p:txBody>
      </p:sp>
      <p:pic>
        <p:nvPicPr>
          <p:cNvPr id="8210" name="Picture 18" descr="ALUMINIUM FOIL 30 METER - Hollandforyou"/>
          <p:cNvPicPr>
            <a:picLocks noChangeAspect="1" noChangeArrowheads="1"/>
          </p:cNvPicPr>
          <p:nvPr/>
        </p:nvPicPr>
        <p:blipFill>
          <a:blip r:embed="rId9" cstate="print"/>
          <a:srcRect t="8467" b="11091"/>
          <a:stretch>
            <a:fillRect/>
          </a:stretch>
        </p:blipFill>
        <p:spPr bwMode="auto">
          <a:xfrm>
            <a:off x="6393160" y="3933056"/>
            <a:ext cx="1512168" cy="1216407"/>
          </a:xfrm>
          <a:prstGeom prst="rect">
            <a:avLst/>
          </a:prstGeom>
          <a:noFill/>
        </p:spPr>
      </p:pic>
      <p:sp>
        <p:nvSpPr>
          <p:cNvPr id="46" name="TextBox 45"/>
          <p:cNvSpPr txBox="1"/>
          <p:nvPr/>
        </p:nvSpPr>
        <p:spPr>
          <a:xfrm>
            <a:off x="6249144" y="5229200"/>
            <a:ext cx="2304256" cy="307777"/>
          </a:xfrm>
          <a:prstGeom prst="rect">
            <a:avLst/>
          </a:prstGeom>
          <a:noFill/>
        </p:spPr>
        <p:txBody>
          <a:bodyPr wrap="square" rtlCol="0">
            <a:spAutoFit/>
          </a:bodyPr>
          <a:lstStyle/>
          <a:p>
            <a:r>
              <a:rPr lang="en-GB" sz="1400" b="1" dirty="0">
                <a:solidFill>
                  <a:srgbClr val="00B0F0"/>
                </a:solidFill>
                <a:latin typeface="Arial" pitchFamily="34" charset="0"/>
                <a:cs typeface="Arial" pitchFamily="34" charset="0"/>
              </a:rPr>
              <a:t>Tin foil is used for….</a:t>
            </a:r>
          </a:p>
        </p:txBody>
      </p:sp>
      <p:sp>
        <p:nvSpPr>
          <p:cNvPr id="47" name="Rectangle 46"/>
          <p:cNvSpPr/>
          <p:nvPr/>
        </p:nvSpPr>
        <p:spPr>
          <a:xfrm>
            <a:off x="5889104" y="4869160"/>
            <a:ext cx="2448272" cy="1384995"/>
          </a:xfrm>
          <a:prstGeom prst="rect">
            <a:avLst/>
          </a:prstGeom>
        </p:spPr>
        <p:txBody>
          <a:bodyPr wrap="square">
            <a:spAutoFit/>
          </a:bodyPr>
          <a:lstStyle/>
          <a:p>
            <a:pPr marL="342900" indent="-342900"/>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r>
              <a:rPr lang="en-GB" sz="1400" b="1" dirty="0">
                <a:latin typeface="Arial" pitchFamily="34" charset="0"/>
                <a:cs typeface="Arial" pitchFamily="34" charset="0"/>
              </a:rPr>
              <a:t>  ………………………………………………………………………………</a:t>
            </a:r>
          </a:p>
        </p:txBody>
      </p:sp>
      <p:cxnSp>
        <p:nvCxnSpPr>
          <p:cNvPr id="52" name="Straight Connector 51"/>
          <p:cNvCxnSpPr/>
          <p:nvPr/>
        </p:nvCxnSpPr>
        <p:spPr>
          <a:xfrm>
            <a:off x="8265368" y="4941168"/>
            <a:ext cx="1224136" cy="151216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a:xfrm flipV="1">
            <a:off x="8265368" y="4941168"/>
            <a:ext cx="1344216" cy="144016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57" name="Footer Placeholder 56"/>
          <p:cNvSpPr>
            <a:spLocks noGrp="1"/>
          </p:cNvSpPr>
          <p:nvPr>
            <p:ph type="ftr" sz="quarter" idx="11"/>
          </p:nvPr>
        </p:nvSpPr>
        <p:spPr/>
        <p:txBody>
          <a:bodyPr/>
          <a:lstStyle/>
          <a:p>
            <a:r>
              <a:rPr lang="en-GB"/>
              <a:t>JMARSHALL</a:t>
            </a: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7" name="Picture 1"/>
          <p:cNvPicPr>
            <a:picLocks noChangeAspect="1" noChangeArrowheads="1"/>
          </p:cNvPicPr>
          <p:nvPr/>
        </p:nvPicPr>
        <p:blipFill>
          <a:blip r:embed="rId2" cstate="print"/>
          <a:srcRect/>
          <a:stretch>
            <a:fillRect/>
          </a:stretch>
        </p:blipFill>
        <p:spPr bwMode="auto">
          <a:xfrm>
            <a:off x="344488" y="44624"/>
            <a:ext cx="2085975" cy="933450"/>
          </a:xfrm>
          <a:prstGeom prst="rect">
            <a:avLst/>
          </a:prstGeom>
          <a:noFill/>
          <a:ln w="9525">
            <a:noFill/>
            <a:miter lim="800000"/>
            <a:headEnd/>
            <a:tailEnd/>
          </a:ln>
        </p:spPr>
      </p:pic>
      <p:sp>
        <p:nvSpPr>
          <p:cNvPr id="6" name="Rectangle 5"/>
          <p:cNvSpPr/>
          <p:nvPr/>
        </p:nvSpPr>
        <p:spPr>
          <a:xfrm>
            <a:off x="5673080" y="188640"/>
            <a:ext cx="3528392" cy="504056"/>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Impact" pitchFamily="34" charset="0"/>
              </a:rPr>
              <a:t>Types of metals</a:t>
            </a:r>
          </a:p>
        </p:txBody>
      </p:sp>
      <p:sp>
        <p:nvSpPr>
          <p:cNvPr id="4" name="Rounded Rectangle 3"/>
          <p:cNvSpPr/>
          <p:nvPr/>
        </p:nvSpPr>
        <p:spPr>
          <a:xfrm>
            <a:off x="272480" y="2564904"/>
            <a:ext cx="3096344" cy="1656184"/>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400" dirty="0">
                <a:solidFill>
                  <a:schemeClr val="tx1"/>
                </a:solidFill>
              </a:rPr>
              <a:t>..............................................................................................................................................................................................................................................................................................................................................................................</a:t>
            </a:r>
          </a:p>
        </p:txBody>
      </p:sp>
      <p:sp>
        <p:nvSpPr>
          <p:cNvPr id="5" name="TextBox 4"/>
          <p:cNvSpPr txBox="1"/>
          <p:nvPr/>
        </p:nvSpPr>
        <p:spPr>
          <a:xfrm>
            <a:off x="488504" y="2060848"/>
            <a:ext cx="2451312" cy="523220"/>
          </a:xfrm>
          <a:prstGeom prst="rect">
            <a:avLst/>
          </a:prstGeom>
          <a:noFill/>
        </p:spPr>
        <p:txBody>
          <a:bodyPr wrap="none" rtlCol="0">
            <a:spAutoFit/>
          </a:bodyPr>
          <a:lstStyle/>
          <a:p>
            <a:r>
              <a:rPr lang="en-GB" sz="2800" dirty="0">
                <a:solidFill>
                  <a:srgbClr val="FF7C80"/>
                </a:solidFill>
                <a:latin typeface="Impact" pitchFamily="34" charset="0"/>
              </a:rPr>
              <a:t>Ferrous metals </a:t>
            </a:r>
          </a:p>
        </p:txBody>
      </p:sp>
      <p:sp>
        <p:nvSpPr>
          <p:cNvPr id="9" name="Rounded Rectangle 8"/>
          <p:cNvSpPr/>
          <p:nvPr/>
        </p:nvSpPr>
        <p:spPr>
          <a:xfrm>
            <a:off x="272480" y="836712"/>
            <a:ext cx="3240360" cy="1300016"/>
          </a:xfrm>
          <a:prstGeom prst="round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dirty="0">
                <a:solidFill>
                  <a:schemeClr val="tx1"/>
                </a:solidFill>
                <a:latin typeface="Arial" panose="020B0604020202020204" pitchFamily="34" charset="0"/>
                <a:cs typeface="Arial" panose="020B0604020202020204" pitchFamily="34" charset="0"/>
              </a:rPr>
              <a:t>Metals are usually put into one of two categories, ferrous and non-ferrous metals. Look at the ‘metals’ chapter on technologystudent.com to help you or use the internet to research the properties of ferrous and non-ferrous metals.</a:t>
            </a:r>
          </a:p>
        </p:txBody>
      </p:sp>
      <p:pic>
        <p:nvPicPr>
          <p:cNvPr id="93186" name="Picture 2" descr="Elia Sanbeach 60 Piece 18/10 Stainless steel Cutlery Set, Service ..."/>
          <p:cNvPicPr>
            <a:picLocks noChangeAspect="1" noChangeArrowheads="1"/>
          </p:cNvPicPr>
          <p:nvPr/>
        </p:nvPicPr>
        <p:blipFill>
          <a:blip r:embed="rId3" cstate="print"/>
          <a:srcRect/>
          <a:stretch>
            <a:fillRect/>
          </a:stretch>
        </p:blipFill>
        <p:spPr bwMode="auto">
          <a:xfrm>
            <a:off x="3584848" y="836712"/>
            <a:ext cx="2088232" cy="1300016"/>
          </a:xfrm>
          <a:prstGeom prst="rect">
            <a:avLst/>
          </a:prstGeom>
          <a:noFill/>
          <a:ln>
            <a:solidFill>
              <a:srgbClr val="FF6699"/>
            </a:solidFill>
          </a:ln>
        </p:spPr>
      </p:pic>
      <p:sp>
        <p:nvSpPr>
          <p:cNvPr id="10" name="Rectangle 9"/>
          <p:cNvSpPr/>
          <p:nvPr/>
        </p:nvSpPr>
        <p:spPr>
          <a:xfrm>
            <a:off x="3296816" y="2204864"/>
            <a:ext cx="2448272" cy="1384995"/>
          </a:xfrm>
          <a:prstGeom prst="rect">
            <a:avLst/>
          </a:prstGeom>
        </p:spPr>
        <p:txBody>
          <a:bodyPr wrap="square">
            <a:spAutoFit/>
          </a:bodyPr>
          <a:lstStyle/>
          <a:p>
            <a:pPr marL="342900" indent="-342900"/>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r>
              <a:rPr lang="en-GB" sz="1400" b="1" dirty="0">
                <a:latin typeface="Arial" pitchFamily="34" charset="0"/>
                <a:cs typeface="Arial" pitchFamily="34" charset="0"/>
              </a:rPr>
              <a:t>  ………………………………………………………………………………</a:t>
            </a:r>
          </a:p>
        </p:txBody>
      </p:sp>
      <p:sp>
        <p:nvSpPr>
          <p:cNvPr id="12" name="TextBox 11"/>
          <p:cNvSpPr txBox="1"/>
          <p:nvPr/>
        </p:nvSpPr>
        <p:spPr>
          <a:xfrm>
            <a:off x="3584848" y="2276872"/>
            <a:ext cx="2092239" cy="523220"/>
          </a:xfrm>
          <a:prstGeom prst="rect">
            <a:avLst/>
          </a:prstGeom>
          <a:noFill/>
        </p:spPr>
        <p:txBody>
          <a:bodyPr wrap="none" rtlCol="0">
            <a:spAutoFit/>
          </a:bodyPr>
          <a:lstStyle/>
          <a:p>
            <a:r>
              <a:rPr lang="en-GB" sz="1400" b="1" dirty="0">
                <a:solidFill>
                  <a:srgbClr val="FF6699"/>
                </a:solidFill>
                <a:latin typeface="Arial" pitchFamily="34" charset="0"/>
                <a:cs typeface="Arial" pitchFamily="34" charset="0"/>
              </a:rPr>
              <a:t>Stainless steel is used</a:t>
            </a:r>
          </a:p>
          <a:p>
            <a:r>
              <a:rPr lang="en-GB" sz="1400" b="1" dirty="0">
                <a:solidFill>
                  <a:srgbClr val="FF6699"/>
                </a:solidFill>
                <a:latin typeface="Arial" pitchFamily="34" charset="0"/>
                <a:cs typeface="Arial" pitchFamily="34" charset="0"/>
              </a:rPr>
              <a:t>for….</a:t>
            </a:r>
          </a:p>
        </p:txBody>
      </p:sp>
      <p:pic>
        <p:nvPicPr>
          <p:cNvPr id="93188" name="Picture 4" descr="Cutting Tools, कटिंग टूल, Cutting Tools | Gandhibagh ..."/>
          <p:cNvPicPr>
            <a:picLocks noChangeAspect="1" noChangeArrowheads="1"/>
          </p:cNvPicPr>
          <p:nvPr/>
        </p:nvPicPr>
        <p:blipFill>
          <a:blip r:embed="rId4" cstate="print"/>
          <a:srcRect/>
          <a:stretch>
            <a:fillRect/>
          </a:stretch>
        </p:blipFill>
        <p:spPr bwMode="auto">
          <a:xfrm>
            <a:off x="5817096" y="836712"/>
            <a:ext cx="1872208" cy="1872208"/>
          </a:xfrm>
          <a:prstGeom prst="rect">
            <a:avLst/>
          </a:prstGeom>
          <a:noFill/>
          <a:ln>
            <a:solidFill>
              <a:srgbClr val="FF6699"/>
            </a:solidFill>
          </a:ln>
        </p:spPr>
      </p:pic>
      <p:sp>
        <p:nvSpPr>
          <p:cNvPr id="14" name="TextBox 13"/>
          <p:cNvSpPr txBox="1"/>
          <p:nvPr/>
        </p:nvSpPr>
        <p:spPr>
          <a:xfrm>
            <a:off x="5745088" y="2780928"/>
            <a:ext cx="2270173" cy="523220"/>
          </a:xfrm>
          <a:prstGeom prst="rect">
            <a:avLst/>
          </a:prstGeom>
          <a:noFill/>
        </p:spPr>
        <p:txBody>
          <a:bodyPr wrap="none" rtlCol="0">
            <a:spAutoFit/>
          </a:bodyPr>
          <a:lstStyle/>
          <a:p>
            <a:r>
              <a:rPr lang="en-GB" sz="1400" b="1" dirty="0">
                <a:solidFill>
                  <a:srgbClr val="FF6699"/>
                </a:solidFill>
                <a:latin typeface="Arial" pitchFamily="34" charset="0"/>
                <a:cs typeface="Arial" pitchFamily="34" charset="0"/>
              </a:rPr>
              <a:t>High speed steel is used</a:t>
            </a:r>
          </a:p>
          <a:p>
            <a:r>
              <a:rPr lang="en-GB" sz="1400" b="1" dirty="0">
                <a:solidFill>
                  <a:srgbClr val="FF6699"/>
                </a:solidFill>
                <a:latin typeface="Arial" pitchFamily="34" charset="0"/>
                <a:cs typeface="Arial" pitchFamily="34" charset="0"/>
              </a:rPr>
              <a:t> for….</a:t>
            </a:r>
          </a:p>
        </p:txBody>
      </p:sp>
      <p:sp>
        <p:nvSpPr>
          <p:cNvPr id="15" name="Rectangle 14"/>
          <p:cNvSpPr/>
          <p:nvPr/>
        </p:nvSpPr>
        <p:spPr>
          <a:xfrm>
            <a:off x="5457056" y="2636912"/>
            <a:ext cx="2448272" cy="1384995"/>
          </a:xfrm>
          <a:prstGeom prst="rect">
            <a:avLst/>
          </a:prstGeom>
        </p:spPr>
        <p:txBody>
          <a:bodyPr wrap="square">
            <a:spAutoFit/>
          </a:bodyPr>
          <a:lstStyle/>
          <a:p>
            <a:pPr marL="342900" indent="-342900"/>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r>
              <a:rPr lang="en-GB" sz="1400" b="1" dirty="0">
                <a:latin typeface="Arial" pitchFamily="34" charset="0"/>
                <a:cs typeface="Arial" pitchFamily="34" charset="0"/>
              </a:rPr>
              <a:t>  ………………………………………………………………………………</a:t>
            </a:r>
          </a:p>
        </p:txBody>
      </p:sp>
      <p:pic>
        <p:nvPicPr>
          <p:cNvPr id="93190" name="Picture 6" descr="Buy Opti Cast Iron Dumbbell Set - 20kg | Dumbbells | Argos"/>
          <p:cNvPicPr>
            <a:picLocks noChangeAspect="1" noChangeArrowheads="1"/>
          </p:cNvPicPr>
          <p:nvPr/>
        </p:nvPicPr>
        <p:blipFill>
          <a:blip r:embed="rId5" cstate="print"/>
          <a:srcRect l="3734"/>
          <a:stretch>
            <a:fillRect/>
          </a:stretch>
        </p:blipFill>
        <p:spPr bwMode="auto">
          <a:xfrm>
            <a:off x="7833320" y="836712"/>
            <a:ext cx="1856656" cy="1131483"/>
          </a:xfrm>
          <a:prstGeom prst="rect">
            <a:avLst/>
          </a:prstGeom>
          <a:noFill/>
          <a:ln>
            <a:solidFill>
              <a:srgbClr val="FF6699"/>
            </a:solidFill>
          </a:ln>
        </p:spPr>
      </p:pic>
      <p:sp>
        <p:nvSpPr>
          <p:cNvPr id="18" name="TextBox 17"/>
          <p:cNvSpPr txBox="1"/>
          <p:nvPr/>
        </p:nvSpPr>
        <p:spPr>
          <a:xfrm>
            <a:off x="7833320" y="2060848"/>
            <a:ext cx="1625766" cy="523220"/>
          </a:xfrm>
          <a:prstGeom prst="rect">
            <a:avLst/>
          </a:prstGeom>
          <a:noFill/>
        </p:spPr>
        <p:txBody>
          <a:bodyPr wrap="none" rtlCol="0">
            <a:spAutoFit/>
          </a:bodyPr>
          <a:lstStyle/>
          <a:p>
            <a:r>
              <a:rPr lang="en-GB" sz="1400" b="1" dirty="0">
                <a:solidFill>
                  <a:srgbClr val="FF6699"/>
                </a:solidFill>
                <a:latin typeface="Arial" pitchFamily="34" charset="0"/>
                <a:cs typeface="Arial" pitchFamily="34" charset="0"/>
              </a:rPr>
              <a:t>Cast iron is used</a:t>
            </a:r>
          </a:p>
          <a:p>
            <a:r>
              <a:rPr lang="en-GB" sz="1400" b="1" dirty="0">
                <a:solidFill>
                  <a:srgbClr val="FF6699"/>
                </a:solidFill>
                <a:latin typeface="Arial" pitchFamily="34" charset="0"/>
                <a:cs typeface="Arial" pitchFamily="34" charset="0"/>
              </a:rPr>
              <a:t> for….</a:t>
            </a:r>
          </a:p>
        </p:txBody>
      </p:sp>
      <p:sp>
        <p:nvSpPr>
          <p:cNvPr id="19" name="Rectangle 18"/>
          <p:cNvSpPr/>
          <p:nvPr/>
        </p:nvSpPr>
        <p:spPr>
          <a:xfrm>
            <a:off x="7545288" y="1988840"/>
            <a:ext cx="2448272" cy="1384995"/>
          </a:xfrm>
          <a:prstGeom prst="rect">
            <a:avLst/>
          </a:prstGeom>
        </p:spPr>
        <p:txBody>
          <a:bodyPr wrap="square">
            <a:spAutoFit/>
          </a:bodyPr>
          <a:lstStyle/>
          <a:p>
            <a:pPr marL="342900" indent="-342900"/>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r>
              <a:rPr lang="en-GB" sz="1400" b="1" dirty="0">
                <a:latin typeface="Arial" pitchFamily="34" charset="0"/>
                <a:cs typeface="Arial" pitchFamily="34" charset="0"/>
              </a:rPr>
              <a:t>  ………………………………………………………………………………</a:t>
            </a:r>
          </a:p>
        </p:txBody>
      </p:sp>
      <p:pic>
        <p:nvPicPr>
          <p:cNvPr id="93192" name="Picture 8" descr="Mild Steel Trolley, एमएस ट्रॉली, माइल्ड स्टील ..."/>
          <p:cNvPicPr>
            <a:picLocks noChangeAspect="1" noChangeArrowheads="1"/>
          </p:cNvPicPr>
          <p:nvPr/>
        </p:nvPicPr>
        <p:blipFill>
          <a:blip r:embed="rId6" cstate="print"/>
          <a:srcRect/>
          <a:stretch>
            <a:fillRect/>
          </a:stretch>
        </p:blipFill>
        <p:spPr bwMode="auto">
          <a:xfrm>
            <a:off x="200472" y="4365104"/>
            <a:ext cx="1872208" cy="1872208"/>
          </a:xfrm>
          <a:prstGeom prst="rect">
            <a:avLst/>
          </a:prstGeom>
          <a:noFill/>
          <a:ln>
            <a:solidFill>
              <a:srgbClr val="FF6699"/>
            </a:solidFill>
          </a:ln>
        </p:spPr>
      </p:pic>
      <p:sp>
        <p:nvSpPr>
          <p:cNvPr id="21" name="TextBox 20"/>
          <p:cNvSpPr txBox="1"/>
          <p:nvPr/>
        </p:nvSpPr>
        <p:spPr>
          <a:xfrm>
            <a:off x="2144688" y="4365104"/>
            <a:ext cx="2448272" cy="307777"/>
          </a:xfrm>
          <a:prstGeom prst="rect">
            <a:avLst/>
          </a:prstGeom>
          <a:noFill/>
        </p:spPr>
        <p:txBody>
          <a:bodyPr wrap="square" rtlCol="0">
            <a:spAutoFit/>
          </a:bodyPr>
          <a:lstStyle/>
          <a:p>
            <a:r>
              <a:rPr lang="en-GB" sz="1400" b="1" dirty="0">
                <a:solidFill>
                  <a:srgbClr val="FF6699"/>
                </a:solidFill>
                <a:latin typeface="Arial" pitchFamily="34" charset="0"/>
                <a:cs typeface="Arial" pitchFamily="34" charset="0"/>
              </a:rPr>
              <a:t>Mild steel is used for….</a:t>
            </a:r>
          </a:p>
        </p:txBody>
      </p:sp>
      <p:sp>
        <p:nvSpPr>
          <p:cNvPr id="22" name="Rectangle 21"/>
          <p:cNvSpPr/>
          <p:nvPr/>
        </p:nvSpPr>
        <p:spPr>
          <a:xfrm>
            <a:off x="1928664" y="4077072"/>
            <a:ext cx="2448272" cy="1384995"/>
          </a:xfrm>
          <a:prstGeom prst="rect">
            <a:avLst/>
          </a:prstGeom>
        </p:spPr>
        <p:txBody>
          <a:bodyPr wrap="square">
            <a:spAutoFit/>
          </a:bodyPr>
          <a:lstStyle/>
          <a:p>
            <a:pPr marL="342900" indent="-342900"/>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r>
              <a:rPr lang="en-GB" sz="1400" b="1" dirty="0">
                <a:latin typeface="Arial" pitchFamily="34" charset="0"/>
                <a:cs typeface="Arial" pitchFamily="34" charset="0"/>
              </a:rPr>
              <a:t>  ………………………………………………………………………………</a:t>
            </a:r>
          </a:p>
        </p:txBody>
      </p:sp>
      <p:pic>
        <p:nvPicPr>
          <p:cNvPr id="93194" name="Picture 10" descr="Carbon Steel Hand Fork - Hand Tools - Squires Garden Centres"/>
          <p:cNvPicPr>
            <a:picLocks noChangeAspect="1" noChangeArrowheads="1"/>
          </p:cNvPicPr>
          <p:nvPr/>
        </p:nvPicPr>
        <p:blipFill>
          <a:blip r:embed="rId7" cstate="print"/>
          <a:srcRect l="18518" r="14815"/>
          <a:stretch>
            <a:fillRect/>
          </a:stretch>
        </p:blipFill>
        <p:spPr bwMode="auto">
          <a:xfrm>
            <a:off x="4376936" y="4293096"/>
            <a:ext cx="1296144" cy="1944216"/>
          </a:xfrm>
          <a:prstGeom prst="rect">
            <a:avLst/>
          </a:prstGeom>
          <a:noFill/>
          <a:ln>
            <a:solidFill>
              <a:srgbClr val="FF6699"/>
            </a:solidFill>
          </a:ln>
        </p:spPr>
      </p:pic>
      <p:sp>
        <p:nvSpPr>
          <p:cNvPr id="24" name="TextBox 23"/>
          <p:cNvSpPr txBox="1"/>
          <p:nvPr/>
        </p:nvSpPr>
        <p:spPr>
          <a:xfrm>
            <a:off x="5817096" y="5013176"/>
            <a:ext cx="2350323" cy="523220"/>
          </a:xfrm>
          <a:prstGeom prst="rect">
            <a:avLst/>
          </a:prstGeom>
          <a:noFill/>
        </p:spPr>
        <p:txBody>
          <a:bodyPr wrap="none" rtlCol="0">
            <a:spAutoFit/>
          </a:bodyPr>
          <a:lstStyle/>
          <a:p>
            <a:r>
              <a:rPr lang="en-GB" sz="1400" b="1" dirty="0">
                <a:solidFill>
                  <a:srgbClr val="FF6699"/>
                </a:solidFill>
                <a:latin typeface="Arial" pitchFamily="34" charset="0"/>
                <a:cs typeface="Arial" pitchFamily="34" charset="0"/>
              </a:rPr>
              <a:t>High carbon steel is used</a:t>
            </a:r>
          </a:p>
          <a:p>
            <a:r>
              <a:rPr lang="en-GB" sz="1400" b="1" dirty="0">
                <a:solidFill>
                  <a:srgbClr val="FF6699"/>
                </a:solidFill>
                <a:latin typeface="Arial" pitchFamily="34" charset="0"/>
                <a:cs typeface="Arial" pitchFamily="34" charset="0"/>
              </a:rPr>
              <a:t> for….</a:t>
            </a:r>
          </a:p>
        </p:txBody>
      </p:sp>
      <p:pic>
        <p:nvPicPr>
          <p:cNvPr id="93196" name="Picture 12" descr="Thermal Properties of High-carbon Steel"/>
          <p:cNvPicPr>
            <a:picLocks noChangeAspect="1" noChangeArrowheads="1"/>
          </p:cNvPicPr>
          <p:nvPr/>
        </p:nvPicPr>
        <p:blipFill>
          <a:blip r:embed="rId8" cstate="print"/>
          <a:srcRect/>
          <a:stretch>
            <a:fillRect/>
          </a:stretch>
        </p:blipFill>
        <p:spPr bwMode="auto">
          <a:xfrm>
            <a:off x="5961112" y="4149080"/>
            <a:ext cx="1728192" cy="802841"/>
          </a:xfrm>
          <a:prstGeom prst="rect">
            <a:avLst/>
          </a:prstGeom>
          <a:noFill/>
          <a:ln>
            <a:solidFill>
              <a:srgbClr val="FF6699"/>
            </a:solidFill>
          </a:ln>
        </p:spPr>
      </p:pic>
      <p:sp>
        <p:nvSpPr>
          <p:cNvPr id="26" name="Rectangle 25"/>
          <p:cNvSpPr/>
          <p:nvPr/>
        </p:nvSpPr>
        <p:spPr>
          <a:xfrm>
            <a:off x="5601072" y="4941168"/>
            <a:ext cx="2448272" cy="1384995"/>
          </a:xfrm>
          <a:prstGeom prst="rect">
            <a:avLst/>
          </a:prstGeom>
        </p:spPr>
        <p:txBody>
          <a:bodyPr wrap="square">
            <a:spAutoFit/>
          </a:bodyPr>
          <a:lstStyle/>
          <a:p>
            <a:pPr marL="342900" indent="-342900"/>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r>
              <a:rPr lang="en-GB" sz="1400" b="1" dirty="0">
                <a:latin typeface="Arial" pitchFamily="34" charset="0"/>
                <a:cs typeface="Arial" pitchFamily="34" charset="0"/>
              </a:rPr>
              <a:t>  ………………………………………………………………………………</a:t>
            </a:r>
          </a:p>
        </p:txBody>
      </p:sp>
      <p:sp>
        <p:nvSpPr>
          <p:cNvPr id="27" name="TextBox 26"/>
          <p:cNvSpPr txBox="1"/>
          <p:nvPr/>
        </p:nvSpPr>
        <p:spPr>
          <a:xfrm>
            <a:off x="7905328" y="3501008"/>
            <a:ext cx="1800200" cy="1631216"/>
          </a:xfrm>
          <a:prstGeom prst="rect">
            <a:avLst/>
          </a:prstGeom>
          <a:noFill/>
        </p:spPr>
        <p:txBody>
          <a:bodyPr wrap="square" rtlCol="0">
            <a:spAutoFit/>
          </a:bodyPr>
          <a:lstStyle/>
          <a:p>
            <a:pPr algn="ctr"/>
            <a:r>
              <a:rPr lang="en-GB" sz="2000" b="1" i="1" u="sng" dirty="0">
                <a:latin typeface="Arial" pitchFamily="34" charset="0"/>
                <a:cs typeface="Arial" pitchFamily="34" charset="0"/>
              </a:rPr>
              <a:t>Ferrous metals</a:t>
            </a:r>
          </a:p>
          <a:p>
            <a:pPr algn="ctr"/>
            <a:r>
              <a:rPr lang="en-GB" sz="2000" b="1" i="1" u="sng" dirty="0">
                <a:latin typeface="Arial" pitchFamily="34" charset="0"/>
                <a:cs typeface="Arial" pitchFamily="34" charset="0"/>
              </a:rPr>
              <a:t>are magnetic </a:t>
            </a:r>
          </a:p>
          <a:p>
            <a:pPr algn="ctr"/>
            <a:r>
              <a:rPr lang="en-GB" sz="2000" b="1" i="1" u="sng" dirty="0">
                <a:latin typeface="Arial" pitchFamily="34" charset="0"/>
                <a:cs typeface="Arial" pitchFamily="34" charset="0"/>
              </a:rPr>
              <a:t>because they </a:t>
            </a:r>
          </a:p>
          <a:p>
            <a:pPr algn="ctr"/>
            <a:r>
              <a:rPr lang="en-GB" sz="2000" b="1" i="1" u="sng" dirty="0">
                <a:latin typeface="Arial" pitchFamily="34" charset="0"/>
                <a:cs typeface="Arial" pitchFamily="34" charset="0"/>
              </a:rPr>
              <a:t>contain iron.</a:t>
            </a:r>
          </a:p>
        </p:txBody>
      </p:sp>
      <p:pic>
        <p:nvPicPr>
          <p:cNvPr id="93198" name="Picture 14" descr="Magnet icon Royalty Free Vector Image - VectorStock"/>
          <p:cNvPicPr>
            <a:picLocks noChangeAspect="1" noChangeArrowheads="1"/>
          </p:cNvPicPr>
          <p:nvPr/>
        </p:nvPicPr>
        <p:blipFill>
          <a:blip r:embed="rId9" cstate="print"/>
          <a:srcRect b="15325"/>
          <a:stretch>
            <a:fillRect/>
          </a:stretch>
        </p:blipFill>
        <p:spPr bwMode="auto">
          <a:xfrm>
            <a:off x="7977336" y="5157192"/>
            <a:ext cx="1643293" cy="1440160"/>
          </a:xfrm>
          <a:prstGeom prst="rect">
            <a:avLst/>
          </a:prstGeom>
          <a:noFill/>
        </p:spPr>
      </p:pic>
      <p:sp>
        <p:nvSpPr>
          <p:cNvPr id="30" name="Footer Placeholder 29"/>
          <p:cNvSpPr>
            <a:spLocks noGrp="1"/>
          </p:cNvSpPr>
          <p:nvPr>
            <p:ph type="ftr" sz="quarter" idx="11"/>
          </p:nvPr>
        </p:nvSpPr>
        <p:spPr/>
        <p:txBody>
          <a:bodyPr/>
          <a:lstStyle/>
          <a:p>
            <a:r>
              <a:rPr lang="en-GB"/>
              <a:t>JMARSHALL</a:t>
            </a: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440832" y="188640"/>
            <a:ext cx="5760640" cy="504056"/>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Impact" pitchFamily="34" charset="0"/>
              </a:rPr>
              <a:t>Alloys</a:t>
            </a:r>
          </a:p>
        </p:txBody>
      </p:sp>
      <p:pic>
        <p:nvPicPr>
          <p:cNvPr id="6" name="Picture 1"/>
          <p:cNvPicPr>
            <a:picLocks noChangeAspect="1" noChangeArrowheads="1"/>
          </p:cNvPicPr>
          <p:nvPr/>
        </p:nvPicPr>
        <p:blipFill>
          <a:blip r:embed="rId2" cstate="print"/>
          <a:srcRect/>
          <a:stretch>
            <a:fillRect/>
          </a:stretch>
        </p:blipFill>
        <p:spPr bwMode="auto">
          <a:xfrm>
            <a:off x="416496" y="188640"/>
            <a:ext cx="2085975" cy="933450"/>
          </a:xfrm>
          <a:prstGeom prst="rect">
            <a:avLst/>
          </a:prstGeom>
          <a:noFill/>
          <a:ln w="9525">
            <a:noFill/>
            <a:miter lim="800000"/>
            <a:headEnd/>
            <a:tailEnd/>
          </a:ln>
        </p:spPr>
      </p:pic>
      <p:pic>
        <p:nvPicPr>
          <p:cNvPr id="4" name="Picture 10" descr="Polished Brass Double Phosphor Bronze Washered Hinges 76 x 51mm 2 ..."/>
          <p:cNvPicPr>
            <a:picLocks noChangeAspect="1" noChangeArrowheads="1"/>
          </p:cNvPicPr>
          <p:nvPr/>
        </p:nvPicPr>
        <p:blipFill>
          <a:blip r:embed="rId3" cstate="print"/>
          <a:srcRect/>
          <a:stretch>
            <a:fillRect/>
          </a:stretch>
        </p:blipFill>
        <p:spPr bwMode="auto">
          <a:xfrm>
            <a:off x="488504" y="1412776"/>
            <a:ext cx="1512168" cy="1512168"/>
          </a:xfrm>
          <a:prstGeom prst="rect">
            <a:avLst/>
          </a:prstGeom>
          <a:noFill/>
          <a:ln>
            <a:solidFill>
              <a:srgbClr val="92D050"/>
            </a:solidFill>
          </a:ln>
        </p:spPr>
      </p:pic>
      <p:sp>
        <p:nvSpPr>
          <p:cNvPr id="7" name="TextBox 6"/>
          <p:cNvSpPr txBox="1"/>
          <p:nvPr/>
        </p:nvSpPr>
        <p:spPr>
          <a:xfrm>
            <a:off x="288032" y="2996952"/>
            <a:ext cx="2304256" cy="307777"/>
          </a:xfrm>
          <a:prstGeom prst="rect">
            <a:avLst/>
          </a:prstGeom>
          <a:noFill/>
        </p:spPr>
        <p:txBody>
          <a:bodyPr wrap="square" rtlCol="0">
            <a:spAutoFit/>
          </a:bodyPr>
          <a:lstStyle/>
          <a:p>
            <a:r>
              <a:rPr lang="en-GB" sz="1400" b="1" dirty="0">
                <a:latin typeface="Arial" pitchFamily="34" charset="0"/>
                <a:cs typeface="Arial" pitchFamily="34" charset="0"/>
              </a:rPr>
              <a:t>Brass is used for….</a:t>
            </a:r>
          </a:p>
        </p:txBody>
      </p:sp>
      <p:sp>
        <p:nvSpPr>
          <p:cNvPr id="8" name="Rectangle 7"/>
          <p:cNvSpPr/>
          <p:nvPr/>
        </p:nvSpPr>
        <p:spPr>
          <a:xfrm>
            <a:off x="0" y="2708920"/>
            <a:ext cx="2448272" cy="1815882"/>
          </a:xfrm>
          <a:prstGeom prst="rect">
            <a:avLst/>
          </a:prstGeom>
        </p:spPr>
        <p:txBody>
          <a:bodyPr wrap="square">
            <a:spAutoFit/>
          </a:bodyPr>
          <a:lstStyle/>
          <a:p>
            <a:pPr marL="342900" indent="-342900"/>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r>
              <a:rPr lang="en-GB" sz="1400" b="1" dirty="0">
                <a:latin typeface="Arial" pitchFamily="34" charset="0"/>
                <a:cs typeface="Arial" pitchFamily="34" charset="0"/>
              </a:rPr>
              <a:t>  ………………………………………………………………………………</a:t>
            </a:r>
          </a:p>
          <a:p>
            <a:pPr marL="342900" indent="-342900"/>
            <a:r>
              <a:rPr lang="en-GB" sz="1400" b="1" dirty="0">
                <a:latin typeface="Arial" pitchFamily="34" charset="0"/>
                <a:cs typeface="Arial" pitchFamily="34" charset="0"/>
              </a:rPr>
              <a:t>       ….................................</a:t>
            </a:r>
          </a:p>
          <a:p>
            <a:pPr marL="342900" indent="-342900"/>
            <a:r>
              <a:rPr lang="en-GB" sz="1400" b="1" dirty="0">
                <a:latin typeface="Arial" pitchFamily="34" charset="0"/>
                <a:cs typeface="Arial" pitchFamily="34" charset="0"/>
              </a:rPr>
              <a:t>       …………………………</a:t>
            </a:r>
          </a:p>
        </p:txBody>
      </p:sp>
      <p:sp>
        <p:nvSpPr>
          <p:cNvPr id="9" name="TextBox 8"/>
          <p:cNvSpPr txBox="1"/>
          <p:nvPr/>
        </p:nvSpPr>
        <p:spPr>
          <a:xfrm>
            <a:off x="272480" y="4437112"/>
            <a:ext cx="2304256" cy="523220"/>
          </a:xfrm>
          <a:prstGeom prst="rect">
            <a:avLst/>
          </a:prstGeom>
          <a:noFill/>
        </p:spPr>
        <p:txBody>
          <a:bodyPr wrap="square" rtlCol="0">
            <a:spAutoFit/>
          </a:bodyPr>
          <a:lstStyle/>
          <a:p>
            <a:r>
              <a:rPr lang="en-GB" sz="1400" b="1" dirty="0">
                <a:latin typeface="Arial" pitchFamily="34" charset="0"/>
                <a:cs typeface="Arial" pitchFamily="34" charset="0"/>
              </a:rPr>
              <a:t>Brass is a mixture of</a:t>
            </a:r>
          </a:p>
          <a:p>
            <a:endParaRPr lang="en-GB" sz="1400" b="1" dirty="0">
              <a:latin typeface="Arial" pitchFamily="34" charset="0"/>
              <a:cs typeface="Arial" pitchFamily="34" charset="0"/>
            </a:endParaRPr>
          </a:p>
        </p:txBody>
      </p:sp>
      <p:sp>
        <p:nvSpPr>
          <p:cNvPr id="10" name="Rounded Rectangle 9"/>
          <p:cNvSpPr/>
          <p:nvPr/>
        </p:nvSpPr>
        <p:spPr>
          <a:xfrm>
            <a:off x="344488" y="4797152"/>
            <a:ext cx="1872208" cy="504056"/>
          </a:xfrm>
          <a:prstGeom prst="roundRect">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C…………….</a:t>
            </a:r>
          </a:p>
        </p:txBody>
      </p:sp>
      <p:sp>
        <p:nvSpPr>
          <p:cNvPr id="11" name="Plus 10"/>
          <p:cNvSpPr/>
          <p:nvPr/>
        </p:nvSpPr>
        <p:spPr>
          <a:xfrm>
            <a:off x="1064568" y="5301208"/>
            <a:ext cx="432048" cy="432048"/>
          </a:xfrm>
          <a:prstGeom prst="mathPlus">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ounded Rectangle 11"/>
          <p:cNvSpPr/>
          <p:nvPr/>
        </p:nvSpPr>
        <p:spPr>
          <a:xfrm>
            <a:off x="344488" y="5805264"/>
            <a:ext cx="1872208" cy="504056"/>
          </a:xfrm>
          <a:prstGeom prst="roundRect">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Z…………….</a:t>
            </a:r>
          </a:p>
        </p:txBody>
      </p:sp>
      <p:pic>
        <p:nvPicPr>
          <p:cNvPr id="94210" name="Picture 2" descr="Bronze Sculpture by Antoine Poncet, 1970s for sale at Pamono"/>
          <p:cNvPicPr>
            <a:picLocks noChangeAspect="1" noChangeArrowheads="1"/>
          </p:cNvPicPr>
          <p:nvPr/>
        </p:nvPicPr>
        <p:blipFill>
          <a:blip r:embed="rId4" cstate="print"/>
          <a:srcRect t="27045" b="4957"/>
          <a:stretch>
            <a:fillRect/>
          </a:stretch>
        </p:blipFill>
        <p:spPr bwMode="auto">
          <a:xfrm>
            <a:off x="2648744" y="1340768"/>
            <a:ext cx="1747303" cy="1584176"/>
          </a:xfrm>
          <a:prstGeom prst="rect">
            <a:avLst/>
          </a:prstGeom>
          <a:noFill/>
          <a:ln>
            <a:solidFill>
              <a:srgbClr val="92D050"/>
            </a:solidFill>
          </a:ln>
        </p:spPr>
      </p:pic>
      <p:sp>
        <p:nvSpPr>
          <p:cNvPr id="13" name="TextBox 12"/>
          <p:cNvSpPr txBox="1"/>
          <p:nvPr/>
        </p:nvSpPr>
        <p:spPr>
          <a:xfrm>
            <a:off x="2432720" y="2996952"/>
            <a:ext cx="2304256" cy="307777"/>
          </a:xfrm>
          <a:prstGeom prst="rect">
            <a:avLst/>
          </a:prstGeom>
          <a:noFill/>
        </p:spPr>
        <p:txBody>
          <a:bodyPr wrap="square" rtlCol="0">
            <a:spAutoFit/>
          </a:bodyPr>
          <a:lstStyle/>
          <a:p>
            <a:r>
              <a:rPr lang="en-GB" sz="1400" b="1" dirty="0">
                <a:latin typeface="Arial" pitchFamily="34" charset="0"/>
                <a:cs typeface="Arial" pitchFamily="34" charset="0"/>
              </a:rPr>
              <a:t>Bronze is used for….</a:t>
            </a:r>
          </a:p>
        </p:txBody>
      </p:sp>
      <p:sp>
        <p:nvSpPr>
          <p:cNvPr id="14" name="Rectangle 13"/>
          <p:cNvSpPr/>
          <p:nvPr/>
        </p:nvSpPr>
        <p:spPr>
          <a:xfrm>
            <a:off x="2144688" y="2708920"/>
            <a:ext cx="2448272" cy="1815882"/>
          </a:xfrm>
          <a:prstGeom prst="rect">
            <a:avLst/>
          </a:prstGeom>
        </p:spPr>
        <p:txBody>
          <a:bodyPr wrap="square">
            <a:spAutoFit/>
          </a:bodyPr>
          <a:lstStyle/>
          <a:p>
            <a:pPr marL="342900" indent="-342900"/>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r>
              <a:rPr lang="en-GB" sz="1400" b="1" dirty="0">
                <a:latin typeface="Arial" pitchFamily="34" charset="0"/>
                <a:cs typeface="Arial" pitchFamily="34" charset="0"/>
              </a:rPr>
              <a:t>  ………………………………………………………………………………</a:t>
            </a:r>
          </a:p>
          <a:p>
            <a:pPr marL="342900" indent="-342900"/>
            <a:r>
              <a:rPr lang="en-GB" sz="1400" b="1" dirty="0">
                <a:latin typeface="Arial" pitchFamily="34" charset="0"/>
                <a:cs typeface="Arial" pitchFamily="34" charset="0"/>
              </a:rPr>
              <a:t>       ….................................</a:t>
            </a:r>
          </a:p>
          <a:p>
            <a:pPr marL="342900" indent="-342900"/>
            <a:r>
              <a:rPr lang="en-GB" sz="1400" b="1" dirty="0">
                <a:latin typeface="Arial" pitchFamily="34" charset="0"/>
                <a:cs typeface="Arial" pitchFamily="34" charset="0"/>
              </a:rPr>
              <a:t>       …………………………</a:t>
            </a:r>
          </a:p>
        </p:txBody>
      </p:sp>
      <p:sp>
        <p:nvSpPr>
          <p:cNvPr id="15" name="TextBox 14"/>
          <p:cNvSpPr txBox="1"/>
          <p:nvPr/>
        </p:nvSpPr>
        <p:spPr>
          <a:xfrm>
            <a:off x="2432720" y="4437112"/>
            <a:ext cx="2304256" cy="523220"/>
          </a:xfrm>
          <a:prstGeom prst="rect">
            <a:avLst/>
          </a:prstGeom>
          <a:noFill/>
        </p:spPr>
        <p:txBody>
          <a:bodyPr wrap="square" rtlCol="0">
            <a:spAutoFit/>
          </a:bodyPr>
          <a:lstStyle/>
          <a:p>
            <a:r>
              <a:rPr lang="en-GB" sz="1400" b="1" dirty="0">
                <a:latin typeface="Arial" pitchFamily="34" charset="0"/>
                <a:cs typeface="Arial" pitchFamily="34" charset="0"/>
              </a:rPr>
              <a:t>Bronze is a mixture of</a:t>
            </a:r>
          </a:p>
          <a:p>
            <a:endParaRPr lang="en-GB" sz="1400" b="1" dirty="0">
              <a:latin typeface="Arial" pitchFamily="34" charset="0"/>
              <a:cs typeface="Arial" pitchFamily="34" charset="0"/>
            </a:endParaRPr>
          </a:p>
        </p:txBody>
      </p:sp>
      <p:sp>
        <p:nvSpPr>
          <p:cNvPr id="16" name="Rounded Rectangle 15"/>
          <p:cNvSpPr/>
          <p:nvPr/>
        </p:nvSpPr>
        <p:spPr>
          <a:xfrm>
            <a:off x="2504728" y="4797152"/>
            <a:ext cx="1872208" cy="504056"/>
          </a:xfrm>
          <a:prstGeom prst="roundRect">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C…………….</a:t>
            </a:r>
          </a:p>
        </p:txBody>
      </p:sp>
      <p:sp>
        <p:nvSpPr>
          <p:cNvPr id="17" name="Plus 16"/>
          <p:cNvSpPr/>
          <p:nvPr/>
        </p:nvSpPr>
        <p:spPr>
          <a:xfrm>
            <a:off x="3224808" y="5301208"/>
            <a:ext cx="432048" cy="432048"/>
          </a:xfrm>
          <a:prstGeom prst="mathPlus">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ounded Rectangle 17"/>
          <p:cNvSpPr/>
          <p:nvPr/>
        </p:nvSpPr>
        <p:spPr>
          <a:xfrm>
            <a:off x="2504728" y="5805264"/>
            <a:ext cx="1872208" cy="504056"/>
          </a:xfrm>
          <a:prstGeom prst="roundRect">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T…………….</a:t>
            </a:r>
          </a:p>
        </p:txBody>
      </p:sp>
      <p:sp>
        <p:nvSpPr>
          <p:cNvPr id="19" name="Rounded Rectangle 18"/>
          <p:cNvSpPr/>
          <p:nvPr/>
        </p:nvSpPr>
        <p:spPr>
          <a:xfrm>
            <a:off x="4592960" y="751348"/>
            <a:ext cx="5184576" cy="976843"/>
          </a:xfrm>
          <a:prstGeom prst="round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dirty="0">
                <a:solidFill>
                  <a:schemeClr val="tx1"/>
                </a:solidFill>
                <a:latin typeface="Arial" panose="020B0604020202020204" pitchFamily="34" charset="0"/>
                <a:cs typeface="Arial" panose="020B0604020202020204" pitchFamily="34" charset="0"/>
              </a:rPr>
              <a:t>An </a:t>
            </a:r>
            <a:r>
              <a:rPr lang="en-GB" sz="1400" dirty="0">
                <a:solidFill>
                  <a:schemeClr val="tx1"/>
                </a:solidFill>
                <a:latin typeface="Arial" panose="020B0604020202020204" pitchFamily="34" charset="0"/>
                <a:cs typeface="Arial" panose="020B0604020202020204" pitchFamily="34" charset="0"/>
              </a:rPr>
              <a:t>alloy is a mixture of more than one metal. Look at the ‘Metals’ chapter on technologystudent.com to help you to read what alloys are used for and use the internet to answer the following questions. </a:t>
            </a:r>
          </a:p>
        </p:txBody>
      </p:sp>
      <p:sp>
        <p:nvSpPr>
          <p:cNvPr id="20" name="TextBox 19"/>
          <p:cNvSpPr txBox="1"/>
          <p:nvPr/>
        </p:nvSpPr>
        <p:spPr>
          <a:xfrm>
            <a:off x="4484948" y="1889047"/>
            <a:ext cx="4968552" cy="523220"/>
          </a:xfrm>
          <a:prstGeom prst="rect">
            <a:avLst/>
          </a:prstGeom>
          <a:noFill/>
        </p:spPr>
        <p:txBody>
          <a:bodyPr wrap="square" rtlCol="0">
            <a:spAutoFit/>
          </a:bodyPr>
          <a:lstStyle/>
          <a:p>
            <a:r>
              <a:rPr lang="en-GB" sz="1400" dirty="0">
                <a:latin typeface="Arial" pitchFamily="34" charset="0"/>
                <a:cs typeface="Arial" pitchFamily="34" charset="0"/>
              </a:rPr>
              <a:t> 1) Explain why metals are sometimes </a:t>
            </a:r>
            <a:r>
              <a:rPr lang="en-GB" sz="1400" b="1" dirty="0">
                <a:latin typeface="Arial" pitchFamily="34" charset="0"/>
                <a:cs typeface="Arial" pitchFamily="34" charset="0"/>
              </a:rPr>
              <a:t>mixed together </a:t>
            </a:r>
            <a:r>
              <a:rPr lang="en-GB" sz="1400" dirty="0">
                <a:latin typeface="Arial" pitchFamily="34" charset="0"/>
                <a:cs typeface="Arial" pitchFamily="34" charset="0"/>
              </a:rPr>
              <a:t>to </a:t>
            </a:r>
          </a:p>
          <a:p>
            <a:r>
              <a:rPr lang="en-GB" sz="1400" dirty="0">
                <a:latin typeface="Arial" pitchFamily="34" charset="0"/>
                <a:cs typeface="Arial" pitchFamily="34" charset="0"/>
              </a:rPr>
              <a:t>      make </a:t>
            </a:r>
            <a:r>
              <a:rPr lang="en-GB" sz="1400" b="1" dirty="0">
                <a:latin typeface="Arial" pitchFamily="34" charset="0"/>
                <a:cs typeface="Arial" pitchFamily="34" charset="0"/>
              </a:rPr>
              <a:t>alloys</a:t>
            </a:r>
            <a:r>
              <a:rPr lang="en-GB" sz="1400" dirty="0">
                <a:latin typeface="Arial" pitchFamily="34" charset="0"/>
                <a:cs typeface="Arial" pitchFamily="34" charset="0"/>
              </a:rPr>
              <a:t>. </a:t>
            </a:r>
          </a:p>
        </p:txBody>
      </p:sp>
      <p:sp>
        <p:nvSpPr>
          <p:cNvPr id="22" name="Rectangle 21"/>
          <p:cNvSpPr/>
          <p:nvPr/>
        </p:nvSpPr>
        <p:spPr>
          <a:xfrm>
            <a:off x="4376936" y="2060848"/>
            <a:ext cx="4968552" cy="1446550"/>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p:txBody>
      </p:sp>
      <p:sp>
        <p:nvSpPr>
          <p:cNvPr id="23" name="TextBox 22"/>
          <p:cNvSpPr txBox="1"/>
          <p:nvPr/>
        </p:nvSpPr>
        <p:spPr>
          <a:xfrm>
            <a:off x="4592960" y="3789040"/>
            <a:ext cx="4968552" cy="523220"/>
          </a:xfrm>
          <a:prstGeom prst="rect">
            <a:avLst/>
          </a:prstGeom>
          <a:noFill/>
        </p:spPr>
        <p:txBody>
          <a:bodyPr wrap="square" rtlCol="0">
            <a:spAutoFit/>
          </a:bodyPr>
          <a:lstStyle/>
          <a:p>
            <a:r>
              <a:rPr lang="en-GB" sz="1400" dirty="0">
                <a:latin typeface="Arial" pitchFamily="34" charset="0"/>
                <a:cs typeface="Arial" pitchFamily="34" charset="0"/>
              </a:rPr>
              <a:t>2)  </a:t>
            </a:r>
            <a:r>
              <a:rPr lang="en-GB" sz="1400" b="1" dirty="0">
                <a:latin typeface="Arial" pitchFamily="34" charset="0"/>
                <a:cs typeface="Arial" pitchFamily="34" charset="0"/>
              </a:rPr>
              <a:t>Steel</a:t>
            </a:r>
            <a:r>
              <a:rPr lang="en-GB" sz="1400" dirty="0">
                <a:latin typeface="Arial" pitchFamily="34" charset="0"/>
                <a:cs typeface="Arial" pitchFamily="34" charset="0"/>
              </a:rPr>
              <a:t> is an alloy. Complete the boxes below of the  </a:t>
            </a:r>
          </a:p>
          <a:p>
            <a:r>
              <a:rPr lang="en-GB" sz="1400" dirty="0">
                <a:latin typeface="Arial" pitchFamily="34" charset="0"/>
                <a:cs typeface="Arial" pitchFamily="34" charset="0"/>
              </a:rPr>
              <a:t>      elements that create steel. </a:t>
            </a:r>
          </a:p>
        </p:txBody>
      </p:sp>
      <p:sp>
        <p:nvSpPr>
          <p:cNvPr id="24" name="Rounded Rectangle 23"/>
          <p:cNvSpPr/>
          <p:nvPr/>
        </p:nvSpPr>
        <p:spPr>
          <a:xfrm>
            <a:off x="6033120" y="5301208"/>
            <a:ext cx="1872208" cy="504056"/>
          </a:xfrm>
          <a:prstGeom prst="round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C…………….</a:t>
            </a:r>
          </a:p>
        </p:txBody>
      </p:sp>
      <p:sp>
        <p:nvSpPr>
          <p:cNvPr id="25" name="Rounded Rectangle 24"/>
          <p:cNvSpPr/>
          <p:nvPr/>
        </p:nvSpPr>
        <p:spPr>
          <a:xfrm>
            <a:off x="5961112" y="4365104"/>
            <a:ext cx="1872208" cy="504056"/>
          </a:xfrm>
          <a:prstGeom prst="round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I…………….</a:t>
            </a:r>
          </a:p>
        </p:txBody>
      </p:sp>
      <p:sp>
        <p:nvSpPr>
          <p:cNvPr id="26" name="Plus 25"/>
          <p:cNvSpPr/>
          <p:nvPr/>
        </p:nvSpPr>
        <p:spPr>
          <a:xfrm>
            <a:off x="6681192" y="4869160"/>
            <a:ext cx="432048" cy="432048"/>
          </a:xfrm>
          <a:prstGeom prst="mathPlus">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Equal 26"/>
          <p:cNvSpPr/>
          <p:nvPr/>
        </p:nvSpPr>
        <p:spPr>
          <a:xfrm>
            <a:off x="6537176" y="5805264"/>
            <a:ext cx="792088" cy="504056"/>
          </a:xfrm>
          <a:prstGeom prst="mathEqual">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8" name="TextBox 27"/>
          <p:cNvSpPr txBox="1"/>
          <p:nvPr/>
        </p:nvSpPr>
        <p:spPr>
          <a:xfrm>
            <a:off x="6609184" y="6272644"/>
            <a:ext cx="648639" cy="369332"/>
          </a:xfrm>
          <a:prstGeom prst="rect">
            <a:avLst/>
          </a:prstGeom>
          <a:noFill/>
        </p:spPr>
        <p:txBody>
          <a:bodyPr wrap="none" rtlCol="0">
            <a:spAutoFit/>
          </a:bodyPr>
          <a:lstStyle/>
          <a:p>
            <a:r>
              <a:rPr lang="en-GB" dirty="0"/>
              <a:t>Steel</a:t>
            </a:r>
          </a:p>
        </p:txBody>
      </p:sp>
      <p:sp>
        <p:nvSpPr>
          <p:cNvPr id="30" name="Footer Placeholder 29"/>
          <p:cNvSpPr>
            <a:spLocks noGrp="1"/>
          </p:cNvSpPr>
          <p:nvPr>
            <p:ph type="ftr" sz="quarter" idx="11"/>
          </p:nvPr>
        </p:nvSpPr>
        <p:spPr/>
        <p:txBody>
          <a:bodyPr/>
          <a:lstStyle/>
          <a:p>
            <a:r>
              <a:rPr lang="en-GB"/>
              <a:t>JMARSHALL</a:t>
            </a: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945360" y="275175"/>
            <a:ext cx="4464496" cy="504056"/>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Impact" pitchFamily="34" charset="0"/>
              </a:rPr>
              <a:t>Can you answer these questions?</a:t>
            </a:r>
          </a:p>
        </p:txBody>
      </p:sp>
      <p:pic>
        <p:nvPicPr>
          <p:cNvPr id="6" name="Picture 1"/>
          <p:cNvPicPr>
            <a:picLocks noChangeAspect="1" noChangeArrowheads="1"/>
          </p:cNvPicPr>
          <p:nvPr/>
        </p:nvPicPr>
        <p:blipFill>
          <a:blip r:embed="rId2" cstate="print"/>
          <a:srcRect/>
          <a:stretch>
            <a:fillRect/>
          </a:stretch>
        </p:blipFill>
        <p:spPr bwMode="auto">
          <a:xfrm>
            <a:off x="416496" y="188640"/>
            <a:ext cx="2085975" cy="933450"/>
          </a:xfrm>
          <a:prstGeom prst="rect">
            <a:avLst/>
          </a:prstGeom>
          <a:noFill/>
          <a:ln w="9525">
            <a:noFill/>
            <a:miter lim="800000"/>
            <a:headEnd/>
            <a:tailEnd/>
          </a:ln>
        </p:spPr>
      </p:pic>
      <p:sp>
        <p:nvSpPr>
          <p:cNvPr id="4" name="TextBox 3"/>
          <p:cNvSpPr txBox="1"/>
          <p:nvPr/>
        </p:nvSpPr>
        <p:spPr>
          <a:xfrm>
            <a:off x="158010" y="2696503"/>
            <a:ext cx="4824536" cy="492443"/>
          </a:xfrm>
          <a:prstGeom prst="rect">
            <a:avLst/>
          </a:prstGeom>
          <a:noFill/>
        </p:spPr>
        <p:txBody>
          <a:bodyPr wrap="square" rtlCol="0">
            <a:spAutoFit/>
          </a:bodyPr>
          <a:lstStyle/>
          <a:p>
            <a:pPr marL="228600" indent="-228600">
              <a:buAutoNum type="arabicParenR"/>
            </a:pPr>
            <a:r>
              <a:rPr lang="en-GB" sz="1400" dirty="0">
                <a:latin typeface="Arial" pitchFamily="34" charset="0"/>
                <a:cs typeface="Arial" pitchFamily="34" charset="0"/>
              </a:rPr>
              <a:t>Explain why </a:t>
            </a:r>
            <a:r>
              <a:rPr lang="en-GB" sz="1400" b="1" dirty="0">
                <a:latin typeface="Arial" pitchFamily="34" charset="0"/>
                <a:cs typeface="Arial" pitchFamily="34" charset="0"/>
              </a:rPr>
              <a:t>copper </a:t>
            </a:r>
            <a:r>
              <a:rPr lang="en-GB" sz="1400" dirty="0">
                <a:latin typeface="Arial" pitchFamily="34" charset="0"/>
                <a:cs typeface="Arial" pitchFamily="34" charset="0"/>
              </a:rPr>
              <a:t>is used in </a:t>
            </a:r>
            <a:r>
              <a:rPr lang="en-GB" sz="1400" b="1" dirty="0">
                <a:latin typeface="Arial" pitchFamily="34" charset="0"/>
                <a:cs typeface="Arial" pitchFamily="34" charset="0"/>
              </a:rPr>
              <a:t>electrical </a:t>
            </a:r>
            <a:r>
              <a:rPr lang="en-GB" sz="1400" dirty="0">
                <a:latin typeface="Arial" pitchFamily="34" charset="0"/>
                <a:cs typeface="Arial" pitchFamily="34" charset="0"/>
              </a:rPr>
              <a:t>wires.</a:t>
            </a:r>
            <a:endParaRPr lang="en-GB" sz="1200" dirty="0">
              <a:latin typeface="Arial" pitchFamily="34" charset="0"/>
              <a:cs typeface="Arial" pitchFamily="34" charset="0"/>
            </a:endParaRPr>
          </a:p>
          <a:p>
            <a:pPr marL="228600" indent="-228600" algn="ctr"/>
            <a:endParaRPr lang="en-GB" sz="1200" dirty="0">
              <a:latin typeface="Arial" pitchFamily="34" charset="0"/>
              <a:cs typeface="Arial" pitchFamily="34" charset="0"/>
            </a:endParaRPr>
          </a:p>
        </p:txBody>
      </p:sp>
      <p:sp>
        <p:nvSpPr>
          <p:cNvPr id="7" name="Rectangle 6"/>
          <p:cNvSpPr/>
          <p:nvPr/>
        </p:nvSpPr>
        <p:spPr>
          <a:xfrm>
            <a:off x="0" y="2813447"/>
            <a:ext cx="4160912" cy="1231106"/>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p:txBody>
      </p:sp>
      <p:pic>
        <p:nvPicPr>
          <p:cNvPr id="97282" name="Picture 2" descr="Copper Wire Images, Stock Photos &amp; Vectors | Shutterstock"/>
          <p:cNvPicPr>
            <a:picLocks noChangeAspect="1" noChangeArrowheads="1"/>
          </p:cNvPicPr>
          <p:nvPr/>
        </p:nvPicPr>
        <p:blipFill>
          <a:blip r:embed="rId3" cstate="print"/>
          <a:srcRect t="18900" b="16301"/>
          <a:stretch>
            <a:fillRect/>
          </a:stretch>
        </p:blipFill>
        <p:spPr bwMode="auto">
          <a:xfrm>
            <a:off x="2244228" y="1774969"/>
            <a:ext cx="1904656" cy="970719"/>
          </a:xfrm>
          <a:prstGeom prst="rect">
            <a:avLst/>
          </a:prstGeom>
          <a:noFill/>
        </p:spPr>
      </p:pic>
      <p:sp>
        <p:nvSpPr>
          <p:cNvPr id="8" name="TextBox 7"/>
          <p:cNvSpPr txBox="1"/>
          <p:nvPr/>
        </p:nvSpPr>
        <p:spPr>
          <a:xfrm>
            <a:off x="200472" y="4106252"/>
            <a:ext cx="4824536" cy="1969770"/>
          </a:xfrm>
          <a:prstGeom prst="rect">
            <a:avLst/>
          </a:prstGeom>
          <a:noFill/>
        </p:spPr>
        <p:txBody>
          <a:bodyPr wrap="square" rtlCol="0">
            <a:spAutoFit/>
          </a:bodyPr>
          <a:lstStyle/>
          <a:p>
            <a:pPr marL="228600" indent="-228600"/>
            <a:r>
              <a:rPr lang="en-GB" sz="1400" dirty="0">
                <a:latin typeface="Arial" pitchFamily="34" charset="0"/>
                <a:cs typeface="Arial" pitchFamily="34" charset="0"/>
              </a:rPr>
              <a:t>2)  Explain what is a </a:t>
            </a:r>
            <a:r>
              <a:rPr lang="en-GB" sz="1400" b="1" dirty="0">
                <a:latin typeface="Arial" pitchFamily="34" charset="0"/>
                <a:cs typeface="Arial" pitchFamily="34" charset="0"/>
              </a:rPr>
              <a:t>non-ferrous</a:t>
            </a:r>
            <a:r>
              <a:rPr lang="en-GB" sz="1400" dirty="0">
                <a:latin typeface="Arial" pitchFamily="34" charset="0"/>
                <a:cs typeface="Arial" pitchFamily="34" charset="0"/>
              </a:rPr>
              <a:t> metal is.</a:t>
            </a:r>
            <a:endParaRPr lang="en-GB" sz="1200" b="1"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r>
              <a:rPr lang="en-GB" sz="1200" dirty="0">
                <a:latin typeface="Arial" pitchFamily="34" charset="0"/>
                <a:cs typeface="Arial" pitchFamily="34" charset="0"/>
              </a:rPr>
              <a:t>   </a:t>
            </a:r>
          </a:p>
          <a:p>
            <a:pPr marL="228600" indent="-228600" algn="ctr"/>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lgn="ctr"/>
            <a:endParaRPr lang="en-GB" sz="1200" dirty="0">
              <a:latin typeface="Arial" pitchFamily="34" charset="0"/>
              <a:cs typeface="Arial" pitchFamily="34" charset="0"/>
            </a:endParaRPr>
          </a:p>
        </p:txBody>
      </p:sp>
      <p:sp>
        <p:nvSpPr>
          <p:cNvPr id="9" name="Rectangle 8"/>
          <p:cNvSpPr/>
          <p:nvPr/>
        </p:nvSpPr>
        <p:spPr>
          <a:xfrm>
            <a:off x="40904" y="4106252"/>
            <a:ext cx="4160912" cy="1231106"/>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p:txBody>
      </p:sp>
      <p:sp>
        <p:nvSpPr>
          <p:cNvPr id="10" name="TextBox 9"/>
          <p:cNvSpPr txBox="1"/>
          <p:nvPr/>
        </p:nvSpPr>
        <p:spPr>
          <a:xfrm>
            <a:off x="4870051" y="1073497"/>
            <a:ext cx="4824536" cy="1785104"/>
          </a:xfrm>
          <a:prstGeom prst="rect">
            <a:avLst/>
          </a:prstGeom>
          <a:noFill/>
        </p:spPr>
        <p:txBody>
          <a:bodyPr wrap="square" rtlCol="0">
            <a:spAutoFit/>
          </a:bodyPr>
          <a:lstStyle/>
          <a:p>
            <a:pPr marL="228600" indent="-228600"/>
            <a:r>
              <a:rPr lang="en-GB" sz="1400" dirty="0">
                <a:latin typeface="Arial" pitchFamily="34" charset="0"/>
                <a:cs typeface="Arial" pitchFamily="34" charset="0"/>
              </a:rPr>
              <a:t>4)  Explain why </a:t>
            </a:r>
            <a:r>
              <a:rPr lang="en-GB" sz="1400" b="1" dirty="0">
                <a:latin typeface="Arial" pitchFamily="34" charset="0"/>
                <a:cs typeface="Arial" pitchFamily="34" charset="0"/>
              </a:rPr>
              <a:t>stainless steel </a:t>
            </a:r>
            <a:r>
              <a:rPr lang="en-GB" sz="1400" dirty="0">
                <a:latin typeface="Arial" pitchFamily="34" charset="0"/>
                <a:cs typeface="Arial" pitchFamily="34" charset="0"/>
              </a:rPr>
              <a:t>is used for cutlery. </a:t>
            </a: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r>
              <a:rPr lang="en-GB" sz="1200" dirty="0">
                <a:latin typeface="Arial" pitchFamily="34" charset="0"/>
                <a:cs typeface="Arial" pitchFamily="34" charset="0"/>
              </a:rPr>
              <a:t>   </a:t>
            </a:r>
          </a:p>
          <a:p>
            <a:pPr marL="228600" indent="-228600" algn="ctr"/>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lgn="ctr"/>
            <a:endParaRPr lang="en-GB" sz="1200" dirty="0">
              <a:latin typeface="Arial" pitchFamily="34" charset="0"/>
              <a:cs typeface="Arial" pitchFamily="34" charset="0"/>
            </a:endParaRPr>
          </a:p>
        </p:txBody>
      </p:sp>
      <p:sp>
        <p:nvSpPr>
          <p:cNvPr id="11" name="Rectangle 10"/>
          <p:cNvSpPr/>
          <p:nvPr/>
        </p:nvSpPr>
        <p:spPr>
          <a:xfrm>
            <a:off x="5025008" y="2564904"/>
            <a:ext cx="4160912" cy="1231106"/>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p:txBody>
      </p:sp>
      <p:pic>
        <p:nvPicPr>
          <p:cNvPr id="97284" name="Picture 4" descr="Stellar Tattershall 44 Piece Polished Stainless Steel Cutlery Set ..."/>
          <p:cNvPicPr>
            <a:picLocks noChangeAspect="1" noChangeArrowheads="1"/>
          </p:cNvPicPr>
          <p:nvPr/>
        </p:nvPicPr>
        <p:blipFill>
          <a:blip r:embed="rId4" cstate="print"/>
          <a:srcRect t="10772" b="10389"/>
          <a:stretch>
            <a:fillRect/>
          </a:stretch>
        </p:blipFill>
        <p:spPr bwMode="auto">
          <a:xfrm>
            <a:off x="6100772" y="1298383"/>
            <a:ext cx="2009384" cy="1584176"/>
          </a:xfrm>
          <a:prstGeom prst="rect">
            <a:avLst/>
          </a:prstGeom>
          <a:noFill/>
        </p:spPr>
      </p:pic>
      <p:sp>
        <p:nvSpPr>
          <p:cNvPr id="12" name="TextBox 11"/>
          <p:cNvSpPr txBox="1"/>
          <p:nvPr/>
        </p:nvSpPr>
        <p:spPr>
          <a:xfrm>
            <a:off x="4736976" y="3861048"/>
            <a:ext cx="4824536" cy="1785104"/>
          </a:xfrm>
          <a:prstGeom prst="rect">
            <a:avLst/>
          </a:prstGeom>
          <a:noFill/>
        </p:spPr>
        <p:txBody>
          <a:bodyPr wrap="square" rtlCol="0">
            <a:spAutoFit/>
          </a:bodyPr>
          <a:lstStyle/>
          <a:p>
            <a:pPr marL="228600" indent="-228600"/>
            <a:r>
              <a:rPr lang="en-GB" sz="1400" dirty="0">
                <a:latin typeface="Arial" pitchFamily="34" charset="0"/>
                <a:cs typeface="Arial" pitchFamily="34" charset="0"/>
              </a:rPr>
              <a:t>5)  Explain why metals are used for</a:t>
            </a:r>
            <a:r>
              <a:rPr lang="en-GB" sz="1400" b="1" dirty="0">
                <a:latin typeface="Arial" pitchFamily="34" charset="0"/>
                <a:cs typeface="Arial" pitchFamily="34" charset="0"/>
              </a:rPr>
              <a:t> radiators</a:t>
            </a:r>
            <a:r>
              <a:rPr lang="en-GB" sz="1400" dirty="0">
                <a:latin typeface="Arial" pitchFamily="34" charset="0"/>
                <a:cs typeface="Arial" pitchFamily="34" charset="0"/>
              </a:rPr>
              <a:t>. </a:t>
            </a: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r>
              <a:rPr lang="en-GB" sz="1200" dirty="0">
                <a:latin typeface="Arial" pitchFamily="34" charset="0"/>
                <a:cs typeface="Arial" pitchFamily="34" charset="0"/>
              </a:rPr>
              <a:t>   </a:t>
            </a:r>
          </a:p>
          <a:p>
            <a:pPr marL="228600" indent="-228600" algn="ctr"/>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lgn="ctr"/>
            <a:endParaRPr lang="en-GB" sz="1200" dirty="0">
              <a:latin typeface="Arial" pitchFamily="34" charset="0"/>
              <a:cs typeface="Arial" pitchFamily="34" charset="0"/>
            </a:endParaRPr>
          </a:p>
        </p:txBody>
      </p:sp>
      <p:sp>
        <p:nvSpPr>
          <p:cNvPr id="14" name="Rectangle 13"/>
          <p:cNvSpPr/>
          <p:nvPr/>
        </p:nvSpPr>
        <p:spPr>
          <a:xfrm>
            <a:off x="5184576" y="5517232"/>
            <a:ext cx="4160912" cy="1015663"/>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p:txBody>
      </p:sp>
      <p:pic>
        <p:nvPicPr>
          <p:cNvPr id="97286" name="Picture 6" descr="How to Hang a Radiator « Absolute Hardware"/>
          <p:cNvPicPr>
            <a:picLocks noChangeAspect="1" noChangeArrowheads="1"/>
          </p:cNvPicPr>
          <p:nvPr/>
        </p:nvPicPr>
        <p:blipFill>
          <a:blip r:embed="rId5" cstate="print"/>
          <a:srcRect l="11296"/>
          <a:stretch>
            <a:fillRect/>
          </a:stretch>
        </p:blipFill>
        <p:spPr bwMode="auto">
          <a:xfrm>
            <a:off x="6321152" y="4221088"/>
            <a:ext cx="2016224" cy="1525777"/>
          </a:xfrm>
          <a:prstGeom prst="rect">
            <a:avLst/>
          </a:prstGeom>
          <a:noFill/>
        </p:spPr>
      </p:pic>
      <p:sp>
        <p:nvSpPr>
          <p:cNvPr id="16" name="TextBox 15"/>
          <p:cNvSpPr txBox="1"/>
          <p:nvPr/>
        </p:nvSpPr>
        <p:spPr>
          <a:xfrm>
            <a:off x="144016" y="5371466"/>
            <a:ext cx="4824536" cy="1969770"/>
          </a:xfrm>
          <a:prstGeom prst="rect">
            <a:avLst/>
          </a:prstGeom>
          <a:noFill/>
        </p:spPr>
        <p:txBody>
          <a:bodyPr wrap="square" rtlCol="0">
            <a:spAutoFit/>
          </a:bodyPr>
          <a:lstStyle/>
          <a:p>
            <a:pPr marL="228600" indent="-228600"/>
            <a:r>
              <a:rPr lang="en-GB" sz="1400" dirty="0">
                <a:latin typeface="Arial" pitchFamily="34" charset="0"/>
                <a:cs typeface="Arial" pitchFamily="34" charset="0"/>
              </a:rPr>
              <a:t>3)  List three </a:t>
            </a:r>
            <a:r>
              <a:rPr lang="en-GB" sz="1400" b="1" dirty="0">
                <a:latin typeface="Arial" pitchFamily="34" charset="0"/>
                <a:cs typeface="Arial" pitchFamily="34" charset="0"/>
              </a:rPr>
              <a:t>magnetic </a:t>
            </a:r>
            <a:r>
              <a:rPr lang="en-GB" sz="1400" dirty="0">
                <a:latin typeface="Arial" pitchFamily="34" charset="0"/>
                <a:cs typeface="Arial" pitchFamily="34" charset="0"/>
              </a:rPr>
              <a:t>metals.</a:t>
            </a:r>
            <a:endParaRPr lang="en-GB" sz="1200" b="1"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r>
              <a:rPr lang="en-GB" sz="1200" dirty="0">
                <a:latin typeface="Arial" pitchFamily="34" charset="0"/>
                <a:cs typeface="Arial" pitchFamily="34" charset="0"/>
              </a:rPr>
              <a:t>   </a:t>
            </a:r>
          </a:p>
          <a:p>
            <a:pPr marL="228600" indent="-228600" algn="ctr"/>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lgn="ctr"/>
            <a:endParaRPr lang="en-GB" sz="1200" dirty="0">
              <a:latin typeface="Arial" pitchFamily="34" charset="0"/>
              <a:cs typeface="Arial" pitchFamily="34" charset="0"/>
            </a:endParaRPr>
          </a:p>
        </p:txBody>
      </p:sp>
      <p:sp>
        <p:nvSpPr>
          <p:cNvPr id="17" name="Rectangle 16"/>
          <p:cNvSpPr/>
          <p:nvPr/>
        </p:nvSpPr>
        <p:spPr>
          <a:xfrm>
            <a:off x="0" y="5517817"/>
            <a:ext cx="4160912" cy="1169551"/>
          </a:xfrm>
          <a:prstGeom prst="rect">
            <a:avLst/>
          </a:prstGeom>
        </p:spPr>
        <p:txBody>
          <a:bodyPr wrap="square">
            <a:spAutoFit/>
          </a:bodyPr>
          <a:lstStyle/>
          <a:p>
            <a:pPr marL="342900" indent="-342900"/>
            <a:r>
              <a:rPr lang="en-GB" sz="1400" b="1" dirty="0">
                <a:latin typeface="Arial" pitchFamily="34" charset="0"/>
                <a:cs typeface="Arial" pitchFamily="34" charset="0"/>
              </a:rPr>
              <a:t> ……………………………………………………………………………………………………………………………………………………………………………………………………………………</a:t>
            </a:r>
          </a:p>
        </p:txBody>
      </p:sp>
      <p:sp>
        <p:nvSpPr>
          <p:cNvPr id="19" name="Footer Placeholder 18"/>
          <p:cNvSpPr>
            <a:spLocks noGrp="1"/>
          </p:cNvSpPr>
          <p:nvPr>
            <p:ph type="ftr" sz="quarter" idx="11"/>
          </p:nvPr>
        </p:nvSpPr>
        <p:spPr/>
        <p:txBody>
          <a:bodyPr/>
          <a:lstStyle/>
          <a:p>
            <a:r>
              <a:rPr lang="en-GB"/>
              <a:t>JMARSHALL</a:t>
            </a:r>
          </a:p>
        </p:txBody>
      </p:sp>
      <p:sp>
        <p:nvSpPr>
          <p:cNvPr id="20" name="TextBox 19">
            <a:extLst>
              <a:ext uri="{FF2B5EF4-FFF2-40B4-BE49-F238E27FC236}">
                <a16:creationId xmlns:a16="http://schemas.microsoft.com/office/drawing/2014/main" id="{87BB3033-A158-429B-9984-B182E97DE88A}"/>
              </a:ext>
            </a:extLst>
          </p:cNvPr>
          <p:cNvSpPr txBox="1"/>
          <p:nvPr/>
        </p:nvSpPr>
        <p:spPr>
          <a:xfrm>
            <a:off x="293921" y="1370624"/>
            <a:ext cx="3885692" cy="461665"/>
          </a:xfrm>
          <a:prstGeom prst="rect">
            <a:avLst/>
          </a:prstGeom>
          <a:noFill/>
        </p:spPr>
        <p:txBody>
          <a:bodyPr wrap="square">
            <a:spAutoFit/>
          </a:bodyPr>
          <a:lstStyle/>
          <a:p>
            <a:r>
              <a:rPr lang="en-GB" sz="1200" dirty="0">
                <a:solidFill>
                  <a:schemeClr val="tx1"/>
                </a:solidFill>
                <a:latin typeface="Arial" panose="020B0604020202020204" pitchFamily="34" charset="0"/>
                <a:cs typeface="Arial" pitchFamily="34" charset="0"/>
              </a:rPr>
              <a:t>Look at the ‘Metals’ chapter on technologystudent.com to help you </a:t>
            </a:r>
            <a:endParaRPr lang="en-GB" sz="1200" dirty="0"/>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440832" y="188640"/>
            <a:ext cx="5760640" cy="504056"/>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Impact" pitchFamily="34" charset="0"/>
              </a:rPr>
              <a:t>Metal  finishes</a:t>
            </a:r>
          </a:p>
        </p:txBody>
      </p:sp>
      <p:pic>
        <p:nvPicPr>
          <p:cNvPr id="6" name="Picture 1"/>
          <p:cNvPicPr>
            <a:picLocks noChangeAspect="1" noChangeArrowheads="1"/>
          </p:cNvPicPr>
          <p:nvPr/>
        </p:nvPicPr>
        <p:blipFill>
          <a:blip r:embed="rId2" cstate="print"/>
          <a:srcRect/>
          <a:stretch>
            <a:fillRect/>
          </a:stretch>
        </p:blipFill>
        <p:spPr bwMode="auto">
          <a:xfrm>
            <a:off x="416496" y="188640"/>
            <a:ext cx="2085975" cy="933450"/>
          </a:xfrm>
          <a:prstGeom prst="rect">
            <a:avLst/>
          </a:prstGeom>
          <a:noFill/>
          <a:ln w="9525">
            <a:noFill/>
            <a:miter lim="800000"/>
            <a:headEnd/>
            <a:tailEnd/>
          </a:ln>
        </p:spPr>
      </p:pic>
      <p:sp>
        <p:nvSpPr>
          <p:cNvPr id="7" name="Rounded Rectangle 6"/>
          <p:cNvSpPr/>
          <p:nvPr/>
        </p:nvSpPr>
        <p:spPr>
          <a:xfrm>
            <a:off x="200472" y="1052736"/>
            <a:ext cx="4824536" cy="792088"/>
          </a:xfrm>
          <a:prstGeom prst="round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400" dirty="0">
                <a:solidFill>
                  <a:schemeClr val="tx1"/>
                </a:solidFill>
              </a:rPr>
              <a:t>Use technologystudent.com the chapter on ‘Finishes to Metals’ to read about metal finishes and why they are used. </a:t>
            </a:r>
          </a:p>
          <a:p>
            <a:r>
              <a:rPr lang="en-GB" sz="1400" dirty="0">
                <a:solidFill>
                  <a:schemeClr val="tx1"/>
                </a:solidFill>
              </a:rPr>
              <a:t>Then answer these questions. </a:t>
            </a:r>
            <a:endParaRPr lang="en-GB" sz="1400" dirty="0">
              <a:solidFill>
                <a:schemeClr val="tx1"/>
              </a:solidFill>
              <a:cs typeface="Arial" pitchFamily="34" charset="0"/>
            </a:endParaRPr>
          </a:p>
        </p:txBody>
      </p:sp>
      <p:pic>
        <p:nvPicPr>
          <p:cNvPr id="7170" name="Picture 2" descr="5 Different Methods of Industrial Paint Application | Rawlins ..."/>
          <p:cNvPicPr>
            <a:picLocks noChangeAspect="1" noChangeArrowheads="1"/>
          </p:cNvPicPr>
          <p:nvPr/>
        </p:nvPicPr>
        <p:blipFill>
          <a:blip r:embed="rId3" cstate="print"/>
          <a:srcRect/>
          <a:stretch>
            <a:fillRect/>
          </a:stretch>
        </p:blipFill>
        <p:spPr bwMode="auto">
          <a:xfrm>
            <a:off x="272480" y="2420888"/>
            <a:ext cx="2360712" cy="2360712"/>
          </a:xfrm>
          <a:prstGeom prst="rect">
            <a:avLst/>
          </a:prstGeom>
          <a:noFill/>
        </p:spPr>
      </p:pic>
      <p:pic>
        <p:nvPicPr>
          <p:cNvPr id="7174" name="Picture 6" descr="DIP Coating Single Colored Cable Shear-WD509A-JIMMAO International ..."/>
          <p:cNvPicPr>
            <a:picLocks noChangeAspect="1" noChangeArrowheads="1"/>
          </p:cNvPicPr>
          <p:nvPr/>
        </p:nvPicPr>
        <p:blipFill>
          <a:blip r:embed="rId4" cstate="print"/>
          <a:srcRect/>
          <a:stretch>
            <a:fillRect/>
          </a:stretch>
        </p:blipFill>
        <p:spPr bwMode="auto">
          <a:xfrm>
            <a:off x="2576736" y="2445990"/>
            <a:ext cx="2279154" cy="2279154"/>
          </a:xfrm>
          <a:prstGeom prst="rect">
            <a:avLst/>
          </a:prstGeom>
          <a:noFill/>
        </p:spPr>
      </p:pic>
      <p:sp>
        <p:nvSpPr>
          <p:cNvPr id="11" name="TextBox 10"/>
          <p:cNvSpPr txBox="1"/>
          <p:nvPr/>
        </p:nvSpPr>
        <p:spPr>
          <a:xfrm>
            <a:off x="1299408" y="1916832"/>
            <a:ext cx="1853392" cy="523220"/>
          </a:xfrm>
          <a:prstGeom prst="rect">
            <a:avLst/>
          </a:prstGeom>
          <a:noFill/>
        </p:spPr>
        <p:txBody>
          <a:bodyPr wrap="none" rtlCol="0">
            <a:spAutoFit/>
          </a:bodyPr>
          <a:lstStyle/>
          <a:p>
            <a:r>
              <a:rPr lang="en-GB" sz="2800" dirty="0">
                <a:solidFill>
                  <a:srgbClr val="FF0000"/>
                </a:solidFill>
                <a:latin typeface="Impact" pitchFamily="34" charset="0"/>
              </a:rPr>
              <a:t>Dip coating</a:t>
            </a:r>
          </a:p>
        </p:txBody>
      </p:sp>
      <p:sp>
        <p:nvSpPr>
          <p:cNvPr id="12" name="Rectangle 11"/>
          <p:cNvSpPr/>
          <p:nvPr/>
        </p:nvSpPr>
        <p:spPr>
          <a:xfrm>
            <a:off x="72008" y="5013176"/>
            <a:ext cx="4160912" cy="1661993"/>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p:txBody>
      </p:sp>
      <p:sp>
        <p:nvSpPr>
          <p:cNvPr id="13" name="TextBox 12"/>
          <p:cNvSpPr txBox="1"/>
          <p:nvPr/>
        </p:nvSpPr>
        <p:spPr>
          <a:xfrm>
            <a:off x="200472" y="4843606"/>
            <a:ext cx="4824536" cy="1969770"/>
          </a:xfrm>
          <a:prstGeom prst="rect">
            <a:avLst/>
          </a:prstGeom>
          <a:noFill/>
        </p:spPr>
        <p:txBody>
          <a:bodyPr wrap="square" rtlCol="0">
            <a:spAutoFit/>
          </a:bodyPr>
          <a:lstStyle/>
          <a:p>
            <a:pPr marL="228600" indent="-228600"/>
            <a:r>
              <a:rPr lang="en-GB" sz="1400" dirty="0">
                <a:latin typeface="Arial" pitchFamily="34" charset="0"/>
                <a:cs typeface="Arial" pitchFamily="34" charset="0"/>
              </a:rPr>
              <a:t>1) Explain what </a:t>
            </a:r>
            <a:r>
              <a:rPr lang="en-GB" sz="1400" b="1" dirty="0">
                <a:latin typeface="Arial" pitchFamily="34" charset="0"/>
                <a:cs typeface="Arial" pitchFamily="34" charset="0"/>
              </a:rPr>
              <a:t>dip coating </a:t>
            </a:r>
            <a:r>
              <a:rPr lang="en-GB" sz="1400" dirty="0">
                <a:latin typeface="Arial" pitchFamily="34" charset="0"/>
                <a:cs typeface="Arial" pitchFamily="34" charset="0"/>
              </a:rPr>
              <a:t>is and why it is used.</a:t>
            </a:r>
            <a:endParaRPr lang="en-GB" sz="1200" b="1"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r>
              <a:rPr lang="en-GB" sz="1200" dirty="0">
                <a:latin typeface="Arial" pitchFamily="34" charset="0"/>
                <a:cs typeface="Arial" pitchFamily="34" charset="0"/>
              </a:rPr>
              <a:t>   </a:t>
            </a:r>
          </a:p>
          <a:p>
            <a:pPr marL="228600" indent="-228600" algn="ctr"/>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lgn="ctr"/>
            <a:endParaRPr lang="en-GB" sz="1200" dirty="0">
              <a:latin typeface="Arial" pitchFamily="34" charset="0"/>
              <a:cs typeface="Arial" pitchFamily="34" charset="0"/>
            </a:endParaRPr>
          </a:p>
        </p:txBody>
      </p:sp>
      <p:sp>
        <p:nvSpPr>
          <p:cNvPr id="14" name="TextBox 13"/>
          <p:cNvSpPr txBox="1"/>
          <p:nvPr/>
        </p:nvSpPr>
        <p:spPr>
          <a:xfrm>
            <a:off x="6177136" y="764704"/>
            <a:ext cx="2473754" cy="523220"/>
          </a:xfrm>
          <a:prstGeom prst="rect">
            <a:avLst/>
          </a:prstGeom>
          <a:noFill/>
        </p:spPr>
        <p:txBody>
          <a:bodyPr wrap="none" rtlCol="0">
            <a:spAutoFit/>
          </a:bodyPr>
          <a:lstStyle/>
          <a:p>
            <a:r>
              <a:rPr lang="en-GB" sz="2800" dirty="0">
                <a:solidFill>
                  <a:srgbClr val="0070C0"/>
                </a:solidFill>
                <a:latin typeface="Impact" pitchFamily="34" charset="0"/>
              </a:rPr>
              <a:t>Powder coating</a:t>
            </a:r>
          </a:p>
        </p:txBody>
      </p:sp>
      <p:pic>
        <p:nvPicPr>
          <p:cNvPr id="7176" name="Picture 8" descr="The Benefits of Powder Coating to Your Business"/>
          <p:cNvPicPr>
            <a:picLocks noChangeAspect="1" noChangeArrowheads="1"/>
          </p:cNvPicPr>
          <p:nvPr/>
        </p:nvPicPr>
        <p:blipFill>
          <a:blip r:embed="rId5" cstate="print"/>
          <a:srcRect/>
          <a:stretch>
            <a:fillRect/>
          </a:stretch>
        </p:blipFill>
        <p:spPr bwMode="auto">
          <a:xfrm>
            <a:off x="5313039" y="1268760"/>
            <a:ext cx="2232248" cy="1487793"/>
          </a:xfrm>
          <a:prstGeom prst="rect">
            <a:avLst/>
          </a:prstGeom>
          <a:noFill/>
        </p:spPr>
      </p:pic>
      <p:pic>
        <p:nvPicPr>
          <p:cNvPr id="7178" name="Picture 10" descr="Compression Springs – Plummers Industries"/>
          <p:cNvPicPr>
            <a:picLocks noChangeAspect="1" noChangeArrowheads="1"/>
          </p:cNvPicPr>
          <p:nvPr/>
        </p:nvPicPr>
        <p:blipFill>
          <a:blip r:embed="rId6" cstate="print"/>
          <a:srcRect/>
          <a:stretch>
            <a:fillRect/>
          </a:stretch>
        </p:blipFill>
        <p:spPr bwMode="auto">
          <a:xfrm>
            <a:off x="7401272" y="1268760"/>
            <a:ext cx="2016224" cy="1510223"/>
          </a:xfrm>
          <a:prstGeom prst="rect">
            <a:avLst/>
          </a:prstGeom>
          <a:noFill/>
        </p:spPr>
      </p:pic>
      <p:sp>
        <p:nvSpPr>
          <p:cNvPr id="17" name="TextBox 16"/>
          <p:cNvSpPr txBox="1"/>
          <p:nvPr/>
        </p:nvSpPr>
        <p:spPr>
          <a:xfrm>
            <a:off x="4808984" y="2780928"/>
            <a:ext cx="4824536" cy="1969770"/>
          </a:xfrm>
          <a:prstGeom prst="rect">
            <a:avLst/>
          </a:prstGeom>
          <a:noFill/>
        </p:spPr>
        <p:txBody>
          <a:bodyPr wrap="square" rtlCol="0">
            <a:spAutoFit/>
          </a:bodyPr>
          <a:lstStyle/>
          <a:p>
            <a:pPr marL="228600" indent="-228600"/>
            <a:r>
              <a:rPr lang="en-GB" sz="1400" dirty="0">
                <a:latin typeface="Arial" pitchFamily="34" charset="0"/>
                <a:cs typeface="Arial" pitchFamily="34" charset="0"/>
              </a:rPr>
              <a:t>2)  Explain what </a:t>
            </a:r>
            <a:r>
              <a:rPr lang="en-GB" sz="1400" b="1" dirty="0">
                <a:latin typeface="Arial" pitchFamily="34" charset="0"/>
                <a:cs typeface="Arial" pitchFamily="34" charset="0"/>
              </a:rPr>
              <a:t>powder coating </a:t>
            </a:r>
            <a:r>
              <a:rPr lang="en-GB" sz="1400" dirty="0">
                <a:latin typeface="Arial" pitchFamily="34" charset="0"/>
                <a:cs typeface="Arial" pitchFamily="34" charset="0"/>
              </a:rPr>
              <a:t>is and why it is used.</a:t>
            </a:r>
            <a:endParaRPr lang="en-GB" sz="1200" b="1"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r>
              <a:rPr lang="en-GB" sz="1200" dirty="0">
                <a:latin typeface="Arial" pitchFamily="34" charset="0"/>
                <a:cs typeface="Arial" pitchFamily="34" charset="0"/>
              </a:rPr>
              <a:t>   </a:t>
            </a:r>
          </a:p>
          <a:p>
            <a:pPr marL="228600" indent="-228600" algn="ctr"/>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lgn="ctr"/>
            <a:endParaRPr lang="en-GB" sz="1200" dirty="0">
              <a:latin typeface="Arial" pitchFamily="34" charset="0"/>
              <a:cs typeface="Arial" pitchFamily="34" charset="0"/>
            </a:endParaRPr>
          </a:p>
        </p:txBody>
      </p:sp>
      <p:sp>
        <p:nvSpPr>
          <p:cNvPr id="18" name="Rectangle 17"/>
          <p:cNvSpPr/>
          <p:nvPr/>
        </p:nvSpPr>
        <p:spPr>
          <a:xfrm>
            <a:off x="5169024" y="2852936"/>
            <a:ext cx="4160912" cy="1015663"/>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p:txBody>
      </p:sp>
      <p:sp>
        <p:nvSpPr>
          <p:cNvPr id="19" name="TextBox 18"/>
          <p:cNvSpPr txBox="1"/>
          <p:nvPr/>
        </p:nvSpPr>
        <p:spPr>
          <a:xfrm>
            <a:off x="6485459" y="3861048"/>
            <a:ext cx="1923925" cy="523220"/>
          </a:xfrm>
          <a:prstGeom prst="rect">
            <a:avLst/>
          </a:prstGeom>
          <a:noFill/>
        </p:spPr>
        <p:txBody>
          <a:bodyPr wrap="none" rtlCol="0">
            <a:spAutoFit/>
          </a:bodyPr>
          <a:lstStyle/>
          <a:p>
            <a:r>
              <a:rPr lang="en-GB" sz="2800" dirty="0">
                <a:solidFill>
                  <a:schemeClr val="accent4">
                    <a:lumMod val="60000"/>
                    <a:lumOff val="40000"/>
                  </a:schemeClr>
                </a:solidFill>
                <a:latin typeface="Impact" pitchFamily="34" charset="0"/>
              </a:rPr>
              <a:t>Galvanising</a:t>
            </a:r>
          </a:p>
        </p:txBody>
      </p:sp>
      <p:pic>
        <p:nvPicPr>
          <p:cNvPr id="7180" name="Picture 12" descr="Coping with coatings | Article | Automotive Manufacturing Solutions"/>
          <p:cNvPicPr>
            <a:picLocks noChangeAspect="1" noChangeArrowheads="1"/>
          </p:cNvPicPr>
          <p:nvPr/>
        </p:nvPicPr>
        <p:blipFill>
          <a:blip r:embed="rId7" cstate="print"/>
          <a:srcRect/>
          <a:stretch>
            <a:fillRect/>
          </a:stretch>
        </p:blipFill>
        <p:spPr bwMode="auto">
          <a:xfrm>
            <a:off x="5025008" y="4725144"/>
            <a:ext cx="2736304" cy="1826483"/>
          </a:xfrm>
          <a:prstGeom prst="rect">
            <a:avLst/>
          </a:prstGeom>
          <a:noFill/>
        </p:spPr>
      </p:pic>
      <p:sp>
        <p:nvSpPr>
          <p:cNvPr id="21" name="Rectangle 20"/>
          <p:cNvSpPr/>
          <p:nvPr/>
        </p:nvSpPr>
        <p:spPr>
          <a:xfrm>
            <a:off x="7545288" y="4509120"/>
            <a:ext cx="2088232" cy="2092881"/>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p:txBody>
      </p:sp>
      <p:sp>
        <p:nvSpPr>
          <p:cNvPr id="22" name="TextBox 21"/>
          <p:cNvSpPr txBox="1"/>
          <p:nvPr/>
        </p:nvSpPr>
        <p:spPr>
          <a:xfrm>
            <a:off x="4880992" y="4293096"/>
            <a:ext cx="4824536" cy="1969770"/>
          </a:xfrm>
          <a:prstGeom prst="rect">
            <a:avLst/>
          </a:prstGeom>
          <a:noFill/>
        </p:spPr>
        <p:txBody>
          <a:bodyPr wrap="square" rtlCol="0">
            <a:spAutoFit/>
          </a:bodyPr>
          <a:lstStyle/>
          <a:p>
            <a:pPr marL="228600" indent="-228600"/>
            <a:r>
              <a:rPr lang="en-GB" sz="1400" dirty="0">
                <a:latin typeface="Arial" pitchFamily="34" charset="0"/>
                <a:cs typeface="Arial" pitchFamily="34" charset="0"/>
              </a:rPr>
              <a:t>3) Explain why</a:t>
            </a:r>
            <a:r>
              <a:rPr lang="en-GB" sz="1400" b="1" dirty="0">
                <a:latin typeface="Arial" pitchFamily="34" charset="0"/>
                <a:cs typeface="Arial" pitchFamily="34" charset="0"/>
              </a:rPr>
              <a:t> zinc </a:t>
            </a:r>
            <a:r>
              <a:rPr lang="en-GB" sz="1400" dirty="0">
                <a:latin typeface="Arial" pitchFamily="34" charset="0"/>
                <a:cs typeface="Arial" pitchFamily="34" charset="0"/>
              </a:rPr>
              <a:t>is used for </a:t>
            </a:r>
            <a:r>
              <a:rPr lang="en-GB" sz="1400" b="1" dirty="0">
                <a:latin typeface="Arial" pitchFamily="34" charset="0"/>
                <a:cs typeface="Arial" pitchFamily="34" charset="0"/>
              </a:rPr>
              <a:t>galvanising.</a:t>
            </a:r>
            <a:endParaRPr lang="en-GB" sz="1200" b="1"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r>
              <a:rPr lang="en-GB" sz="1200" dirty="0">
                <a:latin typeface="Arial" pitchFamily="34" charset="0"/>
                <a:cs typeface="Arial" pitchFamily="34" charset="0"/>
              </a:rPr>
              <a:t>   </a:t>
            </a:r>
          </a:p>
          <a:p>
            <a:pPr marL="228600" indent="-228600" algn="ctr"/>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lgn="ctr"/>
            <a:endParaRPr lang="en-GB" sz="1200" dirty="0">
              <a:latin typeface="Arial" pitchFamily="34" charset="0"/>
              <a:cs typeface="Arial" pitchFamily="34" charset="0"/>
            </a:endParaRPr>
          </a:p>
        </p:txBody>
      </p:sp>
      <p:sp>
        <p:nvSpPr>
          <p:cNvPr id="24" name="Footer Placeholder 23"/>
          <p:cNvSpPr>
            <a:spLocks noGrp="1"/>
          </p:cNvSpPr>
          <p:nvPr>
            <p:ph type="ftr" sz="quarter" idx="11"/>
          </p:nvPr>
        </p:nvSpPr>
        <p:spPr/>
        <p:txBody>
          <a:bodyPr/>
          <a:lstStyle/>
          <a:p>
            <a:r>
              <a:rPr lang="en-GB"/>
              <a:t>JMARSHALL</a:t>
            </a: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2480" y="1124744"/>
            <a:ext cx="4824536" cy="4339650"/>
          </a:xfrm>
          <a:prstGeom prst="rect">
            <a:avLst/>
          </a:prstGeom>
          <a:noFill/>
        </p:spPr>
        <p:txBody>
          <a:bodyPr wrap="square" rtlCol="0">
            <a:spAutoFit/>
          </a:bodyPr>
          <a:lstStyle/>
          <a:p>
            <a:pPr marL="342900" indent="-342900">
              <a:buAutoNum type="arabicParenR"/>
            </a:pPr>
            <a:r>
              <a:rPr lang="en-GB" sz="1400" dirty="0">
                <a:latin typeface="Arial" pitchFamily="34" charset="0"/>
                <a:cs typeface="Arial" pitchFamily="34" charset="0"/>
              </a:rPr>
              <a:t>It is now possible to 3D print metal. </a:t>
            </a:r>
          </a:p>
          <a:p>
            <a:pPr marL="228600" indent="-228600"/>
            <a:r>
              <a:rPr lang="en-GB" sz="1400" b="1" dirty="0">
                <a:latin typeface="Arial" pitchFamily="34" charset="0"/>
                <a:cs typeface="Arial" pitchFamily="34" charset="0"/>
              </a:rPr>
              <a:t>        </a:t>
            </a:r>
          </a:p>
          <a:p>
            <a:pPr marL="228600" indent="-228600"/>
            <a:endParaRPr lang="en-GB" sz="1400" b="1" dirty="0">
              <a:latin typeface="Arial" pitchFamily="34" charset="0"/>
              <a:cs typeface="Arial" pitchFamily="34" charset="0"/>
            </a:endParaRPr>
          </a:p>
          <a:p>
            <a:pPr marL="228600" indent="-228600"/>
            <a:endParaRPr lang="en-GB" sz="1400" b="1" dirty="0">
              <a:latin typeface="Arial" pitchFamily="34" charset="0"/>
              <a:cs typeface="Arial" pitchFamily="34" charset="0"/>
            </a:endParaRPr>
          </a:p>
          <a:p>
            <a:pPr marL="228600" indent="-228600"/>
            <a:endParaRPr lang="en-GB" sz="1400" b="1" dirty="0">
              <a:latin typeface="Arial" pitchFamily="34" charset="0"/>
              <a:cs typeface="Arial" pitchFamily="34" charset="0"/>
            </a:endParaRPr>
          </a:p>
          <a:p>
            <a:pPr marL="228600" indent="-228600"/>
            <a:endParaRPr lang="en-GB" sz="1400" b="1" dirty="0">
              <a:latin typeface="Arial" pitchFamily="34" charset="0"/>
              <a:cs typeface="Arial" pitchFamily="34" charset="0"/>
            </a:endParaRPr>
          </a:p>
          <a:p>
            <a:pPr marL="228600" indent="-228600"/>
            <a:endParaRPr lang="en-GB" sz="1400" b="1" dirty="0">
              <a:latin typeface="Arial" pitchFamily="34" charset="0"/>
              <a:cs typeface="Arial" pitchFamily="34" charset="0"/>
            </a:endParaRPr>
          </a:p>
          <a:p>
            <a:pPr marL="228600" indent="-228600"/>
            <a:endParaRPr lang="en-GB" sz="1400" b="1" dirty="0">
              <a:latin typeface="Arial" pitchFamily="34" charset="0"/>
              <a:cs typeface="Arial" pitchFamily="34" charset="0"/>
            </a:endParaRPr>
          </a:p>
          <a:p>
            <a:pPr marL="228600" indent="-228600"/>
            <a:endParaRPr lang="en-GB" sz="1400" b="1" dirty="0">
              <a:latin typeface="Arial" pitchFamily="34" charset="0"/>
              <a:cs typeface="Arial" pitchFamily="34" charset="0"/>
            </a:endParaRPr>
          </a:p>
          <a:p>
            <a:pPr marL="228600" indent="-228600"/>
            <a:endParaRPr lang="en-GB" sz="1400" b="1" dirty="0">
              <a:latin typeface="Arial" pitchFamily="34" charset="0"/>
              <a:cs typeface="Arial" pitchFamily="34" charset="0"/>
            </a:endParaRPr>
          </a:p>
          <a:p>
            <a:pPr marL="228600" indent="-228600"/>
            <a:endParaRPr lang="en-GB" sz="1400" b="1" dirty="0">
              <a:latin typeface="Arial" pitchFamily="34" charset="0"/>
              <a:cs typeface="Arial" pitchFamily="34" charset="0"/>
            </a:endParaRPr>
          </a:p>
          <a:p>
            <a:pPr marL="228600" indent="-228600"/>
            <a:r>
              <a:rPr lang="en-GB" sz="1400" dirty="0">
                <a:latin typeface="Arial" pitchFamily="34" charset="0"/>
                <a:cs typeface="Arial" pitchFamily="34" charset="0"/>
              </a:rPr>
              <a:t>     Give one advantage of using </a:t>
            </a:r>
            <a:r>
              <a:rPr lang="en-GB" sz="1400" b="1" dirty="0">
                <a:latin typeface="Arial" pitchFamily="34" charset="0"/>
                <a:cs typeface="Arial" pitchFamily="34" charset="0"/>
              </a:rPr>
              <a:t>a 3d printer.</a:t>
            </a:r>
            <a:endParaRPr lang="en-GB" sz="1200" b="1"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r>
              <a:rPr lang="en-GB" sz="1200" dirty="0">
                <a:latin typeface="Arial" pitchFamily="34" charset="0"/>
                <a:cs typeface="Arial" pitchFamily="34" charset="0"/>
              </a:rPr>
              <a:t>   </a:t>
            </a:r>
          </a:p>
          <a:p>
            <a:pPr marL="228600" indent="-228600" algn="ctr"/>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lgn="ctr"/>
            <a:endParaRPr lang="en-GB" sz="1200" dirty="0">
              <a:latin typeface="Arial" pitchFamily="34" charset="0"/>
              <a:cs typeface="Arial" pitchFamily="34" charset="0"/>
            </a:endParaRPr>
          </a:p>
        </p:txBody>
      </p:sp>
      <p:sp>
        <p:nvSpPr>
          <p:cNvPr id="5" name="Rectangle 4"/>
          <p:cNvSpPr/>
          <p:nvPr/>
        </p:nvSpPr>
        <p:spPr>
          <a:xfrm>
            <a:off x="3440832" y="188640"/>
            <a:ext cx="5760640" cy="504056"/>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Impact" pitchFamily="34" charset="0"/>
              </a:rPr>
              <a:t>CAD and CAM in industry</a:t>
            </a:r>
          </a:p>
        </p:txBody>
      </p:sp>
      <p:pic>
        <p:nvPicPr>
          <p:cNvPr id="6" name="Picture 1"/>
          <p:cNvPicPr>
            <a:picLocks noChangeAspect="1" noChangeArrowheads="1"/>
          </p:cNvPicPr>
          <p:nvPr/>
        </p:nvPicPr>
        <p:blipFill>
          <a:blip r:embed="rId3" cstate="print"/>
          <a:srcRect/>
          <a:stretch>
            <a:fillRect/>
          </a:stretch>
        </p:blipFill>
        <p:spPr bwMode="auto">
          <a:xfrm>
            <a:off x="416496" y="188640"/>
            <a:ext cx="2085975" cy="933450"/>
          </a:xfrm>
          <a:prstGeom prst="rect">
            <a:avLst/>
          </a:prstGeom>
          <a:noFill/>
          <a:ln w="9525">
            <a:noFill/>
            <a:miter lim="800000"/>
            <a:headEnd/>
            <a:tailEnd/>
          </a:ln>
        </p:spPr>
      </p:pic>
      <p:pic>
        <p:nvPicPr>
          <p:cNvPr id="4" name="Picture 2"/>
          <p:cNvPicPr>
            <a:picLocks noChangeAspect="1" noChangeArrowheads="1"/>
          </p:cNvPicPr>
          <p:nvPr/>
        </p:nvPicPr>
        <p:blipFill>
          <a:blip r:embed="rId4" cstate="print"/>
          <a:srcRect/>
          <a:stretch>
            <a:fillRect/>
          </a:stretch>
        </p:blipFill>
        <p:spPr bwMode="auto">
          <a:xfrm>
            <a:off x="992560" y="1556792"/>
            <a:ext cx="2088232" cy="1877433"/>
          </a:xfrm>
          <a:prstGeom prst="rect">
            <a:avLst/>
          </a:prstGeom>
          <a:noFill/>
          <a:ln w="9525">
            <a:noFill/>
            <a:miter lim="800000"/>
            <a:headEnd/>
            <a:tailEnd/>
          </a:ln>
        </p:spPr>
      </p:pic>
      <p:sp>
        <p:nvSpPr>
          <p:cNvPr id="8" name="Rectangle 7"/>
          <p:cNvSpPr/>
          <p:nvPr/>
        </p:nvSpPr>
        <p:spPr>
          <a:xfrm>
            <a:off x="144016" y="3564885"/>
            <a:ext cx="4160912" cy="800219"/>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p:txBody>
      </p:sp>
      <p:pic>
        <p:nvPicPr>
          <p:cNvPr id="98306" name="Picture 2" descr="Multiple yellow robot arms working on building a car in a manufacturing plant."/>
          <p:cNvPicPr>
            <a:picLocks noChangeAspect="1" noChangeArrowheads="1"/>
          </p:cNvPicPr>
          <p:nvPr/>
        </p:nvPicPr>
        <p:blipFill>
          <a:blip r:embed="rId5" cstate="print"/>
          <a:srcRect/>
          <a:stretch>
            <a:fillRect/>
          </a:stretch>
        </p:blipFill>
        <p:spPr bwMode="auto">
          <a:xfrm>
            <a:off x="5745088" y="2060848"/>
            <a:ext cx="2816313" cy="1584176"/>
          </a:xfrm>
          <a:prstGeom prst="rect">
            <a:avLst/>
          </a:prstGeom>
          <a:noFill/>
        </p:spPr>
      </p:pic>
      <p:sp>
        <p:nvSpPr>
          <p:cNvPr id="11" name="TextBox 10"/>
          <p:cNvSpPr txBox="1"/>
          <p:nvPr/>
        </p:nvSpPr>
        <p:spPr>
          <a:xfrm>
            <a:off x="4880992" y="1484784"/>
            <a:ext cx="4824536" cy="707886"/>
          </a:xfrm>
          <a:prstGeom prst="rect">
            <a:avLst/>
          </a:prstGeom>
          <a:noFill/>
        </p:spPr>
        <p:txBody>
          <a:bodyPr wrap="square" rtlCol="0">
            <a:spAutoFit/>
          </a:bodyPr>
          <a:lstStyle/>
          <a:p>
            <a:pPr marL="342900" indent="-342900">
              <a:buAutoNum type="arabicParenR" startAt="3"/>
            </a:pPr>
            <a:r>
              <a:rPr lang="en-GB" sz="1400" dirty="0">
                <a:latin typeface="Arial" pitchFamily="34" charset="0"/>
                <a:cs typeface="Arial" pitchFamily="34" charset="0"/>
              </a:rPr>
              <a:t>Give three advantages of using </a:t>
            </a:r>
            <a:r>
              <a:rPr lang="en-GB" sz="1400" b="1" dirty="0">
                <a:latin typeface="Arial" pitchFamily="34" charset="0"/>
                <a:cs typeface="Arial" pitchFamily="34" charset="0"/>
              </a:rPr>
              <a:t>automation</a:t>
            </a:r>
            <a:r>
              <a:rPr lang="en-GB" sz="1400" dirty="0">
                <a:latin typeface="Arial" pitchFamily="34" charset="0"/>
                <a:cs typeface="Arial" pitchFamily="34" charset="0"/>
              </a:rPr>
              <a:t> in continuous production. </a:t>
            </a:r>
            <a:endParaRPr lang="en-GB" sz="1200" dirty="0">
              <a:latin typeface="Arial" pitchFamily="34" charset="0"/>
              <a:cs typeface="Arial" pitchFamily="34" charset="0"/>
            </a:endParaRPr>
          </a:p>
          <a:p>
            <a:pPr marL="228600" indent="-228600" algn="ctr"/>
            <a:endParaRPr lang="en-GB" sz="1200" dirty="0">
              <a:latin typeface="Arial" pitchFamily="34" charset="0"/>
              <a:cs typeface="Arial" pitchFamily="34" charset="0"/>
            </a:endParaRPr>
          </a:p>
        </p:txBody>
      </p:sp>
      <p:sp>
        <p:nvSpPr>
          <p:cNvPr id="12" name="Rectangle 11"/>
          <p:cNvSpPr/>
          <p:nvPr/>
        </p:nvSpPr>
        <p:spPr>
          <a:xfrm>
            <a:off x="5241032" y="3429000"/>
            <a:ext cx="4160912" cy="1661993"/>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p:txBody>
      </p:sp>
      <p:sp>
        <p:nvSpPr>
          <p:cNvPr id="13" name="Rounded Rectangle 12"/>
          <p:cNvSpPr/>
          <p:nvPr/>
        </p:nvSpPr>
        <p:spPr>
          <a:xfrm>
            <a:off x="3656856" y="836712"/>
            <a:ext cx="5616624" cy="576064"/>
          </a:xfrm>
          <a:prstGeom prst="round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400" dirty="0">
                <a:solidFill>
                  <a:schemeClr val="tx1"/>
                </a:solidFill>
                <a:cs typeface="Arial" pitchFamily="34" charset="0"/>
              </a:rPr>
              <a:t>Use technologystudent.com to read about ‘CAD’ and ‘CAM’ production methods to help you answer these questions.</a:t>
            </a:r>
          </a:p>
        </p:txBody>
      </p:sp>
      <p:pic>
        <p:nvPicPr>
          <p:cNvPr id="98310" name="Picture 6" descr="Machining - Essner Manufacturing"/>
          <p:cNvPicPr>
            <a:picLocks noChangeAspect="1" noChangeArrowheads="1"/>
          </p:cNvPicPr>
          <p:nvPr/>
        </p:nvPicPr>
        <p:blipFill>
          <a:blip r:embed="rId6" cstate="print"/>
          <a:srcRect/>
          <a:stretch>
            <a:fillRect/>
          </a:stretch>
        </p:blipFill>
        <p:spPr bwMode="auto">
          <a:xfrm>
            <a:off x="848544" y="5229200"/>
            <a:ext cx="1999379" cy="1332559"/>
          </a:xfrm>
          <a:prstGeom prst="rect">
            <a:avLst/>
          </a:prstGeom>
          <a:noFill/>
        </p:spPr>
      </p:pic>
      <p:sp>
        <p:nvSpPr>
          <p:cNvPr id="15" name="TextBox 14"/>
          <p:cNvSpPr txBox="1"/>
          <p:nvPr/>
        </p:nvSpPr>
        <p:spPr>
          <a:xfrm>
            <a:off x="344488" y="4437112"/>
            <a:ext cx="4824536" cy="2215991"/>
          </a:xfrm>
          <a:prstGeom prst="rect">
            <a:avLst/>
          </a:prstGeom>
          <a:noFill/>
        </p:spPr>
        <p:txBody>
          <a:bodyPr wrap="square" rtlCol="0">
            <a:spAutoFit/>
          </a:bodyPr>
          <a:lstStyle/>
          <a:p>
            <a:pPr marL="342900" indent="-342900">
              <a:buAutoNum type="arabicParenR" startAt="4"/>
            </a:pPr>
            <a:r>
              <a:rPr lang="en-GB" sz="1400" dirty="0">
                <a:latin typeface="Arial" pitchFamily="34" charset="0"/>
                <a:cs typeface="Arial" pitchFamily="34" charset="0"/>
              </a:rPr>
              <a:t>. State the </a:t>
            </a:r>
            <a:r>
              <a:rPr lang="en-GB" sz="1400" b="1" dirty="0">
                <a:latin typeface="Arial" pitchFamily="34" charset="0"/>
                <a:cs typeface="Arial" pitchFamily="34" charset="0"/>
              </a:rPr>
              <a:t>name of the machine </a:t>
            </a:r>
            <a:r>
              <a:rPr lang="en-GB" sz="1400" dirty="0">
                <a:latin typeface="Arial" pitchFamily="34" charset="0"/>
                <a:cs typeface="Arial" pitchFamily="34" charset="0"/>
              </a:rPr>
              <a:t>that is shown </a:t>
            </a:r>
          </a:p>
          <a:p>
            <a:pPr marL="342900" indent="-342900"/>
            <a:r>
              <a:rPr lang="en-GB" sz="1400" dirty="0">
                <a:latin typeface="Arial" pitchFamily="34" charset="0"/>
                <a:cs typeface="Arial" pitchFamily="34" charset="0"/>
              </a:rPr>
              <a:t>          in the image below that is used to cut and </a:t>
            </a:r>
          </a:p>
          <a:p>
            <a:pPr marL="342900" indent="-342900"/>
            <a:r>
              <a:rPr lang="en-GB" sz="1400" dirty="0">
                <a:latin typeface="Arial" pitchFamily="34" charset="0"/>
                <a:cs typeface="Arial" pitchFamily="34" charset="0"/>
              </a:rPr>
              <a:t>          etch into metal.</a:t>
            </a: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r>
              <a:rPr lang="en-GB" sz="1200" dirty="0">
                <a:latin typeface="Arial" pitchFamily="34" charset="0"/>
                <a:cs typeface="Arial" pitchFamily="34" charset="0"/>
              </a:rPr>
              <a:t>   </a:t>
            </a:r>
          </a:p>
          <a:p>
            <a:pPr marL="228600" indent="-228600" algn="ctr"/>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lgn="ctr"/>
            <a:endParaRPr lang="en-GB" sz="1200" dirty="0">
              <a:latin typeface="Arial" pitchFamily="34" charset="0"/>
              <a:cs typeface="Arial" pitchFamily="34" charset="0"/>
            </a:endParaRPr>
          </a:p>
        </p:txBody>
      </p:sp>
      <p:sp>
        <p:nvSpPr>
          <p:cNvPr id="16" name="Rectangle 15"/>
          <p:cNvSpPr/>
          <p:nvPr/>
        </p:nvSpPr>
        <p:spPr>
          <a:xfrm>
            <a:off x="2720752" y="4765119"/>
            <a:ext cx="2088232" cy="1877437"/>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p:txBody>
      </p:sp>
      <p:sp>
        <p:nvSpPr>
          <p:cNvPr id="17" name="TextBox 16"/>
          <p:cNvSpPr txBox="1"/>
          <p:nvPr/>
        </p:nvSpPr>
        <p:spPr>
          <a:xfrm>
            <a:off x="4880992" y="5157192"/>
            <a:ext cx="4824536" cy="1754326"/>
          </a:xfrm>
          <a:prstGeom prst="rect">
            <a:avLst/>
          </a:prstGeom>
          <a:noFill/>
        </p:spPr>
        <p:txBody>
          <a:bodyPr wrap="square" rtlCol="0">
            <a:spAutoFit/>
          </a:bodyPr>
          <a:lstStyle/>
          <a:p>
            <a:pPr marL="228600" indent="-228600">
              <a:buAutoNum type="arabicParenR" startAt="4"/>
            </a:pPr>
            <a:r>
              <a:rPr lang="en-GB" sz="1200" dirty="0">
                <a:latin typeface="Arial" pitchFamily="34" charset="0"/>
                <a:cs typeface="Arial" pitchFamily="34" charset="0"/>
              </a:rPr>
              <a:t>Give two disadvantages of relying on the use of </a:t>
            </a:r>
            <a:r>
              <a:rPr lang="en-GB" sz="1200" b="1" dirty="0">
                <a:latin typeface="Arial" pitchFamily="34" charset="0"/>
                <a:cs typeface="Arial" pitchFamily="34" charset="0"/>
              </a:rPr>
              <a:t>computer aided  </a:t>
            </a:r>
          </a:p>
          <a:p>
            <a:pPr marL="228600" indent="-228600"/>
            <a:r>
              <a:rPr lang="en-GB" sz="1200" b="1" dirty="0">
                <a:latin typeface="Arial" pitchFamily="34" charset="0"/>
                <a:cs typeface="Arial" pitchFamily="34" charset="0"/>
              </a:rPr>
              <a:t>      design</a:t>
            </a:r>
            <a:r>
              <a:rPr lang="en-GB" sz="1200" dirty="0">
                <a:latin typeface="Arial" pitchFamily="34" charset="0"/>
                <a:cs typeface="Arial" pitchFamily="34" charset="0"/>
              </a:rPr>
              <a:t> in industry.</a:t>
            </a:r>
          </a:p>
          <a:p>
            <a:pPr marL="228600" indent="-228600"/>
            <a:endParaRPr lang="en-GB" sz="1200" dirty="0">
              <a:latin typeface="Arial" pitchFamily="34" charset="0"/>
              <a:cs typeface="Arial" pitchFamily="34" charset="0"/>
            </a:endParaRPr>
          </a:p>
          <a:p>
            <a:pPr marL="228600" indent="-228600"/>
            <a:r>
              <a:rPr lang="en-GB" sz="1200" dirty="0">
                <a:latin typeface="Arial" pitchFamily="34" charset="0"/>
                <a:cs typeface="Arial" pitchFamily="34" charset="0"/>
              </a:rPr>
              <a:t>   </a:t>
            </a:r>
          </a:p>
          <a:p>
            <a:pPr marL="228600" indent="-228600" algn="ctr"/>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lgn="ctr"/>
            <a:endParaRPr lang="en-GB" sz="1200" dirty="0">
              <a:latin typeface="Arial" pitchFamily="34" charset="0"/>
              <a:cs typeface="Arial" pitchFamily="34" charset="0"/>
            </a:endParaRPr>
          </a:p>
        </p:txBody>
      </p:sp>
      <p:sp>
        <p:nvSpPr>
          <p:cNvPr id="18" name="Rectangle 17"/>
          <p:cNvSpPr/>
          <p:nvPr/>
        </p:nvSpPr>
        <p:spPr>
          <a:xfrm>
            <a:off x="5328592" y="5367407"/>
            <a:ext cx="4160912" cy="1231106"/>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p:txBody>
      </p:sp>
      <p:sp>
        <p:nvSpPr>
          <p:cNvPr id="20" name="Footer Placeholder 19"/>
          <p:cNvSpPr>
            <a:spLocks noGrp="1"/>
          </p:cNvSpPr>
          <p:nvPr>
            <p:ph type="ftr" sz="quarter" idx="11"/>
          </p:nvPr>
        </p:nvSpPr>
        <p:spPr/>
        <p:txBody>
          <a:bodyPr/>
          <a:lstStyle/>
          <a:p>
            <a:r>
              <a:rPr lang="en-GB"/>
              <a:t>JMARSHALL</a:t>
            </a: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440832" y="188640"/>
            <a:ext cx="5760640" cy="504056"/>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Impact" pitchFamily="34" charset="0"/>
              </a:rPr>
              <a:t>Production methods</a:t>
            </a:r>
          </a:p>
        </p:txBody>
      </p:sp>
      <p:pic>
        <p:nvPicPr>
          <p:cNvPr id="6" name="Picture 1"/>
          <p:cNvPicPr>
            <a:picLocks noChangeAspect="1" noChangeArrowheads="1"/>
          </p:cNvPicPr>
          <p:nvPr/>
        </p:nvPicPr>
        <p:blipFill>
          <a:blip r:embed="rId2" cstate="print"/>
          <a:srcRect/>
          <a:stretch>
            <a:fillRect/>
          </a:stretch>
        </p:blipFill>
        <p:spPr bwMode="auto">
          <a:xfrm>
            <a:off x="416496" y="188640"/>
            <a:ext cx="2085975" cy="933450"/>
          </a:xfrm>
          <a:prstGeom prst="rect">
            <a:avLst/>
          </a:prstGeom>
          <a:noFill/>
          <a:ln w="9525">
            <a:noFill/>
            <a:miter lim="800000"/>
            <a:headEnd/>
            <a:tailEnd/>
          </a:ln>
        </p:spPr>
      </p:pic>
      <p:pic>
        <p:nvPicPr>
          <p:cNvPr id="96257" name="Picture 1"/>
          <p:cNvPicPr>
            <a:picLocks noChangeAspect="1" noChangeArrowheads="1"/>
          </p:cNvPicPr>
          <p:nvPr/>
        </p:nvPicPr>
        <p:blipFill>
          <a:blip r:embed="rId3" cstate="print"/>
          <a:srcRect/>
          <a:stretch>
            <a:fillRect/>
          </a:stretch>
        </p:blipFill>
        <p:spPr bwMode="auto">
          <a:xfrm>
            <a:off x="5097016" y="1268760"/>
            <a:ext cx="3872880" cy="2836388"/>
          </a:xfrm>
          <a:prstGeom prst="rect">
            <a:avLst/>
          </a:prstGeom>
          <a:noFill/>
          <a:ln w="9525">
            <a:noFill/>
            <a:miter lim="800000"/>
            <a:headEnd/>
            <a:tailEnd/>
          </a:ln>
        </p:spPr>
      </p:pic>
      <p:sp>
        <p:nvSpPr>
          <p:cNvPr id="7" name="Rectangle 6"/>
          <p:cNvSpPr/>
          <p:nvPr/>
        </p:nvSpPr>
        <p:spPr>
          <a:xfrm>
            <a:off x="8121352" y="1268760"/>
            <a:ext cx="721860" cy="30993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4" descr="Northeast Hinge Distributors, Inc. | Stainless, Steel, Aluminum ..."/>
          <p:cNvPicPr>
            <a:picLocks noChangeAspect="1" noChangeArrowheads="1"/>
          </p:cNvPicPr>
          <p:nvPr/>
        </p:nvPicPr>
        <p:blipFill>
          <a:blip r:embed="rId4" cstate="print"/>
          <a:srcRect/>
          <a:stretch>
            <a:fillRect/>
          </a:stretch>
        </p:blipFill>
        <p:spPr bwMode="auto">
          <a:xfrm>
            <a:off x="1064568" y="3563723"/>
            <a:ext cx="2880320" cy="1688589"/>
          </a:xfrm>
          <a:prstGeom prst="rect">
            <a:avLst/>
          </a:prstGeom>
          <a:noFill/>
        </p:spPr>
      </p:pic>
      <p:sp>
        <p:nvSpPr>
          <p:cNvPr id="10" name="TextBox 9"/>
          <p:cNvSpPr txBox="1"/>
          <p:nvPr/>
        </p:nvSpPr>
        <p:spPr>
          <a:xfrm>
            <a:off x="0" y="2483604"/>
            <a:ext cx="4824536" cy="2616101"/>
          </a:xfrm>
          <a:prstGeom prst="rect">
            <a:avLst/>
          </a:prstGeom>
          <a:noFill/>
        </p:spPr>
        <p:txBody>
          <a:bodyPr wrap="square" rtlCol="0">
            <a:spAutoFit/>
          </a:bodyPr>
          <a:lstStyle/>
          <a:p>
            <a:pPr marL="342900" indent="-342900"/>
            <a:r>
              <a:rPr lang="en-GB" sz="1400" dirty="0">
                <a:latin typeface="Arial" pitchFamily="34" charset="0"/>
                <a:cs typeface="Arial" pitchFamily="34" charset="0"/>
              </a:rPr>
              <a:t>1)     Hundreds of thousands of metal fixtures and </a:t>
            </a:r>
          </a:p>
          <a:p>
            <a:pPr marL="342900" indent="-342900"/>
            <a:r>
              <a:rPr lang="en-GB" sz="1400" dirty="0">
                <a:latin typeface="Arial" pitchFamily="34" charset="0"/>
                <a:cs typeface="Arial" pitchFamily="34" charset="0"/>
              </a:rPr>
              <a:t>        fittings are being manufactured globally. </a:t>
            </a:r>
          </a:p>
          <a:p>
            <a:pPr marL="342900" indent="-342900"/>
            <a:r>
              <a:rPr lang="en-GB" sz="1400" dirty="0">
                <a:latin typeface="Arial" pitchFamily="34" charset="0"/>
                <a:cs typeface="Arial" pitchFamily="34" charset="0"/>
              </a:rPr>
              <a:t>        State which </a:t>
            </a:r>
            <a:r>
              <a:rPr lang="en-GB" sz="1400" b="1" dirty="0">
                <a:latin typeface="Arial" pitchFamily="34" charset="0"/>
                <a:cs typeface="Arial" pitchFamily="34" charset="0"/>
              </a:rPr>
              <a:t>production method </a:t>
            </a:r>
            <a:r>
              <a:rPr lang="en-GB" sz="1400" dirty="0">
                <a:latin typeface="Arial" pitchFamily="34" charset="0"/>
                <a:cs typeface="Arial" pitchFamily="34" charset="0"/>
              </a:rPr>
              <a:t>is being used</a:t>
            </a:r>
          </a:p>
          <a:p>
            <a:pPr marL="342900" indent="-342900"/>
            <a:r>
              <a:rPr lang="en-GB" sz="1400" dirty="0">
                <a:latin typeface="Arial" pitchFamily="34" charset="0"/>
                <a:cs typeface="Arial" pitchFamily="34" charset="0"/>
              </a:rPr>
              <a:t>        for this</a:t>
            </a:r>
            <a:r>
              <a:rPr lang="en-GB" sz="1400" b="1" dirty="0">
                <a:latin typeface="Arial" pitchFamily="34" charset="0"/>
                <a:cs typeface="Arial" pitchFamily="34" charset="0"/>
              </a:rPr>
              <a:t>.</a:t>
            </a:r>
            <a:endParaRPr lang="en-GB" sz="1200" b="1"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r>
              <a:rPr lang="en-GB" sz="1200" dirty="0">
                <a:latin typeface="Arial" pitchFamily="34" charset="0"/>
                <a:cs typeface="Arial" pitchFamily="34" charset="0"/>
              </a:rPr>
              <a:t>   </a:t>
            </a:r>
          </a:p>
          <a:p>
            <a:pPr marL="228600" indent="-228600" algn="ctr"/>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lgn="ctr"/>
            <a:endParaRPr lang="en-GB" sz="1200" dirty="0">
              <a:latin typeface="Arial" pitchFamily="34" charset="0"/>
              <a:cs typeface="Arial" pitchFamily="34" charset="0"/>
            </a:endParaRPr>
          </a:p>
        </p:txBody>
      </p:sp>
      <p:sp>
        <p:nvSpPr>
          <p:cNvPr id="11" name="Rectangle 10"/>
          <p:cNvSpPr/>
          <p:nvPr/>
        </p:nvSpPr>
        <p:spPr>
          <a:xfrm>
            <a:off x="704528" y="5507940"/>
            <a:ext cx="3816424" cy="369332"/>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p:txBody>
      </p:sp>
      <p:sp>
        <p:nvSpPr>
          <p:cNvPr id="12" name="TextBox 11"/>
          <p:cNvSpPr txBox="1"/>
          <p:nvPr/>
        </p:nvSpPr>
        <p:spPr>
          <a:xfrm>
            <a:off x="4592960" y="692696"/>
            <a:ext cx="4824536" cy="2000548"/>
          </a:xfrm>
          <a:prstGeom prst="rect">
            <a:avLst/>
          </a:prstGeom>
          <a:noFill/>
        </p:spPr>
        <p:txBody>
          <a:bodyPr wrap="square" rtlCol="0">
            <a:spAutoFit/>
          </a:bodyPr>
          <a:lstStyle/>
          <a:p>
            <a:pPr marL="228600" indent="-228600"/>
            <a:r>
              <a:rPr lang="en-GB" sz="1400" dirty="0">
                <a:latin typeface="Arial" pitchFamily="34" charset="0"/>
                <a:cs typeface="Arial" pitchFamily="34" charset="0"/>
              </a:rPr>
              <a:t>2)   Look at the diagram below. Explain the differences between </a:t>
            </a:r>
            <a:r>
              <a:rPr lang="en-GB" sz="1400" b="1" dirty="0">
                <a:latin typeface="Arial" pitchFamily="34" charset="0"/>
                <a:cs typeface="Arial" pitchFamily="34" charset="0"/>
              </a:rPr>
              <a:t>additive and subtractive </a:t>
            </a:r>
            <a:r>
              <a:rPr lang="en-GB" sz="1400" dirty="0">
                <a:latin typeface="Arial" pitchFamily="34" charset="0"/>
                <a:cs typeface="Arial" pitchFamily="34" charset="0"/>
              </a:rPr>
              <a:t>manufacture.</a:t>
            </a: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r>
              <a:rPr lang="en-GB" sz="1200" dirty="0">
                <a:latin typeface="Arial" pitchFamily="34" charset="0"/>
                <a:cs typeface="Arial" pitchFamily="34" charset="0"/>
              </a:rPr>
              <a:t>   </a:t>
            </a:r>
          </a:p>
          <a:p>
            <a:pPr marL="228600" indent="-228600" algn="ctr"/>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lgn="ctr"/>
            <a:endParaRPr lang="en-GB" sz="1200" dirty="0">
              <a:latin typeface="Arial" pitchFamily="34" charset="0"/>
              <a:cs typeface="Arial" pitchFamily="34" charset="0"/>
            </a:endParaRPr>
          </a:p>
        </p:txBody>
      </p:sp>
      <p:sp>
        <p:nvSpPr>
          <p:cNvPr id="13" name="Rectangle 12"/>
          <p:cNvSpPr/>
          <p:nvPr/>
        </p:nvSpPr>
        <p:spPr>
          <a:xfrm>
            <a:off x="5025008" y="3933056"/>
            <a:ext cx="4160912" cy="1231106"/>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p:txBody>
      </p:sp>
      <p:sp>
        <p:nvSpPr>
          <p:cNvPr id="14" name="TextBox 13"/>
          <p:cNvSpPr txBox="1"/>
          <p:nvPr/>
        </p:nvSpPr>
        <p:spPr>
          <a:xfrm>
            <a:off x="4808984" y="5157192"/>
            <a:ext cx="4824536" cy="1815882"/>
          </a:xfrm>
          <a:prstGeom prst="rect">
            <a:avLst/>
          </a:prstGeom>
          <a:noFill/>
        </p:spPr>
        <p:txBody>
          <a:bodyPr wrap="square" rtlCol="0">
            <a:spAutoFit/>
          </a:bodyPr>
          <a:lstStyle/>
          <a:p>
            <a:pPr marL="342900" indent="-342900">
              <a:buAutoNum type="arabicParenR" startAt="3"/>
            </a:pPr>
            <a:r>
              <a:rPr lang="en-GB" sz="1400" dirty="0">
                <a:latin typeface="Arial" pitchFamily="34" charset="0"/>
                <a:cs typeface="Arial" pitchFamily="34" charset="0"/>
              </a:rPr>
              <a:t>Explain why additive manufacture is </a:t>
            </a:r>
            <a:r>
              <a:rPr lang="en-GB" sz="1400" b="1" dirty="0">
                <a:latin typeface="Arial" pitchFamily="34" charset="0"/>
                <a:cs typeface="Arial" pitchFamily="34" charset="0"/>
              </a:rPr>
              <a:t>less wasteful </a:t>
            </a:r>
            <a:r>
              <a:rPr lang="en-GB" sz="1400" dirty="0">
                <a:latin typeface="Arial" pitchFamily="34" charset="0"/>
                <a:cs typeface="Arial" pitchFamily="34" charset="0"/>
              </a:rPr>
              <a:t>than subtractive manufacture. </a:t>
            </a:r>
          </a:p>
          <a:p>
            <a:pPr marL="228600" indent="-228600"/>
            <a:endParaRPr lang="en-GB" sz="1200" dirty="0">
              <a:latin typeface="Arial" pitchFamily="34" charset="0"/>
              <a:cs typeface="Arial" pitchFamily="34" charset="0"/>
            </a:endParaRPr>
          </a:p>
          <a:p>
            <a:pPr marL="228600" indent="-228600"/>
            <a:r>
              <a:rPr lang="en-GB" sz="1200" dirty="0">
                <a:latin typeface="Arial" pitchFamily="34" charset="0"/>
                <a:cs typeface="Arial" pitchFamily="34" charset="0"/>
              </a:rPr>
              <a:t>   </a:t>
            </a:r>
          </a:p>
          <a:p>
            <a:pPr marL="228600" indent="-228600" algn="ctr"/>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lgn="ctr"/>
            <a:endParaRPr lang="en-GB" sz="1200" dirty="0">
              <a:latin typeface="Arial" pitchFamily="34" charset="0"/>
              <a:cs typeface="Arial" pitchFamily="34" charset="0"/>
            </a:endParaRPr>
          </a:p>
        </p:txBody>
      </p:sp>
      <p:sp>
        <p:nvSpPr>
          <p:cNvPr id="15" name="Rectangle 14"/>
          <p:cNvSpPr/>
          <p:nvPr/>
        </p:nvSpPr>
        <p:spPr>
          <a:xfrm>
            <a:off x="5169024" y="5373216"/>
            <a:ext cx="4160912" cy="1231106"/>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p:txBody>
      </p:sp>
      <p:sp>
        <p:nvSpPr>
          <p:cNvPr id="16" name="Rounded Rectangle 15"/>
          <p:cNvSpPr/>
          <p:nvPr/>
        </p:nvSpPr>
        <p:spPr>
          <a:xfrm>
            <a:off x="272480" y="1124744"/>
            <a:ext cx="3816424" cy="792088"/>
          </a:xfrm>
          <a:prstGeom prst="round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dirty="0">
                <a:solidFill>
                  <a:schemeClr val="tx1"/>
                </a:solidFill>
                <a:cs typeface="Arial" pitchFamily="34" charset="0"/>
              </a:rPr>
              <a:t>Use your theory booklet or the internet to read about different types of  production methods to help you answer the question on this page.</a:t>
            </a:r>
          </a:p>
        </p:txBody>
      </p:sp>
      <p:sp>
        <p:nvSpPr>
          <p:cNvPr id="18" name="Footer Placeholder 17"/>
          <p:cNvSpPr>
            <a:spLocks noGrp="1"/>
          </p:cNvSpPr>
          <p:nvPr>
            <p:ph type="ftr" sz="quarter" idx="11"/>
          </p:nvPr>
        </p:nvSpPr>
        <p:spPr/>
        <p:txBody>
          <a:bodyPr/>
          <a:lstStyle/>
          <a:p>
            <a:r>
              <a:rPr lang="en-GB"/>
              <a:t>JMARSHALL</a:t>
            </a: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440832" y="188640"/>
            <a:ext cx="5760640" cy="504056"/>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Impact" pitchFamily="34" charset="0"/>
              </a:rPr>
              <a:t>Ergonomics and Anthropometrics</a:t>
            </a:r>
          </a:p>
        </p:txBody>
      </p:sp>
      <p:pic>
        <p:nvPicPr>
          <p:cNvPr id="6" name="Picture 1"/>
          <p:cNvPicPr>
            <a:picLocks noChangeAspect="1" noChangeArrowheads="1"/>
          </p:cNvPicPr>
          <p:nvPr/>
        </p:nvPicPr>
        <p:blipFill>
          <a:blip r:embed="rId2" cstate="print"/>
          <a:srcRect/>
          <a:stretch>
            <a:fillRect/>
          </a:stretch>
        </p:blipFill>
        <p:spPr bwMode="auto">
          <a:xfrm>
            <a:off x="416496" y="188640"/>
            <a:ext cx="2085975" cy="933450"/>
          </a:xfrm>
          <a:prstGeom prst="rect">
            <a:avLst/>
          </a:prstGeom>
          <a:noFill/>
          <a:ln w="9525">
            <a:noFill/>
            <a:miter lim="800000"/>
            <a:headEnd/>
            <a:tailEnd/>
          </a:ln>
        </p:spPr>
      </p:pic>
      <p:pic>
        <p:nvPicPr>
          <p:cNvPr id="95234" name="Picture 2" descr="Folding walking frame with wheels"/>
          <p:cNvPicPr>
            <a:picLocks noChangeAspect="1" noChangeArrowheads="1"/>
          </p:cNvPicPr>
          <p:nvPr/>
        </p:nvPicPr>
        <p:blipFill>
          <a:blip r:embed="rId3" cstate="print"/>
          <a:srcRect/>
          <a:stretch>
            <a:fillRect/>
          </a:stretch>
        </p:blipFill>
        <p:spPr bwMode="auto">
          <a:xfrm>
            <a:off x="3440832" y="1988840"/>
            <a:ext cx="4186436" cy="4186436"/>
          </a:xfrm>
          <a:prstGeom prst="rect">
            <a:avLst/>
          </a:prstGeom>
          <a:noFill/>
        </p:spPr>
      </p:pic>
      <p:sp>
        <p:nvSpPr>
          <p:cNvPr id="7" name="Rounded Rectangle 6"/>
          <p:cNvSpPr/>
          <p:nvPr/>
        </p:nvSpPr>
        <p:spPr>
          <a:xfrm>
            <a:off x="272480" y="1124744"/>
            <a:ext cx="2376264" cy="2304256"/>
          </a:xfrm>
          <a:prstGeom prst="round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dirty="0">
                <a:solidFill>
                  <a:schemeClr val="tx1"/>
                </a:solidFill>
                <a:cs typeface="Arial" pitchFamily="34" charset="0"/>
              </a:rPr>
              <a:t>The image below shows a foldable metal </a:t>
            </a:r>
            <a:r>
              <a:rPr lang="en-GB" sz="1200" dirty="0" err="1">
                <a:solidFill>
                  <a:schemeClr val="tx1"/>
                </a:solidFill>
                <a:cs typeface="Arial" pitchFamily="34" charset="0"/>
              </a:rPr>
              <a:t>zimmer</a:t>
            </a:r>
            <a:r>
              <a:rPr lang="en-GB" sz="1200" dirty="0">
                <a:solidFill>
                  <a:schemeClr val="tx1"/>
                </a:solidFill>
                <a:cs typeface="Arial" pitchFamily="34" charset="0"/>
              </a:rPr>
              <a:t> frame which can be used be elderly people or people with disabilities to support them to walk. Label key features  where ergonomics and anthropometric data has been used in the design of the </a:t>
            </a:r>
            <a:r>
              <a:rPr lang="en-GB" sz="1200" dirty="0" err="1">
                <a:solidFill>
                  <a:schemeClr val="tx1"/>
                </a:solidFill>
                <a:cs typeface="Arial" pitchFamily="34" charset="0"/>
              </a:rPr>
              <a:t>zimmer</a:t>
            </a:r>
            <a:r>
              <a:rPr lang="en-GB" sz="1200" dirty="0">
                <a:solidFill>
                  <a:schemeClr val="tx1"/>
                </a:solidFill>
                <a:cs typeface="Arial" pitchFamily="34" charset="0"/>
              </a:rPr>
              <a:t> frame. One example has been done for you.</a:t>
            </a:r>
          </a:p>
        </p:txBody>
      </p:sp>
      <p:cxnSp>
        <p:nvCxnSpPr>
          <p:cNvPr id="9" name="Straight Arrow Connector 8"/>
          <p:cNvCxnSpPr/>
          <p:nvPr/>
        </p:nvCxnSpPr>
        <p:spPr>
          <a:xfrm flipV="1">
            <a:off x="2288704" y="3933056"/>
            <a:ext cx="1872208" cy="936104"/>
          </a:xfrm>
          <a:prstGeom prst="straightConnector1">
            <a:avLst/>
          </a:prstGeom>
          <a:ln w="57150">
            <a:solidFill>
              <a:srgbClr val="00B050"/>
            </a:solidFill>
            <a:tailEnd type="arrow"/>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488504" y="4293096"/>
            <a:ext cx="1220206" cy="307777"/>
          </a:xfrm>
          <a:prstGeom prst="rect">
            <a:avLst/>
          </a:prstGeom>
          <a:noFill/>
        </p:spPr>
        <p:txBody>
          <a:bodyPr wrap="none" rtlCol="0">
            <a:spAutoFit/>
          </a:bodyPr>
          <a:lstStyle/>
          <a:p>
            <a:r>
              <a:rPr lang="en-GB" sz="1400" b="1" u="sng" dirty="0">
                <a:latin typeface="Arial" pitchFamily="34" charset="0"/>
                <a:cs typeface="Arial" pitchFamily="34" charset="0"/>
              </a:rPr>
              <a:t>Ergonomics</a:t>
            </a:r>
          </a:p>
        </p:txBody>
      </p:sp>
      <p:sp>
        <p:nvSpPr>
          <p:cNvPr id="12" name="TextBox 11"/>
          <p:cNvSpPr txBox="1"/>
          <p:nvPr/>
        </p:nvSpPr>
        <p:spPr>
          <a:xfrm>
            <a:off x="200472" y="4581128"/>
            <a:ext cx="2242922" cy="1169551"/>
          </a:xfrm>
          <a:prstGeom prst="rect">
            <a:avLst/>
          </a:prstGeom>
          <a:noFill/>
        </p:spPr>
        <p:txBody>
          <a:bodyPr wrap="none" rtlCol="0">
            <a:spAutoFit/>
          </a:bodyPr>
          <a:lstStyle/>
          <a:p>
            <a:r>
              <a:rPr lang="en-GB" sz="1400" i="1" dirty="0">
                <a:latin typeface="Arial" pitchFamily="34" charset="0"/>
                <a:cs typeface="Arial" pitchFamily="34" charset="0"/>
              </a:rPr>
              <a:t>Foldable and adjustable </a:t>
            </a:r>
          </a:p>
          <a:p>
            <a:r>
              <a:rPr lang="en-GB" sz="1400" i="1" dirty="0">
                <a:latin typeface="Arial" pitchFamily="34" charset="0"/>
                <a:cs typeface="Arial" pitchFamily="34" charset="0"/>
              </a:rPr>
              <a:t>settings so the </a:t>
            </a:r>
            <a:r>
              <a:rPr lang="en-GB" sz="1400" i="1" dirty="0" err="1">
                <a:latin typeface="Arial" pitchFamily="34" charset="0"/>
                <a:cs typeface="Arial" pitchFamily="34" charset="0"/>
              </a:rPr>
              <a:t>zimmer</a:t>
            </a:r>
            <a:r>
              <a:rPr lang="en-GB" sz="1400" i="1" dirty="0">
                <a:latin typeface="Arial" pitchFamily="34" charset="0"/>
                <a:cs typeface="Arial" pitchFamily="34" charset="0"/>
              </a:rPr>
              <a:t> </a:t>
            </a:r>
          </a:p>
          <a:p>
            <a:r>
              <a:rPr lang="en-GB" sz="1400" i="1" dirty="0">
                <a:latin typeface="Arial" pitchFamily="34" charset="0"/>
                <a:cs typeface="Arial" pitchFamily="34" charset="0"/>
              </a:rPr>
              <a:t>frame can be stored away</a:t>
            </a:r>
          </a:p>
          <a:p>
            <a:r>
              <a:rPr lang="en-GB" sz="1400" i="1" dirty="0">
                <a:latin typeface="Arial" pitchFamily="34" charset="0"/>
                <a:cs typeface="Arial" pitchFamily="34" charset="0"/>
              </a:rPr>
              <a:t>easily and can fit inside </a:t>
            </a:r>
          </a:p>
          <a:p>
            <a:r>
              <a:rPr lang="en-GB" sz="1400" i="1" dirty="0">
                <a:latin typeface="Arial" pitchFamily="34" charset="0"/>
                <a:cs typeface="Arial" pitchFamily="34" charset="0"/>
              </a:rPr>
              <a:t>vehicles.</a:t>
            </a:r>
          </a:p>
        </p:txBody>
      </p:sp>
      <p:sp>
        <p:nvSpPr>
          <p:cNvPr id="14" name="Footer Placeholder 13"/>
          <p:cNvSpPr>
            <a:spLocks noGrp="1"/>
          </p:cNvSpPr>
          <p:nvPr>
            <p:ph type="ftr" sz="quarter" idx="11"/>
          </p:nvPr>
        </p:nvSpPr>
        <p:spPr/>
        <p:txBody>
          <a:bodyPr/>
          <a:lstStyle/>
          <a:p>
            <a:r>
              <a:rPr lang="en-GB"/>
              <a:t>JMARSHALL</a:t>
            </a:r>
          </a:p>
        </p:txBody>
      </p:sp>
      <p:sp>
        <p:nvSpPr>
          <p:cNvPr id="13" name="TextBox 12">
            <a:extLst>
              <a:ext uri="{FF2B5EF4-FFF2-40B4-BE49-F238E27FC236}">
                <a16:creationId xmlns:a16="http://schemas.microsoft.com/office/drawing/2014/main" id="{BA499B7F-0BBC-4048-8B56-68F296A0759F}"/>
              </a:ext>
            </a:extLst>
          </p:cNvPr>
          <p:cNvSpPr txBox="1"/>
          <p:nvPr/>
        </p:nvSpPr>
        <p:spPr>
          <a:xfrm>
            <a:off x="3440832" y="871845"/>
            <a:ext cx="4956628" cy="523220"/>
          </a:xfrm>
          <a:prstGeom prst="rect">
            <a:avLst/>
          </a:prstGeom>
          <a:noFill/>
        </p:spPr>
        <p:txBody>
          <a:bodyPr wrap="square">
            <a:spAutoFit/>
          </a:bodyPr>
          <a:lstStyle/>
          <a:p>
            <a:r>
              <a:rPr lang="en-GB" sz="1400" dirty="0">
                <a:solidFill>
                  <a:schemeClr val="tx1"/>
                </a:solidFill>
                <a:latin typeface="Arial" panose="020B0604020202020204" pitchFamily="34" charset="0"/>
                <a:cs typeface="Arial" pitchFamily="34" charset="0"/>
              </a:rPr>
              <a:t>Look at the ‘Ergonomics and Anthropometrics’ pages on technologystudent.com to help you </a:t>
            </a:r>
            <a:endParaRPr lang="en-GB" sz="1400" dirty="0"/>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36576" y="1412776"/>
            <a:ext cx="3528392" cy="1440160"/>
          </a:xfrm>
          <a:prstGeom prst="rect">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GB" dirty="0"/>
          </a:p>
        </p:txBody>
      </p:sp>
      <p:sp>
        <p:nvSpPr>
          <p:cNvPr id="6" name="Explosion 1 5"/>
          <p:cNvSpPr/>
          <p:nvPr/>
        </p:nvSpPr>
        <p:spPr>
          <a:xfrm>
            <a:off x="272480" y="1052736"/>
            <a:ext cx="1496616" cy="1440161"/>
          </a:xfrm>
          <a:prstGeom prst="irregularSeal1">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b="1" dirty="0">
                <a:solidFill>
                  <a:schemeClr val="tx1"/>
                </a:solidFill>
                <a:latin typeface="Arial Unicode MS" pitchFamily="34" charset="-128"/>
                <a:ea typeface="Arial Unicode MS" pitchFamily="34" charset="-128"/>
                <a:cs typeface="Arial Unicode MS" pitchFamily="34" charset="-128"/>
              </a:rPr>
              <a:t>Challenge!</a:t>
            </a:r>
          </a:p>
        </p:txBody>
      </p:sp>
      <p:sp>
        <p:nvSpPr>
          <p:cNvPr id="7" name="TextBox 6"/>
          <p:cNvSpPr txBox="1"/>
          <p:nvPr/>
        </p:nvSpPr>
        <p:spPr>
          <a:xfrm>
            <a:off x="1784648" y="1412776"/>
            <a:ext cx="2736304" cy="1446550"/>
          </a:xfrm>
          <a:prstGeom prst="rect">
            <a:avLst/>
          </a:prstGeom>
          <a:noFill/>
        </p:spPr>
        <p:txBody>
          <a:bodyPr wrap="square" rtlCol="0">
            <a:spAutoFit/>
          </a:bodyPr>
          <a:lstStyle/>
          <a:p>
            <a:r>
              <a:rPr lang="en-GB" sz="1100" dirty="0"/>
              <a:t>At home have a look for any tin cans that you can use to make tea light holders or pencil pots. Please make sure if you are cutting into the tin can that someone at home helps you with this as it can be dangerous and you can cut yourself. Paint your can to decorate it or wrap string around it to make it look creative.</a:t>
            </a:r>
          </a:p>
        </p:txBody>
      </p:sp>
      <p:pic>
        <p:nvPicPr>
          <p:cNvPr id="99332" name="Picture 4" descr="20 Ways to Upcycle Tin Cans - The Kindest Way"/>
          <p:cNvPicPr>
            <a:picLocks noChangeAspect="1" noChangeArrowheads="1"/>
          </p:cNvPicPr>
          <p:nvPr/>
        </p:nvPicPr>
        <p:blipFill>
          <a:blip r:embed="rId2" cstate="print"/>
          <a:srcRect/>
          <a:stretch>
            <a:fillRect/>
          </a:stretch>
        </p:blipFill>
        <p:spPr bwMode="auto">
          <a:xfrm>
            <a:off x="272480" y="3284984"/>
            <a:ext cx="2246957" cy="3382516"/>
          </a:xfrm>
          <a:prstGeom prst="rect">
            <a:avLst/>
          </a:prstGeom>
          <a:noFill/>
        </p:spPr>
      </p:pic>
      <p:pic>
        <p:nvPicPr>
          <p:cNvPr id="9" name="Picture 1"/>
          <p:cNvPicPr>
            <a:picLocks noChangeAspect="1" noChangeArrowheads="1"/>
          </p:cNvPicPr>
          <p:nvPr/>
        </p:nvPicPr>
        <p:blipFill>
          <a:blip r:embed="rId3" cstate="print"/>
          <a:srcRect/>
          <a:stretch>
            <a:fillRect/>
          </a:stretch>
        </p:blipFill>
        <p:spPr bwMode="auto">
          <a:xfrm>
            <a:off x="416496" y="188640"/>
            <a:ext cx="2085975" cy="933450"/>
          </a:xfrm>
          <a:prstGeom prst="rect">
            <a:avLst/>
          </a:prstGeom>
          <a:noFill/>
          <a:ln w="9525">
            <a:noFill/>
            <a:miter lim="800000"/>
            <a:headEnd/>
            <a:tailEnd/>
          </a:ln>
        </p:spPr>
      </p:pic>
      <p:pic>
        <p:nvPicPr>
          <p:cNvPr id="99334" name="Picture 6" descr="DIY Tin Can Organizer"/>
          <p:cNvPicPr>
            <a:picLocks noChangeAspect="1" noChangeArrowheads="1"/>
          </p:cNvPicPr>
          <p:nvPr/>
        </p:nvPicPr>
        <p:blipFill>
          <a:blip r:embed="rId4" cstate="print"/>
          <a:srcRect/>
          <a:stretch>
            <a:fillRect/>
          </a:stretch>
        </p:blipFill>
        <p:spPr bwMode="auto">
          <a:xfrm>
            <a:off x="3008784" y="2996952"/>
            <a:ext cx="2376264" cy="3274960"/>
          </a:xfrm>
          <a:prstGeom prst="rect">
            <a:avLst/>
          </a:prstGeom>
          <a:noFill/>
        </p:spPr>
      </p:pic>
      <p:pic>
        <p:nvPicPr>
          <p:cNvPr id="99336" name="Picture 8" descr="Gold tin can organizers"/>
          <p:cNvPicPr>
            <a:picLocks noChangeAspect="1" noChangeArrowheads="1"/>
          </p:cNvPicPr>
          <p:nvPr/>
        </p:nvPicPr>
        <p:blipFill>
          <a:blip r:embed="rId5" cstate="print"/>
          <a:srcRect t="27711" b="4819"/>
          <a:stretch>
            <a:fillRect/>
          </a:stretch>
        </p:blipFill>
        <p:spPr bwMode="auto">
          <a:xfrm>
            <a:off x="5673080" y="2564904"/>
            <a:ext cx="3986388" cy="4032448"/>
          </a:xfrm>
          <a:prstGeom prst="rect">
            <a:avLst/>
          </a:prstGeom>
          <a:noFill/>
        </p:spPr>
      </p:pic>
      <p:pic>
        <p:nvPicPr>
          <p:cNvPr id="99338" name="Picture 10" descr="DIY: Simple and Inexpensive Fabric Wrapped Tin Cans Tin Can Crafts, Crafts To Make, Diy Simple, Easy Diy, Craft Gifts, Diy Gifts, Bougie Candle, Tin Can Art, Diy Cans"/>
          <p:cNvPicPr>
            <a:picLocks noChangeAspect="1" noChangeArrowheads="1"/>
          </p:cNvPicPr>
          <p:nvPr/>
        </p:nvPicPr>
        <p:blipFill>
          <a:blip r:embed="rId6" cstate="print"/>
          <a:srcRect t="31801"/>
          <a:stretch>
            <a:fillRect/>
          </a:stretch>
        </p:blipFill>
        <p:spPr bwMode="auto">
          <a:xfrm>
            <a:off x="7401272" y="260648"/>
            <a:ext cx="2193032" cy="2243431"/>
          </a:xfrm>
          <a:prstGeom prst="rect">
            <a:avLst/>
          </a:prstGeom>
          <a:noFill/>
        </p:spPr>
      </p:pic>
      <p:pic>
        <p:nvPicPr>
          <p:cNvPr id="99340" name="Picture 12" descr="DIY tin can candle holders Valentine Decorations, Valentine Day Crafts, Holiday Crafts, Secret Valentine, Valentine Ideas, Recycled Tin Cans, Recycled Crafts, Tin Can Crafts, Kids Crafts"/>
          <p:cNvPicPr>
            <a:picLocks noChangeAspect="1" noChangeArrowheads="1"/>
          </p:cNvPicPr>
          <p:nvPr/>
        </p:nvPicPr>
        <p:blipFill>
          <a:blip r:embed="rId7" cstate="print"/>
          <a:srcRect b="18836"/>
          <a:stretch>
            <a:fillRect/>
          </a:stretch>
        </p:blipFill>
        <p:spPr bwMode="auto">
          <a:xfrm>
            <a:off x="4808984" y="260648"/>
            <a:ext cx="2376264" cy="2520280"/>
          </a:xfrm>
          <a:prstGeom prst="rect">
            <a:avLst/>
          </a:prstGeom>
          <a:noFill/>
        </p:spPr>
      </p:pic>
      <p:sp>
        <p:nvSpPr>
          <p:cNvPr id="15" name="Footer Placeholder 14"/>
          <p:cNvSpPr>
            <a:spLocks noGrp="1"/>
          </p:cNvSpPr>
          <p:nvPr>
            <p:ph type="ftr" sz="quarter" idx="11"/>
          </p:nvPr>
        </p:nvSpPr>
        <p:spPr/>
        <p:txBody>
          <a:bodyPr/>
          <a:lstStyle/>
          <a:p>
            <a:r>
              <a:rPr lang="en-GB"/>
              <a:t>JMARSHALL</a:t>
            </a: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Down Arrow Callout 5"/>
          <p:cNvSpPr/>
          <p:nvPr/>
        </p:nvSpPr>
        <p:spPr>
          <a:xfrm>
            <a:off x="488504" y="1988840"/>
            <a:ext cx="4536504" cy="1008112"/>
          </a:xfrm>
          <a:prstGeom prst="downArrowCallout">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488504" y="980728"/>
            <a:ext cx="4536504" cy="86409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Impact" pitchFamily="34" charset="0"/>
              </a:rPr>
              <a:t>Use technologystudent.com to read the following information</a:t>
            </a:r>
          </a:p>
        </p:txBody>
      </p:sp>
      <p:sp>
        <p:nvSpPr>
          <p:cNvPr id="9" name="TextBox 8"/>
          <p:cNvSpPr txBox="1"/>
          <p:nvPr/>
        </p:nvSpPr>
        <p:spPr>
          <a:xfrm>
            <a:off x="1324340" y="2060848"/>
            <a:ext cx="2888932" cy="307777"/>
          </a:xfrm>
          <a:prstGeom prst="rect">
            <a:avLst/>
          </a:prstGeom>
          <a:noFill/>
        </p:spPr>
        <p:txBody>
          <a:bodyPr wrap="none" rtlCol="0">
            <a:spAutoFit/>
          </a:bodyPr>
          <a:lstStyle/>
          <a:p>
            <a:pPr algn="ctr"/>
            <a:r>
              <a:rPr lang="en-GB" sz="1400" b="1" dirty="0">
                <a:latin typeface="Arial" pitchFamily="34" charset="0"/>
                <a:cs typeface="Arial" pitchFamily="34" charset="0"/>
              </a:rPr>
              <a:t>Ferrous and non-ferrous metals</a:t>
            </a:r>
          </a:p>
        </p:txBody>
      </p:sp>
      <p:sp>
        <p:nvSpPr>
          <p:cNvPr id="10" name="Down Arrow Callout 9"/>
          <p:cNvSpPr/>
          <p:nvPr/>
        </p:nvSpPr>
        <p:spPr>
          <a:xfrm>
            <a:off x="488504" y="2996952"/>
            <a:ext cx="4536504" cy="1008112"/>
          </a:xfrm>
          <a:prstGeom prst="downArrowCallout">
            <a:avLst/>
          </a:prstGeom>
          <a:solidFill>
            <a:srgbClr val="66FF33"/>
          </a:solidFill>
          <a:ln>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Down Arrow Callout 11"/>
          <p:cNvSpPr/>
          <p:nvPr/>
        </p:nvSpPr>
        <p:spPr>
          <a:xfrm>
            <a:off x="560512" y="4077072"/>
            <a:ext cx="4536504" cy="1008112"/>
          </a:xfrm>
          <a:prstGeom prst="downArrowCallout">
            <a:avLst/>
          </a:prstGeom>
          <a:solidFill>
            <a:schemeClr val="accent5">
              <a:lumMod val="40000"/>
              <a:lumOff val="60000"/>
            </a:schemeClr>
          </a:solid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p:cNvSpPr txBox="1"/>
          <p:nvPr/>
        </p:nvSpPr>
        <p:spPr>
          <a:xfrm>
            <a:off x="2157768" y="4149080"/>
            <a:ext cx="1366080" cy="307777"/>
          </a:xfrm>
          <a:prstGeom prst="rect">
            <a:avLst/>
          </a:prstGeom>
          <a:solidFill>
            <a:schemeClr val="accent5">
              <a:lumMod val="40000"/>
              <a:lumOff val="60000"/>
            </a:schemeClr>
          </a:solidFill>
          <a:ln>
            <a:solidFill>
              <a:schemeClr val="accent5">
                <a:lumMod val="40000"/>
                <a:lumOff val="60000"/>
              </a:schemeClr>
            </a:solidFill>
          </a:ln>
        </p:spPr>
        <p:txBody>
          <a:bodyPr wrap="none" rtlCol="0">
            <a:spAutoFit/>
          </a:bodyPr>
          <a:lstStyle/>
          <a:p>
            <a:pPr algn="ctr"/>
            <a:r>
              <a:rPr lang="en-GB" sz="1400" b="1" dirty="0">
                <a:latin typeface="Arial" pitchFamily="34" charset="0"/>
                <a:cs typeface="Arial" pitchFamily="34" charset="0"/>
              </a:rPr>
              <a:t>Metal finishes</a:t>
            </a:r>
          </a:p>
        </p:txBody>
      </p:sp>
      <p:pic>
        <p:nvPicPr>
          <p:cNvPr id="66564" name="Picture 4" descr="Clipboard clipart, Clipboard Transparent FREE for download on ..."/>
          <p:cNvPicPr>
            <a:picLocks noChangeAspect="1" noChangeArrowheads="1"/>
          </p:cNvPicPr>
          <p:nvPr/>
        </p:nvPicPr>
        <p:blipFill>
          <a:blip r:embed="rId2" cstate="print"/>
          <a:srcRect/>
          <a:stretch>
            <a:fillRect/>
          </a:stretch>
        </p:blipFill>
        <p:spPr bwMode="auto">
          <a:xfrm>
            <a:off x="5313040" y="260648"/>
            <a:ext cx="4350483" cy="6264696"/>
          </a:xfrm>
          <a:prstGeom prst="rect">
            <a:avLst/>
          </a:prstGeom>
          <a:noFill/>
        </p:spPr>
      </p:pic>
      <p:pic>
        <p:nvPicPr>
          <p:cNvPr id="66565" name="Picture 5"/>
          <p:cNvPicPr>
            <a:picLocks noChangeAspect="1" noChangeArrowheads="1"/>
          </p:cNvPicPr>
          <p:nvPr/>
        </p:nvPicPr>
        <p:blipFill>
          <a:blip r:embed="rId3" cstate="print"/>
          <a:srcRect/>
          <a:stretch>
            <a:fillRect/>
          </a:stretch>
        </p:blipFill>
        <p:spPr bwMode="auto">
          <a:xfrm>
            <a:off x="1064568" y="5085184"/>
            <a:ext cx="3207459" cy="775717"/>
          </a:xfrm>
          <a:prstGeom prst="rect">
            <a:avLst/>
          </a:prstGeom>
          <a:noFill/>
          <a:ln w="9525">
            <a:noFill/>
            <a:miter lim="800000"/>
            <a:headEnd/>
            <a:tailEnd/>
          </a:ln>
        </p:spPr>
      </p:pic>
      <p:sp>
        <p:nvSpPr>
          <p:cNvPr id="17" name="Right Arrow 16"/>
          <p:cNvSpPr/>
          <p:nvPr/>
        </p:nvSpPr>
        <p:spPr>
          <a:xfrm>
            <a:off x="4016896" y="5661248"/>
            <a:ext cx="1368152" cy="504056"/>
          </a:xfrm>
          <a:prstGeom prst="rightArrow">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Box 17"/>
          <p:cNvSpPr txBox="1"/>
          <p:nvPr/>
        </p:nvSpPr>
        <p:spPr>
          <a:xfrm>
            <a:off x="5745088" y="1700808"/>
            <a:ext cx="3456384" cy="646331"/>
          </a:xfrm>
          <a:prstGeom prst="rect">
            <a:avLst/>
          </a:prstGeom>
          <a:noFill/>
        </p:spPr>
        <p:txBody>
          <a:bodyPr wrap="square" rtlCol="0">
            <a:spAutoFit/>
          </a:bodyPr>
          <a:lstStyle/>
          <a:p>
            <a:pPr marL="342900" indent="-342900">
              <a:buAutoNum type="arabicParenR" startAt="2"/>
            </a:pPr>
            <a:endParaRPr lang="en-GB" sz="1200" dirty="0">
              <a:latin typeface="Georgia" pitchFamily="18" charset="0"/>
            </a:endParaRPr>
          </a:p>
          <a:p>
            <a:pPr marL="342900" indent="-342900">
              <a:buAutoNum type="arabicParenR" startAt="2"/>
            </a:pPr>
            <a:endParaRPr lang="en-GB" sz="1200" dirty="0">
              <a:latin typeface="Georgia" pitchFamily="18" charset="0"/>
            </a:endParaRPr>
          </a:p>
          <a:p>
            <a:pPr marL="342900" indent="-342900">
              <a:buAutoNum type="arabicParenR" startAt="2"/>
            </a:pPr>
            <a:endParaRPr lang="en-GB" sz="1200" dirty="0">
              <a:latin typeface="Georgia" pitchFamily="18" charset="0"/>
            </a:endParaRPr>
          </a:p>
        </p:txBody>
      </p:sp>
      <p:sp>
        <p:nvSpPr>
          <p:cNvPr id="15" name="TextBox 14"/>
          <p:cNvSpPr txBox="1"/>
          <p:nvPr/>
        </p:nvSpPr>
        <p:spPr>
          <a:xfrm>
            <a:off x="5745088" y="1772816"/>
            <a:ext cx="3456384" cy="1569660"/>
          </a:xfrm>
          <a:prstGeom prst="rect">
            <a:avLst/>
          </a:prstGeom>
          <a:noFill/>
        </p:spPr>
        <p:txBody>
          <a:bodyPr wrap="square" rtlCol="0">
            <a:spAutoFit/>
          </a:bodyPr>
          <a:lstStyle/>
          <a:p>
            <a:pPr marL="342900" indent="-342900">
              <a:buAutoNum type="arabicParenR"/>
            </a:pPr>
            <a:endParaRPr lang="en-GB" sz="1200" dirty="0">
              <a:latin typeface="Georgia" pitchFamily="18" charset="0"/>
            </a:endParaRPr>
          </a:p>
          <a:p>
            <a:pPr marL="342900" indent="-342900">
              <a:buAutoNum type="arabicParenR"/>
            </a:pPr>
            <a:endParaRPr lang="en-GB" sz="1200" dirty="0">
              <a:latin typeface="Georgia" pitchFamily="18" charset="0"/>
            </a:endParaRPr>
          </a:p>
          <a:p>
            <a:pPr marL="342900" indent="-342900">
              <a:buAutoNum type="arabicParenR"/>
            </a:pPr>
            <a:endParaRPr lang="en-GB" sz="1200" dirty="0">
              <a:latin typeface="Georgia" pitchFamily="18" charset="0"/>
            </a:endParaRPr>
          </a:p>
          <a:p>
            <a:pPr marL="342900" indent="-342900">
              <a:buAutoNum type="arabicParenR"/>
            </a:pPr>
            <a:endParaRPr lang="en-GB" sz="1200" dirty="0">
              <a:latin typeface="Georgia" pitchFamily="18" charset="0"/>
            </a:endParaRPr>
          </a:p>
          <a:p>
            <a:pPr marL="342900" indent="-342900">
              <a:buAutoNum type="arabicParenR"/>
            </a:pPr>
            <a:endParaRPr lang="en-GB" sz="1200" dirty="0">
              <a:latin typeface="Georgia" pitchFamily="18" charset="0"/>
            </a:endParaRPr>
          </a:p>
          <a:p>
            <a:pPr marL="342900" indent="-342900">
              <a:buAutoNum type="arabicParenR"/>
            </a:pPr>
            <a:endParaRPr lang="en-GB" sz="1200" dirty="0">
              <a:latin typeface="Georgia" pitchFamily="18" charset="0"/>
            </a:endParaRPr>
          </a:p>
          <a:p>
            <a:pPr marL="342900" indent="-342900">
              <a:buAutoNum type="arabicParenR"/>
            </a:pPr>
            <a:endParaRPr lang="en-GB" sz="1200" dirty="0">
              <a:latin typeface="Georgia" pitchFamily="18" charset="0"/>
            </a:endParaRPr>
          </a:p>
          <a:p>
            <a:pPr marL="342900" indent="-342900">
              <a:buAutoNum type="arabicParenR" startAt="2"/>
            </a:pPr>
            <a:endParaRPr lang="en-GB" sz="1200" dirty="0">
              <a:latin typeface="Georgia" pitchFamily="18" charset="0"/>
            </a:endParaRPr>
          </a:p>
        </p:txBody>
      </p:sp>
      <p:pic>
        <p:nvPicPr>
          <p:cNvPr id="14" name="Picture 1"/>
          <p:cNvPicPr>
            <a:picLocks noChangeAspect="1" noChangeArrowheads="1"/>
          </p:cNvPicPr>
          <p:nvPr/>
        </p:nvPicPr>
        <p:blipFill>
          <a:blip r:embed="rId4" cstate="print"/>
          <a:srcRect/>
          <a:stretch>
            <a:fillRect/>
          </a:stretch>
        </p:blipFill>
        <p:spPr bwMode="auto">
          <a:xfrm>
            <a:off x="344488" y="0"/>
            <a:ext cx="2030712" cy="908720"/>
          </a:xfrm>
          <a:prstGeom prst="rect">
            <a:avLst/>
          </a:prstGeom>
          <a:noFill/>
          <a:ln w="9525">
            <a:noFill/>
            <a:miter lim="800000"/>
            <a:headEnd/>
            <a:tailEnd/>
          </a:ln>
        </p:spPr>
      </p:pic>
      <p:sp>
        <p:nvSpPr>
          <p:cNvPr id="19" name="TextBox 18"/>
          <p:cNvSpPr txBox="1"/>
          <p:nvPr/>
        </p:nvSpPr>
        <p:spPr>
          <a:xfrm>
            <a:off x="5745088" y="1772816"/>
            <a:ext cx="3456384" cy="5078313"/>
          </a:xfrm>
          <a:prstGeom prst="rect">
            <a:avLst/>
          </a:prstGeom>
          <a:noFill/>
        </p:spPr>
        <p:txBody>
          <a:bodyPr wrap="square" rtlCol="0">
            <a:spAutoFit/>
          </a:bodyPr>
          <a:lstStyle/>
          <a:p>
            <a:pPr marL="342900" indent="-342900">
              <a:buAutoNum type="arabicParenR"/>
            </a:pPr>
            <a:r>
              <a:rPr lang="en-GB" sz="1200" dirty="0">
                <a:latin typeface="Georgia" pitchFamily="18" charset="0"/>
              </a:rPr>
              <a:t>Explain the difference between a ferrous</a:t>
            </a:r>
          </a:p>
          <a:p>
            <a:pPr marL="342900" indent="-342900"/>
            <a:r>
              <a:rPr lang="en-GB" sz="1200" dirty="0">
                <a:latin typeface="Georgia" pitchFamily="18" charset="0"/>
              </a:rPr>
              <a:t>          metals and non-ferrous metals.</a:t>
            </a:r>
          </a:p>
          <a:p>
            <a:pPr marL="342900" indent="-342900"/>
            <a:endParaRPr lang="en-GB" sz="1200" dirty="0">
              <a:latin typeface="Georgia" pitchFamily="18" charset="0"/>
            </a:endParaRPr>
          </a:p>
          <a:p>
            <a:pPr marL="342900" indent="-342900"/>
            <a:endParaRPr lang="en-GB" sz="1200" dirty="0">
              <a:latin typeface="Georgia" pitchFamily="18" charset="0"/>
            </a:endParaRPr>
          </a:p>
          <a:p>
            <a:pPr marL="342900" indent="-342900">
              <a:buAutoNum type="arabicParenR" startAt="2"/>
            </a:pPr>
            <a:r>
              <a:rPr lang="en-GB" sz="1200" dirty="0">
                <a:latin typeface="Georgia" pitchFamily="18" charset="0"/>
              </a:rPr>
              <a:t>Are ferrous metals magnetic?</a:t>
            </a:r>
          </a:p>
          <a:p>
            <a:pPr marL="342900" indent="-342900">
              <a:buAutoNum type="arabicParenR" startAt="2"/>
            </a:pPr>
            <a:endParaRPr lang="en-GB" sz="1200" dirty="0">
              <a:latin typeface="Georgia" pitchFamily="18" charset="0"/>
            </a:endParaRPr>
          </a:p>
          <a:p>
            <a:pPr marL="342900" indent="-342900">
              <a:buAutoNum type="arabicParenR" startAt="2"/>
            </a:pPr>
            <a:endParaRPr lang="en-GB" sz="1200" dirty="0">
              <a:latin typeface="Georgia" pitchFamily="18" charset="0"/>
            </a:endParaRPr>
          </a:p>
          <a:p>
            <a:pPr marL="342900" indent="-342900">
              <a:buAutoNum type="arabicParenR" startAt="2"/>
            </a:pPr>
            <a:r>
              <a:rPr lang="en-GB" sz="1200" dirty="0">
                <a:latin typeface="Georgia" pitchFamily="18" charset="0"/>
              </a:rPr>
              <a:t>What is an ore?</a:t>
            </a:r>
          </a:p>
          <a:p>
            <a:pPr marL="342900" indent="-342900">
              <a:buAutoNum type="arabicParenR" startAt="2"/>
            </a:pPr>
            <a:endParaRPr lang="en-GB" sz="1200" dirty="0">
              <a:latin typeface="Georgia" pitchFamily="18" charset="0"/>
            </a:endParaRPr>
          </a:p>
          <a:p>
            <a:pPr marL="342900" indent="-342900">
              <a:buAutoNum type="arabicParenR" startAt="2"/>
            </a:pPr>
            <a:endParaRPr lang="en-GB" sz="1200" dirty="0">
              <a:latin typeface="Georgia" pitchFamily="18" charset="0"/>
            </a:endParaRPr>
          </a:p>
          <a:p>
            <a:pPr marL="342900" indent="-342900">
              <a:buAutoNum type="arabicParenR" startAt="2"/>
            </a:pPr>
            <a:r>
              <a:rPr lang="en-GB" sz="1200" dirty="0">
                <a:latin typeface="Georgia" pitchFamily="18" charset="0"/>
              </a:rPr>
              <a:t>What is an alloy?</a:t>
            </a:r>
          </a:p>
          <a:p>
            <a:pPr marL="342900" indent="-342900">
              <a:buAutoNum type="arabicParenR" startAt="2"/>
            </a:pPr>
            <a:endParaRPr lang="en-GB" sz="1200" dirty="0">
              <a:latin typeface="Georgia" pitchFamily="18" charset="0"/>
            </a:endParaRPr>
          </a:p>
          <a:p>
            <a:pPr marL="342900" indent="-342900">
              <a:buAutoNum type="arabicParenR" startAt="2"/>
            </a:pPr>
            <a:endParaRPr lang="en-GB" sz="1200" dirty="0">
              <a:latin typeface="Georgia" pitchFamily="18" charset="0"/>
            </a:endParaRPr>
          </a:p>
          <a:p>
            <a:pPr marL="342900" indent="-342900">
              <a:buAutoNum type="arabicParenR" startAt="2"/>
            </a:pPr>
            <a:r>
              <a:rPr lang="en-GB" sz="1200" dirty="0">
                <a:latin typeface="Georgia" pitchFamily="18" charset="0"/>
              </a:rPr>
              <a:t>What alloy does copper and tin make?</a:t>
            </a:r>
          </a:p>
          <a:p>
            <a:pPr marL="342900" indent="-342900">
              <a:buAutoNum type="arabicParenR" startAt="2"/>
            </a:pPr>
            <a:endParaRPr lang="en-GB" sz="1200" dirty="0">
              <a:latin typeface="Georgia" pitchFamily="18" charset="0"/>
            </a:endParaRPr>
          </a:p>
          <a:p>
            <a:pPr marL="342900" indent="-342900">
              <a:buAutoNum type="arabicParenR" startAt="2"/>
            </a:pPr>
            <a:endParaRPr lang="en-GB" sz="1200" dirty="0">
              <a:latin typeface="Georgia" pitchFamily="18" charset="0"/>
            </a:endParaRPr>
          </a:p>
          <a:p>
            <a:pPr marL="342900" indent="-342900">
              <a:buAutoNum type="arabicParenR" startAt="2"/>
            </a:pPr>
            <a:r>
              <a:rPr lang="en-GB" sz="1200" dirty="0">
                <a:latin typeface="Georgia" pitchFamily="18" charset="0"/>
              </a:rPr>
              <a:t>Explain why zinc is used for </a:t>
            </a:r>
            <a:r>
              <a:rPr lang="en-GB" sz="1200" dirty="0">
                <a:latin typeface="Georgia" pitchFamily="18" charset="0"/>
                <a:cs typeface="Arial" pitchFamily="34" charset="0"/>
              </a:rPr>
              <a:t>galvanising.</a:t>
            </a:r>
          </a:p>
          <a:p>
            <a:pPr marL="342900" indent="-342900">
              <a:buAutoNum type="arabicParenR" startAt="2"/>
            </a:pPr>
            <a:endParaRPr lang="en-GB" sz="1200" dirty="0">
              <a:latin typeface="Georgia" pitchFamily="18" charset="0"/>
              <a:cs typeface="Arial" pitchFamily="34" charset="0"/>
            </a:endParaRPr>
          </a:p>
          <a:p>
            <a:pPr marL="342900" indent="-342900">
              <a:buAutoNum type="arabicParenR" startAt="2"/>
            </a:pPr>
            <a:endParaRPr lang="en-GB" sz="1200" dirty="0">
              <a:latin typeface="Georgia" pitchFamily="18" charset="0"/>
              <a:cs typeface="Arial" pitchFamily="34" charset="0"/>
            </a:endParaRPr>
          </a:p>
          <a:p>
            <a:pPr marL="342900" indent="-342900">
              <a:buAutoNum type="arabicParenR" startAt="2"/>
            </a:pPr>
            <a:r>
              <a:rPr lang="en-GB" sz="1200" dirty="0">
                <a:latin typeface="Georgia" pitchFamily="18" charset="0"/>
                <a:cs typeface="Arial" pitchFamily="34" charset="0"/>
              </a:rPr>
              <a:t>What does a CNC machine do?</a:t>
            </a:r>
            <a:endParaRPr lang="en-GB" sz="1200" dirty="0">
              <a:latin typeface="Georgia" pitchFamily="18" charset="0"/>
            </a:endParaRPr>
          </a:p>
          <a:p>
            <a:pPr marL="342900" indent="-342900">
              <a:buAutoNum type="arabicParenR"/>
            </a:pPr>
            <a:endParaRPr lang="en-GB" sz="1200" dirty="0">
              <a:latin typeface="Georgia" pitchFamily="18" charset="0"/>
            </a:endParaRPr>
          </a:p>
          <a:p>
            <a:pPr marL="342900" indent="-342900">
              <a:buAutoNum type="arabicParenR"/>
            </a:pPr>
            <a:endParaRPr lang="en-GB" sz="1200" dirty="0">
              <a:latin typeface="Georgia" pitchFamily="18" charset="0"/>
            </a:endParaRPr>
          </a:p>
          <a:p>
            <a:pPr marL="342900" indent="-342900">
              <a:buAutoNum type="arabicParenR"/>
            </a:pPr>
            <a:endParaRPr lang="en-GB" sz="1200" dirty="0">
              <a:latin typeface="Georgia" pitchFamily="18" charset="0"/>
            </a:endParaRPr>
          </a:p>
          <a:p>
            <a:pPr marL="342900" indent="-342900">
              <a:buAutoNum type="arabicParenR"/>
            </a:pPr>
            <a:endParaRPr lang="en-GB" sz="1200" dirty="0">
              <a:latin typeface="Georgia" pitchFamily="18" charset="0"/>
            </a:endParaRPr>
          </a:p>
          <a:p>
            <a:pPr marL="342900" indent="-342900">
              <a:buAutoNum type="arabicParenR"/>
            </a:pPr>
            <a:endParaRPr lang="en-GB" sz="1200" dirty="0">
              <a:latin typeface="Georgia" pitchFamily="18" charset="0"/>
            </a:endParaRPr>
          </a:p>
          <a:p>
            <a:pPr marL="342900" indent="-342900">
              <a:buAutoNum type="arabicParenR"/>
            </a:pPr>
            <a:endParaRPr lang="en-GB" sz="1200" dirty="0">
              <a:latin typeface="Georgia" pitchFamily="18" charset="0"/>
            </a:endParaRPr>
          </a:p>
          <a:p>
            <a:pPr marL="342900" indent="-342900">
              <a:buAutoNum type="arabicParenR" startAt="2"/>
            </a:pPr>
            <a:endParaRPr lang="en-GB" sz="1200" dirty="0">
              <a:latin typeface="Georgia" pitchFamily="18" charset="0"/>
            </a:endParaRPr>
          </a:p>
        </p:txBody>
      </p:sp>
      <p:sp>
        <p:nvSpPr>
          <p:cNvPr id="20" name="TextBox 19"/>
          <p:cNvSpPr txBox="1"/>
          <p:nvPr/>
        </p:nvSpPr>
        <p:spPr>
          <a:xfrm>
            <a:off x="2364223" y="3140968"/>
            <a:ext cx="721672" cy="307777"/>
          </a:xfrm>
          <a:prstGeom prst="rect">
            <a:avLst/>
          </a:prstGeom>
          <a:noFill/>
        </p:spPr>
        <p:txBody>
          <a:bodyPr wrap="none" rtlCol="0">
            <a:spAutoFit/>
          </a:bodyPr>
          <a:lstStyle/>
          <a:p>
            <a:pPr algn="ctr"/>
            <a:r>
              <a:rPr lang="en-GB" sz="1400" b="1" dirty="0">
                <a:latin typeface="Arial" pitchFamily="34" charset="0"/>
                <a:cs typeface="Arial" pitchFamily="34" charset="0"/>
              </a:rPr>
              <a:t>Alloys</a:t>
            </a:r>
          </a:p>
        </p:txBody>
      </p:sp>
      <p:sp>
        <p:nvSpPr>
          <p:cNvPr id="22" name="Footer Placeholder 21"/>
          <p:cNvSpPr>
            <a:spLocks noGrp="1"/>
          </p:cNvSpPr>
          <p:nvPr>
            <p:ph type="ftr" sz="quarter" idx="11"/>
          </p:nvPr>
        </p:nvSpPr>
        <p:spPr/>
        <p:txBody>
          <a:bodyPr/>
          <a:lstStyle/>
          <a:p>
            <a:r>
              <a:rPr lang="en-GB"/>
              <a:t>JMARSHALL</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2f46933e-b8e7-4902-a76f-274d9499962a">
      <UserInfo>
        <DisplayName>Maria Hunt</DisplayName>
        <AccountId>222</AccountId>
        <AccountType/>
      </UserInfo>
    </SharedWithUser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375EAFBE2C15DD49940074A84F764654" ma:contentTypeVersion="13" ma:contentTypeDescription="Create a new document." ma:contentTypeScope="" ma:versionID="9e5e2a7c14b0bb7cc09f92ed18c2e932">
  <xsd:schema xmlns:xsd="http://www.w3.org/2001/XMLSchema" xmlns:xs="http://www.w3.org/2001/XMLSchema" xmlns:p="http://schemas.microsoft.com/office/2006/metadata/properties" xmlns:ns2="8e0e145d-effa-4e20-92b3-5f937c9a65c9" xmlns:ns3="2f46933e-b8e7-4902-a76f-274d9499962a" targetNamespace="http://schemas.microsoft.com/office/2006/metadata/properties" ma:root="true" ma:fieldsID="d1a53b2b319614884869f165c92c3bcd" ns2:_="" ns3:_="">
    <xsd:import namespace="8e0e145d-effa-4e20-92b3-5f937c9a65c9"/>
    <xsd:import namespace="2f46933e-b8e7-4902-a76f-274d9499962a"/>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e0e145d-effa-4e20-92b3-5f937c9a65c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2f46933e-b8e7-4902-a76f-274d9499962a"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212D66C-4017-42E2-ABC3-742600BCFA59}">
  <ds:schemaRefs>
    <ds:schemaRef ds:uri="http://schemas.microsoft.com/office/infopath/2007/PartnerControls"/>
    <ds:schemaRef ds:uri="http://schemas.microsoft.com/office/2006/documentManagement/types"/>
    <ds:schemaRef ds:uri="http://schemas.microsoft.com/office/2006/metadata/properties"/>
    <ds:schemaRef ds:uri="http://purl.org/dc/dcmitype/"/>
    <ds:schemaRef ds:uri="http://purl.org/dc/elements/1.1/"/>
    <ds:schemaRef ds:uri="2f46933e-b8e7-4902-a76f-274d9499962a"/>
    <ds:schemaRef ds:uri="http://purl.org/dc/terms/"/>
    <ds:schemaRef ds:uri="http://schemas.openxmlformats.org/package/2006/metadata/core-properties"/>
    <ds:schemaRef ds:uri="8e0e145d-effa-4e20-92b3-5f937c9a65c9"/>
    <ds:schemaRef ds:uri="http://www.w3.org/XML/1998/namespace"/>
  </ds:schemaRefs>
</ds:datastoreItem>
</file>

<file path=customXml/itemProps2.xml><?xml version="1.0" encoding="utf-8"?>
<ds:datastoreItem xmlns:ds="http://schemas.openxmlformats.org/officeDocument/2006/customXml" ds:itemID="{2D11C6BC-1CCD-4914-A8B0-0379D350DC7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e0e145d-effa-4e20-92b3-5f937c9a65c9"/>
    <ds:schemaRef ds:uri="2f46933e-b8e7-4902-a76f-274d9499962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05CD25B-E013-4FEE-92A0-0BD05E6C1C7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9297</TotalTime>
  <Words>7493</Words>
  <Application>Microsoft Office PowerPoint</Application>
  <PresentationFormat>A4 Paper (210x297 mm)</PresentationFormat>
  <Paragraphs>1814</Paragraphs>
  <Slides>71</Slides>
  <Notes>8</Notes>
  <HiddenSlides>0</HiddenSlides>
  <MMClips>0</MMClips>
  <ScaleCrop>false</ScaleCrop>
  <HeadingPairs>
    <vt:vector size="4" baseType="variant">
      <vt:variant>
        <vt:lpstr>Theme</vt:lpstr>
      </vt:variant>
      <vt:variant>
        <vt:i4>1</vt:i4>
      </vt:variant>
      <vt:variant>
        <vt:lpstr>Slide Titles</vt:lpstr>
      </vt:variant>
      <vt:variant>
        <vt:i4>71</vt:i4>
      </vt:variant>
    </vt:vector>
  </HeadingPairs>
  <TitlesOfParts>
    <vt:vector size="72"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Hewlett-Packard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Joanna</dc:creator>
  <cp:lastModifiedBy>Jonathan Butler</cp:lastModifiedBy>
  <cp:revision>97</cp:revision>
  <dcterms:created xsi:type="dcterms:W3CDTF">2020-04-07T16:13:44Z</dcterms:created>
  <dcterms:modified xsi:type="dcterms:W3CDTF">2021-11-04T13:24:11Z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0x010100375EAFBE2C15DD49940074A84F764654</vt:lpwstr>
  </property>
</Properties>
</file>