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 id="2147483756" r:id="rId5"/>
    <p:sldMasterId id="2147483768" r:id="rId6"/>
    <p:sldMasterId id="2147483929" r:id="rId7"/>
    <p:sldMasterId id="2147483946" r:id="rId8"/>
  </p:sldMasterIdLst>
  <p:notesMasterIdLst>
    <p:notesMasterId r:id="rId61"/>
  </p:notesMasterIdLst>
  <p:sldIdLst>
    <p:sldId id="257" r:id="rId9"/>
    <p:sldId id="542" r:id="rId10"/>
    <p:sldId id="580" r:id="rId11"/>
    <p:sldId id="600" r:id="rId12"/>
    <p:sldId id="416" r:id="rId13"/>
    <p:sldId id="583" r:id="rId14"/>
    <p:sldId id="563" r:id="rId15"/>
    <p:sldId id="596" r:id="rId16"/>
    <p:sldId id="564" r:id="rId17"/>
    <p:sldId id="589" r:id="rId18"/>
    <p:sldId id="566" r:id="rId19"/>
    <p:sldId id="568" r:id="rId20"/>
    <p:sldId id="572" r:id="rId21"/>
    <p:sldId id="557" r:id="rId22"/>
    <p:sldId id="549" r:id="rId23"/>
    <p:sldId id="570" r:id="rId24"/>
    <p:sldId id="573" r:id="rId25"/>
    <p:sldId id="575" r:id="rId26"/>
    <p:sldId id="576" r:id="rId27"/>
    <p:sldId id="577" r:id="rId28"/>
    <p:sldId id="578" r:id="rId29"/>
    <p:sldId id="579" r:id="rId30"/>
    <p:sldId id="584" r:id="rId31"/>
    <p:sldId id="544" r:id="rId32"/>
    <p:sldId id="597" r:id="rId33"/>
    <p:sldId id="533" r:id="rId34"/>
    <p:sldId id="518" r:id="rId35"/>
    <p:sldId id="592" r:id="rId36"/>
    <p:sldId id="590" r:id="rId37"/>
    <p:sldId id="527" r:id="rId38"/>
    <p:sldId id="528" r:id="rId39"/>
    <p:sldId id="531" r:id="rId40"/>
    <p:sldId id="586" r:id="rId41"/>
    <p:sldId id="591" r:id="rId42"/>
    <p:sldId id="526" r:id="rId43"/>
    <p:sldId id="529" r:id="rId44"/>
    <p:sldId id="530" r:id="rId45"/>
    <p:sldId id="532" r:id="rId46"/>
    <p:sldId id="535" r:id="rId47"/>
    <p:sldId id="585" r:id="rId48"/>
    <p:sldId id="558" r:id="rId49"/>
    <p:sldId id="595" r:id="rId50"/>
    <p:sldId id="559" r:id="rId51"/>
    <p:sldId id="594" r:id="rId52"/>
    <p:sldId id="552" r:id="rId53"/>
    <p:sldId id="553" r:id="rId54"/>
    <p:sldId id="587" r:id="rId55"/>
    <p:sldId id="593" r:id="rId56"/>
    <p:sldId id="554" r:id="rId57"/>
    <p:sldId id="555" r:id="rId58"/>
    <p:sldId id="561" r:id="rId59"/>
    <p:sldId id="562" r:id="rId60"/>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DDB8E4-C1E4-4379-9256-965241794BF7}" v="124" dt="2021-12-14T10:06:06.878"/>
    <p1510:client id="{678960C2-C598-445A-AD9A-04677DA85EF9}" v="2" dt="2021-12-15T09:55:58.8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1578" y="108"/>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slide" Target="slides/slide47.xml"/><Relationship Id="rId63"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66" Type="http://schemas.microsoft.com/office/2015/10/relationships/revisionInfo" Target="revisionInfo.xml"/><Relationship Id="rId5" Type="http://schemas.openxmlformats.org/officeDocument/2006/relationships/slideMaster" Target="slideMasters/slideMaster2.xml"/><Relationship Id="rId61" Type="http://schemas.openxmlformats.org/officeDocument/2006/relationships/notesMaster" Target="notesMasters/notesMaster1.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theme" Target="theme/theme1.xml"/><Relationship Id="rId8" Type="http://schemas.openxmlformats.org/officeDocument/2006/relationships/slideMaster" Target="slideMasters/slideMaster5.xml"/><Relationship Id="rId51" Type="http://schemas.openxmlformats.org/officeDocument/2006/relationships/slide" Target="slides/slide43.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9AC91E1-4ECD-41F5-8BDE-A44166297147}" type="datetimeFigureOut">
              <a:rPr lang="en-GB" smtClean="0"/>
              <a:t>15/12/2021</a:t>
            </a:fld>
            <a:endParaRPr lang="en-GB"/>
          </a:p>
        </p:txBody>
      </p:sp>
      <p:sp>
        <p:nvSpPr>
          <p:cNvPr id="4" name="Slide Image Placeholder 3"/>
          <p:cNvSpPr>
            <a:spLocks noGrp="1" noRot="1" noChangeAspect="1"/>
          </p:cNvSpPr>
          <p:nvPr>
            <p:ph type="sldImg" idx="2"/>
          </p:nvPr>
        </p:nvSpPr>
        <p:spPr>
          <a:xfrm>
            <a:off x="952500" y="685800"/>
            <a:ext cx="4953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691C382-4252-4D15-8ED6-531FFB3644D5}" type="slidenum">
              <a:rPr lang="en-GB" smtClean="0"/>
              <a:t>‹#›</a:t>
            </a:fld>
            <a:endParaRPr lang="en-GB"/>
          </a:p>
        </p:txBody>
      </p:sp>
    </p:spTree>
    <p:extLst>
      <p:ext uri="{BB962C8B-B14F-4D97-AF65-F5344CB8AC3E}">
        <p14:creationId xmlns:p14="http://schemas.microsoft.com/office/powerpoint/2010/main" val="34022147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691C382-4252-4D15-8ED6-531FFB3644D5}" type="slidenum">
              <a:rPr lang="en-GB" smtClean="0"/>
              <a:t>5</a:t>
            </a:fld>
            <a:endParaRPr lang="en-GB"/>
          </a:p>
        </p:txBody>
      </p:sp>
    </p:spTree>
    <p:extLst>
      <p:ext uri="{BB962C8B-B14F-4D97-AF65-F5344CB8AC3E}">
        <p14:creationId xmlns:p14="http://schemas.microsoft.com/office/powerpoint/2010/main" val="2505637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599B8D-07E0-4A6C-A2BF-B1E548E124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B4E9B1-3030-4DD3-BD5B-70409E4E7863}"/>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CB0787E4-485C-4B40-8BAC-12AB164B49F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1913AFB-4FEE-43DD-8313-6AB4EBEC569D}" type="slidenum">
              <a:t>7</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05A011A1-AA30-4025-81FE-E615FB2D335E}" type="slidenum">
              <a:rPr lang="en-GB" smtClean="0"/>
              <a:pPr>
                <a:defRPr/>
              </a:pPr>
              <a:t>15</a:t>
            </a:fld>
            <a:endParaRPr lang="en-GB"/>
          </a:p>
        </p:txBody>
      </p:sp>
    </p:spTree>
    <p:extLst>
      <p:ext uri="{BB962C8B-B14F-4D97-AF65-F5344CB8AC3E}">
        <p14:creationId xmlns:p14="http://schemas.microsoft.com/office/powerpoint/2010/main" val="5109881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691C382-4252-4D15-8ED6-531FFB3644D5}" type="slidenum">
              <a:rPr lang="en-GB" smtClean="0"/>
              <a:t>16</a:t>
            </a:fld>
            <a:endParaRPr lang="en-GB"/>
          </a:p>
        </p:txBody>
      </p:sp>
    </p:spTree>
    <p:extLst>
      <p:ext uri="{BB962C8B-B14F-4D97-AF65-F5344CB8AC3E}">
        <p14:creationId xmlns:p14="http://schemas.microsoft.com/office/powerpoint/2010/main" val="19214490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691C382-4252-4D15-8ED6-531FFB3644D5}" type="slidenum">
              <a:rPr lang="en-GB" smtClean="0"/>
              <a:t>21</a:t>
            </a:fld>
            <a:endParaRPr lang="en-GB"/>
          </a:p>
        </p:txBody>
      </p:sp>
    </p:spTree>
    <p:extLst>
      <p:ext uri="{BB962C8B-B14F-4D97-AF65-F5344CB8AC3E}">
        <p14:creationId xmlns:p14="http://schemas.microsoft.com/office/powerpoint/2010/main" val="33583977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691C382-4252-4D15-8ED6-531FFB3644D5}" type="slidenum">
              <a:rPr lang="en-GB" smtClean="0"/>
              <a:t>28</a:t>
            </a:fld>
            <a:endParaRPr lang="en-GB"/>
          </a:p>
        </p:txBody>
      </p:sp>
    </p:spTree>
    <p:extLst>
      <p:ext uri="{BB962C8B-B14F-4D97-AF65-F5344CB8AC3E}">
        <p14:creationId xmlns:p14="http://schemas.microsoft.com/office/powerpoint/2010/main" val="28297905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05A011A1-AA30-4025-81FE-E615FB2D335E}" type="slidenum">
              <a:rPr lang="en-GB" smtClean="0"/>
              <a:pPr>
                <a:defRPr/>
              </a:pPr>
              <a:t>29</a:t>
            </a:fld>
            <a:endParaRPr lang="en-GB"/>
          </a:p>
        </p:txBody>
      </p:sp>
    </p:spTree>
    <p:extLst>
      <p:ext uri="{BB962C8B-B14F-4D97-AF65-F5344CB8AC3E}">
        <p14:creationId xmlns:p14="http://schemas.microsoft.com/office/powerpoint/2010/main" val="33072902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691C382-4252-4D15-8ED6-531FFB3644D5}" type="slidenum">
              <a:rPr lang="en-GB" smtClean="0"/>
              <a:t>41</a:t>
            </a:fld>
            <a:endParaRPr lang="en-GB"/>
          </a:p>
        </p:txBody>
      </p:sp>
    </p:spTree>
    <p:extLst>
      <p:ext uri="{BB962C8B-B14F-4D97-AF65-F5344CB8AC3E}">
        <p14:creationId xmlns:p14="http://schemas.microsoft.com/office/powerpoint/2010/main" val="3582141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691C382-4252-4D15-8ED6-531FFB3644D5}" type="slidenum">
              <a:rPr lang="en-GB" smtClean="0"/>
              <a:t>43</a:t>
            </a:fld>
            <a:endParaRPr lang="en-GB"/>
          </a:p>
        </p:txBody>
      </p:sp>
    </p:spTree>
    <p:extLst>
      <p:ext uri="{BB962C8B-B14F-4D97-AF65-F5344CB8AC3E}">
        <p14:creationId xmlns:p14="http://schemas.microsoft.com/office/powerpoint/2010/main" val="17154709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691C382-4252-4D15-8ED6-531FFB3644D5}" type="slidenum">
              <a:rPr lang="en-GB" smtClean="0"/>
              <a:t>46</a:t>
            </a:fld>
            <a:endParaRPr lang="en-GB"/>
          </a:p>
        </p:txBody>
      </p:sp>
    </p:spTree>
    <p:extLst>
      <p:ext uri="{BB962C8B-B14F-4D97-AF65-F5344CB8AC3E}">
        <p14:creationId xmlns:p14="http://schemas.microsoft.com/office/powerpoint/2010/main" val="41793367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05A011A1-AA30-4025-81FE-E615FB2D335E}" type="slidenum">
              <a:rPr lang="en-GB" smtClean="0"/>
              <a:pPr>
                <a:defRPr/>
              </a:pPr>
              <a:t>48</a:t>
            </a:fld>
            <a:endParaRPr lang="en-GB"/>
          </a:p>
        </p:txBody>
      </p:sp>
    </p:spTree>
    <p:extLst>
      <p:ext uri="{BB962C8B-B14F-4D97-AF65-F5344CB8AC3E}">
        <p14:creationId xmlns:p14="http://schemas.microsoft.com/office/powerpoint/2010/main" val="4371775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691C382-4252-4D15-8ED6-531FFB3644D5}" type="slidenum">
              <a:rPr lang="en-GB" smtClean="0"/>
              <a:t>49</a:t>
            </a:fld>
            <a:endParaRPr lang="en-GB"/>
          </a:p>
        </p:txBody>
      </p:sp>
    </p:spTree>
    <p:extLst>
      <p:ext uri="{BB962C8B-B14F-4D97-AF65-F5344CB8AC3E}">
        <p14:creationId xmlns:p14="http://schemas.microsoft.com/office/powerpoint/2010/main" val="128155310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906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4B3F69F4-401F-491C-A141-B11F92CE1BCD}" type="datetimeFigureOut">
              <a:rPr lang="en-GB" smtClean="0"/>
              <a:t>15/12/2021</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86DA3267-21BA-4D68-B2C6-26FBC64956BD}" type="slidenum">
              <a:rPr lang="en-GB" smtClean="0"/>
              <a:t>‹#›</a:t>
            </a:fld>
            <a:endParaRPr lang="en-GB"/>
          </a:p>
        </p:txBody>
      </p:sp>
      <p:grpSp>
        <p:nvGrpSpPr>
          <p:cNvPr id="8" name="Group 7"/>
          <p:cNvGrpSpPr/>
          <p:nvPr/>
        </p:nvGrpSpPr>
        <p:grpSpPr>
          <a:xfrm>
            <a:off x="1293609" y="2887530"/>
            <a:ext cx="7344036"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09689" cy="923330"/>
            </a:xfrm>
            <a:prstGeom prst="rect">
              <a:avLst/>
            </a:prstGeom>
            <a:noFill/>
          </p:spPr>
          <p:txBody>
            <a:bodyPr wrap="none" rtlCol="0">
              <a:spAutoFit/>
            </a:bodyPr>
            <a:lstStyle/>
            <a:p>
              <a:r>
                <a:rPr lang="en-US" sz="540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281953" y="1387737"/>
            <a:ext cx="7342095"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en-US"/>
              <a:t>Click to edit Master title style</a:t>
            </a:r>
          </a:p>
        </p:txBody>
      </p:sp>
      <p:sp>
        <p:nvSpPr>
          <p:cNvPr id="3" name="Subtitle 2"/>
          <p:cNvSpPr>
            <a:spLocks noGrp="1"/>
          </p:cNvSpPr>
          <p:nvPr>
            <p:ph type="subTitle" idx="1"/>
          </p:nvPr>
        </p:nvSpPr>
        <p:spPr>
          <a:xfrm>
            <a:off x="1485900" y="3767862"/>
            <a:ext cx="69342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3F69F4-401F-491C-A141-B11F92CE1BCD}" type="datetimeFigureOut">
              <a:rPr lang="en-GB" smtClean="0"/>
              <a:t>15/12/2021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DA3267-21BA-4D68-B2C6-26FBC64956BD}" type="slidenum">
              <a:rPr lang="en-GB" smtClean="0"/>
              <a:t>‹#›</a:t>
            </a:fld>
            <a:endParaRPr lang="en-GB"/>
          </a:p>
        </p:txBody>
      </p:sp>
      <p:sp>
        <p:nvSpPr>
          <p:cNvPr id="11" name="Title 10"/>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906000" cy="6858000"/>
          </a:xfrm>
          <a:prstGeom prst="rect">
            <a:avLst/>
          </a:prstGeom>
        </p:spPr>
      </p:pic>
      <p:grpSp>
        <p:nvGrpSpPr>
          <p:cNvPr id="7" name="Group 7"/>
          <p:cNvGrpSpPr/>
          <p:nvPr/>
        </p:nvGrpSpPr>
        <p:grpSpPr>
          <a:xfrm>
            <a:off x="1270299" y="2887579"/>
            <a:ext cx="7344036" cy="923330"/>
            <a:chOff x="1172584" y="1381459"/>
            <a:chExt cx="6779110" cy="923330"/>
          </a:xfrm>
        </p:grpSpPr>
        <p:sp>
          <p:nvSpPr>
            <p:cNvPr id="9" name="TextBox 8"/>
            <p:cNvSpPr txBox="1"/>
            <p:nvPr/>
          </p:nvSpPr>
          <p:spPr>
            <a:xfrm>
              <a:off x="4147073" y="1381459"/>
              <a:ext cx="809689" cy="923330"/>
            </a:xfrm>
            <a:prstGeom prst="rect">
              <a:avLst/>
            </a:prstGeom>
            <a:noFill/>
          </p:spPr>
          <p:txBody>
            <a:bodyPr wrap="none" rtlCol="0">
              <a:spAutoFit/>
            </a:bodyPr>
            <a:lstStyle/>
            <a:p>
              <a:r>
                <a:rPr lang="en-US" sz="5400">
                  <a:solidFill>
                    <a:schemeClr val="tx2">
                      <a:lumMod val="60000"/>
                      <a:lumOff val="40000"/>
                    </a:schemeClr>
                  </a:solidFill>
                  <a:latin typeface="Wingdings" pitchFamily="2" charset="2"/>
                </a:rPr>
                <a:t></a:t>
              </a: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747544" y="1204857"/>
            <a:ext cx="8400939" cy="1910716"/>
          </a:xfrm>
        </p:spPr>
        <p:txBody>
          <a:bodyPr anchor="b"/>
          <a:lstStyle>
            <a:lvl1pPr algn="ctr">
              <a:defRPr sz="5400" b="0" cap="none" baseline="0">
                <a:solidFill>
                  <a:schemeClr val="tx2"/>
                </a:solidFill>
              </a:defRPr>
            </a:lvl1pPr>
          </a:lstStyle>
          <a:p>
            <a:r>
              <a:rPr lang="en-US"/>
              <a:t>Click to edit Master title style</a:t>
            </a:r>
          </a:p>
        </p:txBody>
      </p:sp>
      <p:sp>
        <p:nvSpPr>
          <p:cNvPr id="3" name="Text Placeholder 2"/>
          <p:cNvSpPr>
            <a:spLocks noGrp="1"/>
          </p:cNvSpPr>
          <p:nvPr>
            <p:ph type="body" idx="1"/>
          </p:nvPr>
        </p:nvSpPr>
        <p:spPr>
          <a:xfrm>
            <a:off x="757519" y="3767317"/>
            <a:ext cx="8379309"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3F69F4-401F-491C-A141-B11F92CE1BCD}" type="datetimeFigureOut">
              <a:rPr lang="en-GB" smtClean="0"/>
              <a:t>15/12/2021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DA3267-21BA-4D68-B2C6-26FBC64956BD}"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B3F69F4-401F-491C-A141-B11F92CE1BCD}" type="datetimeFigureOut">
              <a:rPr lang="en-GB" smtClean="0"/>
              <a:t>15/12/2021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DA3267-21BA-4D68-B2C6-26FBC64956BD}" type="slidenum">
              <a:rPr lang="en-GB" smtClean="0"/>
              <a:t>‹#›</a:t>
            </a:fld>
            <a:endParaRPr lang="en-GB"/>
          </a:p>
        </p:txBody>
      </p:sp>
      <p:sp>
        <p:nvSpPr>
          <p:cNvPr id="12" name="Title 11"/>
          <p:cNvSpPr>
            <a:spLocks noGrp="1"/>
          </p:cNvSpPr>
          <p:nvPr>
            <p:ph type="title"/>
          </p:nvPr>
        </p:nvSpPr>
        <p:spPr/>
        <p:txBody>
          <a:bodyPr/>
          <a:lstStyle>
            <a:lvl1pPr>
              <a:defRPr>
                <a:solidFill>
                  <a:schemeClr val="tx2"/>
                </a:solidFill>
              </a:defRPr>
            </a:lvl1pPr>
          </a:lstStyle>
          <a:p>
            <a:r>
              <a:rPr lang="en-US"/>
              <a:t>Click to edit Master title style</a:t>
            </a:r>
          </a:p>
        </p:txBody>
      </p:sp>
      <p:grpSp>
        <p:nvGrpSpPr>
          <p:cNvPr id="13" name="Group 12"/>
          <p:cNvGrpSpPr/>
          <p:nvPr/>
        </p:nvGrpSpPr>
        <p:grpSpPr>
          <a:xfrm>
            <a:off x="1270299" y="1392217"/>
            <a:ext cx="7344036" cy="923330"/>
            <a:chOff x="1172584" y="1381459"/>
            <a:chExt cx="6779110" cy="923330"/>
          </a:xfrm>
        </p:grpSpPr>
        <p:sp>
          <p:nvSpPr>
            <p:cNvPr id="14" name="TextBox 13"/>
            <p:cNvSpPr txBox="1"/>
            <p:nvPr/>
          </p:nvSpPr>
          <p:spPr>
            <a:xfrm>
              <a:off x="4147073" y="1381459"/>
              <a:ext cx="809689" cy="923330"/>
            </a:xfrm>
            <a:prstGeom prst="rect">
              <a:avLst/>
            </a:prstGeom>
            <a:noFill/>
          </p:spPr>
          <p:txBody>
            <a:bodyPr wrap="none" rtlCol="0">
              <a:spAutoFit/>
            </a:bodyPr>
            <a:lstStyle/>
            <a:p>
              <a:r>
                <a:rPr lang="en-US" sz="5400">
                  <a:solidFill>
                    <a:schemeClr val="tx2">
                      <a:lumMod val="60000"/>
                      <a:lumOff val="40000"/>
                    </a:schemeClr>
                  </a:solidFill>
                  <a:latin typeface="Wingdings" pitchFamily="2" charset="2"/>
                </a:rPr>
                <a:t></a:t>
              </a: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742950" y="2240280"/>
            <a:ext cx="4120896"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9"/>
          <p:cNvSpPr>
            <a:spLocks noGrp="1"/>
          </p:cNvSpPr>
          <p:nvPr>
            <p:ph sz="quarter" idx="14"/>
          </p:nvPr>
        </p:nvSpPr>
        <p:spPr>
          <a:xfrm>
            <a:off x="5032247" y="2240280"/>
            <a:ext cx="4120896"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39190" y="2240280"/>
            <a:ext cx="3729317"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45862" y="2947595"/>
            <a:ext cx="4120896"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419165" y="2240280"/>
            <a:ext cx="3734562"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2" y="2944368"/>
            <a:ext cx="4116372"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B3F69F4-401F-491C-A141-B11F92CE1BCD}" type="datetimeFigureOut">
              <a:rPr lang="en-GB" smtClean="0"/>
              <a:t>15/12/2021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6DA3267-21BA-4D68-B2C6-26FBC64956BD}" type="slidenum">
              <a:rPr lang="en-GB" smtClean="0"/>
              <a:t>‹#›</a:t>
            </a:fld>
            <a:endParaRPr lang="en-GB"/>
          </a:p>
        </p:txBody>
      </p:sp>
      <p:grpSp>
        <p:nvGrpSpPr>
          <p:cNvPr id="14" name="Group 13"/>
          <p:cNvGrpSpPr/>
          <p:nvPr/>
        </p:nvGrpSpPr>
        <p:grpSpPr>
          <a:xfrm>
            <a:off x="1270299" y="1392217"/>
            <a:ext cx="7344036" cy="923330"/>
            <a:chOff x="1172584" y="1381459"/>
            <a:chExt cx="6779110" cy="923330"/>
          </a:xfrm>
        </p:grpSpPr>
        <p:sp>
          <p:nvSpPr>
            <p:cNvPr id="16" name="TextBox 15"/>
            <p:cNvSpPr txBox="1"/>
            <p:nvPr/>
          </p:nvSpPr>
          <p:spPr>
            <a:xfrm>
              <a:off x="4147073" y="1381459"/>
              <a:ext cx="809689" cy="923330"/>
            </a:xfrm>
            <a:prstGeom prst="rect">
              <a:avLst/>
            </a:prstGeom>
            <a:noFill/>
          </p:spPr>
          <p:txBody>
            <a:bodyPr wrap="none" rtlCol="0">
              <a:spAutoFit/>
            </a:bodyPr>
            <a:lstStyle/>
            <a:p>
              <a:r>
                <a:rPr lang="en-US" sz="5400">
                  <a:solidFill>
                    <a:schemeClr val="tx2">
                      <a:lumMod val="60000"/>
                      <a:lumOff val="40000"/>
                    </a:schemeClr>
                  </a:solidFill>
                  <a:latin typeface="Wingdings" pitchFamily="2" charset="2"/>
                </a:rPr>
                <a:t></a:t>
              </a: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B3F69F4-401F-491C-A141-B11F92CE1BCD}" type="datetimeFigureOut">
              <a:rPr lang="en-GB" smtClean="0"/>
              <a:t>15/12/2021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6DA3267-21BA-4D68-B2C6-26FBC64956BD}" type="slidenum">
              <a:rPr lang="en-GB" smtClean="0"/>
              <a:t>‹#›</a:t>
            </a:fld>
            <a:endParaRPr lang="en-GB"/>
          </a:p>
        </p:txBody>
      </p:sp>
      <p:grpSp>
        <p:nvGrpSpPr>
          <p:cNvPr id="10" name="Group 9"/>
          <p:cNvGrpSpPr/>
          <p:nvPr/>
        </p:nvGrpSpPr>
        <p:grpSpPr>
          <a:xfrm>
            <a:off x="1270299" y="1392217"/>
            <a:ext cx="7344036" cy="923330"/>
            <a:chOff x="1172584" y="1381459"/>
            <a:chExt cx="6779110" cy="923330"/>
          </a:xfrm>
        </p:grpSpPr>
        <p:sp>
          <p:nvSpPr>
            <p:cNvPr id="14" name="TextBox 13"/>
            <p:cNvSpPr txBox="1"/>
            <p:nvPr/>
          </p:nvSpPr>
          <p:spPr>
            <a:xfrm>
              <a:off x="4147073" y="1381459"/>
              <a:ext cx="809689" cy="923330"/>
            </a:xfrm>
            <a:prstGeom prst="rect">
              <a:avLst/>
            </a:prstGeom>
            <a:noFill/>
          </p:spPr>
          <p:txBody>
            <a:bodyPr wrap="none" rtlCol="0">
              <a:spAutoFit/>
            </a:bodyPr>
            <a:lstStyle/>
            <a:p>
              <a:r>
                <a:rPr lang="en-US" sz="5400">
                  <a:solidFill>
                    <a:schemeClr val="tx2">
                      <a:lumMod val="60000"/>
                      <a:lumOff val="40000"/>
                    </a:schemeClr>
                  </a:solidFill>
                  <a:latin typeface="Wingdings" pitchFamily="2" charset="2"/>
                </a:rPr>
                <a:t></a:t>
              </a: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3F69F4-401F-491C-A141-B11F92CE1BCD}" type="datetimeFigureOut">
              <a:rPr lang="en-GB" smtClean="0"/>
              <a:t>15/12/2021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6DA3267-21BA-4D68-B2C6-26FBC64956BD}"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54128" y="1678196"/>
            <a:ext cx="3707690" cy="1886921"/>
          </a:xfrm>
        </p:spPr>
        <p:txBody>
          <a:bodyPr anchor="b"/>
          <a:lstStyle>
            <a:lvl1pPr algn="l">
              <a:defRPr sz="2800" b="0"/>
            </a:lvl1pPr>
          </a:lstStyle>
          <a:p>
            <a:r>
              <a:rPr lang="en-US"/>
              <a:t>Click to edit Master title style</a:t>
            </a:r>
          </a:p>
        </p:txBody>
      </p:sp>
      <p:sp>
        <p:nvSpPr>
          <p:cNvPr id="3" name="Content Placeholder 2"/>
          <p:cNvSpPr>
            <a:spLocks noGrp="1"/>
          </p:cNvSpPr>
          <p:nvPr>
            <p:ph idx="1"/>
          </p:nvPr>
        </p:nvSpPr>
        <p:spPr>
          <a:xfrm>
            <a:off x="749668" y="559399"/>
            <a:ext cx="4459723"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454128" y="3603813"/>
            <a:ext cx="369603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3F69F4-401F-491C-A141-B11F92CE1BCD}" type="datetimeFigureOut">
              <a:rPr lang="en-GB" smtClean="0"/>
              <a:t>15/12/2021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DA3267-21BA-4D68-B2C6-26FBC64956BD}"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4209" y="4668819"/>
            <a:ext cx="8414273" cy="644729"/>
          </a:xfrm>
        </p:spPr>
        <p:txBody>
          <a:bodyPr anchor="b"/>
          <a:lstStyle>
            <a:lvl1pPr algn="ctr">
              <a:defRPr sz="2800" b="0"/>
            </a:lvl1pPr>
          </a:lstStyle>
          <a:p>
            <a:r>
              <a:rPr lang="en-US"/>
              <a:t>Click to edit Master title style</a:t>
            </a:r>
          </a:p>
        </p:txBody>
      </p:sp>
      <p:sp>
        <p:nvSpPr>
          <p:cNvPr id="3" name="Picture Placeholder 2"/>
          <p:cNvSpPr>
            <a:spLocks noGrp="1"/>
          </p:cNvSpPr>
          <p:nvPr>
            <p:ph type="pic" idx="1"/>
          </p:nvPr>
        </p:nvSpPr>
        <p:spPr>
          <a:xfrm rot="240000">
            <a:off x="2365775" y="666965"/>
            <a:ext cx="516983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745863" y="5324306"/>
            <a:ext cx="8402619"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3F69F4-401F-491C-A141-B11F92CE1BCD}" type="datetimeFigureOut">
              <a:rPr lang="en-GB" smtClean="0"/>
              <a:t>15/12/2021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DA3267-21BA-4D68-B2C6-26FBC64956BD}"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3F69F4-401F-491C-A141-B11F92CE1BCD}" type="datetimeFigureOut">
              <a:rPr lang="en-GB" smtClean="0"/>
              <a:t>15/12/2021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DA3267-21BA-4D68-B2C6-26FBC64956BD}" type="slidenum">
              <a:rPr lang="en-GB" smtClean="0"/>
              <a:t>‹#›</a:t>
            </a:fld>
            <a:endParaRPr lang="en-GB"/>
          </a:p>
        </p:txBody>
      </p:sp>
      <p:grpSp>
        <p:nvGrpSpPr>
          <p:cNvPr id="11" name="Group 10"/>
          <p:cNvGrpSpPr/>
          <p:nvPr/>
        </p:nvGrpSpPr>
        <p:grpSpPr>
          <a:xfrm>
            <a:off x="1270299" y="1392217"/>
            <a:ext cx="7344036" cy="923330"/>
            <a:chOff x="1172584" y="1381459"/>
            <a:chExt cx="6779110" cy="923330"/>
          </a:xfrm>
        </p:grpSpPr>
        <p:sp>
          <p:nvSpPr>
            <p:cNvPr id="15" name="TextBox 14"/>
            <p:cNvSpPr txBox="1"/>
            <p:nvPr/>
          </p:nvSpPr>
          <p:spPr>
            <a:xfrm>
              <a:off x="4147073" y="1381459"/>
              <a:ext cx="809689" cy="923330"/>
            </a:xfrm>
            <a:prstGeom prst="rect">
              <a:avLst/>
            </a:prstGeom>
            <a:noFill/>
          </p:spPr>
          <p:txBody>
            <a:bodyPr wrap="none" rtlCol="0">
              <a:spAutoFit/>
            </a:bodyPr>
            <a:lstStyle/>
            <a:p>
              <a:r>
                <a:rPr lang="en-US" sz="5400">
                  <a:solidFill>
                    <a:schemeClr val="tx2">
                      <a:lumMod val="60000"/>
                      <a:lumOff val="40000"/>
                    </a:schemeClr>
                  </a:solidFill>
                  <a:latin typeface="Wingdings" pitchFamily="2" charset="2"/>
                </a:rPr>
                <a:t></a:t>
              </a: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30441" y="559399"/>
            <a:ext cx="1818042" cy="556676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45863" y="849855"/>
            <a:ext cx="5966910" cy="502382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3F69F4-401F-491C-A141-B11F92CE1BCD}" type="datetimeFigureOut">
              <a:rPr lang="en-GB" smtClean="0"/>
              <a:t>15/12/2021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DA3267-21BA-4D68-B2C6-26FBC64956BD}" type="slidenum">
              <a:rPr lang="en-GB" smtClean="0"/>
              <a:t>‹#›</a:t>
            </a:fld>
            <a:endParaRPr lang="en-GB"/>
          </a:p>
        </p:txBody>
      </p:sp>
      <p:grpSp>
        <p:nvGrpSpPr>
          <p:cNvPr id="11" name="Group 10"/>
          <p:cNvGrpSpPr/>
          <p:nvPr/>
        </p:nvGrpSpPr>
        <p:grpSpPr>
          <a:xfrm rot="5400000">
            <a:off x="4463145" y="2880823"/>
            <a:ext cx="5480154" cy="923330"/>
            <a:chOff x="1815339" y="1416971"/>
            <a:chExt cx="5480154" cy="852305"/>
          </a:xfrm>
        </p:grpSpPr>
        <p:sp>
          <p:nvSpPr>
            <p:cNvPr id="12" name="TextBox 11"/>
            <p:cNvSpPr txBox="1"/>
            <p:nvPr/>
          </p:nvSpPr>
          <p:spPr>
            <a:xfrm>
              <a:off x="4147074" y="1416971"/>
              <a:ext cx="877163" cy="852305"/>
            </a:xfrm>
            <a:prstGeom prst="rect">
              <a:avLst/>
            </a:prstGeom>
            <a:noFill/>
          </p:spPr>
          <p:txBody>
            <a:bodyPr wrap="none" rtlCol="0">
              <a:spAutoFit/>
            </a:bodyPr>
            <a:lstStyle/>
            <a:p>
              <a:r>
                <a:rPr lang="en-US" sz="5400">
                  <a:solidFill>
                    <a:schemeClr val="tx2">
                      <a:lumMod val="60000"/>
                      <a:lumOff val="40000"/>
                    </a:schemeClr>
                  </a:solidFill>
                  <a:latin typeface="Wingdings" pitchFamily="2" charset="2"/>
                </a:rPr>
                <a:t></a:t>
              </a: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905001"/>
            <a:ext cx="8172450" cy="2593975"/>
          </a:xfrm>
        </p:spPr>
        <p:txBody>
          <a:bodyPr anchor="b"/>
          <a:lstStyle>
            <a:lvl1pPr>
              <a:defRPr sz="6600">
                <a:ln>
                  <a:noFill/>
                </a:ln>
                <a:solidFill>
                  <a:schemeClr val="tx2"/>
                </a:solidFill>
              </a:defRPr>
            </a:lvl1pPr>
          </a:lstStyle>
          <a:p>
            <a:r>
              <a:rPr lang="en-US"/>
              <a:t>Click to edit Master title style</a:t>
            </a:r>
          </a:p>
        </p:txBody>
      </p:sp>
      <p:sp>
        <p:nvSpPr>
          <p:cNvPr id="3" name="Subtitle 2"/>
          <p:cNvSpPr>
            <a:spLocks noGrp="1"/>
          </p:cNvSpPr>
          <p:nvPr>
            <p:ph type="subTitle" idx="1"/>
          </p:nvPr>
        </p:nvSpPr>
        <p:spPr>
          <a:xfrm>
            <a:off x="742950" y="4572000"/>
            <a:ext cx="700024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5" name="Footer Placeholder 4"/>
          <p:cNvSpPr>
            <a:spLocks noGrp="1"/>
          </p:cNvSpPr>
          <p:nvPr>
            <p:ph type="ftr" sz="quarter" idx="11"/>
          </p:nvPr>
        </p:nvSpPr>
        <p:spPr/>
        <p:txBody>
          <a:bodyPr/>
          <a:lstStyle/>
          <a:p>
            <a:endParaRPr lang="en-GB">
              <a:solidFill>
                <a:srgbClr val="CAF278"/>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pPr/>
              <a:t>‹#›</a:t>
            </a:fld>
            <a:endParaRPr lang="en-GB"/>
          </a:p>
        </p:txBody>
      </p:sp>
    </p:spTree>
    <p:extLst>
      <p:ext uri="{BB962C8B-B14F-4D97-AF65-F5344CB8AC3E}">
        <p14:creationId xmlns:p14="http://schemas.microsoft.com/office/powerpoint/2010/main" val="14759711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5" name="Footer Placeholder 4"/>
          <p:cNvSpPr>
            <a:spLocks noGrp="1"/>
          </p:cNvSpPr>
          <p:nvPr>
            <p:ph type="ftr" sz="quarter" idx="11"/>
          </p:nvPr>
        </p:nvSpPr>
        <p:spPr/>
        <p:txBody>
          <a:bodyPr/>
          <a:lstStyle/>
          <a:p>
            <a:endParaRPr lang="en-GB">
              <a:solidFill>
                <a:srgbClr val="CAF278"/>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pPr/>
              <a:t>‹#›</a:t>
            </a:fld>
            <a:endParaRPr lang="en-GB"/>
          </a:p>
        </p:txBody>
      </p:sp>
    </p:spTree>
    <p:extLst>
      <p:ext uri="{BB962C8B-B14F-4D97-AF65-F5344CB8AC3E}">
        <p14:creationId xmlns:p14="http://schemas.microsoft.com/office/powerpoint/2010/main" val="14531114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5486400"/>
            <a:ext cx="8297994" cy="1168400"/>
          </a:xfrm>
        </p:spPr>
        <p:txBody>
          <a:bodyPr anchor="t"/>
          <a:lstStyle>
            <a:lvl1pPr algn="l">
              <a:defRPr sz="3600" b="0" cap="all"/>
            </a:lvl1pPr>
          </a:lstStyle>
          <a:p>
            <a:r>
              <a:rPr lang="en-US"/>
              <a:t>Click to edit Master title style</a:t>
            </a:r>
          </a:p>
        </p:txBody>
      </p:sp>
      <p:sp>
        <p:nvSpPr>
          <p:cNvPr id="3" name="Text Placeholder 2"/>
          <p:cNvSpPr>
            <a:spLocks noGrp="1"/>
          </p:cNvSpPr>
          <p:nvPr>
            <p:ph type="body" idx="1"/>
          </p:nvPr>
        </p:nvSpPr>
        <p:spPr>
          <a:xfrm>
            <a:off x="782506" y="3852863"/>
            <a:ext cx="6646994"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5" name="Footer Placeholder 4"/>
          <p:cNvSpPr>
            <a:spLocks noGrp="1"/>
          </p:cNvSpPr>
          <p:nvPr>
            <p:ph type="ftr" sz="quarter" idx="11"/>
          </p:nvPr>
        </p:nvSpPr>
        <p:spPr/>
        <p:txBody>
          <a:bodyPr/>
          <a:lstStyle/>
          <a:p>
            <a:endParaRPr lang="en-GB">
              <a:solidFill>
                <a:srgbClr val="CAF278"/>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pPr/>
              <a:t>‹#›</a:t>
            </a:fld>
            <a:endParaRPr lang="en-GB"/>
          </a:p>
        </p:txBody>
      </p:sp>
    </p:spTree>
    <p:extLst>
      <p:ext uri="{BB962C8B-B14F-4D97-AF65-F5344CB8AC3E}">
        <p14:creationId xmlns:p14="http://schemas.microsoft.com/office/powerpoint/2010/main" val="25989473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95300" y="1536192"/>
            <a:ext cx="39624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87900" y="1536192"/>
            <a:ext cx="39624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6" name="Footer Placeholder 5"/>
          <p:cNvSpPr>
            <a:spLocks noGrp="1"/>
          </p:cNvSpPr>
          <p:nvPr>
            <p:ph type="ftr" sz="quarter" idx="11"/>
          </p:nvPr>
        </p:nvSpPr>
        <p:spPr/>
        <p:txBody>
          <a:bodyPr/>
          <a:lstStyle/>
          <a:p>
            <a:endParaRPr lang="en-GB">
              <a:solidFill>
                <a:srgbClr val="CAF278"/>
              </a:solidFill>
            </a:endParaRPr>
          </a:p>
        </p:txBody>
      </p:sp>
      <p:sp>
        <p:nvSpPr>
          <p:cNvPr id="7" name="Slide Number Placeholder 6"/>
          <p:cNvSpPr>
            <a:spLocks noGrp="1"/>
          </p:cNvSpPr>
          <p:nvPr>
            <p:ph type="sldNum" sz="quarter" idx="12"/>
          </p:nvPr>
        </p:nvSpPr>
        <p:spPr/>
        <p:txBody>
          <a:bodyPr/>
          <a:lstStyle/>
          <a:p>
            <a:fld id="{86DA3267-21BA-4D68-B2C6-26FBC64956BD}" type="slidenum">
              <a:rPr lang="en-GB" smtClean="0"/>
              <a:pPr/>
              <a:t>‹#›</a:t>
            </a:fld>
            <a:endParaRPr lang="en-GB"/>
          </a:p>
        </p:txBody>
      </p:sp>
    </p:spTree>
    <p:extLst>
      <p:ext uri="{BB962C8B-B14F-4D97-AF65-F5344CB8AC3E}">
        <p14:creationId xmlns:p14="http://schemas.microsoft.com/office/powerpoint/2010/main" val="21994361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95300" y="1535113"/>
            <a:ext cx="39624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39624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787900" y="1535113"/>
            <a:ext cx="39624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87900" y="2174875"/>
            <a:ext cx="39624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8" name="Footer Placeholder 7"/>
          <p:cNvSpPr>
            <a:spLocks noGrp="1"/>
          </p:cNvSpPr>
          <p:nvPr>
            <p:ph type="ftr" sz="quarter" idx="11"/>
          </p:nvPr>
        </p:nvSpPr>
        <p:spPr/>
        <p:txBody>
          <a:bodyPr/>
          <a:lstStyle/>
          <a:p>
            <a:endParaRPr lang="en-GB">
              <a:solidFill>
                <a:srgbClr val="CAF278"/>
              </a:solidFill>
            </a:endParaRPr>
          </a:p>
        </p:txBody>
      </p:sp>
      <p:sp>
        <p:nvSpPr>
          <p:cNvPr id="9" name="Slide Number Placeholder 8"/>
          <p:cNvSpPr>
            <a:spLocks noGrp="1"/>
          </p:cNvSpPr>
          <p:nvPr>
            <p:ph type="sldNum" sz="quarter" idx="12"/>
          </p:nvPr>
        </p:nvSpPr>
        <p:spPr/>
        <p:txBody>
          <a:bodyPr/>
          <a:lstStyle/>
          <a:p>
            <a:fld id="{86DA3267-21BA-4D68-B2C6-26FBC64956BD}" type="slidenum">
              <a:rPr lang="en-GB" smtClean="0"/>
              <a:pPr/>
              <a:t>‹#›</a:t>
            </a:fld>
            <a:endParaRPr lang="en-GB"/>
          </a:p>
        </p:txBody>
      </p:sp>
    </p:spTree>
    <p:extLst>
      <p:ext uri="{BB962C8B-B14F-4D97-AF65-F5344CB8AC3E}">
        <p14:creationId xmlns:p14="http://schemas.microsoft.com/office/powerpoint/2010/main" val="39813421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4" name="Footer Placeholder 3"/>
          <p:cNvSpPr>
            <a:spLocks noGrp="1"/>
          </p:cNvSpPr>
          <p:nvPr>
            <p:ph type="ftr" sz="quarter" idx="11"/>
          </p:nvPr>
        </p:nvSpPr>
        <p:spPr/>
        <p:txBody>
          <a:bodyPr/>
          <a:lstStyle/>
          <a:p>
            <a:endParaRPr lang="en-GB">
              <a:solidFill>
                <a:srgbClr val="CAF278"/>
              </a:solidFill>
            </a:endParaRPr>
          </a:p>
        </p:txBody>
      </p:sp>
      <p:sp>
        <p:nvSpPr>
          <p:cNvPr id="5" name="Slide Number Placeholder 4"/>
          <p:cNvSpPr>
            <a:spLocks noGrp="1"/>
          </p:cNvSpPr>
          <p:nvPr>
            <p:ph type="sldNum" sz="quarter" idx="12"/>
          </p:nvPr>
        </p:nvSpPr>
        <p:spPr/>
        <p:txBody>
          <a:bodyPr/>
          <a:lstStyle/>
          <a:p>
            <a:fld id="{86DA3267-21BA-4D68-B2C6-26FBC64956BD}" type="slidenum">
              <a:rPr lang="en-GB" smtClean="0"/>
              <a:pPr/>
              <a:t>‹#›</a:t>
            </a:fld>
            <a:endParaRPr lang="en-GB"/>
          </a:p>
        </p:txBody>
      </p:sp>
    </p:spTree>
    <p:extLst>
      <p:ext uri="{BB962C8B-B14F-4D97-AF65-F5344CB8AC3E}">
        <p14:creationId xmlns:p14="http://schemas.microsoft.com/office/powerpoint/2010/main" val="42296309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3" name="Footer Placeholder 2"/>
          <p:cNvSpPr>
            <a:spLocks noGrp="1"/>
          </p:cNvSpPr>
          <p:nvPr>
            <p:ph type="ftr" sz="quarter" idx="11"/>
          </p:nvPr>
        </p:nvSpPr>
        <p:spPr/>
        <p:txBody>
          <a:bodyPr/>
          <a:lstStyle/>
          <a:p>
            <a:endParaRPr lang="en-GB">
              <a:solidFill>
                <a:srgbClr val="CAF278"/>
              </a:solidFill>
            </a:endParaRPr>
          </a:p>
        </p:txBody>
      </p:sp>
      <p:sp>
        <p:nvSpPr>
          <p:cNvPr id="4" name="Slide Number Placeholder 3"/>
          <p:cNvSpPr>
            <a:spLocks noGrp="1"/>
          </p:cNvSpPr>
          <p:nvPr>
            <p:ph type="sldNum" sz="quarter" idx="12"/>
          </p:nvPr>
        </p:nvSpPr>
        <p:spPr/>
        <p:txBody>
          <a:bodyPr/>
          <a:lstStyle/>
          <a:p>
            <a:fld id="{86DA3267-21BA-4D68-B2C6-26FBC64956BD}" type="slidenum">
              <a:rPr lang="en-GB" smtClean="0"/>
              <a:pPr/>
              <a:t>‹#›</a:t>
            </a:fld>
            <a:endParaRPr lang="en-GB"/>
          </a:p>
        </p:txBody>
      </p:sp>
    </p:spTree>
    <p:extLst>
      <p:ext uri="{BB962C8B-B14F-4D97-AF65-F5344CB8AC3E}">
        <p14:creationId xmlns:p14="http://schemas.microsoft.com/office/powerpoint/2010/main" val="21119214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30201" y="5495544"/>
            <a:ext cx="8420100" cy="594360"/>
          </a:xfrm>
        </p:spPr>
        <p:txBody>
          <a:bodyPr anchor="b"/>
          <a:lstStyle>
            <a:lvl1pPr algn="ctr">
              <a:defRPr sz="2200" b="1"/>
            </a:lvl1pPr>
          </a:lstStyle>
          <a:p>
            <a:r>
              <a:rPr lang="en-US"/>
              <a:t>Click to edit Master title style</a:t>
            </a:r>
          </a:p>
        </p:txBody>
      </p:sp>
      <p:sp>
        <p:nvSpPr>
          <p:cNvPr id="4" name="Text Placeholder 3"/>
          <p:cNvSpPr>
            <a:spLocks noGrp="1"/>
          </p:cNvSpPr>
          <p:nvPr>
            <p:ph type="body" sz="half" idx="2"/>
          </p:nvPr>
        </p:nvSpPr>
        <p:spPr>
          <a:xfrm>
            <a:off x="330199" y="6096000"/>
            <a:ext cx="84201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6" name="Footer Placeholder 5"/>
          <p:cNvSpPr>
            <a:spLocks noGrp="1"/>
          </p:cNvSpPr>
          <p:nvPr>
            <p:ph type="ftr" sz="quarter" idx="11"/>
          </p:nvPr>
        </p:nvSpPr>
        <p:spPr/>
        <p:txBody>
          <a:bodyPr/>
          <a:lstStyle/>
          <a:p>
            <a:endParaRPr lang="en-GB">
              <a:solidFill>
                <a:srgbClr val="CAF278"/>
              </a:solidFill>
            </a:endParaRPr>
          </a:p>
        </p:txBody>
      </p:sp>
      <p:sp>
        <p:nvSpPr>
          <p:cNvPr id="7" name="Slide Number Placeholder 6"/>
          <p:cNvSpPr>
            <a:spLocks noGrp="1"/>
          </p:cNvSpPr>
          <p:nvPr>
            <p:ph type="sldNum" sz="quarter" idx="12"/>
          </p:nvPr>
        </p:nvSpPr>
        <p:spPr/>
        <p:txBody>
          <a:bodyPr/>
          <a:lstStyle/>
          <a:p>
            <a:fld id="{86DA3267-21BA-4D68-B2C6-26FBC64956BD}" type="slidenum">
              <a:rPr lang="en-GB" smtClean="0"/>
              <a:pPr/>
              <a:t>‹#›</a:t>
            </a:fld>
            <a:endParaRPr lang="en-GB"/>
          </a:p>
        </p:txBody>
      </p:sp>
      <p:sp>
        <p:nvSpPr>
          <p:cNvPr id="9" name="Content Placeholder 8"/>
          <p:cNvSpPr>
            <a:spLocks noGrp="1"/>
          </p:cNvSpPr>
          <p:nvPr>
            <p:ph sz="quarter" idx="13"/>
          </p:nvPr>
        </p:nvSpPr>
        <p:spPr>
          <a:xfrm>
            <a:off x="330200" y="381000"/>
            <a:ext cx="84201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641486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26898" y="5495278"/>
            <a:ext cx="8420100" cy="594626"/>
          </a:xfrm>
        </p:spPr>
        <p:txBody>
          <a:bodyPr anchor="b"/>
          <a:lstStyle>
            <a:lvl1pPr algn="ctr">
              <a:defRPr sz="2200" b="1">
                <a:ln>
                  <a:noFill/>
                </a:ln>
                <a:solidFill>
                  <a:schemeClr val="tx2"/>
                </a:solidFill>
              </a:defRPr>
            </a:lvl1pPr>
          </a:lstStyle>
          <a:p>
            <a:r>
              <a:rPr lang="en-US"/>
              <a:t>Click to edit Master title style</a:t>
            </a:r>
          </a:p>
        </p:txBody>
      </p:sp>
      <p:sp>
        <p:nvSpPr>
          <p:cNvPr id="3" name="Picture Placeholder 2"/>
          <p:cNvSpPr>
            <a:spLocks noGrp="1"/>
          </p:cNvSpPr>
          <p:nvPr>
            <p:ph type="pic" idx="1"/>
          </p:nvPr>
        </p:nvSpPr>
        <p:spPr>
          <a:xfrm>
            <a:off x="0" y="0"/>
            <a:ext cx="916305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326898" y="6096000"/>
            <a:ext cx="84201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9" name="Slide Number Placeholder 8"/>
          <p:cNvSpPr>
            <a:spLocks noGrp="1"/>
          </p:cNvSpPr>
          <p:nvPr>
            <p:ph type="sldNum" sz="quarter" idx="11"/>
          </p:nvPr>
        </p:nvSpPr>
        <p:spPr/>
        <p:txBody>
          <a:bodyPr/>
          <a:lstStyle/>
          <a:p>
            <a:fld id="{86DA3267-21BA-4D68-B2C6-26FBC64956BD}" type="slidenum">
              <a:rPr lang="en-GB" smtClean="0"/>
              <a:pPr/>
              <a:t>‹#›</a:t>
            </a:fld>
            <a:endParaRPr lang="en-GB"/>
          </a:p>
        </p:txBody>
      </p:sp>
      <p:sp>
        <p:nvSpPr>
          <p:cNvPr id="10" name="Footer Placeholder 9"/>
          <p:cNvSpPr>
            <a:spLocks noGrp="1"/>
          </p:cNvSpPr>
          <p:nvPr>
            <p:ph type="ftr" sz="quarter" idx="12"/>
          </p:nvPr>
        </p:nvSpPr>
        <p:spPr/>
        <p:txBody>
          <a:bodyPr/>
          <a:lstStyle/>
          <a:p>
            <a:endParaRPr lang="en-GB">
              <a:solidFill>
                <a:srgbClr val="CAF278"/>
              </a:solidFill>
            </a:endParaRPr>
          </a:p>
        </p:txBody>
      </p:sp>
    </p:spTree>
    <p:extLst>
      <p:ext uri="{BB962C8B-B14F-4D97-AF65-F5344CB8AC3E}">
        <p14:creationId xmlns:p14="http://schemas.microsoft.com/office/powerpoint/2010/main" val="42657944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5" name="Footer Placeholder 4"/>
          <p:cNvSpPr>
            <a:spLocks noGrp="1"/>
          </p:cNvSpPr>
          <p:nvPr>
            <p:ph type="ftr" sz="quarter" idx="11"/>
          </p:nvPr>
        </p:nvSpPr>
        <p:spPr/>
        <p:txBody>
          <a:bodyPr/>
          <a:lstStyle/>
          <a:p>
            <a:endParaRPr lang="en-GB">
              <a:solidFill>
                <a:srgbClr val="CAF278"/>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pPr/>
              <a:t>‹#›</a:t>
            </a:fld>
            <a:endParaRPr lang="en-GB"/>
          </a:p>
        </p:txBody>
      </p:sp>
    </p:spTree>
    <p:extLst>
      <p:ext uri="{BB962C8B-B14F-4D97-AF65-F5344CB8AC3E}">
        <p14:creationId xmlns:p14="http://schemas.microsoft.com/office/powerpoint/2010/main" val="42472797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1898650" cy="58515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5" name="Footer Placeholder 4"/>
          <p:cNvSpPr>
            <a:spLocks noGrp="1"/>
          </p:cNvSpPr>
          <p:nvPr>
            <p:ph type="ftr" sz="quarter" idx="11"/>
          </p:nvPr>
        </p:nvSpPr>
        <p:spPr/>
        <p:txBody>
          <a:bodyPr/>
          <a:lstStyle/>
          <a:p>
            <a:endParaRPr lang="en-GB">
              <a:solidFill>
                <a:srgbClr val="CAF278"/>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pPr/>
              <a:t>‹#›</a:t>
            </a:fld>
            <a:endParaRPr lang="en-GB"/>
          </a:p>
        </p:txBody>
      </p:sp>
    </p:spTree>
    <p:extLst>
      <p:ext uri="{BB962C8B-B14F-4D97-AF65-F5344CB8AC3E}">
        <p14:creationId xmlns:p14="http://schemas.microsoft.com/office/powerpoint/2010/main" val="23483716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pPr>
              <a:defRPr/>
            </a:pPr>
            <a:fld id="{A44E20BF-75D3-49A4-AEF3-339680DB621A}"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2435E9-894D-4A03-89AC-20D13833A963}"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8353123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F8717089-E49E-4DEF-B986-B6CA9C334BF8}"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32448AF7-9929-4DEF-B44B-B4242D1D99A3}"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2947718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321D5D3B-568D-47E0-9FAD-84A3E02B28EC}"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ACD6CC87-71DD-4180-B1E2-90BD43391109}"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112743697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a:defRPr/>
            </a:pPr>
            <a:fld id="{2EC95EF3-BE46-47DB-BA54-A1AE316F5362}"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33FAAE19-CEAD-4165-A8FF-4D4DCA2B68C3}"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40498182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a:defRPr/>
            </a:pPr>
            <a:fld id="{45E89AB8-289A-4278-88F5-EA29D6CEE72B}"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46328B81-813B-40F8-905B-D23D7C01A5B7}"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1013313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a:defRPr/>
            </a:pPr>
            <a:fld id="{12CC9A72-C6B2-4AAA-B0A3-312908C0E9AE}"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22AEB5FC-346A-4437-9171-8614626065FF}"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23511300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9172E3AC-FA32-4EE5-B516-691D9DAB6DC5}"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C69C1F9F-3694-46E0-9286-5E6A9D63BC1C}"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07374793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AB991C32-829A-455E-A561-8E10E4BCD5F2}"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8E3923CB-8DAE-4B76-974D-FE70E506AFD1}"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37685370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7329728-3B24-40A2-9F9A-A4655048CF5A}"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FFE4F271-D992-42A9-9BC1-66AB14B451F1}"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6108531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D1FE83A3-64AC-4958-A910-0D283C1DA1D8}"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C3478E2-5859-4A92-BE64-B015D6D8CF9F}"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420171832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86521D96-BC3F-48C3-93B1-1D6FD39637A9}"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AA2D9E8C-B795-42F1-977D-7E13995FD792}"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92386917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1038" y="2886715"/>
            <a:ext cx="8543925" cy="623248"/>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681038" y="3602038"/>
            <a:ext cx="8543925"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33CA334D-47BF-4C51-9467-739C33E87C70}"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13772882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3CA334D-47BF-4C51-9467-739C33E87C70}"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299334487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3939228"/>
            <a:ext cx="8543925" cy="623248"/>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3CA334D-47BF-4C51-9467-739C33E87C70}"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231705695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3CA334D-47BF-4C51-9467-739C33E87C70}" type="datetimeFigureOut">
              <a:rPr lang="en-US" smtClean="0"/>
              <a:t>12/15/2021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191916220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381900768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CA334D-47BF-4C51-9467-739C33E87C70}" type="datetimeFigureOut">
              <a:rPr lang="en-US" smtClean="0"/>
              <a:t>12/15/2021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72418164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6_Title Only">
    <p:spTree>
      <p:nvGrpSpPr>
        <p:cNvPr id="1" name=""/>
        <p:cNvGrpSpPr/>
        <p:nvPr/>
      </p:nvGrpSpPr>
      <p:grpSpPr>
        <a:xfrm>
          <a:off x="0" y="0"/>
          <a:ext cx="0" cy="0"/>
          <a:chOff x="0" y="0"/>
          <a:chExt cx="0" cy="0"/>
        </a:xfrm>
      </p:grpSpPr>
      <p:sp>
        <p:nvSpPr>
          <p:cNvPr id="2" name="Title 1"/>
          <p:cNvSpPr>
            <a:spLocks noGrp="1"/>
          </p:cNvSpPr>
          <p:nvPr userDrawn="1">
            <p:ph type="title"/>
          </p:nvPr>
        </p:nvSpPr>
        <p:spPr/>
        <p:txBody>
          <a:bodyPr/>
          <a:lstStyle/>
          <a:p>
            <a:r>
              <a:rPr lang="en-US"/>
              <a:t>Click to edit Master title style</a:t>
            </a:r>
          </a:p>
        </p:txBody>
      </p:sp>
      <p:sp>
        <p:nvSpPr>
          <p:cNvPr id="3" name="Date Placeholder 2"/>
          <p:cNvSpPr>
            <a:spLocks noGrp="1"/>
          </p:cNvSpPr>
          <p:nvPr userDrawn="1">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userDrawn="1">
            <p:ph type="ftr" sz="quarter" idx="11"/>
          </p:nvPr>
        </p:nvSpPr>
        <p:spPr/>
        <p:txBody>
          <a:bodyPr/>
          <a:lstStyle/>
          <a:p>
            <a:endParaRPr lang="en-US"/>
          </a:p>
        </p:txBody>
      </p:sp>
      <p:sp>
        <p:nvSpPr>
          <p:cNvPr id="5" name="Slide Number Placeholder 4"/>
          <p:cNvSpPr>
            <a:spLocks noGrp="1"/>
          </p:cNvSpPr>
          <p:nvPr userDrawn="1">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293618329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10_Title Only">
    <p:spTree>
      <p:nvGrpSpPr>
        <p:cNvPr id="1" name=""/>
        <p:cNvGrpSpPr/>
        <p:nvPr/>
      </p:nvGrpSpPr>
      <p:grpSpPr>
        <a:xfrm>
          <a:off x="0" y="0"/>
          <a:ext cx="0" cy="0"/>
          <a:chOff x="0" y="0"/>
          <a:chExt cx="0" cy="0"/>
        </a:xfrm>
      </p:grpSpPr>
      <p:sp>
        <p:nvSpPr>
          <p:cNvPr id="2" name="Title 1"/>
          <p:cNvSpPr>
            <a:spLocks noGrp="1"/>
          </p:cNvSpPr>
          <p:nvPr userDrawn="1">
            <p:ph type="title"/>
          </p:nvPr>
        </p:nvSpPr>
        <p:spPr>
          <a:xfrm>
            <a:off x="681038" y="-1145429"/>
            <a:ext cx="8543925" cy="166199"/>
          </a:xfrm>
        </p:spPr>
        <p:txBody>
          <a:bodyPr/>
          <a:lstStyle>
            <a:lvl1pPr>
              <a:defRPr sz="1200"/>
            </a:lvl1pPr>
          </a:lstStyle>
          <a:p>
            <a:r>
              <a:rPr lang="en-US"/>
              <a:t>Click to edit Master title style</a:t>
            </a:r>
          </a:p>
        </p:txBody>
      </p:sp>
      <p:sp>
        <p:nvSpPr>
          <p:cNvPr id="3" name="Date Placeholder 2"/>
          <p:cNvSpPr>
            <a:spLocks noGrp="1"/>
          </p:cNvSpPr>
          <p:nvPr userDrawn="1">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userDrawn="1">
            <p:ph type="ftr" sz="quarter" idx="11"/>
          </p:nvPr>
        </p:nvSpPr>
        <p:spPr/>
        <p:txBody>
          <a:bodyPr/>
          <a:lstStyle/>
          <a:p>
            <a:endParaRPr lang="en-US"/>
          </a:p>
        </p:txBody>
      </p:sp>
      <p:sp>
        <p:nvSpPr>
          <p:cNvPr id="5" name="Slide Number Placeholder 4"/>
          <p:cNvSpPr>
            <a:spLocks noGrp="1"/>
          </p:cNvSpPr>
          <p:nvPr userDrawn="1">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397748889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2_Title Only">
    <p:bg>
      <p:bgPr>
        <a:solidFill>
          <a:schemeClr val="accent5">
            <a:lumMod val="50000"/>
          </a:schemeClr>
        </a:solid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591227-F9EB-4B2B-9432-842143BA1678}" type="slidenum">
              <a:rPr lang="en-US" smtClean="0"/>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32305470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7_Title Only">
    <p:bg>
      <p:bgPr>
        <a:solidFill>
          <a:schemeClr val="accent3"/>
        </a:solid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591227-F9EB-4B2B-9432-842143BA1678}" type="slidenum">
              <a:rPr lang="en-US" smtClean="0"/>
              <a:t>‹#›</a:t>
            </a:fld>
            <a:endParaRPr lang="en-US"/>
          </a:p>
        </p:txBody>
      </p:sp>
      <p:sp>
        <p:nvSpPr>
          <p:cNvPr id="2" name="Title 1"/>
          <p:cNvSpPr>
            <a:spLocks noGrp="1"/>
          </p:cNvSpPr>
          <p:nvPr userDrawn="1">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62918925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8_Title Only">
    <p:bg>
      <p:bgPr>
        <a:solidFill>
          <a:schemeClr val="accent1"/>
        </a:solid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591227-F9EB-4B2B-9432-842143BA1678}" type="slidenum">
              <a:rPr lang="en-US" smtClean="0"/>
              <a:t>‹#›</a:t>
            </a:fld>
            <a:endParaRPr lang="en-US"/>
          </a:p>
        </p:txBody>
      </p:sp>
      <p:sp>
        <p:nvSpPr>
          <p:cNvPr id="2" name="Title 1"/>
          <p:cNvSpPr>
            <a:spLocks noGrp="1"/>
          </p:cNvSpPr>
          <p:nvPr userDrawn="1">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225743427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3_Title Only">
    <p:bg>
      <p:bgPr>
        <a:solidFill>
          <a:schemeClr val="accent5">
            <a:lumMod val="50000"/>
          </a:schemeClr>
        </a:solid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591227-F9EB-4B2B-9432-842143BA1678}" type="slidenum">
              <a:rPr lang="en-US" smtClean="0"/>
              <a:t>‹#›</a:t>
            </a:fld>
            <a:endParaRPr lang="en-US"/>
          </a:p>
        </p:txBody>
      </p:sp>
      <p:sp>
        <p:nvSpPr>
          <p:cNvPr id="2" name="Title 1"/>
          <p:cNvSpPr>
            <a:spLocks noGrp="1"/>
          </p:cNvSpPr>
          <p:nvPr userDrawn="1">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36451175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4_Title Only">
    <p:bg>
      <p:bgPr>
        <a:solidFill>
          <a:schemeClr val="bg1"/>
        </a:solidFill>
        <a:effectLst/>
      </p:bgPr>
    </p:bg>
    <p:spTree>
      <p:nvGrpSpPr>
        <p:cNvPr id="1" name=""/>
        <p:cNvGrpSpPr/>
        <p:nvPr/>
      </p:nvGrpSpPr>
      <p:grpSpPr>
        <a:xfrm>
          <a:off x="0" y="0"/>
          <a:ext cx="0" cy="0"/>
          <a:chOff x="0" y="0"/>
          <a:chExt cx="0" cy="0"/>
        </a:xfrm>
      </p:grpSpPr>
      <p:pic>
        <p:nvPicPr>
          <p:cNvPr id="2859" name="Picture 2858">
            <a:extLst>
              <a:ext uri="{FF2B5EF4-FFF2-40B4-BE49-F238E27FC236}">
                <a16:creationId xmlns:a16="http://schemas.microsoft.com/office/drawing/2014/main" id="{2963DCFA-4399-4404-B551-BEBF22BE546E}"/>
              </a:ext>
            </a:extLst>
          </p:cNvPr>
          <p:cNvPicPr>
            <a:picLocks noChangeAspect="1"/>
          </p:cNvPicPr>
          <p:nvPr userDrawn="1"/>
        </p:nvPicPr>
        <p:blipFill>
          <a:blip r:embed="rId2">
            <a:duotone>
              <a:prstClr val="black"/>
              <a:schemeClr val="tx2">
                <a:tint val="45000"/>
                <a:satMod val="400000"/>
              </a:schemeClr>
            </a:duotone>
          </a:blip>
          <a:stretch>
            <a:fillRect/>
          </a:stretch>
        </p:blipFill>
        <p:spPr>
          <a:xfrm>
            <a:off x="2" y="0"/>
            <a:ext cx="9905999" cy="6858000"/>
          </a:xfrm>
          <a:prstGeom prst="rect">
            <a:avLst/>
          </a:prstGeom>
        </p:spPr>
      </p:pic>
      <p:sp>
        <p:nvSpPr>
          <p:cNvPr id="3" name="Date Placeholder 2"/>
          <p:cNvSpPr>
            <a:spLocks noGrp="1"/>
          </p:cNvSpPr>
          <p:nvPr>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591227-F9EB-4B2B-9432-842143BA1678}" type="slidenum">
              <a:rPr lang="en-US" smtClean="0"/>
              <a:t>‹#›</a:t>
            </a:fld>
            <a:endParaRPr lang="en-US"/>
          </a:p>
        </p:txBody>
      </p:sp>
      <p:sp>
        <p:nvSpPr>
          <p:cNvPr id="11" name="Rectangle 10">
            <a:extLst>
              <a:ext uri="{FF2B5EF4-FFF2-40B4-BE49-F238E27FC236}">
                <a16:creationId xmlns:a16="http://schemas.microsoft.com/office/drawing/2014/main" id="{72008D15-E050-48D1-B339-E5E2E07EB71A}"/>
              </a:ext>
            </a:extLst>
          </p:cNvPr>
          <p:cNvSpPr/>
          <p:nvPr/>
        </p:nvSpPr>
        <p:spPr>
          <a:xfrm>
            <a:off x="0" y="0"/>
            <a:ext cx="9906000" cy="6858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350"/>
          </a:p>
        </p:txBody>
      </p:sp>
      <p:sp>
        <p:nvSpPr>
          <p:cNvPr id="2" name="Title 1"/>
          <p:cNvSpPr>
            <a:spLocks noGrp="1"/>
          </p:cNvSpPr>
          <p:nvPr userDrawn="1">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339743415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38250" y="1122363"/>
            <a:ext cx="7429500" cy="2387600"/>
          </a:xfrm>
        </p:spPr>
        <p:txBody>
          <a:bodyPr anchor="b"/>
          <a:lstStyle>
            <a:lvl1pPr algn="ctr">
              <a:defRPr sz="4875"/>
            </a:lvl1pPr>
          </a:lstStyle>
          <a:p>
            <a:r>
              <a:rPr lang="en-US"/>
              <a:t>Click to edit Master title style</a:t>
            </a:r>
          </a:p>
        </p:txBody>
      </p:sp>
      <p:sp>
        <p:nvSpPr>
          <p:cNvPr id="3" name="Subtitle 2"/>
          <p:cNvSpPr>
            <a:spLocks noGrp="1"/>
          </p:cNvSpPr>
          <p:nvPr>
            <p:ph type="subTitle" idx="1"/>
          </p:nvPr>
        </p:nvSpPr>
        <p:spPr>
          <a:xfrm>
            <a:off x="1238250" y="3602037"/>
            <a:ext cx="7429500" cy="1655763"/>
          </a:xfrm>
        </p:spPr>
        <p:txBody>
          <a:bodyPr/>
          <a:lstStyle>
            <a:lvl1pPr marL="0" indent="0" algn="ctr">
              <a:buNone/>
              <a:defRPr sz="1950"/>
            </a:lvl1pPr>
            <a:lvl2pPr marL="371455" indent="0" algn="ctr">
              <a:buNone/>
              <a:defRPr sz="1625"/>
            </a:lvl2pPr>
            <a:lvl3pPr marL="742909" indent="0" algn="ctr">
              <a:buNone/>
              <a:defRPr sz="1517"/>
            </a:lvl3pPr>
            <a:lvl4pPr marL="1114364" indent="0" algn="ctr">
              <a:buNone/>
              <a:defRPr sz="1300"/>
            </a:lvl4pPr>
            <a:lvl5pPr marL="1485817" indent="0" algn="ctr">
              <a:buNone/>
              <a:defRPr sz="1300"/>
            </a:lvl5pPr>
            <a:lvl6pPr marL="1857271" indent="0" algn="ctr">
              <a:buNone/>
              <a:defRPr sz="1300"/>
            </a:lvl6pPr>
            <a:lvl7pPr marL="2228725" indent="0" algn="ctr">
              <a:buNone/>
              <a:defRPr sz="1300"/>
            </a:lvl7pPr>
            <a:lvl8pPr marL="2600180" indent="0" algn="ctr">
              <a:buNone/>
              <a:defRPr sz="1300"/>
            </a:lvl8pPr>
            <a:lvl9pPr marL="2971635" indent="0" algn="ctr">
              <a:buNone/>
              <a:defRPr sz="1300"/>
            </a:lvl9pPr>
          </a:lstStyle>
          <a:p>
            <a:r>
              <a:rPr lang="en-US"/>
              <a:t>Click to edit Master subtitle style</a:t>
            </a:r>
          </a:p>
        </p:txBody>
      </p:sp>
      <p:sp>
        <p:nvSpPr>
          <p:cNvPr id="4" name="Date Placeholder 3"/>
          <p:cNvSpPr>
            <a:spLocks noGrp="1"/>
          </p:cNvSpPr>
          <p:nvPr>
            <p:ph type="dt" sz="half" idx="10"/>
          </p:nvPr>
        </p:nvSpPr>
        <p:spPr/>
        <p:txBody>
          <a:bodyPr/>
          <a:lstStyle/>
          <a:p>
            <a:fld id="{7F9A2380-F9B6-425C-822C-E4CAB77B2D3C}"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192394058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9A2380-F9B6-425C-822C-E4CAB77B2D3C}"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280594282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1"/>
            <a:ext cx="8543925" cy="2852737"/>
          </a:xfrm>
        </p:spPr>
        <p:txBody>
          <a:bodyPr anchor="b"/>
          <a:lstStyle>
            <a:lvl1pPr>
              <a:defRPr sz="4875"/>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1950">
                <a:solidFill>
                  <a:schemeClr val="tx1">
                    <a:tint val="75000"/>
                  </a:schemeClr>
                </a:solidFill>
              </a:defRPr>
            </a:lvl1pPr>
            <a:lvl2pPr marL="371455" indent="0">
              <a:buNone/>
              <a:defRPr sz="1625">
                <a:solidFill>
                  <a:schemeClr val="tx1">
                    <a:tint val="75000"/>
                  </a:schemeClr>
                </a:solidFill>
              </a:defRPr>
            </a:lvl2pPr>
            <a:lvl3pPr marL="742909" indent="0">
              <a:buNone/>
              <a:defRPr sz="1517">
                <a:solidFill>
                  <a:schemeClr val="tx1">
                    <a:tint val="75000"/>
                  </a:schemeClr>
                </a:solidFill>
              </a:defRPr>
            </a:lvl3pPr>
            <a:lvl4pPr marL="1114364" indent="0">
              <a:buNone/>
              <a:defRPr sz="1300">
                <a:solidFill>
                  <a:schemeClr val="tx1">
                    <a:tint val="75000"/>
                  </a:schemeClr>
                </a:solidFill>
              </a:defRPr>
            </a:lvl4pPr>
            <a:lvl5pPr marL="1485817" indent="0">
              <a:buNone/>
              <a:defRPr sz="1300">
                <a:solidFill>
                  <a:schemeClr val="tx1">
                    <a:tint val="75000"/>
                  </a:schemeClr>
                </a:solidFill>
              </a:defRPr>
            </a:lvl5pPr>
            <a:lvl6pPr marL="1857271" indent="0">
              <a:buNone/>
              <a:defRPr sz="1300">
                <a:solidFill>
                  <a:schemeClr val="tx1">
                    <a:tint val="75000"/>
                  </a:schemeClr>
                </a:solidFill>
              </a:defRPr>
            </a:lvl6pPr>
            <a:lvl7pPr marL="2228725" indent="0">
              <a:buNone/>
              <a:defRPr sz="1300">
                <a:solidFill>
                  <a:schemeClr val="tx1">
                    <a:tint val="75000"/>
                  </a:schemeClr>
                </a:solidFill>
              </a:defRPr>
            </a:lvl7pPr>
            <a:lvl8pPr marL="2600180" indent="0">
              <a:buNone/>
              <a:defRPr sz="1300">
                <a:solidFill>
                  <a:schemeClr val="tx1">
                    <a:tint val="75000"/>
                  </a:schemeClr>
                </a:solidFill>
              </a:defRPr>
            </a:lvl8pPr>
            <a:lvl9pPr marL="2971635" indent="0">
              <a:buNone/>
              <a:defRPr sz="13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9A2380-F9B6-425C-822C-E4CAB77B2D3C}"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279457439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1038" y="1825625"/>
            <a:ext cx="4210050" cy="435133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F9A2380-F9B6-425C-822C-E4CAB77B2D3C}" type="datetimeFigureOut">
              <a:rPr lang="en-US" smtClean="0"/>
              <a:t>12/15/2021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27286659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5"/>
            <a:ext cx="8543925" cy="1325563"/>
          </a:xfrm>
        </p:spPr>
        <p:txBody>
          <a:bodyPr/>
          <a:lstStyle/>
          <a:p>
            <a:r>
              <a:rPr lang="en-US"/>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1950" b="1"/>
            </a:lvl1pPr>
            <a:lvl2pPr marL="371455" indent="0">
              <a:buNone/>
              <a:defRPr sz="1625" b="1"/>
            </a:lvl2pPr>
            <a:lvl3pPr marL="742909" indent="0">
              <a:buNone/>
              <a:defRPr sz="1517" b="1"/>
            </a:lvl3pPr>
            <a:lvl4pPr marL="1114364" indent="0">
              <a:buNone/>
              <a:defRPr sz="1300" b="1"/>
            </a:lvl4pPr>
            <a:lvl5pPr marL="1485817" indent="0">
              <a:buNone/>
              <a:defRPr sz="1300" b="1"/>
            </a:lvl5pPr>
            <a:lvl6pPr marL="1857271" indent="0">
              <a:buNone/>
              <a:defRPr sz="1300" b="1"/>
            </a:lvl6pPr>
            <a:lvl7pPr marL="2228725" indent="0">
              <a:buNone/>
              <a:defRPr sz="1300" b="1"/>
            </a:lvl7pPr>
            <a:lvl8pPr marL="2600180" indent="0">
              <a:buNone/>
              <a:defRPr sz="1300" b="1"/>
            </a:lvl8pPr>
            <a:lvl9pPr marL="2971635" indent="0">
              <a:buNone/>
              <a:defRPr sz="13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4" y="1681163"/>
            <a:ext cx="4211340" cy="823912"/>
          </a:xfrm>
        </p:spPr>
        <p:txBody>
          <a:bodyPr anchor="b"/>
          <a:lstStyle>
            <a:lvl1pPr marL="0" indent="0">
              <a:buNone/>
              <a:defRPr sz="1950" b="1"/>
            </a:lvl1pPr>
            <a:lvl2pPr marL="371455" indent="0">
              <a:buNone/>
              <a:defRPr sz="1625" b="1"/>
            </a:lvl2pPr>
            <a:lvl3pPr marL="742909" indent="0">
              <a:buNone/>
              <a:defRPr sz="1517" b="1"/>
            </a:lvl3pPr>
            <a:lvl4pPr marL="1114364" indent="0">
              <a:buNone/>
              <a:defRPr sz="1300" b="1"/>
            </a:lvl4pPr>
            <a:lvl5pPr marL="1485817" indent="0">
              <a:buNone/>
              <a:defRPr sz="1300" b="1"/>
            </a:lvl5pPr>
            <a:lvl6pPr marL="1857271" indent="0">
              <a:buNone/>
              <a:defRPr sz="1300" b="1"/>
            </a:lvl6pPr>
            <a:lvl7pPr marL="2228725" indent="0">
              <a:buNone/>
              <a:defRPr sz="1300" b="1"/>
            </a:lvl7pPr>
            <a:lvl8pPr marL="2600180" indent="0">
              <a:buNone/>
              <a:defRPr sz="1300" b="1"/>
            </a:lvl8pPr>
            <a:lvl9pPr marL="2971635" indent="0">
              <a:buNone/>
              <a:defRPr sz="1300" b="1"/>
            </a:lvl9pPr>
          </a:lstStyle>
          <a:p>
            <a:pPr lvl="0"/>
            <a:r>
              <a:rPr lang="en-US"/>
              <a:t>Edit Master text styles</a:t>
            </a:r>
          </a:p>
        </p:txBody>
      </p:sp>
      <p:sp>
        <p:nvSpPr>
          <p:cNvPr id="6" name="Content Placeholder 5"/>
          <p:cNvSpPr>
            <a:spLocks noGrp="1"/>
          </p:cNvSpPr>
          <p:nvPr>
            <p:ph sz="quarter" idx="4"/>
          </p:nvPr>
        </p:nvSpPr>
        <p:spPr>
          <a:xfrm>
            <a:off x="5014914"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F9A2380-F9B6-425C-822C-E4CAB77B2D3C}" type="datetimeFigureOut">
              <a:rPr lang="en-US" smtClean="0"/>
              <a:t>12/15/2021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309644293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F9A2380-F9B6-425C-822C-E4CAB77B2D3C}"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307462605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9A2380-F9B6-425C-822C-E4CAB77B2D3C}" type="datetimeFigureOut">
              <a:rPr lang="en-US" smtClean="0"/>
              <a:t>12/15/2021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326887752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2600"/>
            </a:lvl1pPr>
          </a:lstStyle>
          <a:p>
            <a:r>
              <a:rPr lang="en-US"/>
              <a:t>Click to edit Master title style</a:t>
            </a:r>
          </a:p>
        </p:txBody>
      </p:sp>
      <p:sp>
        <p:nvSpPr>
          <p:cNvPr id="3" name="Content Placeholder 2"/>
          <p:cNvSpPr>
            <a:spLocks noGrp="1"/>
          </p:cNvSpPr>
          <p:nvPr>
            <p:ph idx="1"/>
          </p:nvPr>
        </p:nvSpPr>
        <p:spPr>
          <a:xfrm>
            <a:off x="4211340" y="987428"/>
            <a:ext cx="5014913" cy="4873625"/>
          </a:xfrm>
        </p:spPr>
        <p:txBody>
          <a:bodyPr/>
          <a:lstStyle>
            <a:lvl1pPr>
              <a:defRPr sz="2600"/>
            </a:lvl1pPr>
            <a:lvl2pPr>
              <a:defRPr sz="2275"/>
            </a:lvl2pPr>
            <a:lvl3pPr>
              <a:defRPr sz="1950"/>
            </a:lvl3pPr>
            <a:lvl4pPr>
              <a:defRPr sz="1625"/>
            </a:lvl4pPr>
            <a:lvl5pPr>
              <a:defRPr sz="1625"/>
            </a:lvl5pPr>
            <a:lvl6pPr>
              <a:defRPr sz="1625"/>
            </a:lvl6pPr>
            <a:lvl7pPr>
              <a:defRPr sz="1625"/>
            </a:lvl7pPr>
            <a:lvl8pPr>
              <a:defRPr sz="1625"/>
            </a:lvl8pPr>
            <a:lvl9pPr>
              <a:defRPr sz="162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2328" y="2057402"/>
            <a:ext cx="3194943" cy="3811588"/>
          </a:xfrm>
        </p:spPr>
        <p:txBody>
          <a:bodyPr/>
          <a:lstStyle>
            <a:lvl1pPr marL="0" indent="0">
              <a:buNone/>
              <a:defRPr sz="1300"/>
            </a:lvl1pPr>
            <a:lvl2pPr marL="371455" indent="0">
              <a:buNone/>
              <a:defRPr sz="1192"/>
            </a:lvl2pPr>
            <a:lvl3pPr marL="742909" indent="0">
              <a:buNone/>
              <a:defRPr sz="975"/>
            </a:lvl3pPr>
            <a:lvl4pPr marL="1114364" indent="0">
              <a:buNone/>
              <a:defRPr sz="867"/>
            </a:lvl4pPr>
            <a:lvl5pPr marL="1485817" indent="0">
              <a:buNone/>
              <a:defRPr sz="867"/>
            </a:lvl5pPr>
            <a:lvl6pPr marL="1857271" indent="0">
              <a:buNone/>
              <a:defRPr sz="867"/>
            </a:lvl6pPr>
            <a:lvl7pPr marL="2228725" indent="0">
              <a:buNone/>
              <a:defRPr sz="867"/>
            </a:lvl7pPr>
            <a:lvl8pPr marL="2600180" indent="0">
              <a:buNone/>
              <a:defRPr sz="867"/>
            </a:lvl8pPr>
            <a:lvl9pPr marL="2971635" indent="0">
              <a:buNone/>
              <a:defRPr sz="867"/>
            </a:lvl9pPr>
          </a:lstStyle>
          <a:p>
            <a:pPr lvl="0"/>
            <a:r>
              <a:rPr lang="en-US"/>
              <a:t>Edit Master text styles</a:t>
            </a:r>
          </a:p>
        </p:txBody>
      </p:sp>
      <p:sp>
        <p:nvSpPr>
          <p:cNvPr id="5" name="Date Placeholder 4"/>
          <p:cNvSpPr>
            <a:spLocks noGrp="1"/>
          </p:cNvSpPr>
          <p:nvPr>
            <p:ph type="dt" sz="half" idx="10"/>
          </p:nvPr>
        </p:nvSpPr>
        <p:spPr/>
        <p:txBody>
          <a:bodyPr/>
          <a:lstStyle/>
          <a:p>
            <a:fld id="{7F9A2380-F9B6-425C-822C-E4CAB77B2D3C}" type="datetimeFigureOut">
              <a:rPr lang="en-US" smtClean="0"/>
              <a:t>12/15/2021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384298938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2600"/>
            </a:lvl1pPr>
          </a:lstStyle>
          <a:p>
            <a:r>
              <a:rPr lang="en-US"/>
              <a:t>Click to edit Master title style</a:t>
            </a:r>
          </a:p>
        </p:txBody>
      </p:sp>
      <p:sp>
        <p:nvSpPr>
          <p:cNvPr id="3" name="Picture Placeholder 2"/>
          <p:cNvSpPr>
            <a:spLocks noGrp="1"/>
          </p:cNvSpPr>
          <p:nvPr>
            <p:ph type="pic" idx="1"/>
          </p:nvPr>
        </p:nvSpPr>
        <p:spPr>
          <a:xfrm>
            <a:off x="4211340" y="987428"/>
            <a:ext cx="5014913" cy="4873625"/>
          </a:xfrm>
        </p:spPr>
        <p:txBody>
          <a:bodyPr/>
          <a:lstStyle>
            <a:lvl1pPr marL="0" indent="0">
              <a:buNone/>
              <a:defRPr sz="2600"/>
            </a:lvl1pPr>
            <a:lvl2pPr marL="371455" indent="0">
              <a:buNone/>
              <a:defRPr sz="2275"/>
            </a:lvl2pPr>
            <a:lvl3pPr marL="742909" indent="0">
              <a:buNone/>
              <a:defRPr sz="1950"/>
            </a:lvl3pPr>
            <a:lvl4pPr marL="1114364" indent="0">
              <a:buNone/>
              <a:defRPr sz="1625"/>
            </a:lvl4pPr>
            <a:lvl5pPr marL="1485817" indent="0">
              <a:buNone/>
              <a:defRPr sz="1625"/>
            </a:lvl5pPr>
            <a:lvl6pPr marL="1857271" indent="0">
              <a:buNone/>
              <a:defRPr sz="1625"/>
            </a:lvl6pPr>
            <a:lvl7pPr marL="2228725" indent="0">
              <a:buNone/>
              <a:defRPr sz="1625"/>
            </a:lvl7pPr>
            <a:lvl8pPr marL="2600180" indent="0">
              <a:buNone/>
              <a:defRPr sz="1625"/>
            </a:lvl8pPr>
            <a:lvl9pPr marL="2971635" indent="0">
              <a:buNone/>
              <a:defRPr sz="1625"/>
            </a:lvl9pPr>
          </a:lstStyle>
          <a:p>
            <a:endParaRPr lang="en-US"/>
          </a:p>
        </p:txBody>
      </p:sp>
      <p:sp>
        <p:nvSpPr>
          <p:cNvPr id="4" name="Text Placeholder 3"/>
          <p:cNvSpPr>
            <a:spLocks noGrp="1"/>
          </p:cNvSpPr>
          <p:nvPr>
            <p:ph type="body" sz="half" idx="2"/>
          </p:nvPr>
        </p:nvSpPr>
        <p:spPr>
          <a:xfrm>
            <a:off x="682328" y="2057402"/>
            <a:ext cx="3194943" cy="3811588"/>
          </a:xfrm>
        </p:spPr>
        <p:txBody>
          <a:bodyPr/>
          <a:lstStyle>
            <a:lvl1pPr marL="0" indent="0">
              <a:buNone/>
              <a:defRPr sz="1300"/>
            </a:lvl1pPr>
            <a:lvl2pPr marL="371455" indent="0">
              <a:buNone/>
              <a:defRPr sz="1192"/>
            </a:lvl2pPr>
            <a:lvl3pPr marL="742909" indent="0">
              <a:buNone/>
              <a:defRPr sz="975"/>
            </a:lvl3pPr>
            <a:lvl4pPr marL="1114364" indent="0">
              <a:buNone/>
              <a:defRPr sz="867"/>
            </a:lvl4pPr>
            <a:lvl5pPr marL="1485817" indent="0">
              <a:buNone/>
              <a:defRPr sz="867"/>
            </a:lvl5pPr>
            <a:lvl6pPr marL="1857271" indent="0">
              <a:buNone/>
              <a:defRPr sz="867"/>
            </a:lvl6pPr>
            <a:lvl7pPr marL="2228725" indent="0">
              <a:buNone/>
              <a:defRPr sz="867"/>
            </a:lvl7pPr>
            <a:lvl8pPr marL="2600180" indent="0">
              <a:buNone/>
              <a:defRPr sz="867"/>
            </a:lvl8pPr>
            <a:lvl9pPr marL="2971635" indent="0">
              <a:buNone/>
              <a:defRPr sz="867"/>
            </a:lvl9pPr>
          </a:lstStyle>
          <a:p>
            <a:pPr lvl="0"/>
            <a:r>
              <a:rPr lang="en-US"/>
              <a:t>Edit Master text styles</a:t>
            </a:r>
          </a:p>
        </p:txBody>
      </p:sp>
      <p:sp>
        <p:nvSpPr>
          <p:cNvPr id="5" name="Date Placeholder 4"/>
          <p:cNvSpPr>
            <a:spLocks noGrp="1"/>
          </p:cNvSpPr>
          <p:nvPr>
            <p:ph type="dt" sz="half" idx="10"/>
          </p:nvPr>
        </p:nvSpPr>
        <p:spPr/>
        <p:txBody>
          <a:bodyPr/>
          <a:lstStyle/>
          <a:p>
            <a:fld id="{7F9A2380-F9B6-425C-822C-E4CAB77B2D3C}" type="datetimeFigureOut">
              <a:rPr lang="en-US" smtClean="0"/>
              <a:t>12/15/2021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271274971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9A2380-F9B6-425C-822C-E4CAB77B2D3C}"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82551309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3" y="365127"/>
            <a:ext cx="2135981" cy="581183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1039" y="365127"/>
            <a:ext cx="6284119" cy="581183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9A2380-F9B6-425C-822C-E4CAB77B2D3C}"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39360416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theme" Target="../theme/theme5.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0"/>
            <a:ext cx="9906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45865" y="570156"/>
            <a:ext cx="8402618" cy="1054250"/>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757518" y="2248348"/>
            <a:ext cx="8390964" cy="387781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90410" y="6161443"/>
            <a:ext cx="2311400" cy="365125"/>
          </a:xfrm>
          <a:prstGeom prst="rect">
            <a:avLst/>
          </a:prstGeom>
        </p:spPr>
        <p:txBody>
          <a:bodyPr vert="horz" lIns="91440" tIns="45720" rIns="91440" bIns="45720" rtlCol="0" anchor="ctr"/>
          <a:lstStyle>
            <a:lvl1pPr algn="l">
              <a:defRPr sz="1200">
                <a:solidFill>
                  <a:schemeClr val="tx2"/>
                </a:solidFill>
              </a:defRPr>
            </a:lvl1pPr>
          </a:lstStyle>
          <a:p>
            <a:fld id="{4B3F69F4-401F-491C-A141-B11F92CE1BCD}" type="datetimeFigureOut">
              <a:rPr lang="en-GB" smtClean="0"/>
              <a:t>15/12/2021</a:t>
            </a:fld>
            <a:endParaRPr lang="en-GB"/>
          </a:p>
        </p:txBody>
      </p:sp>
      <p:sp>
        <p:nvSpPr>
          <p:cNvPr id="5" name="Footer Placeholder 4"/>
          <p:cNvSpPr>
            <a:spLocks noGrp="1"/>
          </p:cNvSpPr>
          <p:nvPr>
            <p:ph type="ftr" sz="quarter" idx="3"/>
          </p:nvPr>
        </p:nvSpPr>
        <p:spPr>
          <a:xfrm>
            <a:off x="3384550" y="6161443"/>
            <a:ext cx="3136900" cy="365125"/>
          </a:xfrm>
          <a:prstGeom prst="rect">
            <a:avLst/>
          </a:prstGeom>
        </p:spPr>
        <p:txBody>
          <a:bodyPr vert="horz" lIns="91440" tIns="45720" rIns="91440" bIns="45720" rtlCol="0" anchor="ctr"/>
          <a:lstStyle>
            <a:lvl1pPr algn="ctr">
              <a:defRPr sz="1200">
                <a:solidFill>
                  <a:schemeClr val="tx2"/>
                </a:solidFill>
              </a:defRPr>
            </a:lvl1pPr>
          </a:lstStyle>
          <a:p>
            <a:endParaRPr lang="en-GB"/>
          </a:p>
        </p:txBody>
      </p:sp>
      <p:sp>
        <p:nvSpPr>
          <p:cNvPr id="6" name="Slide Number Placeholder 5"/>
          <p:cNvSpPr>
            <a:spLocks noGrp="1"/>
          </p:cNvSpPr>
          <p:nvPr>
            <p:ph type="sldNum" sz="quarter" idx="4"/>
          </p:nvPr>
        </p:nvSpPr>
        <p:spPr>
          <a:xfrm>
            <a:off x="7192536" y="6161443"/>
            <a:ext cx="2311400" cy="365125"/>
          </a:xfrm>
          <a:prstGeom prst="rect">
            <a:avLst/>
          </a:prstGeom>
        </p:spPr>
        <p:txBody>
          <a:bodyPr vert="horz" lIns="91440" tIns="45720" rIns="91440" bIns="45720" rtlCol="0" anchor="ctr"/>
          <a:lstStyle>
            <a:lvl1pPr algn="r">
              <a:defRPr sz="1200">
                <a:solidFill>
                  <a:schemeClr val="tx2"/>
                </a:solidFill>
              </a:defRPr>
            </a:lvl1pPr>
          </a:lstStyle>
          <a:p>
            <a:fld id="{86DA3267-21BA-4D68-B2C6-26FBC64956BD}" type="slidenum">
              <a:rPr lang="en-GB" smtClean="0"/>
              <a:t>‹#›</a:t>
            </a:fld>
            <a:endParaRPr lang="en-GB"/>
          </a:p>
        </p:txBody>
      </p:sp>
      <p:pic>
        <p:nvPicPr>
          <p:cNvPr id="10" name="Picture 9">
            <a:extLst>
              <a:ext uri="{FF2B5EF4-FFF2-40B4-BE49-F238E27FC236}">
                <a16:creationId xmlns:a16="http://schemas.microsoft.com/office/drawing/2014/main" id="{3610CE44-73B8-41FE-AEF2-9FBA56C21FC2}"/>
              </a:ext>
            </a:extLst>
          </p:cNvPr>
          <p:cNvPicPr>
            <a:picLocks noChangeAspect="1"/>
          </p:cNvPicPr>
          <p:nvPr userDrawn="1"/>
        </p:nvPicPr>
        <p:blipFill>
          <a:blip r:embed="rId13"/>
          <a:stretch>
            <a:fillRect/>
          </a:stretch>
        </p:blipFill>
        <p:spPr>
          <a:xfrm>
            <a:off x="8573091" y="204256"/>
            <a:ext cx="1144200" cy="1065932"/>
          </a:xfrm>
          <a:prstGeom prst="rect">
            <a:avLst/>
          </a:prstGeom>
        </p:spPr>
      </p:pic>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255000" cy="1143000"/>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495300" y="1600200"/>
            <a:ext cx="8255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p:cNvSpPr/>
          <p:nvPr/>
        </p:nvSpPr>
        <p:spPr>
          <a:xfrm>
            <a:off x="9163050" y="0"/>
            <a:ext cx="7429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p:nvSpPr>
        <p:spPr>
          <a:xfrm>
            <a:off x="9163050" y="5486400"/>
            <a:ext cx="74295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Slide Number Placeholder 5"/>
          <p:cNvSpPr>
            <a:spLocks noGrp="1"/>
          </p:cNvSpPr>
          <p:nvPr>
            <p:ph type="sldNum" sz="quarter" idx="4"/>
          </p:nvPr>
        </p:nvSpPr>
        <p:spPr>
          <a:xfrm>
            <a:off x="9242770" y="5648960"/>
            <a:ext cx="59436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86DA3267-21BA-4D68-B2C6-26FBC64956BD}" type="slidenum">
              <a:rPr lang="en-GB" smtClean="0"/>
              <a:pPr/>
              <a:t>‹#›</a:t>
            </a:fld>
            <a:endParaRPr lang="en-GB"/>
          </a:p>
        </p:txBody>
      </p:sp>
      <p:sp>
        <p:nvSpPr>
          <p:cNvPr id="5" name="Footer Placeholder 4"/>
          <p:cNvSpPr>
            <a:spLocks noGrp="1"/>
          </p:cNvSpPr>
          <p:nvPr>
            <p:ph type="ftr" sz="quarter" idx="3"/>
          </p:nvPr>
        </p:nvSpPr>
        <p:spPr>
          <a:xfrm rot="16200000">
            <a:off x="8317790" y="4033520"/>
            <a:ext cx="2367281" cy="396240"/>
          </a:xfrm>
          <a:prstGeom prst="rect">
            <a:avLst/>
          </a:prstGeom>
        </p:spPr>
        <p:txBody>
          <a:bodyPr vert="horz" lIns="91440" tIns="45720" rIns="91440" bIns="45720" rtlCol="0" anchor="ctr"/>
          <a:lstStyle>
            <a:lvl1pPr algn="r">
              <a:defRPr sz="1200">
                <a:solidFill>
                  <a:schemeClr val="bg2"/>
                </a:solidFill>
              </a:defRPr>
            </a:lvl1pPr>
          </a:lstStyle>
          <a:p>
            <a:endParaRPr lang="en-GB">
              <a:solidFill>
                <a:srgbClr val="CAF278"/>
              </a:solidFill>
            </a:endParaRPr>
          </a:p>
        </p:txBody>
      </p:sp>
      <p:sp>
        <p:nvSpPr>
          <p:cNvPr id="4" name="Date Placeholder 3"/>
          <p:cNvSpPr>
            <a:spLocks noGrp="1"/>
          </p:cNvSpPr>
          <p:nvPr>
            <p:ph type="dt" sz="half" idx="2"/>
          </p:nvPr>
        </p:nvSpPr>
        <p:spPr>
          <a:xfrm rot="16200000">
            <a:off x="8282231" y="1630680"/>
            <a:ext cx="2438399" cy="396240"/>
          </a:xfrm>
          <a:prstGeom prst="rect">
            <a:avLst/>
          </a:prstGeom>
        </p:spPr>
        <p:txBody>
          <a:bodyPr vert="horz" lIns="91440" tIns="45720" rIns="91440" bIns="45720" rtlCol="0" anchor="ctr"/>
          <a:lstStyle>
            <a:lvl1pPr algn="l">
              <a:defRPr sz="1200">
                <a:solidFill>
                  <a:schemeClr val="bg2"/>
                </a:solidFill>
              </a:defRPr>
            </a:lvl1pPr>
          </a:lstStyle>
          <a:p>
            <a:fld id="{4B3F69F4-401F-491C-A141-B11F92CE1BCD}" type="datetimeFigureOut">
              <a:rPr lang="en-GB" smtClean="0">
                <a:solidFill>
                  <a:srgbClr val="CAF278"/>
                </a:solidFill>
              </a:rPr>
              <a:pPr/>
              <a:t>15/12/2021</a:t>
            </a:fld>
            <a:endParaRPr lang="en-GB">
              <a:solidFill>
                <a:srgbClr val="CAF278"/>
              </a:solidFill>
            </a:endParaRPr>
          </a:p>
        </p:txBody>
      </p:sp>
    </p:spTree>
    <p:extLst>
      <p:ext uri="{BB962C8B-B14F-4D97-AF65-F5344CB8AC3E}">
        <p14:creationId xmlns:p14="http://schemas.microsoft.com/office/powerpoint/2010/main" val="188631699"/>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base">
              <a:spcBef>
                <a:spcPct val="0"/>
              </a:spcBef>
              <a:spcAft>
                <a:spcPct val="0"/>
              </a:spcAft>
              <a:defRPr/>
            </a:pPr>
            <a:fld id="{85892155-C4F4-497E-BCE0-8F37BCD2FA01}" type="datetimeFigureOut">
              <a:rPr lang="en-GB" smtClean="0">
                <a:solidFill>
                  <a:prstClr val="black">
                    <a:tint val="75000"/>
                  </a:prstClr>
                </a:solidFill>
                <a:latin typeface="Arial" charset="0"/>
                <a:cs typeface="Arial" charset="0"/>
              </a:rPr>
              <a:pPr fontAlgn="base">
                <a:spcBef>
                  <a:spcPct val="0"/>
                </a:spcBef>
                <a:spcAft>
                  <a:spcPct val="0"/>
                </a:spcAft>
                <a:defRPr/>
              </a:pPr>
              <a:t>15/12/2021</a:t>
            </a:fld>
            <a:endParaRPr lang="en-GB">
              <a:solidFill>
                <a:prstClr val="black">
                  <a:tint val="75000"/>
                </a:prstClr>
              </a:solidFill>
              <a:latin typeface="Arial" charset="0"/>
              <a:cs typeface="Arial" charset="0"/>
            </a:endParaRPr>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base">
              <a:spcBef>
                <a:spcPct val="0"/>
              </a:spcBef>
              <a:spcAft>
                <a:spcPct val="0"/>
              </a:spcAft>
              <a:defRPr/>
            </a:pPr>
            <a:endParaRPr lang="en-GB">
              <a:solidFill>
                <a:prstClr val="black">
                  <a:tint val="75000"/>
                </a:prstClr>
              </a:solidFill>
              <a:latin typeface="Arial" charset="0"/>
              <a:cs typeface="Arial" charset="0"/>
            </a:endParaRPr>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base">
              <a:spcBef>
                <a:spcPct val="0"/>
              </a:spcBef>
              <a:spcAft>
                <a:spcPct val="0"/>
              </a:spcAft>
              <a:defRPr/>
            </a:pPr>
            <a:fld id="{288254D5-7827-4C29-8531-0593A3E15C3B}" type="slidenum">
              <a:rPr lang="en-GB" smtClean="0">
                <a:solidFill>
                  <a:prstClr val="black">
                    <a:tint val="75000"/>
                  </a:prstClr>
                </a:solidFill>
                <a:latin typeface="Arial" charset="0"/>
                <a:cs typeface="Arial" charset="0"/>
              </a:rPr>
              <a:pPr fontAlgn="base">
                <a:spcBef>
                  <a:spcPct val="0"/>
                </a:spcBef>
                <a:spcAft>
                  <a:spcPct val="0"/>
                </a:spcAft>
                <a:defRPr/>
              </a:pPr>
              <a:t>‹#›</a:t>
            </a:fld>
            <a:endParaRPr lang="en-GB">
              <a:solidFill>
                <a:prstClr val="black">
                  <a:tint val="75000"/>
                </a:prstClr>
              </a:solidFill>
              <a:latin typeface="Arial" charset="0"/>
              <a:cs typeface="Arial" charset="0"/>
            </a:endParaRPr>
          </a:p>
        </p:txBody>
      </p:sp>
    </p:spTree>
    <p:extLst>
      <p:ext uri="{BB962C8B-B14F-4D97-AF65-F5344CB8AC3E}">
        <p14:creationId xmlns:p14="http://schemas.microsoft.com/office/powerpoint/2010/main" val="2126112714"/>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468883"/>
            <a:ext cx="8543925" cy="290849"/>
          </a:xfrm>
          <a:prstGeom prst="rect">
            <a:avLst/>
          </a:prstGeom>
        </p:spPr>
        <p:txBody>
          <a:bodyPr vert="horz" lIns="0" tIns="0" rIns="0" bIns="0" rtlCol="0" anchor="t">
            <a:spAutoFit/>
          </a:bodyPr>
          <a:lstStyle/>
          <a:p>
            <a:r>
              <a:rPr lang="en-US"/>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469663"/>
            <a:ext cx="2228850" cy="138499"/>
          </a:xfrm>
          <a:prstGeom prst="rect">
            <a:avLst/>
          </a:prstGeom>
        </p:spPr>
        <p:txBody>
          <a:bodyPr vert="horz" lIns="0" tIns="0" rIns="0" bIns="0" rtlCol="0" anchor="ctr">
            <a:spAutoFit/>
          </a:bodyPr>
          <a:lstStyle>
            <a:lvl1pPr algn="l">
              <a:defRPr sz="900">
                <a:solidFill>
                  <a:schemeClr val="tx1">
                    <a:tint val="75000"/>
                  </a:schemeClr>
                </a:solidFill>
              </a:defRPr>
            </a:lvl1pPr>
          </a:lstStyle>
          <a:p>
            <a:fld id="{33CA334D-47BF-4C51-9467-739C33E87C70}" type="datetimeFigureOut">
              <a:rPr lang="en-US" smtClean="0"/>
              <a:t>12/15/2021</a:t>
            </a:fld>
            <a:endParaRPr lang="en-US"/>
          </a:p>
        </p:txBody>
      </p:sp>
      <p:sp>
        <p:nvSpPr>
          <p:cNvPr id="5" name="Footer Placeholder 4"/>
          <p:cNvSpPr>
            <a:spLocks noGrp="1"/>
          </p:cNvSpPr>
          <p:nvPr>
            <p:ph type="ftr" sz="quarter" idx="3"/>
          </p:nvPr>
        </p:nvSpPr>
        <p:spPr>
          <a:xfrm>
            <a:off x="3281363" y="6469663"/>
            <a:ext cx="3343275" cy="138499"/>
          </a:xfrm>
          <a:prstGeom prst="rect">
            <a:avLst/>
          </a:prstGeom>
        </p:spPr>
        <p:txBody>
          <a:bodyPr vert="horz" lIns="0" tIns="0" rIns="0" bIns="0" rtlCol="0" anchor="ctr">
            <a:spAutoFit/>
          </a:bodyP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469663"/>
            <a:ext cx="2228850" cy="138499"/>
          </a:xfrm>
          <a:prstGeom prst="rect">
            <a:avLst/>
          </a:prstGeom>
        </p:spPr>
        <p:txBody>
          <a:bodyPr vert="horz" lIns="0" tIns="0" rIns="0" bIns="0" rtlCol="0" anchor="ctr">
            <a:spAutoFit/>
          </a:bodyPr>
          <a:lstStyle>
            <a:lvl1pPr algn="r">
              <a:defRPr sz="900">
                <a:solidFill>
                  <a:schemeClr val="tx1">
                    <a:tint val="75000"/>
                  </a:schemeClr>
                </a:solidFill>
              </a:defRPr>
            </a:lvl1pPr>
          </a:lstStyle>
          <a:p>
            <a:fld id="{8E591227-F9EB-4B2B-9432-842143BA1678}" type="slidenum">
              <a:rPr lang="en-US" smtClean="0"/>
              <a:t>‹#›</a:t>
            </a:fld>
            <a:endParaRPr lang="en-US"/>
          </a:p>
        </p:txBody>
      </p:sp>
    </p:spTree>
    <p:extLst>
      <p:ext uri="{BB962C8B-B14F-4D97-AF65-F5344CB8AC3E}">
        <p14:creationId xmlns:p14="http://schemas.microsoft.com/office/powerpoint/2010/main" val="3282906676"/>
      </p:ext>
    </p:extLst>
  </p:cSld>
  <p:clrMap bg1="lt1" tx1="dk1" bg2="lt2" tx2="dk2" accent1="accent1" accent2="accent2" accent3="accent3" accent4="accent4" accent5="accent5" accent6="accent6" hlink="hlink" folHlink="folHlink"/>
  <p:sldLayoutIdLst>
    <p:sldLayoutId id="2147483930" r:id="rId1"/>
    <p:sldLayoutId id="2147483931" r:id="rId2"/>
    <p:sldLayoutId id="2147483932" r:id="rId3"/>
    <p:sldLayoutId id="2147483933" r:id="rId4"/>
    <p:sldLayoutId id="2147483934" r:id="rId5"/>
    <p:sldLayoutId id="2147483935" r:id="rId6"/>
    <p:sldLayoutId id="2147483937" r:id="rId7"/>
    <p:sldLayoutId id="2147483938" r:id="rId8"/>
    <p:sldLayoutId id="2147483940" r:id="rId9"/>
    <p:sldLayoutId id="2147483942" r:id="rId10"/>
    <p:sldLayoutId id="2147483943" r:id="rId11"/>
    <p:sldLayoutId id="2147483944" r:id="rId12"/>
    <p:sldLayoutId id="2147483945" r:id="rId13"/>
  </p:sldLayoutIdLst>
  <p:txStyles>
    <p:titleStyle>
      <a:lvl1pPr algn="ctr" defTabSz="685800" rtl="0" eaLnBrk="1" latinLnBrk="0" hangingPunct="1">
        <a:lnSpc>
          <a:spcPct val="90000"/>
        </a:lnSpc>
        <a:spcBef>
          <a:spcPct val="0"/>
        </a:spcBef>
        <a:buNone/>
        <a:defRPr sz="2100" b="1" kern="1200">
          <a:solidFill>
            <a:schemeClr val="tx1">
              <a:lumMod val="75000"/>
              <a:lumOff val="25000"/>
            </a:schemeClr>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1350" kern="1200">
          <a:solidFill>
            <a:schemeClr val="tx1">
              <a:lumMod val="75000"/>
              <a:lumOff val="25000"/>
            </a:schemeClr>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200" kern="1200">
          <a:solidFill>
            <a:schemeClr val="tx1">
              <a:lumMod val="75000"/>
              <a:lumOff val="25000"/>
            </a:schemeClr>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050" kern="1200">
          <a:solidFill>
            <a:schemeClr val="tx1">
              <a:lumMod val="75000"/>
              <a:lumOff val="25000"/>
            </a:schemeClr>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900" kern="1200">
          <a:solidFill>
            <a:schemeClr val="tx1">
              <a:lumMod val="75000"/>
              <a:lumOff val="25000"/>
            </a:schemeClr>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900" kern="1200">
          <a:solidFill>
            <a:schemeClr val="tx1">
              <a:lumMod val="75000"/>
              <a:lumOff val="25000"/>
            </a:schemeClr>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5"/>
            <a:ext cx="8543925" cy="1325563"/>
          </a:xfrm>
          <a:prstGeom prst="rect">
            <a:avLst/>
          </a:prstGeom>
        </p:spPr>
        <p:txBody>
          <a:bodyPr vert="horz" lIns="68579" tIns="34289" rIns="68579" bIns="34289" rtlCol="0" anchor="ctr">
            <a:normAutofit/>
          </a:bodyPr>
          <a:lstStyle/>
          <a:p>
            <a:r>
              <a:rPr lang="en-US"/>
              <a:t>Click to edit Master title style</a:t>
            </a:r>
          </a:p>
        </p:txBody>
      </p:sp>
      <p:sp>
        <p:nvSpPr>
          <p:cNvPr id="3" name="Text Placeholder 2"/>
          <p:cNvSpPr>
            <a:spLocks noGrp="1"/>
          </p:cNvSpPr>
          <p:nvPr>
            <p:ph type="body" idx="1"/>
          </p:nvPr>
        </p:nvSpPr>
        <p:spPr>
          <a:xfrm>
            <a:off x="681038" y="1825625"/>
            <a:ext cx="8543925" cy="4351339"/>
          </a:xfrm>
          <a:prstGeom prst="rect">
            <a:avLst/>
          </a:prstGeom>
        </p:spPr>
        <p:txBody>
          <a:bodyPr vert="horz" lIns="68579" tIns="34289" rIns="68579" bIns="34289"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68579" tIns="34289" rIns="68579" bIns="34289" rtlCol="0" anchor="ctr"/>
          <a:lstStyle>
            <a:lvl1pPr algn="l">
              <a:defRPr sz="975">
                <a:solidFill>
                  <a:schemeClr val="tx1">
                    <a:tint val="75000"/>
                  </a:schemeClr>
                </a:solidFill>
              </a:defRPr>
            </a:lvl1pPr>
          </a:lstStyle>
          <a:p>
            <a:fld id="{7F9A2380-F9B6-425C-822C-E4CAB77B2D3C}" type="datetimeFigureOut">
              <a:rPr lang="en-US" smtClean="0"/>
              <a:t>12/15/2021</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68579" tIns="34289" rIns="68579" bIns="34289" rtlCol="0" anchor="ctr"/>
          <a:lstStyle>
            <a:lvl1pPr algn="ctr">
              <a:defRPr sz="975">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68579" tIns="34289" rIns="68579" bIns="34289" rtlCol="0" anchor="ctr"/>
          <a:lstStyle>
            <a:lvl1pPr algn="r">
              <a:defRPr sz="975">
                <a:solidFill>
                  <a:schemeClr val="tx1">
                    <a:tint val="75000"/>
                  </a:schemeClr>
                </a:solidFill>
              </a:defRPr>
            </a:lvl1pPr>
          </a:lstStyle>
          <a:p>
            <a:fld id="{F0FCDE4D-6222-477E-B3D0-F7364B377F43}" type="slidenum">
              <a:rPr lang="en-US" smtClean="0"/>
              <a:t>‹#›</a:t>
            </a:fld>
            <a:endParaRPr lang="en-US"/>
          </a:p>
        </p:txBody>
      </p:sp>
    </p:spTree>
    <p:extLst>
      <p:ext uri="{BB962C8B-B14F-4D97-AF65-F5344CB8AC3E}">
        <p14:creationId xmlns:p14="http://schemas.microsoft.com/office/powerpoint/2010/main" val="3112993417"/>
      </p:ext>
    </p:extLst>
  </p:cSld>
  <p:clrMap bg1="lt1" tx1="dk1" bg2="lt2" tx2="dk2" accent1="accent1" accent2="accent2" accent3="accent3" accent4="accent4" accent5="accent5" accent6="accent6" hlink="hlink" folHlink="folHlink"/>
  <p:sldLayoutIdLst>
    <p:sldLayoutId id="2147483947" r:id="rId1"/>
    <p:sldLayoutId id="2147483948" r:id="rId2"/>
    <p:sldLayoutId id="2147483949" r:id="rId3"/>
    <p:sldLayoutId id="2147483950" r:id="rId4"/>
    <p:sldLayoutId id="2147483951" r:id="rId5"/>
    <p:sldLayoutId id="2147483952" r:id="rId6"/>
    <p:sldLayoutId id="2147483953" r:id="rId7"/>
    <p:sldLayoutId id="2147483954" r:id="rId8"/>
    <p:sldLayoutId id="2147483955" r:id="rId9"/>
    <p:sldLayoutId id="2147483956" r:id="rId10"/>
    <p:sldLayoutId id="2147483957" r:id="rId11"/>
  </p:sldLayoutIdLst>
  <p:txStyles>
    <p:titleStyle>
      <a:lvl1pPr algn="l" defTabSz="742909" rtl="0" eaLnBrk="1" latinLnBrk="0" hangingPunct="1">
        <a:lnSpc>
          <a:spcPct val="90000"/>
        </a:lnSpc>
        <a:spcBef>
          <a:spcPct val="0"/>
        </a:spcBef>
        <a:buNone/>
        <a:defRPr sz="3575" kern="1200">
          <a:solidFill>
            <a:schemeClr val="tx1"/>
          </a:solidFill>
          <a:latin typeface="+mj-lt"/>
          <a:ea typeface="+mj-ea"/>
          <a:cs typeface="+mj-cs"/>
        </a:defRPr>
      </a:lvl1pPr>
    </p:titleStyle>
    <p:bodyStyle>
      <a:lvl1pPr marL="185727" indent="-185727" algn="l" defTabSz="742909" rtl="0" eaLnBrk="1" latinLnBrk="0" hangingPunct="1">
        <a:lnSpc>
          <a:spcPct val="90000"/>
        </a:lnSpc>
        <a:spcBef>
          <a:spcPts val="812"/>
        </a:spcBef>
        <a:buFont typeface="Arial" panose="020B0604020202020204" pitchFamily="34" charset="0"/>
        <a:buChar char="•"/>
        <a:defRPr sz="2275" kern="1200">
          <a:solidFill>
            <a:schemeClr val="tx1"/>
          </a:solidFill>
          <a:latin typeface="+mn-lt"/>
          <a:ea typeface="+mn-ea"/>
          <a:cs typeface="+mn-cs"/>
        </a:defRPr>
      </a:lvl1pPr>
      <a:lvl2pPr marL="557181" indent="-185727" algn="l" defTabSz="742909" rtl="0" eaLnBrk="1" latinLnBrk="0" hangingPunct="1">
        <a:lnSpc>
          <a:spcPct val="90000"/>
        </a:lnSpc>
        <a:spcBef>
          <a:spcPts val="406"/>
        </a:spcBef>
        <a:buFont typeface="Arial" panose="020B0604020202020204" pitchFamily="34" charset="0"/>
        <a:buChar char="•"/>
        <a:defRPr sz="1950" kern="1200">
          <a:solidFill>
            <a:schemeClr val="tx1"/>
          </a:solidFill>
          <a:latin typeface="+mn-lt"/>
          <a:ea typeface="+mn-ea"/>
          <a:cs typeface="+mn-cs"/>
        </a:defRPr>
      </a:lvl2pPr>
      <a:lvl3pPr marL="928635" indent="-185727" algn="l" defTabSz="742909" rtl="0" eaLnBrk="1" latinLnBrk="0" hangingPunct="1">
        <a:lnSpc>
          <a:spcPct val="90000"/>
        </a:lnSpc>
        <a:spcBef>
          <a:spcPts val="406"/>
        </a:spcBef>
        <a:buFont typeface="Arial" panose="020B0604020202020204" pitchFamily="34" charset="0"/>
        <a:buChar char="•"/>
        <a:defRPr sz="1625" kern="1200">
          <a:solidFill>
            <a:schemeClr val="tx1"/>
          </a:solidFill>
          <a:latin typeface="+mn-lt"/>
          <a:ea typeface="+mn-ea"/>
          <a:cs typeface="+mn-cs"/>
        </a:defRPr>
      </a:lvl3pPr>
      <a:lvl4pPr marL="1300090" indent="-185727" algn="l" defTabSz="742909" rtl="0" eaLnBrk="1" latinLnBrk="0" hangingPunct="1">
        <a:lnSpc>
          <a:spcPct val="90000"/>
        </a:lnSpc>
        <a:spcBef>
          <a:spcPts val="406"/>
        </a:spcBef>
        <a:buFont typeface="Arial" panose="020B0604020202020204" pitchFamily="34" charset="0"/>
        <a:buChar char="•"/>
        <a:defRPr sz="1517" kern="1200">
          <a:solidFill>
            <a:schemeClr val="tx1"/>
          </a:solidFill>
          <a:latin typeface="+mn-lt"/>
          <a:ea typeface="+mn-ea"/>
          <a:cs typeface="+mn-cs"/>
        </a:defRPr>
      </a:lvl4pPr>
      <a:lvl5pPr marL="1671545" indent="-185727" algn="l" defTabSz="742909" rtl="0" eaLnBrk="1" latinLnBrk="0" hangingPunct="1">
        <a:lnSpc>
          <a:spcPct val="90000"/>
        </a:lnSpc>
        <a:spcBef>
          <a:spcPts val="406"/>
        </a:spcBef>
        <a:buFont typeface="Arial" panose="020B0604020202020204" pitchFamily="34" charset="0"/>
        <a:buChar char="•"/>
        <a:defRPr sz="1517" kern="1200">
          <a:solidFill>
            <a:schemeClr val="tx1"/>
          </a:solidFill>
          <a:latin typeface="+mn-lt"/>
          <a:ea typeface="+mn-ea"/>
          <a:cs typeface="+mn-cs"/>
        </a:defRPr>
      </a:lvl5pPr>
      <a:lvl6pPr marL="2042999" indent="-185727" algn="l" defTabSz="742909" rtl="0" eaLnBrk="1" latinLnBrk="0" hangingPunct="1">
        <a:lnSpc>
          <a:spcPct val="90000"/>
        </a:lnSpc>
        <a:spcBef>
          <a:spcPts val="406"/>
        </a:spcBef>
        <a:buFont typeface="Arial" panose="020B0604020202020204" pitchFamily="34" charset="0"/>
        <a:buChar char="•"/>
        <a:defRPr sz="1517" kern="1200">
          <a:solidFill>
            <a:schemeClr val="tx1"/>
          </a:solidFill>
          <a:latin typeface="+mn-lt"/>
          <a:ea typeface="+mn-ea"/>
          <a:cs typeface="+mn-cs"/>
        </a:defRPr>
      </a:lvl6pPr>
      <a:lvl7pPr marL="2414454" indent="-185727" algn="l" defTabSz="742909" rtl="0" eaLnBrk="1" latinLnBrk="0" hangingPunct="1">
        <a:lnSpc>
          <a:spcPct val="90000"/>
        </a:lnSpc>
        <a:spcBef>
          <a:spcPts val="406"/>
        </a:spcBef>
        <a:buFont typeface="Arial" panose="020B0604020202020204" pitchFamily="34" charset="0"/>
        <a:buChar char="•"/>
        <a:defRPr sz="1517" kern="1200">
          <a:solidFill>
            <a:schemeClr val="tx1"/>
          </a:solidFill>
          <a:latin typeface="+mn-lt"/>
          <a:ea typeface="+mn-ea"/>
          <a:cs typeface="+mn-cs"/>
        </a:defRPr>
      </a:lvl7pPr>
      <a:lvl8pPr marL="2785907" indent="-185727" algn="l" defTabSz="742909" rtl="0" eaLnBrk="1" latinLnBrk="0" hangingPunct="1">
        <a:lnSpc>
          <a:spcPct val="90000"/>
        </a:lnSpc>
        <a:spcBef>
          <a:spcPts val="406"/>
        </a:spcBef>
        <a:buFont typeface="Arial" panose="020B0604020202020204" pitchFamily="34" charset="0"/>
        <a:buChar char="•"/>
        <a:defRPr sz="1517" kern="1200">
          <a:solidFill>
            <a:schemeClr val="tx1"/>
          </a:solidFill>
          <a:latin typeface="+mn-lt"/>
          <a:ea typeface="+mn-ea"/>
          <a:cs typeface="+mn-cs"/>
        </a:defRPr>
      </a:lvl8pPr>
      <a:lvl9pPr marL="3157361" indent="-185727" algn="l" defTabSz="742909" rtl="0" eaLnBrk="1" latinLnBrk="0" hangingPunct="1">
        <a:lnSpc>
          <a:spcPct val="90000"/>
        </a:lnSpc>
        <a:spcBef>
          <a:spcPts val="406"/>
        </a:spcBef>
        <a:buFont typeface="Arial" panose="020B0604020202020204" pitchFamily="34" charset="0"/>
        <a:buChar char="•"/>
        <a:defRPr sz="1517" kern="1200">
          <a:solidFill>
            <a:schemeClr val="tx1"/>
          </a:solidFill>
          <a:latin typeface="+mn-lt"/>
          <a:ea typeface="+mn-ea"/>
          <a:cs typeface="+mn-cs"/>
        </a:defRPr>
      </a:lvl9pPr>
    </p:bodyStyle>
    <p:otherStyle>
      <a:defPPr>
        <a:defRPr lang="en-US"/>
      </a:defPPr>
      <a:lvl1pPr marL="0" algn="l" defTabSz="742909" rtl="0" eaLnBrk="1" latinLnBrk="0" hangingPunct="1">
        <a:defRPr sz="1517" kern="1200">
          <a:solidFill>
            <a:schemeClr val="tx1"/>
          </a:solidFill>
          <a:latin typeface="+mn-lt"/>
          <a:ea typeface="+mn-ea"/>
          <a:cs typeface="+mn-cs"/>
        </a:defRPr>
      </a:lvl1pPr>
      <a:lvl2pPr marL="371455" algn="l" defTabSz="742909" rtl="0" eaLnBrk="1" latinLnBrk="0" hangingPunct="1">
        <a:defRPr sz="1517" kern="1200">
          <a:solidFill>
            <a:schemeClr val="tx1"/>
          </a:solidFill>
          <a:latin typeface="+mn-lt"/>
          <a:ea typeface="+mn-ea"/>
          <a:cs typeface="+mn-cs"/>
        </a:defRPr>
      </a:lvl2pPr>
      <a:lvl3pPr marL="742909" algn="l" defTabSz="742909" rtl="0" eaLnBrk="1" latinLnBrk="0" hangingPunct="1">
        <a:defRPr sz="1517" kern="1200">
          <a:solidFill>
            <a:schemeClr val="tx1"/>
          </a:solidFill>
          <a:latin typeface="+mn-lt"/>
          <a:ea typeface="+mn-ea"/>
          <a:cs typeface="+mn-cs"/>
        </a:defRPr>
      </a:lvl3pPr>
      <a:lvl4pPr marL="1114364" algn="l" defTabSz="742909" rtl="0" eaLnBrk="1" latinLnBrk="0" hangingPunct="1">
        <a:defRPr sz="1517" kern="1200">
          <a:solidFill>
            <a:schemeClr val="tx1"/>
          </a:solidFill>
          <a:latin typeface="+mn-lt"/>
          <a:ea typeface="+mn-ea"/>
          <a:cs typeface="+mn-cs"/>
        </a:defRPr>
      </a:lvl4pPr>
      <a:lvl5pPr marL="1485817" algn="l" defTabSz="742909" rtl="0" eaLnBrk="1" latinLnBrk="0" hangingPunct="1">
        <a:defRPr sz="1517" kern="1200">
          <a:solidFill>
            <a:schemeClr val="tx1"/>
          </a:solidFill>
          <a:latin typeface="+mn-lt"/>
          <a:ea typeface="+mn-ea"/>
          <a:cs typeface="+mn-cs"/>
        </a:defRPr>
      </a:lvl5pPr>
      <a:lvl6pPr marL="1857271" algn="l" defTabSz="742909" rtl="0" eaLnBrk="1" latinLnBrk="0" hangingPunct="1">
        <a:defRPr sz="1517" kern="1200">
          <a:solidFill>
            <a:schemeClr val="tx1"/>
          </a:solidFill>
          <a:latin typeface="+mn-lt"/>
          <a:ea typeface="+mn-ea"/>
          <a:cs typeface="+mn-cs"/>
        </a:defRPr>
      </a:lvl6pPr>
      <a:lvl7pPr marL="2228725" algn="l" defTabSz="742909" rtl="0" eaLnBrk="1" latinLnBrk="0" hangingPunct="1">
        <a:defRPr sz="1517" kern="1200">
          <a:solidFill>
            <a:schemeClr val="tx1"/>
          </a:solidFill>
          <a:latin typeface="+mn-lt"/>
          <a:ea typeface="+mn-ea"/>
          <a:cs typeface="+mn-cs"/>
        </a:defRPr>
      </a:lvl7pPr>
      <a:lvl8pPr marL="2600180" algn="l" defTabSz="742909" rtl="0" eaLnBrk="1" latinLnBrk="0" hangingPunct="1">
        <a:defRPr sz="1517" kern="1200">
          <a:solidFill>
            <a:schemeClr val="tx1"/>
          </a:solidFill>
          <a:latin typeface="+mn-lt"/>
          <a:ea typeface="+mn-ea"/>
          <a:cs typeface="+mn-cs"/>
        </a:defRPr>
      </a:lvl8pPr>
      <a:lvl9pPr marL="2971635" algn="l" defTabSz="742909" rtl="0" eaLnBrk="1" latinLnBrk="0" hangingPunct="1">
        <a:defRPr sz="151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7.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29.xml"/><Relationship Id="rId5" Type="http://schemas.openxmlformats.org/officeDocument/2006/relationships/image" Target="../media/image10.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5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28.png"/><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7.xml"/></Relationships>
</file>

<file path=ppt/slides/_rels/slide2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0.xml"/></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39.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1.png"/><Relationship Id="rId1" Type="http://schemas.openxmlformats.org/officeDocument/2006/relationships/slideLayout" Target="../slideLayouts/slideLayout17.xml"/><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18.xml"/><Relationship Id="rId5" Type="http://schemas.openxmlformats.org/officeDocument/2006/relationships/image" Target="../media/image18.png"/><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18.xml"/><Relationship Id="rId5" Type="http://schemas.openxmlformats.org/officeDocument/2006/relationships/image" Target="../media/image42.png"/><Relationship Id="rId4" Type="http://schemas.openxmlformats.org/officeDocument/2006/relationships/image" Target="../media/image23.png"/></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image" Target="../media/image44.jpeg"/><Relationship Id="rId7" Type="http://schemas.openxmlformats.org/officeDocument/2006/relationships/image" Target="../media/image48.jpeg"/><Relationship Id="rId2" Type="http://schemas.openxmlformats.org/officeDocument/2006/relationships/image" Target="../media/image43.jpeg"/><Relationship Id="rId1" Type="http://schemas.openxmlformats.org/officeDocument/2006/relationships/slideLayout" Target="../slideLayouts/slideLayout18.xml"/><Relationship Id="rId6" Type="http://schemas.openxmlformats.org/officeDocument/2006/relationships/image" Target="../media/image47.png"/><Relationship Id="rId5" Type="http://schemas.openxmlformats.org/officeDocument/2006/relationships/image" Target="../media/image46.jpeg"/><Relationship Id="rId10" Type="http://schemas.openxmlformats.org/officeDocument/2006/relationships/image" Target="../media/image18.png"/><Relationship Id="rId4" Type="http://schemas.openxmlformats.org/officeDocument/2006/relationships/image" Target="../media/image45.jpeg"/><Relationship Id="rId9" Type="http://schemas.openxmlformats.org/officeDocument/2006/relationships/image" Target="../media/image50.jpeg"/></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8.xml"/><Relationship Id="rId4" Type="http://schemas.openxmlformats.org/officeDocument/2006/relationships/image" Target="../media/image18.png"/></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1.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1.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0.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41.png"/><Relationship Id="rId1" Type="http://schemas.openxmlformats.org/officeDocument/2006/relationships/slideLayout" Target="../slideLayouts/slideLayout18.xml"/><Relationship Id="rId5" Type="http://schemas.openxmlformats.org/officeDocument/2006/relationships/image" Target="../media/image53.png"/><Relationship Id="rId4" Type="http://schemas.openxmlformats.org/officeDocument/2006/relationships/image" Target="../media/image34.png"/></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7.xml"/></Relationships>
</file>

<file path=ppt/slides/_rels/slide4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8.xml"/><Relationship Id="rId1" Type="http://schemas.openxmlformats.org/officeDocument/2006/relationships/slideLayout" Target="../slideLayouts/slideLayout17.xml"/><Relationship Id="rId5" Type="http://schemas.openxmlformats.org/officeDocument/2006/relationships/image" Target="../media/image56.png"/><Relationship Id="rId4" Type="http://schemas.openxmlformats.org/officeDocument/2006/relationships/image" Target="../media/image55.png"/></Relationships>
</file>

<file path=ppt/slides/_rels/slide4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17.xml"/><Relationship Id="rId5" Type="http://schemas.openxmlformats.org/officeDocument/2006/relationships/image" Target="../media/image60.png"/><Relationship Id="rId4" Type="http://schemas.openxmlformats.org/officeDocument/2006/relationships/image" Target="../media/image59.pn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1.png"/><Relationship Id="rId1" Type="http://schemas.openxmlformats.org/officeDocument/2006/relationships/slideLayout" Target="../slideLayouts/slideLayout17.xml"/><Relationship Id="rId5" Type="http://schemas.openxmlformats.org/officeDocument/2006/relationships/image" Target="../media/image23.png"/><Relationship Id="rId4" Type="http://schemas.openxmlformats.org/officeDocument/2006/relationships/image" Target="../media/image18.png"/></Relationships>
</file>

<file path=ppt/slides/_rels/slide4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1.pn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18.xml"/><Relationship Id="rId4" Type="http://schemas.openxmlformats.org/officeDocument/2006/relationships/image" Target="../media/image62.png"/></Relationships>
</file>

<file path=ppt/slides/_rels/slide4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18.xml"/><Relationship Id="rId5" Type="http://schemas.openxmlformats.org/officeDocument/2006/relationships/image" Target="../media/image63.png"/><Relationship Id="rId4" Type="http://schemas.openxmlformats.org/officeDocument/2006/relationships/image" Target="../media/image23.png"/></Relationships>
</file>

<file path=ppt/slides/_rels/slide49.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5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5.png"/><Relationship Id="rId1" Type="http://schemas.openxmlformats.org/officeDocument/2006/relationships/slideLayout" Target="../slideLayouts/slideLayout18.xml"/><Relationship Id="rId5" Type="http://schemas.openxmlformats.org/officeDocument/2006/relationships/image" Target="../media/image27.png"/><Relationship Id="rId4" Type="http://schemas.openxmlformats.org/officeDocument/2006/relationships/image" Target="../media/image18.png"/></Relationships>
</file>

<file path=ppt/slides/_rels/slide5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7.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gs>
            <a:gs pos="100000">
              <a:schemeClr val="bg2">
                <a:lumMod val="61000"/>
                <a:lumOff val="39000"/>
              </a:schemeClr>
            </a:gs>
          </a:gsLst>
          <a:lin ang="5400000" scaled="1"/>
          <a:tileRect/>
        </a:gradFill>
        <a:effectLst/>
      </p:bgPr>
    </p:bg>
    <p:spTree>
      <p:nvGrpSpPr>
        <p:cNvPr id="1" name=""/>
        <p:cNvGrpSpPr/>
        <p:nvPr/>
      </p:nvGrpSpPr>
      <p:grpSpPr>
        <a:xfrm>
          <a:off x="0" y="0"/>
          <a:ext cx="0" cy="0"/>
          <a:chOff x="0" y="0"/>
          <a:chExt cx="0" cy="0"/>
        </a:xfrm>
      </p:grpSpPr>
      <p:sp>
        <p:nvSpPr>
          <p:cNvPr id="7" name="Freeform 5"/>
          <p:cNvSpPr>
            <a:spLocks noEditPoints="1"/>
          </p:cNvSpPr>
          <p:nvPr/>
        </p:nvSpPr>
        <p:spPr bwMode="auto">
          <a:xfrm>
            <a:off x="-802191" y="970826"/>
            <a:ext cx="4934490" cy="4916350"/>
          </a:xfrm>
          <a:custGeom>
            <a:avLst/>
            <a:gdLst>
              <a:gd name="T0" fmla="*/ 1000 w 1000"/>
              <a:gd name="T1" fmla="*/ 500 h 1000"/>
              <a:gd name="T2" fmla="*/ 993 w 1000"/>
              <a:gd name="T3" fmla="*/ 417 h 1000"/>
              <a:gd name="T4" fmla="*/ 967 w 1000"/>
              <a:gd name="T5" fmla="*/ 321 h 1000"/>
              <a:gd name="T6" fmla="*/ 924 w 1000"/>
              <a:gd name="T7" fmla="*/ 235 h 1000"/>
              <a:gd name="T8" fmla="*/ 865 w 1000"/>
              <a:gd name="T9" fmla="*/ 159 h 1000"/>
              <a:gd name="T10" fmla="*/ 794 w 1000"/>
              <a:gd name="T11" fmla="*/ 96 h 1000"/>
              <a:gd name="T12" fmla="*/ 710 w 1000"/>
              <a:gd name="T13" fmla="*/ 47 h 1000"/>
              <a:gd name="T14" fmla="*/ 618 w 1000"/>
              <a:gd name="T15" fmla="*/ 14 h 1000"/>
              <a:gd name="T16" fmla="*/ 518 w 1000"/>
              <a:gd name="T17" fmla="*/ 1 h 1000"/>
              <a:gd name="T18" fmla="*/ 483 w 1000"/>
              <a:gd name="T19" fmla="*/ 1 h 1000"/>
              <a:gd name="T20" fmla="*/ 382 w 1000"/>
              <a:gd name="T21" fmla="*/ 14 h 1000"/>
              <a:gd name="T22" fmla="*/ 290 w 1000"/>
              <a:gd name="T23" fmla="*/ 47 h 1000"/>
              <a:gd name="T24" fmla="*/ 207 w 1000"/>
              <a:gd name="T25" fmla="*/ 96 h 1000"/>
              <a:gd name="T26" fmla="*/ 135 w 1000"/>
              <a:gd name="T27" fmla="*/ 159 h 1000"/>
              <a:gd name="T28" fmla="*/ 76 w 1000"/>
              <a:gd name="T29" fmla="*/ 235 h 1000"/>
              <a:gd name="T30" fmla="*/ 33 w 1000"/>
              <a:gd name="T31" fmla="*/ 321 h 1000"/>
              <a:gd name="T32" fmla="*/ 7 w 1000"/>
              <a:gd name="T33" fmla="*/ 417 h 1000"/>
              <a:gd name="T34" fmla="*/ 0 w 1000"/>
              <a:gd name="T35" fmla="*/ 500 h 1000"/>
              <a:gd name="T36" fmla="*/ 7 w 1000"/>
              <a:gd name="T37" fmla="*/ 584 h 1000"/>
              <a:gd name="T38" fmla="*/ 33 w 1000"/>
              <a:gd name="T39" fmla="*/ 680 h 1000"/>
              <a:gd name="T40" fmla="*/ 76 w 1000"/>
              <a:gd name="T41" fmla="*/ 766 h 1000"/>
              <a:gd name="T42" fmla="*/ 135 w 1000"/>
              <a:gd name="T43" fmla="*/ 842 h 1000"/>
              <a:gd name="T44" fmla="*/ 207 w 1000"/>
              <a:gd name="T45" fmla="*/ 905 h 1000"/>
              <a:gd name="T46" fmla="*/ 290 w 1000"/>
              <a:gd name="T47" fmla="*/ 954 h 1000"/>
              <a:gd name="T48" fmla="*/ 382 w 1000"/>
              <a:gd name="T49" fmla="*/ 987 h 1000"/>
              <a:gd name="T50" fmla="*/ 483 w 1000"/>
              <a:gd name="T51" fmla="*/ 1000 h 1000"/>
              <a:gd name="T52" fmla="*/ 518 w 1000"/>
              <a:gd name="T53" fmla="*/ 1000 h 1000"/>
              <a:gd name="T54" fmla="*/ 618 w 1000"/>
              <a:gd name="T55" fmla="*/ 987 h 1000"/>
              <a:gd name="T56" fmla="*/ 710 w 1000"/>
              <a:gd name="T57" fmla="*/ 954 h 1000"/>
              <a:gd name="T58" fmla="*/ 794 w 1000"/>
              <a:gd name="T59" fmla="*/ 905 h 1000"/>
              <a:gd name="T60" fmla="*/ 865 w 1000"/>
              <a:gd name="T61" fmla="*/ 842 h 1000"/>
              <a:gd name="T62" fmla="*/ 924 w 1000"/>
              <a:gd name="T63" fmla="*/ 766 h 1000"/>
              <a:gd name="T64" fmla="*/ 967 w 1000"/>
              <a:gd name="T65" fmla="*/ 680 h 1000"/>
              <a:gd name="T66" fmla="*/ 993 w 1000"/>
              <a:gd name="T67" fmla="*/ 584 h 1000"/>
              <a:gd name="T68" fmla="*/ 112 w 1000"/>
              <a:gd name="T69" fmla="*/ 540 h 1000"/>
              <a:gd name="T70" fmla="*/ 112 w 1000"/>
              <a:gd name="T71" fmla="*/ 460 h 1000"/>
              <a:gd name="T72" fmla="*/ 112 w 1000"/>
              <a:gd name="T73" fmla="*/ 540 h 1000"/>
              <a:gd name="T74" fmla="*/ 540 w 1000"/>
              <a:gd name="T75" fmla="*/ 123 h 1000"/>
              <a:gd name="T76" fmla="*/ 460 w 1000"/>
              <a:gd name="T77" fmla="*/ 123 h 1000"/>
              <a:gd name="T78" fmla="*/ 201 w 1000"/>
              <a:gd name="T79" fmla="*/ 200 h 1000"/>
              <a:gd name="T80" fmla="*/ 258 w 1000"/>
              <a:gd name="T81" fmla="*/ 256 h 1000"/>
              <a:gd name="T82" fmla="*/ 201 w 1000"/>
              <a:gd name="T83" fmla="*/ 200 h 1000"/>
              <a:gd name="T84" fmla="*/ 206 w 1000"/>
              <a:gd name="T85" fmla="*/ 801 h 1000"/>
              <a:gd name="T86" fmla="*/ 262 w 1000"/>
              <a:gd name="T87" fmla="*/ 744 h 1000"/>
              <a:gd name="T88" fmla="*/ 500 w 1000"/>
              <a:gd name="T89" fmla="*/ 922 h 1000"/>
              <a:gd name="T90" fmla="*/ 500 w 1000"/>
              <a:gd name="T91" fmla="*/ 842 h 1000"/>
              <a:gd name="T92" fmla="*/ 500 w 1000"/>
              <a:gd name="T93" fmla="*/ 922 h 1000"/>
              <a:gd name="T94" fmla="*/ 200 w 1000"/>
              <a:gd name="T95" fmla="*/ 500 h 1000"/>
              <a:gd name="T96" fmla="*/ 800 w 1000"/>
              <a:gd name="T97" fmla="*/ 500 h 1000"/>
              <a:gd name="T98" fmla="*/ 796 w 1000"/>
              <a:gd name="T99" fmla="*/ 795 h 1000"/>
              <a:gd name="T100" fmla="*/ 740 w 1000"/>
              <a:gd name="T101" fmla="*/ 738 h 1000"/>
              <a:gd name="T102" fmla="*/ 796 w 1000"/>
              <a:gd name="T103" fmla="*/ 795 h 1000"/>
              <a:gd name="T104" fmla="*/ 743 w 1000"/>
              <a:gd name="T105" fmla="*/ 264 h 1000"/>
              <a:gd name="T106" fmla="*/ 799 w 1000"/>
              <a:gd name="T107" fmla="*/ 208 h 1000"/>
              <a:gd name="T108" fmla="*/ 873 w 1000"/>
              <a:gd name="T109" fmla="*/ 540 h 1000"/>
              <a:gd name="T110" fmla="*/ 873 w 1000"/>
              <a:gd name="T111" fmla="*/ 460 h 1000"/>
              <a:gd name="T112" fmla="*/ 873 w 1000"/>
              <a:gd name="T113" fmla="*/ 540 h 1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0" h="1000">
                <a:moveTo>
                  <a:pt x="1000" y="518"/>
                </a:moveTo>
                <a:cubicBezTo>
                  <a:pt x="1000" y="512"/>
                  <a:pt x="1000" y="506"/>
                  <a:pt x="1000" y="500"/>
                </a:cubicBezTo>
                <a:cubicBezTo>
                  <a:pt x="1000" y="495"/>
                  <a:pt x="1000" y="489"/>
                  <a:pt x="1000" y="483"/>
                </a:cubicBezTo>
                <a:cubicBezTo>
                  <a:pt x="937" y="466"/>
                  <a:pt x="933" y="447"/>
                  <a:pt x="993" y="417"/>
                </a:cubicBezTo>
                <a:cubicBezTo>
                  <a:pt x="991" y="405"/>
                  <a:pt x="989" y="394"/>
                  <a:pt x="986" y="383"/>
                </a:cubicBezTo>
                <a:cubicBezTo>
                  <a:pt x="919" y="379"/>
                  <a:pt x="915" y="360"/>
                  <a:pt x="967" y="321"/>
                </a:cubicBezTo>
                <a:cubicBezTo>
                  <a:pt x="963" y="311"/>
                  <a:pt x="959" y="301"/>
                  <a:pt x="954" y="291"/>
                </a:cubicBezTo>
                <a:cubicBezTo>
                  <a:pt x="890" y="301"/>
                  <a:pt x="879" y="285"/>
                  <a:pt x="924" y="235"/>
                </a:cubicBezTo>
                <a:cubicBezTo>
                  <a:pt x="918" y="226"/>
                  <a:pt x="912" y="216"/>
                  <a:pt x="905" y="207"/>
                </a:cubicBezTo>
                <a:cubicBezTo>
                  <a:pt x="842" y="230"/>
                  <a:pt x="832" y="214"/>
                  <a:pt x="865" y="159"/>
                </a:cubicBezTo>
                <a:cubicBezTo>
                  <a:pt x="858" y="151"/>
                  <a:pt x="850" y="143"/>
                  <a:pt x="842" y="135"/>
                </a:cubicBezTo>
                <a:cubicBezTo>
                  <a:pt x="786" y="169"/>
                  <a:pt x="771" y="159"/>
                  <a:pt x="794" y="96"/>
                </a:cubicBezTo>
                <a:cubicBezTo>
                  <a:pt x="785" y="89"/>
                  <a:pt x="775" y="83"/>
                  <a:pt x="766" y="77"/>
                </a:cubicBezTo>
                <a:cubicBezTo>
                  <a:pt x="715" y="122"/>
                  <a:pt x="700" y="111"/>
                  <a:pt x="710" y="47"/>
                </a:cubicBezTo>
                <a:cubicBezTo>
                  <a:pt x="700" y="42"/>
                  <a:pt x="690" y="37"/>
                  <a:pt x="679" y="34"/>
                </a:cubicBezTo>
                <a:cubicBezTo>
                  <a:pt x="640" y="86"/>
                  <a:pt x="622" y="82"/>
                  <a:pt x="618" y="14"/>
                </a:cubicBezTo>
                <a:cubicBezTo>
                  <a:pt x="607" y="12"/>
                  <a:pt x="595" y="9"/>
                  <a:pt x="584" y="7"/>
                </a:cubicBezTo>
                <a:cubicBezTo>
                  <a:pt x="554" y="68"/>
                  <a:pt x="534" y="64"/>
                  <a:pt x="518" y="1"/>
                </a:cubicBezTo>
                <a:cubicBezTo>
                  <a:pt x="512" y="1"/>
                  <a:pt x="506" y="0"/>
                  <a:pt x="500" y="0"/>
                </a:cubicBezTo>
                <a:cubicBezTo>
                  <a:pt x="494" y="0"/>
                  <a:pt x="488" y="1"/>
                  <a:pt x="483" y="1"/>
                </a:cubicBezTo>
                <a:cubicBezTo>
                  <a:pt x="466" y="64"/>
                  <a:pt x="447" y="68"/>
                  <a:pt x="417" y="7"/>
                </a:cubicBezTo>
                <a:cubicBezTo>
                  <a:pt x="405" y="9"/>
                  <a:pt x="394" y="12"/>
                  <a:pt x="382" y="14"/>
                </a:cubicBezTo>
                <a:cubicBezTo>
                  <a:pt x="379" y="82"/>
                  <a:pt x="360" y="86"/>
                  <a:pt x="321" y="34"/>
                </a:cubicBezTo>
                <a:cubicBezTo>
                  <a:pt x="311" y="38"/>
                  <a:pt x="300" y="42"/>
                  <a:pt x="290" y="47"/>
                </a:cubicBezTo>
                <a:cubicBezTo>
                  <a:pt x="301" y="111"/>
                  <a:pt x="285" y="122"/>
                  <a:pt x="235" y="77"/>
                </a:cubicBezTo>
                <a:cubicBezTo>
                  <a:pt x="225" y="83"/>
                  <a:pt x="216" y="89"/>
                  <a:pt x="207" y="96"/>
                </a:cubicBezTo>
                <a:cubicBezTo>
                  <a:pt x="230" y="159"/>
                  <a:pt x="214" y="169"/>
                  <a:pt x="159" y="135"/>
                </a:cubicBezTo>
                <a:cubicBezTo>
                  <a:pt x="151" y="143"/>
                  <a:pt x="143" y="151"/>
                  <a:pt x="135" y="159"/>
                </a:cubicBezTo>
                <a:cubicBezTo>
                  <a:pt x="169" y="214"/>
                  <a:pt x="159" y="230"/>
                  <a:pt x="95" y="207"/>
                </a:cubicBezTo>
                <a:cubicBezTo>
                  <a:pt x="89" y="216"/>
                  <a:pt x="82" y="226"/>
                  <a:pt x="76" y="235"/>
                </a:cubicBezTo>
                <a:cubicBezTo>
                  <a:pt x="121" y="285"/>
                  <a:pt x="111" y="301"/>
                  <a:pt x="46" y="291"/>
                </a:cubicBezTo>
                <a:cubicBezTo>
                  <a:pt x="42" y="301"/>
                  <a:pt x="37" y="311"/>
                  <a:pt x="33" y="321"/>
                </a:cubicBezTo>
                <a:cubicBezTo>
                  <a:pt x="85" y="360"/>
                  <a:pt x="82" y="379"/>
                  <a:pt x="14" y="383"/>
                </a:cubicBezTo>
                <a:cubicBezTo>
                  <a:pt x="12" y="394"/>
                  <a:pt x="9" y="405"/>
                  <a:pt x="7" y="417"/>
                </a:cubicBezTo>
                <a:cubicBezTo>
                  <a:pt x="68" y="447"/>
                  <a:pt x="64" y="466"/>
                  <a:pt x="1" y="483"/>
                </a:cubicBezTo>
                <a:cubicBezTo>
                  <a:pt x="0" y="489"/>
                  <a:pt x="0" y="495"/>
                  <a:pt x="0" y="500"/>
                </a:cubicBezTo>
                <a:cubicBezTo>
                  <a:pt x="0" y="506"/>
                  <a:pt x="0" y="512"/>
                  <a:pt x="1" y="518"/>
                </a:cubicBezTo>
                <a:cubicBezTo>
                  <a:pt x="64" y="535"/>
                  <a:pt x="68" y="554"/>
                  <a:pt x="7" y="584"/>
                </a:cubicBezTo>
                <a:cubicBezTo>
                  <a:pt x="9" y="596"/>
                  <a:pt x="12" y="607"/>
                  <a:pt x="14" y="618"/>
                </a:cubicBezTo>
                <a:cubicBezTo>
                  <a:pt x="82" y="622"/>
                  <a:pt x="85" y="641"/>
                  <a:pt x="33" y="680"/>
                </a:cubicBezTo>
                <a:cubicBezTo>
                  <a:pt x="37" y="690"/>
                  <a:pt x="42" y="700"/>
                  <a:pt x="46" y="710"/>
                </a:cubicBezTo>
                <a:cubicBezTo>
                  <a:pt x="111" y="700"/>
                  <a:pt x="121" y="716"/>
                  <a:pt x="76" y="766"/>
                </a:cubicBezTo>
                <a:cubicBezTo>
                  <a:pt x="82" y="775"/>
                  <a:pt x="89" y="785"/>
                  <a:pt x="95" y="794"/>
                </a:cubicBezTo>
                <a:cubicBezTo>
                  <a:pt x="159" y="771"/>
                  <a:pt x="169" y="787"/>
                  <a:pt x="135" y="842"/>
                </a:cubicBezTo>
                <a:cubicBezTo>
                  <a:pt x="143" y="850"/>
                  <a:pt x="151" y="858"/>
                  <a:pt x="159" y="866"/>
                </a:cubicBezTo>
                <a:cubicBezTo>
                  <a:pt x="214" y="832"/>
                  <a:pt x="230" y="842"/>
                  <a:pt x="207" y="905"/>
                </a:cubicBezTo>
                <a:cubicBezTo>
                  <a:pt x="216" y="912"/>
                  <a:pt x="225" y="918"/>
                  <a:pt x="235" y="924"/>
                </a:cubicBezTo>
                <a:cubicBezTo>
                  <a:pt x="285" y="879"/>
                  <a:pt x="301" y="890"/>
                  <a:pt x="290" y="954"/>
                </a:cubicBezTo>
                <a:cubicBezTo>
                  <a:pt x="300" y="959"/>
                  <a:pt x="311" y="963"/>
                  <a:pt x="321" y="967"/>
                </a:cubicBezTo>
                <a:cubicBezTo>
                  <a:pt x="360" y="915"/>
                  <a:pt x="379" y="919"/>
                  <a:pt x="382" y="987"/>
                </a:cubicBezTo>
                <a:cubicBezTo>
                  <a:pt x="394" y="989"/>
                  <a:pt x="405" y="992"/>
                  <a:pt x="417" y="994"/>
                </a:cubicBezTo>
                <a:cubicBezTo>
                  <a:pt x="447" y="933"/>
                  <a:pt x="466" y="937"/>
                  <a:pt x="483" y="1000"/>
                </a:cubicBezTo>
                <a:cubicBezTo>
                  <a:pt x="488" y="1000"/>
                  <a:pt x="494" y="1000"/>
                  <a:pt x="500" y="1000"/>
                </a:cubicBezTo>
                <a:cubicBezTo>
                  <a:pt x="506" y="1000"/>
                  <a:pt x="512" y="1000"/>
                  <a:pt x="518" y="1000"/>
                </a:cubicBezTo>
                <a:cubicBezTo>
                  <a:pt x="534" y="937"/>
                  <a:pt x="554" y="933"/>
                  <a:pt x="584" y="994"/>
                </a:cubicBezTo>
                <a:cubicBezTo>
                  <a:pt x="595" y="992"/>
                  <a:pt x="607" y="989"/>
                  <a:pt x="618" y="987"/>
                </a:cubicBezTo>
                <a:cubicBezTo>
                  <a:pt x="622" y="919"/>
                  <a:pt x="640" y="915"/>
                  <a:pt x="679" y="967"/>
                </a:cubicBezTo>
                <a:cubicBezTo>
                  <a:pt x="690" y="963"/>
                  <a:pt x="700" y="959"/>
                  <a:pt x="710" y="954"/>
                </a:cubicBezTo>
                <a:cubicBezTo>
                  <a:pt x="700" y="890"/>
                  <a:pt x="715" y="879"/>
                  <a:pt x="766" y="924"/>
                </a:cubicBezTo>
                <a:cubicBezTo>
                  <a:pt x="775" y="918"/>
                  <a:pt x="785" y="912"/>
                  <a:pt x="794" y="905"/>
                </a:cubicBezTo>
                <a:cubicBezTo>
                  <a:pt x="771" y="842"/>
                  <a:pt x="786" y="832"/>
                  <a:pt x="842" y="866"/>
                </a:cubicBezTo>
                <a:cubicBezTo>
                  <a:pt x="850" y="858"/>
                  <a:pt x="858" y="850"/>
                  <a:pt x="865" y="842"/>
                </a:cubicBezTo>
                <a:cubicBezTo>
                  <a:pt x="832" y="787"/>
                  <a:pt x="842" y="771"/>
                  <a:pt x="905" y="794"/>
                </a:cubicBezTo>
                <a:cubicBezTo>
                  <a:pt x="912" y="785"/>
                  <a:pt x="918" y="775"/>
                  <a:pt x="924" y="766"/>
                </a:cubicBezTo>
                <a:cubicBezTo>
                  <a:pt x="879" y="716"/>
                  <a:pt x="890" y="700"/>
                  <a:pt x="954" y="710"/>
                </a:cubicBezTo>
                <a:cubicBezTo>
                  <a:pt x="959" y="700"/>
                  <a:pt x="963" y="690"/>
                  <a:pt x="967" y="680"/>
                </a:cubicBezTo>
                <a:cubicBezTo>
                  <a:pt x="915" y="641"/>
                  <a:pt x="919" y="622"/>
                  <a:pt x="986" y="618"/>
                </a:cubicBezTo>
                <a:cubicBezTo>
                  <a:pt x="989" y="607"/>
                  <a:pt x="991" y="596"/>
                  <a:pt x="993" y="584"/>
                </a:cubicBezTo>
                <a:cubicBezTo>
                  <a:pt x="933" y="554"/>
                  <a:pt x="937" y="535"/>
                  <a:pt x="1000" y="518"/>
                </a:cubicBezTo>
                <a:close/>
                <a:moveTo>
                  <a:pt x="112" y="540"/>
                </a:moveTo>
                <a:cubicBezTo>
                  <a:pt x="90" y="540"/>
                  <a:pt x="72" y="523"/>
                  <a:pt x="72" y="500"/>
                </a:cubicBezTo>
                <a:cubicBezTo>
                  <a:pt x="72" y="478"/>
                  <a:pt x="90" y="460"/>
                  <a:pt x="112" y="460"/>
                </a:cubicBezTo>
                <a:cubicBezTo>
                  <a:pt x="134" y="460"/>
                  <a:pt x="152" y="478"/>
                  <a:pt x="152" y="500"/>
                </a:cubicBezTo>
                <a:cubicBezTo>
                  <a:pt x="152" y="523"/>
                  <a:pt x="134" y="540"/>
                  <a:pt x="112" y="540"/>
                </a:cubicBezTo>
                <a:close/>
                <a:moveTo>
                  <a:pt x="500" y="83"/>
                </a:moveTo>
                <a:cubicBezTo>
                  <a:pt x="522" y="83"/>
                  <a:pt x="540" y="101"/>
                  <a:pt x="540" y="123"/>
                </a:cubicBezTo>
                <a:cubicBezTo>
                  <a:pt x="540" y="145"/>
                  <a:pt x="522" y="163"/>
                  <a:pt x="500" y="163"/>
                </a:cubicBezTo>
                <a:cubicBezTo>
                  <a:pt x="478" y="163"/>
                  <a:pt x="460" y="145"/>
                  <a:pt x="460" y="123"/>
                </a:cubicBezTo>
                <a:cubicBezTo>
                  <a:pt x="460" y="101"/>
                  <a:pt x="478" y="83"/>
                  <a:pt x="500" y="83"/>
                </a:cubicBezTo>
                <a:close/>
                <a:moveTo>
                  <a:pt x="201" y="200"/>
                </a:moveTo>
                <a:cubicBezTo>
                  <a:pt x="217" y="184"/>
                  <a:pt x="242" y="184"/>
                  <a:pt x="258" y="200"/>
                </a:cubicBezTo>
                <a:cubicBezTo>
                  <a:pt x="274" y="216"/>
                  <a:pt x="274" y="241"/>
                  <a:pt x="258" y="256"/>
                </a:cubicBezTo>
                <a:cubicBezTo>
                  <a:pt x="242" y="272"/>
                  <a:pt x="217" y="272"/>
                  <a:pt x="201" y="256"/>
                </a:cubicBezTo>
                <a:cubicBezTo>
                  <a:pt x="186" y="241"/>
                  <a:pt x="186" y="216"/>
                  <a:pt x="201" y="200"/>
                </a:cubicBezTo>
                <a:close/>
                <a:moveTo>
                  <a:pt x="262" y="801"/>
                </a:moveTo>
                <a:cubicBezTo>
                  <a:pt x="247" y="817"/>
                  <a:pt x="222" y="817"/>
                  <a:pt x="206" y="801"/>
                </a:cubicBezTo>
                <a:cubicBezTo>
                  <a:pt x="190" y="785"/>
                  <a:pt x="190" y="760"/>
                  <a:pt x="206" y="744"/>
                </a:cubicBezTo>
                <a:cubicBezTo>
                  <a:pt x="222" y="729"/>
                  <a:pt x="247" y="729"/>
                  <a:pt x="262" y="744"/>
                </a:cubicBezTo>
                <a:cubicBezTo>
                  <a:pt x="278" y="760"/>
                  <a:pt x="278" y="785"/>
                  <a:pt x="262" y="801"/>
                </a:cubicBezTo>
                <a:close/>
                <a:moveTo>
                  <a:pt x="500" y="922"/>
                </a:moveTo>
                <a:cubicBezTo>
                  <a:pt x="478" y="922"/>
                  <a:pt x="460" y="904"/>
                  <a:pt x="460" y="882"/>
                </a:cubicBezTo>
                <a:cubicBezTo>
                  <a:pt x="460" y="860"/>
                  <a:pt x="478" y="842"/>
                  <a:pt x="500" y="842"/>
                </a:cubicBezTo>
                <a:cubicBezTo>
                  <a:pt x="522" y="842"/>
                  <a:pt x="540" y="860"/>
                  <a:pt x="540" y="882"/>
                </a:cubicBezTo>
                <a:cubicBezTo>
                  <a:pt x="540" y="904"/>
                  <a:pt x="522" y="922"/>
                  <a:pt x="500" y="922"/>
                </a:cubicBezTo>
                <a:close/>
                <a:moveTo>
                  <a:pt x="500" y="800"/>
                </a:moveTo>
                <a:cubicBezTo>
                  <a:pt x="335" y="800"/>
                  <a:pt x="200" y="666"/>
                  <a:pt x="200" y="500"/>
                </a:cubicBezTo>
                <a:cubicBezTo>
                  <a:pt x="200" y="335"/>
                  <a:pt x="335" y="200"/>
                  <a:pt x="500" y="200"/>
                </a:cubicBezTo>
                <a:cubicBezTo>
                  <a:pt x="666" y="200"/>
                  <a:pt x="800" y="335"/>
                  <a:pt x="800" y="500"/>
                </a:cubicBezTo>
                <a:cubicBezTo>
                  <a:pt x="800" y="666"/>
                  <a:pt x="666" y="800"/>
                  <a:pt x="500" y="800"/>
                </a:cubicBezTo>
                <a:close/>
                <a:moveTo>
                  <a:pt x="796" y="795"/>
                </a:moveTo>
                <a:cubicBezTo>
                  <a:pt x="780" y="810"/>
                  <a:pt x="755" y="810"/>
                  <a:pt x="740" y="795"/>
                </a:cubicBezTo>
                <a:cubicBezTo>
                  <a:pt x="724" y="779"/>
                  <a:pt x="724" y="754"/>
                  <a:pt x="740" y="738"/>
                </a:cubicBezTo>
                <a:cubicBezTo>
                  <a:pt x="755" y="722"/>
                  <a:pt x="780" y="722"/>
                  <a:pt x="796" y="738"/>
                </a:cubicBezTo>
                <a:cubicBezTo>
                  <a:pt x="812" y="754"/>
                  <a:pt x="812" y="779"/>
                  <a:pt x="796" y="795"/>
                </a:cubicBezTo>
                <a:close/>
                <a:moveTo>
                  <a:pt x="799" y="264"/>
                </a:moveTo>
                <a:cubicBezTo>
                  <a:pt x="784" y="280"/>
                  <a:pt x="758" y="280"/>
                  <a:pt x="743" y="264"/>
                </a:cubicBezTo>
                <a:cubicBezTo>
                  <a:pt x="727" y="249"/>
                  <a:pt x="727" y="223"/>
                  <a:pt x="743" y="208"/>
                </a:cubicBezTo>
                <a:cubicBezTo>
                  <a:pt x="758" y="192"/>
                  <a:pt x="784" y="192"/>
                  <a:pt x="799" y="208"/>
                </a:cubicBezTo>
                <a:cubicBezTo>
                  <a:pt x="815" y="223"/>
                  <a:pt x="815" y="249"/>
                  <a:pt x="799" y="264"/>
                </a:cubicBezTo>
                <a:close/>
                <a:moveTo>
                  <a:pt x="873" y="540"/>
                </a:moveTo>
                <a:cubicBezTo>
                  <a:pt x="851" y="540"/>
                  <a:pt x="833" y="523"/>
                  <a:pt x="833" y="500"/>
                </a:cubicBezTo>
                <a:cubicBezTo>
                  <a:pt x="833" y="478"/>
                  <a:pt x="851" y="460"/>
                  <a:pt x="873" y="460"/>
                </a:cubicBezTo>
                <a:cubicBezTo>
                  <a:pt x="895" y="460"/>
                  <a:pt x="913" y="478"/>
                  <a:pt x="913" y="500"/>
                </a:cubicBezTo>
                <a:cubicBezTo>
                  <a:pt x="913" y="523"/>
                  <a:pt x="895" y="540"/>
                  <a:pt x="873" y="540"/>
                </a:cubicBezTo>
                <a:close/>
              </a:path>
            </a:pathLst>
          </a:custGeom>
          <a:solidFill>
            <a:schemeClr val="tx1">
              <a:lumMod val="75000"/>
              <a:lumOff val="25000"/>
            </a:schemeClr>
          </a:solidFill>
          <a:ln>
            <a:solidFill>
              <a:schemeClr val="accent5"/>
            </a:solidFill>
          </a:ln>
          <a:effectLst>
            <a:outerShdw blurRad="215900" dist="38100" dir="6540000" algn="tl" rotWithShape="0">
              <a:prstClr val="black">
                <a:alpha val="40000"/>
              </a:prstClr>
            </a:outerShdw>
          </a:effectLst>
        </p:spPr>
        <p:txBody>
          <a:bodyPr vert="horz" wrap="square" lIns="74294" tIns="37146" rIns="74294" bIns="37146" numCol="1" anchor="t" anchorCtr="0" compatLnSpc="1">
            <a:prstTxWarp prst="textNoShape">
              <a:avLst/>
            </a:prstTxWarp>
            <a:normAutofit/>
          </a:bodyPr>
          <a:lstStyle/>
          <a:p>
            <a:pPr defTabSz="742909"/>
            <a:endParaRPr lang="en-US" sz="1517">
              <a:solidFill>
                <a:srgbClr val="ED7D31"/>
              </a:solidFill>
              <a:latin typeface="Calibri" panose="020F0502020204030204"/>
            </a:endParaRPr>
          </a:p>
        </p:txBody>
      </p:sp>
      <p:sp>
        <p:nvSpPr>
          <p:cNvPr id="27" name="Rectangle 26"/>
          <p:cNvSpPr/>
          <p:nvPr/>
        </p:nvSpPr>
        <p:spPr>
          <a:xfrm>
            <a:off x="2921354" y="4793369"/>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a:r>
              <a:rPr lang="en-US" sz="1517">
                <a:solidFill>
                  <a:prstClr val="white"/>
                </a:solidFill>
                <a:latin typeface="Calibri" panose="020F0502020204030204"/>
              </a:rPr>
              <a:t>z</a:t>
            </a:r>
          </a:p>
        </p:txBody>
      </p:sp>
      <p:sp>
        <p:nvSpPr>
          <p:cNvPr id="28" name="Rectangle 27"/>
          <p:cNvSpPr/>
          <p:nvPr/>
        </p:nvSpPr>
        <p:spPr>
          <a:xfrm>
            <a:off x="2792942" y="4697059"/>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a:endParaRPr lang="en-US" sz="1517">
              <a:solidFill>
                <a:prstClr val="white"/>
              </a:solidFill>
              <a:latin typeface="Calibri" panose="020F0502020204030204"/>
            </a:endParaRPr>
          </a:p>
        </p:txBody>
      </p:sp>
      <p:sp>
        <p:nvSpPr>
          <p:cNvPr id="29" name="Rectangle 28"/>
          <p:cNvSpPr/>
          <p:nvPr/>
        </p:nvSpPr>
        <p:spPr>
          <a:xfrm>
            <a:off x="2756250" y="4564062"/>
            <a:ext cx="7181850" cy="5319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a:endParaRPr lang="en-US" sz="1517">
              <a:solidFill>
                <a:prstClr val="white"/>
              </a:solidFill>
              <a:latin typeface="Calibri" panose="020F0502020204030204"/>
            </a:endParaRPr>
          </a:p>
        </p:txBody>
      </p:sp>
      <p:sp>
        <p:nvSpPr>
          <p:cNvPr id="26" name="Rectangle 25"/>
          <p:cNvSpPr/>
          <p:nvPr/>
        </p:nvSpPr>
        <p:spPr>
          <a:xfrm>
            <a:off x="2898424" y="1550987"/>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a:r>
              <a:rPr lang="en-US" sz="1517">
                <a:solidFill>
                  <a:prstClr val="white"/>
                </a:solidFill>
                <a:latin typeface="Calibri" panose="020F0502020204030204"/>
              </a:rPr>
              <a:t>z</a:t>
            </a:r>
          </a:p>
        </p:txBody>
      </p:sp>
      <p:sp>
        <p:nvSpPr>
          <p:cNvPr id="25" name="Rectangle 24"/>
          <p:cNvSpPr/>
          <p:nvPr/>
        </p:nvSpPr>
        <p:spPr>
          <a:xfrm>
            <a:off x="2774599" y="1647298"/>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a:endParaRPr lang="en-US" sz="1517">
              <a:solidFill>
                <a:prstClr val="white"/>
              </a:solidFill>
              <a:latin typeface="Calibri" panose="020F0502020204030204"/>
            </a:endParaRPr>
          </a:p>
        </p:txBody>
      </p:sp>
      <p:sp>
        <p:nvSpPr>
          <p:cNvPr id="18" name="Rectangle 17"/>
          <p:cNvSpPr/>
          <p:nvPr/>
        </p:nvSpPr>
        <p:spPr>
          <a:xfrm>
            <a:off x="2724151" y="1780293"/>
            <a:ext cx="7181850" cy="5319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a:endParaRPr lang="en-US" sz="1517">
              <a:solidFill>
                <a:prstClr val="white"/>
              </a:solidFill>
              <a:latin typeface="Calibri" panose="020F0502020204030204"/>
            </a:endParaRPr>
          </a:p>
        </p:txBody>
      </p:sp>
      <p:grpSp>
        <p:nvGrpSpPr>
          <p:cNvPr id="14" name="Group 13"/>
          <p:cNvGrpSpPr/>
          <p:nvPr/>
        </p:nvGrpSpPr>
        <p:grpSpPr>
          <a:xfrm>
            <a:off x="111177" y="1908315"/>
            <a:ext cx="10881122" cy="3143172"/>
            <a:chOff x="232610" y="1612232"/>
            <a:chExt cx="13638665" cy="3633535"/>
          </a:xfrm>
          <a:solidFill>
            <a:srgbClr val="92D050"/>
          </a:solidFill>
        </p:grpSpPr>
        <p:sp>
          <p:nvSpPr>
            <p:cNvPr id="6" name="Rounded Rectangle 5"/>
            <p:cNvSpPr/>
            <p:nvPr/>
          </p:nvSpPr>
          <p:spPr>
            <a:xfrm>
              <a:off x="232610" y="1612232"/>
              <a:ext cx="13638665" cy="3633535"/>
            </a:xfrm>
            <a:prstGeom prst="roundRect">
              <a:avLst>
                <a:gd name="adj" fmla="val 50000"/>
              </a:avLst>
            </a:prstGeom>
            <a:grpFill/>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defTabSz="742909"/>
              <a:endParaRPr lang="en-US" sz="1517">
                <a:solidFill>
                  <a:prstClr val="white"/>
                </a:solidFill>
                <a:latin typeface="Calibri" panose="020F0502020204030204"/>
              </a:endParaRPr>
            </a:p>
          </p:txBody>
        </p:sp>
        <p:sp>
          <p:nvSpPr>
            <p:cNvPr id="22" name="Rounded Rectangle 21"/>
            <p:cNvSpPr/>
            <p:nvPr/>
          </p:nvSpPr>
          <p:spPr>
            <a:xfrm>
              <a:off x="352426" y="1724025"/>
              <a:ext cx="13392150" cy="3409950"/>
            </a:xfrm>
            <a:prstGeom prst="roundRect">
              <a:avLst>
                <a:gd name="adj" fmla="val 50000"/>
              </a:avLst>
            </a:prstGeom>
            <a:grpFill/>
            <a:ln>
              <a:solidFill>
                <a:schemeClr val="bg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defTabSz="742909"/>
              <a:endParaRPr lang="en-US" sz="1517">
                <a:solidFill>
                  <a:prstClr val="white"/>
                </a:solidFill>
                <a:latin typeface="Calibri" panose="020F0502020204030204"/>
              </a:endParaRPr>
            </a:p>
          </p:txBody>
        </p:sp>
      </p:grpSp>
      <p:sp>
        <p:nvSpPr>
          <p:cNvPr id="10" name="TextBox 9"/>
          <p:cNvSpPr txBox="1"/>
          <p:nvPr/>
        </p:nvSpPr>
        <p:spPr>
          <a:xfrm>
            <a:off x="538217" y="2832746"/>
            <a:ext cx="10881122" cy="1294310"/>
          </a:xfrm>
          <a:prstGeom prst="rect">
            <a:avLst/>
          </a:prstGeom>
          <a:noFill/>
          <a:effectLst>
            <a:innerShdw blurRad="63500" dist="50800" dir="10800000">
              <a:schemeClr val="accent5">
                <a:lumMod val="50000"/>
                <a:alpha val="50000"/>
              </a:schemeClr>
            </a:innerShdw>
          </a:effectLst>
        </p:spPr>
        <p:txBody>
          <a:bodyPr wrap="square" lIns="74294" tIns="37146" rIns="74294" bIns="37146" rtlCol="0">
            <a:normAutofit/>
          </a:bodyPr>
          <a:lstStyle/>
          <a:p>
            <a:pPr defTabSz="742909"/>
            <a:r>
              <a:rPr lang="en-US" sz="6000" b="1">
                <a:ln w="28575">
                  <a:solidFill>
                    <a:prstClr val="white"/>
                  </a:solidFill>
                </a:ln>
                <a:solidFill>
                  <a:prstClr val="black">
                    <a:lumMod val="75000"/>
                    <a:lumOff val="25000"/>
                  </a:prstClr>
                </a:solidFill>
                <a:effectLst>
                  <a:innerShdw blurRad="63500" dist="50800" dir="13500000">
                    <a:srgbClr val="4472C4">
                      <a:lumMod val="50000"/>
                    </a:srgbClr>
                  </a:innerShdw>
                </a:effectLst>
                <a:latin typeface="Eras Demi ITC" panose="020B0805030504020804" pitchFamily="34" charset="0"/>
              </a:rPr>
              <a:t>DESIGN &amp; TECHNOLOGY</a:t>
            </a:r>
          </a:p>
        </p:txBody>
      </p:sp>
      <p:sp>
        <p:nvSpPr>
          <p:cNvPr id="21" name="TextBox 20"/>
          <p:cNvSpPr txBox="1"/>
          <p:nvPr/>
        </p:nvSpPr>
        <p:spPr>
          <a:xfrm>
            <a:off x="-2052448" y="3755880"/>
            <a:ext cx="11958448" cy="675185"/>
          </a:xfrm>
          <a:prstGeom prst="rect">
            <a:avLst/>
          </a:prstGeom>
          <a:noFill/>
        </p:spPr>
        <p:txBody>
          <a:bodyPr wrap="square" lIns="74294" tIns="37146" rIns="74294" bIns="37146" rtlCol="0">
            <a:noAutofit/>
          </a:bodyPr>
          <a:lstStyle/>
          <a:p>
            <a:pPr algn="r" defTabSz="742909"/>
            <a:r>
              <a:rPr lang="en-US" sz="4500" b="1">
                <a:ln w="3175">
                  <a:solidFill>
                    <a:prstClr val="black">
                      <a:lumMod val="85000"/>
                      <a:lumOff val="15000"/>
                    </a:prstClr>
                  </a:solidFill>
                </a:ln>
                <a:solidFill>
                  <a:prstClr val="white"/>
                </a:solidFill>
                <a:latin typeface="Eras Demi ITC" panose="020B0805030504020804" pitchFamily="34" charset="0"/>
              </a:rPr>
              <a:t>YEAR 8 CURRICULUM BOOKLET</a:t>
            </a:r>
          </a:p>
        </p:txBody>
      </p:sp>
      <p:pic>
        <p:nvPicPr>
          <p:cNvPr id="2" name="Picture 1">
            <a:extLst>
              <a:ext uri="{FF2B5EF4-FFF2-40B4-BE49-F238E27FC236}">
                <a16:creationId xmlns:a16="http://schemas.microsoft.com/office/drawing/2014/main" id="{5EC0ECEE-E358-43E1-B2D5-7C666E87F436}"/>
              </a:ext>
            </a:extLst>
          </p:cNvPr>
          <p:cNvPicPr>
            <a:picLocks noChangeAspect="1"/>
          </p:cNvPicPr>
          <p:nvPr/>
        </p:nvPicPr>
        <p:blipFill rotWithShape="1">
          <a:blip r:embed="rId2"/>
          <a:srcRect l="20628" t="11769" r="20792" b="13799"/>
          <a:stretch/>
        </p:blipFill>
        <p:spPr>
          <a:xfrm>
            <a:off x="8786491" y="120106"/>
            <a:ext cx="1038875" cy="1328520"/>
          </a:xfrm>
          <a:prstGeom prst="rect">
            <a:avLst/>
          </a:prstGeom>
          <a:ln w="12700">
            <a:solidFill>
              <a:srgbClr val="002060"/>
            </a:solidFill>
          </a:ln>
        </p:spPr>
      </p:pic>
      <p:sp>
        <p:nvSpPr>
          <p:cNvPr id="15" name="TextBox 14">
            <a:extLst>
              <a:ext uri="{FF2B5EF4-FFF2-40B4-BE49-F238E27FC236}">
                <a16:creationId xmlns:a16="http://schemas.microsoft.com/office/drawing/2014/main" id="{9538288E-2CBC-46C1-A5AB-48A892D6AF4D}"/>
              </a:ext>
            </a:extLst>
          </p:cNvPr>
          <p:cNvSpPr txBox="1"/>
          <p:nvPr/>
        </p:nvSpPr>
        <p:spPr>
          <a:xfrm>
            <a:off x="1105780" y="2015795"/>
            <a:ext cx="8765658" cy="1061367"/>
          </a:xfrm>
          <a:prstGeom prst="rect">
            <a:avLst/>
          </a:prstGeom>
          <a:noFill/>
        </p:spPr>
        <p:txBody>
          <a:bodyPr wrap="square" lIns="74294" tIns="37146" rIns="74294" bIns="37146" rtlCol="0">
            <a:noAutofit/>
          </a:bodyPr>
          <a:lstStyle/>
          <a:p>
            <a:pPr defTabSz="742909"/>
            <a:r>
              <a:rPr lang="en-US" sz="6500" b="1">
                <a:ln w="3175">
                  <a:solidFill>
                    <a:prstClr val="black">
                      <a:lumMod val="85000"/>
                      <a:lumOff val="15000"/>
                    </a:prstClr>
                  </a:solidFill>
                </a:ln>
                <a:solidFill>
                  <a:prstClr val="white"/>
                </a:solidFill>
                <a:latin typeface="Eras Demi ITC" panose="020B0805030504020804" pitchFamily="34" charset="0"/>
              </a:rPr>
              <a:t>Stewards Academy</a:t>
            </a:r>
          </a:p>
        </p:txBody>
      </p:sp>
      <p:sp>
        <p:nvSpPr>
          <p:cNvPr id="3" name="TextBox 2">
            <a:extLst>
              <a:ext uri="{FF2B5EF4-FFF2-40B4-BE49-F238E27FC236}">
                <a16:creationId xmlns:a16="http://schemas.microsoft.com/office/drawing/2014/main" id="{32065565-3F1C-424D-BFEA-D35FE6863791}"/>
              </a:ext>
            </a:extLst>
          </p:cNvPr>
          <p:cNvSpPr txBox="1"/>
          <p:nvPr/>
        </p:nvSpPr>
        <p:spPr>
          <a:xfrm>
            <a:off x="111177" y="6217131"/>
            <a:ext cx="9683646" cy="461665"/>
          </a:xfrm>
          <a:prstGeom prst="rect">
            <a:avLst/>
          </a:prstGeom>
          <a:noFill/>
          <a:ln>
            <a:solidFill>
              <a:srgbClr val="002060"/>
            </a:solidFill>
          </a:ln>
        </p:spPr>
        <p:txBody>
          <a:bodyPr wrap="square" rtlCol="0">
            <a:spAutoFit/>
          </a:bodyPr>
          <a:lstStyle/>
          <a:p>
            <a:pPr defTabSz="742909"/>
            <a:r>
              <a:rPr lang="en-US" sz="2400" b="1">
                <a:ln w="3175">
                  <a:solidFill>
                    <a:prstClr val="black">
                      <a:lumMod val="85000"/>
                      <a:lumOff val="15000"/>
                    </a:prstClr>
                  </a:solidFill>
                </a:ln>
                <a:solidFill>
                  <a:prstClr val="white"/>
                </a:solidFill>
                <a:latin typeface="Calibri" panose="020F0502020204030204"/>
              </a:rPr>
              <a:t>Name:   		                      Technology Group:  	          Tutor Group:</a:t>
            </a:r>
          </a:p>
        </p:txBody>
      </p:sp>
      <p:sp>
        <p:nvSpPr>
          <p:cNvPr id="17" name="TextBox 16">
            <a:extLst>
              <a:ext uri="{FF2B5EF4-FFF2-40B4-BE49-F238E27FC236}">
                <a16:creationId xmlns:a16="http://schemas.microsoft.com/office/drawing/2014/main" id="{46EE409B-A6B6-44CD-973E-6A30D5A68701}"/>
              </a:ext>
            </a:extLst>
          </p:cNvPr>
          <p:cNvSpPr txBox="1"/>
          <p:nvPr/>
        </p:nvSpPr>
        <p:spPr>
          <a:xfrm>
            <a:off x="2898424" y="982278"/>
            <a:ext cx="6160709" cy="523220"/>
          </a:xfrm>
          <a:prstGeom prst="rect">
            <a:avLst/>
          </a:prstGeom>
          <a:noFill/>
        </p:spPr>
        <p:txBody>
          <a:bodyPr wrap="square" rtlCol="0">
            <a:spAutoFit/>
          </a:bodyPr>
          <a:lstStyle/>
          <a:p>
            <a:pPr algn="ctr" defTabSz="990570">
              <a:defRPr/>
            </a:pPr>
            <a:r>
              <a:rPr lang="en-US" sz="2800" b="1">
                <a:solidFill>
                  <a:srgbClr val="A3CEED"/>
                </a:solidFill>
                <a:latin typeface="Boulder" pitchFamily="2" charset="0"/>
                <a:cs typeface="Arial" charset="0"/>
              </a:rPr>
              <a:t>Make</a:t>
            </a:r>
            <a:r>
              <a:rPr lang="en-US" sz="2800" b="1">
                <a:solidFill>
                  <a:srgbClr val="373545">
                    <a:lumMod val="20000"/>
                    <a:lumOff val="80000"/>
                  </a:srgbClr>
                </a:solidFill>
                <a:latin typeface="Boulder" pitchFamily="2" charset="0"/>
                <a:cs typeface="Arial" charset="0"/>
              </a:rPr>
              <a:t> </a:t>
            </a:r>
            <a:r>
              <a:rPr lang="en-US" sz="2800" b="1">
                <a:solidFill>
                  <a:srgbClr val="00B050"/>
                </a:solidFill>
                <a:latin typeface="Boulder" pitchFamily="2" charset="0"/>
                <a:cs typeface="Arial" charset="0"/>
              </a:rPr>
              <a:t>your</a:t>
            </a:r>
            <a:r>
              <a:rPr lang="en-US" sz="2800" b="1">
                <a:solidFill>
                  <a:srgbClr val="2683C6">
                    <a:lumMod val="40000"/>
                    <a:lumOff val="60000"/>
                  </a:srgbClr>
                </a:solidFill>
                <a:latin typeface="Boulder" pitchFamily="2" charset="0"/>
                <a:cs typeface="Arial" charset="0"/>
              </a:rPr>
              <a:t> </a:t>
            </a:r>
            <a:r>
              <a:rPr lang="en-US" sz="2800" b="1">
                <a:solidFill>
                  <a:srgbClr val="F15623"/>
                </a:solidFill>
                <a:latin typeface="Boulder" pitchFamily="2" charset="0"/>
                <a:cs typeface="Arial" charset="0"/>
              </a:rPr>
              <a:t>own </a:t>
            </a:r>
            <a:r>
              <a:rPr lang="en-US" sz="2800" b="1">
                <a:solidFill>
                  <a:srgbClr val="002060"/>
                </a:solidFill>
                <a:latin typeface="Boulder" pitchFamily="2" charset="0"/>
                <a:cs typeface="Arial" charset="0"/>
              </a:rPr>
              <a:t>ideas</a:t>
            </a:r>
            <a:r>
              <a:rPr lang="en-US" sz="2800" b="1">
                <a:solidFill>
                  <a:srgbClr val="FFFF00"/>
                </a:solidFill>
                <a:latin typeface="Boulder" pitchFamily="2" charset="0"/>
                <a:cs typeface="Arial" charset="0"/>
              </a:rPr>
              <a:t> </a:t>
            </a:r>
            <a:r>
              <a:rPr lang="en-US" sz="2800" b="1">
                <a:solidFill>
                  <a:srgbClr val="7030A0"/>
                </a:solidFill>
                <a:latin typeface="Boulder" pitchFamily="2" charset="0"/>
                <a:cs typeface="Arial" charset="0"/>
              </a:rPr>
              <a:t>come</a:t>
            </a:r>
            <a:r>
              <a:rPr lang="en-US" sz="2800" b="1">
                <a:solidFill>
                  <a:srgbClr val="FFFF00"/>
                </a:solidFill>
                <a:latin typeface="Boulder" pitchFamily="2" charset="0"/>
                <a:cs typeface="Arial" charset="0"/>
              </a:rPr>
              <a:t> </a:t>
            </a:r>
            <a:r>
              <a:rPr lang="en-US" sz="2800" b="1">
                <a:solidFill>
                  <a:srgbClr val="A04DA3">
                    <a:lumMod val="60000"/>
                    <a:lumOff val="40000"/>
                  </a:srgbClr>
                </a:solidFill>
                <a:latin typeface="Boulder" pitchFamily="2" charset="0"/>
                <a:cs typeface="Arial" charset="0"/>
              </a:rPr>
              <a:t>to</a:t>
            </a:r>
            <a:r>
              <a:rPr lang="en-US" sz="2800" b="1">
                <a:solidFill>
                  <a:srgbClr val="FFFF00"/>
                </a:solidFill>
                <a:latin typeface="Boulder" pitchFamily="2" charset="0"/>
                <a:cs typeface="Arial" charset="0"/>
              </a:rPr>
              <a:t> </a:t>
            </a:r>
            <a:r>
              <a:rPr lang="en-US" sz="2800" b="1">
                <a:solidFill>
                  <a:srgbClr val="FFC000"/>
                </a:solidFill>
                <a:latin typeface="Boulder" pitchFamily="2" charset="0"/>
                <a:cs typeface="Arial" charset="0"/>
              </a:rPr>
              <a:t>life</a:t>
            </a:r>
            <a:r>
              <a:rPr lang="en-US" sz="2800" b="1">
                <a:solidFill>
                  <a:srgbClr val="002060"/>
                </a:solidFill>
                <a:latin typeface="Boulder" pitchFamily="2" charset="0"/>
                <a:cs typeface="Arial" charset="0"/>
              </a:rPr>
              <a:t>!</a:t>
            </a:r>
          </a:p>
        </p:txBody>
      </p:sp>
      <p:sp>
        <p:nvSpPr>
          <p:cNvPr id="19" name="TextBox 18">
            <a:extLst>
              <a:ext uri="{FF2B5EF4-FFF2-40B4-BE49-F238E27FC236}">
                <a16:creationId xmlns:a16="http://schemas.microsoft.com/office/drawing/2014/main" id="{A33387B6-F082-4477-BA76-80606D9DBFE1}"/>
              </a:ext>
            </a:extLst>
          </p:cNvPr>
          <p:cNvSpPr txBox="1"/>
          <p:nvPr/>
        </p:nvSpPr>
        <p:spPr>
          <a:xfrm>
            <a:off x="4211135" y="5478857"/>
            <a:ext cx="5614231" cy="584775"/>
          </a:xfrm>
          <a:prstGeom prst="rect">
            <a:avLst/>
          </a:prstGeom>
          <a:noFill/>
        </p:spPr>
        <p:txBody>
          <a:bodyPr wrap="square" rtlCol="0">
            <a:spAutoFit/>
          </a:bodyPr>
          <a:lstStyle/>
          <a:p>
            <a:pPr algn="ctr" defTabSz="990570">
              <a:defRPr/>
            </a:pPr>
            <a:r>
              <a:rPr lang="en-US" sz="3200" b="1" i="1">
                <a:solidFill>
                  <a:srgbClr val="002060"/>
                </a:solidFill>
                <a:latin typeface="Boulder" pitchFamily="2" charset="0"/>
                <a:cs typeface="Arial" charset="0"/>
              </a:rPr>
              <a:t>“Imagine it, Design it, Make it”</a:t>
            </a:r>
          </a:p>
        </p:txBody>
      </p:sp>
    </p:spTree>
    <p:extLst>
      <p:ext uri="{BB962C8B-B14F-4D97-AF65-F5344CB8AC3E}">
        <p14:creationId xmlns:p14="http://schemas.microsoft.com/office/powerpoint/2010/main" val="28385874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3ABDA1A-0FE0-473E-B088-223E49420122}"/>
              </a:ext>
            </a:extLst>
          </p:cNvPr>
          <p:cNvPicPr>
            <a:picLocks noChangeAspect="1"/>
          </p:cNvPicPr>
          <p:nvPr/>
        </p:nvPicPr>
        <p:blipFill>
          <a:blip r:embed="rId2"/>
          <a:stretch>
            <a:fillRect/>
          </a:stretch>
        </p:blipFill>
        <p:spPr>
          <a:xfrm rot="5400000">
            <a:off x="712730" y="-2186881"/>
            <a:ext cx="8480540" cy="9609221"/>
          </a:xfrm>
          <a:prstGeom prst="rect">
            <a:avLst/>
          </a:prstGeom>
        </p:spPr>
      </p:pic>
    </p:spTree>
    <p:extLst>
      <p:ext uri="{BB962C8B-B14F-4D97-AF65-F5344CB8AC3E}">
        <p14:creationId xmlns:p14="http://schemas.microsoft.com/office/powerpoint/2010/main" val="21601616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3BA7225-7722-4E4D-B6F8-34E1D66E0754}"/>
              </a:ext>
            </a:extLst>
          </p:cNvPr>
          <p:cNvPicPr>
            <a:picLocks noChangeAspect="1"/>
          </p:cNvPicPr>
          <p:nvPr/>
        </p:nvPicPr>
        <p:blipFill>
          <a:blip r:embed="rId2"/>
          <a:stretch>
            <a:fillRect/>
          </a:stretch>
        </p:blipFill>
        <p:spPr>
          <a:xfrm rot="5400000">
            <a:off x="1596993" y="-1397000"/>
            <a:ext cx="6712014" cy="9651999"/>
          </a:xfrm>
          <a:prstGeom prst="rect">
            <a:avLst/>
          </a:prstGeom>
        </p:spPr>
      </p:pic>
    </p:spTree>
    <p:extLst>
      <p:ext uri="{BB962C8B-B14F-4D97-AF65-F5344CB8AC3E}">
        <p14:creationId xmlns:p14="http://schemas.microsoft.com/office/powerpoint/2010/main" val="26446971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04347006-3292-4678-A2A8-2F3EFCA2CF0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1217221">
            <a:off x="3355556" y="168651"/>
            <a:ext cx="866427" cy="77133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3D3734AD-8BE0-417B-AAA0-B6B7D34D644A}"/>
              </a:ext>
            </a:extLst>
          </p:cNvPr>
          <p:cNvSpPr/>
          <p:nvPr/>
        </p:nvSpPr>
        <p:spPr>
          <a:xfrm rot="20781834">
            <a:off x="3347149" y="381571"/>
            <a:ext cx="635822" cy="345491"/>
          </a:xfrm>
          <a:prstGeom prst="rect">
            <a:avLst/>
          </a:prstGeom>
          <a:noFill/>
        </p:spPr>
        <p:txBody>
          <a:bodyPr wrap="none" lIns="91440" tIns="45720" rIns="91440" bIns="45720">
            <a:prstTxWarp prst="textArchUp">
              <a:avLst/>
            </a:prstTxWarp>
            <a:spAutoFit/>
          </a:bodyPr>
          <a:lstStyle/>
          <a:p>
            <a:pPr algn="ctr"/>
            <a:r>
              <a:rPr lang="en-US" sz="120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
        <p:nvSpPr>
          <p:cNvPr id="4" name="TextBox 3">
            <a:extLst>
              <a:ext uri="{FF2B5EF4-FFF2-40B4-BE49-F238E27FC236}">
                <a16:creationId xmlns:a16="http://schemas.microsoft.com/office/drawing/2014/main" id="{331D5A91-EFD9-4F04-BDCE-4E2D400DD0D6}"/>
              </a:ext>
            </a:extLst>
          </p:cNvPr>
          <p:cNvSpPr txBox="1"/>
          <p:nvPr/>
        </p:nvSpPr>
        <p:spPr>
          <a:xfrm>
            <a:off x="171525" y="6151021"/>
            <a:ext cx="9467149" cy="646331"/>
          </a:xfrm>
          <a:prstGeom prst="rect">
            <a:avLst/>
          </a:prstGeom>
          <a:noFill/>
          <a:ln>
            <a:solidFill>
              <a:schemeClr val="tx1"/>
            </a:solidFill>
          </a:ln>
        </p:spPr>
        <p:txBody>
          <a:bodyPr wrap="square" rtlCol="0">
            <a:spAutoFit/>
          </a:bodyPr>
          <a:lstStyle/>
          <a:p>
            <a:r>
              <a:rPr lang="en-GB">
                <a:latin typeface="Eras Light ITC" panose="020B0402030504020804" pitchFamily="34" charset="0"/>
              </a:rPr>
              <a:t>Why is health and safety important?</a:t>
            </a:r>
          </a:p>
          <a:p>
            <a:endParaRPr lang="en-GB">
              <a:latin typeface="Eras Light ITC" panose="020B0402030504020804" pitchFamily="34" charset="0"/>
            </a:endParaRPr>
          </a:p>
        </p:txBody>
      </p:sp>
      <p:sp>
        <p:nvSpPr>
          <p:cNvPr id="5" name="TextBox 4">
            <a:extLst>
              <a:ext uri="{FF2B5EF4-FFF2-40B4-BE49-F238E27FC236}">
                <a16:creationId xmlns:a16="http://schemas.microsoft.com/office/drawing/2014/main" id="{82073413-8F04-4108-812F-05928E812F49}"/>
              </a:ext>
            </a:extLst>
          </p:cNvPr>
          <p:cNvSpPr txBox="1"/>
          <p:nvPr/>
        </p:nvSpPr>
        <p:spPr>
          <a:xfrm>
            <a:off x="325748" y="62402"/>
            <a:ext cx="3308800" cy="923330"/>
          </a:xfrm>
          <a:prstGeom prst="rect">
            <a:avLst/>
          </a:prstGeom>
          <a:noFill/>
        </p:spPr>
        <p:txBody>
          <a:bodyPr wrap="square" rtlCol="0">
            <a:spAutoFit/>
          </a:bodyPr>
          <a:lstStyle/>
          <a:p>
            <a:pPr algn="ctr"/>
            <a:r>
              <a:rPr lang="en-GB" u="sng">
                <a:latin typeface="Eras Demi ITC" panose="020B0805030504020804" pitchFamily="34" charset="0"/>
              </a:rPr>
              <a:t>Rules for</a:t>
            </a:r>
          </a:p>
          <a:p>
            <a:pPr algn="ctr"/>
            <a:r>
              <a:rPr lang="en-GB" u="sng">
                <a:latin typeface="Eras Demi ITC" panose="020B0805030504020804" pitchFamily="34" charset="0"/>
              </a:rPr>
              <a:t>Design &amp; Technology workshops</a:t>
            </a:r>
          </a:p>
        </p:txBody>
      </p:sp>
      <p:sp>
        <p:nvSpPr>
          <p:cNvPr id="6" name="TextBox 5">
            <a:extLst>
              <a:ext uri="{FF2B5EF4-FFF2-40B4-BE49-F238E27FC236}">
                <a16:creationId xmlns:a16="http://schemas.microsoft.com/office/drawing/2014/main" id="{3E3A1F0F-1191-4CE0-A1AC-F0304DF44506}"/>
              </a:ext>
            </a:extLst>
          </p:cNvPr>
          <p:cNvSpPr txBox="1"/>
          <p:nvPr/>
        </p:nvSpPr>
        <p:spPr>
          <a:xfrm>
            <a:off x="5803692" y="293870"/>
            <a:ext cx="3308800" cy="646331"/>
          </a:xfrm>
          <a:prstGeom prst="rect">
            <a:avLst/>
          </a:prstGeom>
          <a:noFill/>
        </p:spPr>
        <p:txBody>
          <a:bodyPr wrap="square" rtlCol="0">
            <a:spAutoFit/>
          </a:bodyPr>
          <a:lstStyle/>
          <a:p>
            <a:pPr algn="ctr"/>
            <a:r>
              <a:rPr lang="en-GB" u="sng">
                <a:latin typeface="Eras Demi ITC" panose="020B0805030504020804" pitchFamily="34" charset="0"/>
              </a:rPr>
              <a:t>Year assessment of </a:t>
            </a:r>
          </a:p>
          <a:p>
            <a:pPr algn="ctr"/>
            <a:r>
              <a:rPr lang="en-GB" u="sng">
                <a:latin typeface="Eras Demi ITC" panose="020B0805030504020804" pitchFamily="34" charset="0"/>
              </a:rPr>
              <a:t>Design &amp; Technology </a:t>
            </a:r>
          </a:p>
        </p:txBody>
      </p:sp>
      <p:sp>
        <p:nvSpPr>
          <p:cNvPr id="7" name="TextBox 6">
            <a:extLst>
              <a:ext uri="{FF2B5EF4-FFF2-40B4-BE49-F238E27FC236}">
                <a16:creationId xmlns:a16="http://schemas.microsoft.com/office/drawing/2014/main" id="{FB769C80-1B6B-46F3-824F-DB404B7BD31D}"/>
              </a:ext>
            </a:extLst>
          </p:cNvPr>
          <p:cNvSpPr txBox="1"/>
          <p:nvPr/>
        </p:nvSpPr>
        <p:spPr>
          <a:xfrm>
            <a:off x="171526" y="985732"/>
            <a:ext cx="5269904" cy="5093702"/>
          </a:xfrm>
          <a:prstGeom prst="rect">
            <a:avLst/>
          </a:prstGeom>
          <a:noFill/>
          <a:ln>
            <a:solidFill>
              <a:schemeClr val="tx1"/>
            </a:solidFill>
          </a:ln>
        </p:spPr>
        <p:txBody>
          <a:bodyPr wrap="square" rtlCol="0">
            <a:spAutoFit/>
          </a:bodyPr>
          <a:lstStyle/>
          <a:p>
            <a:r>
              <a:rPr lang="en-GB" sz="1300">
                <a:latin typeface="Eras Light ITC" panose="020B0402030504020804" pitchFamily="34" charset="0"/>
              </a:rPr>
              <a:t>The biggest danger in a DT workshop is you.</a:t>
            </a:r>
          </a:p>
          <a:p>
            <a:r>
              <a:rPr lang="en-GB" sz="1300">
                <a:latin typeface="Eras Light ITC" panose="020B0402030504020804" pitchFamily="34" charset="0"/>
              </a:rPr>
              <a:t>You are at risk if you do not understand the hazards and consequences of accidents in the classroom.</a:t>
            </a:r>
          </a:p>
          <a:p>
            <a:r>
              <a:rPr lang="en-GB" sz="1300">
                <a:latin typeface="Eras Light ITC" panose="020B0402030504020804" pitchFamily="34" charset="0"/>
              </a:rPr>
              <a:t>Remember to always report any accidents, spillages or breakages to your teacher or technician.</a:t>
            </a:r>
          </a:p>
          <a:p>
            <a:endParaRPr lang="en-GB" sz="1300">
              <a:latin typeface="Eras Light ITC" panose="020B0402030504020804" pitchFamily="34" charset="0"/>
            </a:endParaRPr>
          </a:p>
          <a:p>
            <a:pPr marL="342900" indent="-342900">
              <a:buFont typeface="+mj-lt"/>
              <a:buAutoNum type="arabicPeriod"/>
            </a:pPr>
            <a:r>
              <a:rPr lang="en-GB" sz="1300">
                <a:latin typeface="Eras Light ITC" panose="020B0402030504020804" pitchFamily="34" charset="0"/>
              </a:rPr>
              <a:t>Only enter a workshop when told to do so by a teacher or with teacher supervision</a:t>
            </a:r>
          </a:p>
          <a:p>
            <a:pPr marL="342900" indent="-342900">
              <a:buFont typeface="+mj-lt"/>
              <a:buAutoNum type="arabicPeriod"/>
            </a:pPr>
            <a:r>
              <a:rPr lang="en-GB" sz="1300">
                <a:latin typeface="Eras Light ITC" panose="020B0402030504020804" pitchFamily="34" charset="0"/>
              </a:rPr>
              <a:t>Keep your work area, and floor area tidy at all times</a:t>
            </a:r>
          </a:p>
          <a:p>
            <a:pPr marL="342900" indent="-342900">
              <a:buFont typeface="+mj-lt"/>
              <a:buAutoNum type="arabicPeriod"/>
            </a:pPr>
            <a:r>
              <a:rPr lang="en-GB" sz="1300">
                <a:latin typeface="Eras Light ITC" panose="020B0402030504020804" pitchFamily="34" charset="0"/>
              </a:rPr>
              <a:t>You must not run in a workshop at any time especially when machines are running</a:t>
            </a:r>
          </a:p>
          <a:p>
            <a:pPr marL="342900" indent="-342900">
              <a:buFont typeface="+mj-lt"/>
              <a:buAutoNum type="arabicPeriod"/>
            </a:pPr>
            <a:r>
              <a:rPr lang="en-GB" sz="1300">
                <a:latin typeface="Eras Light ITC" panose="020B0402030504020804" pitchFamily="34" charset="0"/>
              </a:rPr>
              <a:t>Follow instructions precisely and only use a machine or tool when instructed to do so.</a:t>
            </a:r>
          </a:p>
          <a:p>
            <a:pPr marL="342900" indent="-342900">
              <a:buFont typeface="+mj-lt"/>
              <a:buAutoNum type="arabicPeriod"/>
            </a:pPr>
            <a:r>
              <a:rPr lang="en-GB" sz="1300">
                <a:latin typeface="Eras Light ITC" panose="020B0402030504020804" pitchFamily="34" charset="0"/>
              </a:rPr>
              <a:t>Never remove anything from a DT workshop unless asked to move it to a different location</a:t>
            </a:r>
          </a:p>
          <a:p>
            <a:pPr marL="342900" indent="-342900">
              <a:buFont typeface="+mj-lt"/>
              <a:buAutoNum type="arabicPeriod"/>
            </a:pPr>
            <a:r>
              <a:rPr lang="en-GB" sz="1300">
                <a:latin typeface="Eras Light ITC" panose="020B0402030504020804" pitchFamily="34" charset="0"/>
              </a:rPr>
              <a:t>When using naked flames, ensure all loose/untucked items are secure.</a:t>
            </a:r>
          </a:p>
          <a:p>
            <a:pPr marL="342900" indent="-342900">
              <a:buFont typeface="+mj-lt"/>
              <a:buAutoNum type="arabicPeriod"/>
            </a:pPr>
            <a:r>
              <a:rPr lang="en-GB" sz="1300">
                <a:latin typeface="Eras Light ITC" panose="020B0402030504020804" pitchFamily="34" charset="0"/>
              </a:rPr>
              <a:t>Wear eye protection when specified</a:t>
            </a:r>
          </a:p>
          <a:p>
            <a:pPr marL="342900" indent="-342900">
              <a:buFont typeface="+mj-lt"/>
              <a:buAutoNum type="arabicPeriod"/>
            </a:pPr>
            <a:r>
              <a:rPr lang="en-GB" sz="1300">
                <a:latin typeface="Eras Light ITC" panose="020B0402030504020804" pitchFamily="34" charset="0"/>
              </a:rPr>
              <a:t>Stand up when doing most practical work so you are able to move quickly in-case of an emergency</a:t>
            </a:r>
          </a:p>
          <a:p>
            <a:pPr marL="342900" indent="-342900">
              <a:buFont typeface="+mj-lt"/>
              <a:buAutoNum type="arabicPeriod"/>
            </a:pPr>
            <a:r>
              <a:rPr lang="en-GB" sz="1300">
                <a:latin typeface="Eras Light ITC" panose="020B0402030504020804" pitchFamily="34" charset="0"/>
              </a:rPr>
              <a:t>Wash your hands thoroughly when entering a food technology room</a:t>
            </a:r>
          </a:p>
          <a:p>
            <a:pPr marL="342900" indent="-342900">
              <a:buFont typeface="+mj-lt"/>
              <a:buAutoNum type="arabicPeriod"/>
            </a:pPr>
            <a:r>
              <a:rPr lang="en-GB" sz="1300">
                <a:latin typeface="Eras Light ITC" panose="020B0402030504020804" pitchFamily="34" charset="0"/>
              </a:rPr>
              <a:t>If you are scalded, burnt or are aware that any chemicals have come into contact with your skin, immediately wash your hands with water until it has eased.</a:t>
            </a:r>
          </a:p>
        </p:txBody>
      </p:sp>
      <p:graphicFrame>
        <p:nvGraphicFramePr>
          <p:cNvPr id="8" name="Table 5">
            <a:extLst>
              <a:ext uri="{FF2B5EF4-FFF2-40B4-BE49-F238E27FC236}">
                <a16:creationId xmlns:a16="http://schemas.microsoft.com/office/drawing/2014/main" id="{FC080685-924C-4262-9A52-33E5F029B585}"/>
              </a:ext>
            </a:extLst>
          </p:cNvPr>
          <p:cNvGraphicFramePr>
            <a:graphicFrameLocks noGrp="1"/>
          </p:cNvGraphicFramePr>
          <p:nvPr/>
        </p:nvGraphicFramePr>
        <p:xfrm>
          <a:off x="5803692" y="1011788"/>
          <a:ext cx="3746006" cy="4451668"/>
        </p:xfrm>
        <a:graphic>
          <a:graphicData uri="http://schemas.openxmlformats.org/drawingml/2006/table">
            <a:tbl>
              <a:tblPr firstRow="1" bandRow="1">
                <a:tableStyleId>{5940675A-B579-460E-94D1-54222C63F5DA}</a:tableStyleId>
              </a:tblPr>
              <a:tblGrid>
                <a:gridCol w="1462190">
                  <a:extLst>
                    <a:ext uri="{9D8B030D-6E8A-4147-A177-3AD203B41FA5}">
                      <a16:colId xmlns:a16="http://schemas.microsoft.com/office/drawing/2014/main" val="2809119340"/>
                    </a:ext>
                  </a:extLst>
                </a:gridCol>
                <a:gridCol w="613267">
                  <a:extLst>
                    <a:ext uri="{9D8B030D-6E8A-4147-A177-3AD203B41FA5}">
                      <a16:colId xmlns:a16="http://schemas.microsoft.com/office/drawing/2014/main" val="1732934702"/>
                    </a:ext>
                  </a:extLst>
                </a:gridCol>
                <a:gridCol w="562163">
                  <a:extLst>
                    <a:ext uri="{9D8B030D-6E8A-4147-A177-3AD203B41FA5}">
                      <a16:colId xmlns:a16="http://schemas.microsoft.com/office/drawing/2014/main" val="2805159781"/>
                    </a:ext>
                  </a:extLst>
                </a:gridCol>
                <a:gridCol w="545128">
                  <a:extLst>
                    <a:ext uri="{9D8B030D-6E8A-4147-A177-3AD203B41FA5}">
                      <a16:colId xmlns:a16="http://schemas.microsoft.com/office/drawing/2014/main" val="551968915"/>
                    </a:ext>
                  </a:extLst>
                </a:gridCol>
                <a:gridCol w="563258">
                  <a:extLst>
                    <a:ext uri="{9D8B030D-6E8A-4147-A177-3AD203B41FA5}">
                      <a16:colId xmlns:a16="http://schemas.microsoft.com/office/drawing/2014/main" val="3699713945"/>
                    </a:ext>
                  </a:extLst>
                </a:gridCol>
              </a:tblGrid>
              <a:tr h="2009188">
                <a:tc>
                  <a:txBody>
                    <a:bodyPr/>
                    <a:lstStyle/>
                    <a:p>
                      <a:pPr algn="ctr"/>
                      <a:r>
                        <a:rPr lang="en-GB" sz="1400" b="1">
                          <a:latin typeface="Eras Light ITC" panose="020B0402030504020804" pitchFamily="34" charset="0"/>
                        </a:rPr>
                        <a:t>Assessment journey in Design and Technology.</a:t>
                      </a:r>
                    </a:p>
                    <a:p>
                      <a:pPr algn="ctr"/>
                      <a:endParaRPr lang="en-GB" sz="1400">
                        <a:latin typeface="Eras Light ITC" panose="020B0402030504020804" pitchFamily="34" charset="0"/>
                      </a:endParaRPr>
                    </a:p>
                    <a:p>
                      <a:pPr algn="ctr"/>
                      <a:r>
                        <a:rPr lang="en-GB" sz="1400">
                          <a:latin typeface="Eras Light ITC" panose="020B0402030504020804" pitchFamily="34" charset="0"/>
                        </a:rPr>
                        <a:t>Fill in teacher initials and project</a:t>
                      </a:r>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258303231"/>
                  </a:ext>
                </a:extLst>
              </a:tr>
              <a:tr h="534244">
                <a:tc>
                  <a:txBody>
                    <a:bodyPr/>
                    <a:lstStyle/>
                    <a:p>
                      <a:pPr algn="ctr"/>
                      <a:r>
                        <a:rPr lang="en-GB" sz="1600">
                          <a:solidFill>
                            <a:srgbClr val="FFC000"/>
                          </a:solidFill>
                          <a:latin typeface="Eras Demi ITC" panose="020B0805030504020804" pitchFamily="34" charset="0"/>
                        </a:rPr>
                        <a:t>Yellow Plus</a:t>
                      </a:r>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580601508"/>
                  </a:ext>
                </a:extLst>
              </a:tr>
              <a:tr h="47713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a:solidFill>
                            <a:srgbClr val="FFFF00"/>
                          </a:solidFill>
                          <a:latin typeface="Eras Demi ITC" panose="020B0805030504020804" pitchFamily="34" charset="0"/>
                        </a:rPr>
                        <a:t>Yellow</a:t>
                      </a:r>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40358634"/>
                  </a:ext>
                </a:extLst>
              </a:tr>
              <a:tr h="50966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a:solidFill>
                            <a:srgbClr val="0070C0"/>
                          </a:solidFill>
                          <a:latin typeface="Eras Demi ITC" panose="020B0805030504020804" pitchFamily="34" charset="0"/>
                        </a:rPr>
                        <a:t>Blue</a:t>
                      </a:r>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711240210"/>
                  </a:ext>
                </a:extLst>
              </a:tr>
              <a:tr h="4646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a:solidFill>
                            <a:srgbClr val="00B050"/>
                          </a:solidFill>
                          <a:latin typeface="Eras Demi ITC" panose="020B0805030504020804" pitchFamily="34" charset="0"/>
                        </a:rPr>
                        <a:t>Green</a:t>
                      </a:r>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882202391"/>
                  </a:ext>
                </a:extLst>
              </a:tr>
              <a:tr h="45674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a:solidFill>
                            <a:schemeClr val="tx1"/>
                          </a:solidFill>
                          <a:latin typeface="Eras Demi ITC" panose="020B0805030504020804" pitchFamily="34" charset="0"/>
                        </a:rPr>
                        <a:t>White</a:t>
                      </a:r>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766988964"/>
                  </a:ext>
                </a:extLst>
              </a:tr>
            </a:tbl>
          </a:graphicData>
        </a:graphic>
      </p:graphicFrame>
      <p:sp>
        <p:nvSpPr>
          <p:cNvPr id="9" name="TextBox 8">
            <a:extLst>
              <a:ext uri="{FF2B5EF4-FFF2-40B4-BE49-F238E27FC236}">
                <a16:creationId xmlns:a16="http://schemas.microsoft.com/office/drawing/2014/main" id="{88BAF51E-C7DB-4BF6-A36C-25A4030828E9}"/>
              </a:ext>
            </a:extLst>
          </p:cNvPr>
          <p:cNvSpPr txBox="1"/>
          <p:nvPr/>
        </p:nvSpPr>
        <p:spPr>
          <a:xfrm>
            <a:off x="5803692" y="5626643"/>
            <a:ext cx="3746006" cy="338554"/>
          </a:xfrm>
          <a:prstGeom prst="rect">
            <a:avLst/>
          </a:prstGeom>
          <a:noFill/>
          <a:ln>
            <a:solidFill>
              <a:schemeClr val="tx1"/>
            </a:solidFill>
          </a:ln>
        </p:spPr>
        <p:txBody>
          <a:bodyPr wrap="square" rtlCol="0">
            <a:spAutoFit/>
          </a:bodyPr>
          <a:lstStyle/>
          <a:p>
            <a:r>
              <a:rPr lang="en-GB" sz="1600">
                <a:latin typeface="Eras Demi ITC" panose="020B0805030504020804" pitchFamily="34" charset="0"/>
              </a:rPr>
              <a:t>Average attainment:</a:t>
            </a:r>
          </a:p>
        </p:txBody>
      </p:sp>
    </p:spTree>
    <p:extLst>
      <p:ext uri="{BB962C8B-B14F-4D97-AF65-F5344CB8AC3E}">
        <p14:creationId xmlns:p14="http://schemas.microsoft.com/office/powerpoint/2010/main" val="40549748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7"/>
          <p:cNvSpPr>
            <a:spLocks noChangeArrowheads="1"/>
          </p:cNvSpPr>
          <p:nvPr/>
        </p:nvSpPr>
        <p:spPr bwMode="auto">
          <a:xfrm>
            <a:off x="1363637" y="47357"/>
            <a:ext cx="7053347" cy="40011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sz="2000">
                <a:ln>
                  <a:solidFill>
                    <a:srgbClr val="53548A">
                      <a:lumMod val="75000"/>
                    </a:srgbClr>
                  </a:solidFill>
                </a:ln>
                <a:latin typeface="Eras Demi ITC"/>
                <a:ea typeface="Calibri" pitchFamily="34" charset="0"/>
                <a:cs typeface="Arial"/>
              </a:rPr>
              <a:t>Year 8 Vocabulary (Key Words)</a:t>
            </a:r>
          </a:p>
        </p:txBody>
      </p:sp>
      <p:sp>
        <p:nvSpPr>
          <p:cNvPr id="2" name="Rectangle 1"/>
          <p:cNvSpPr/>
          <p:nvPr/>
        </p:nvSpPr>
        <p:spPr>
          <a:xfrm>
            <a:off x="555" y="1033613"/>
            <a:ext cx="4953000" cy="892552"/>
          </a:xfrm>
          <a:prstGeom prst="rect">
            <a:avLst/>
          </a:prstGeom>
        </p:spPr>
        <p:txBody>
          <a:bodyPr>
            <a:spAutoFit/>
          </a:bodyPr>
          <a:lstStyle/>
          <a:p>
            <a:r>
              <a:rPr lang="en-GB" sz="1600">
                <a:effectLst>
                  <a:outerShdw blurRad="50800" dist="38100" algn="tr" rotWithShape="0">
                    <a:prstClr val="black">
                      <a:alpha val="40000"/>
                    </a:prstClr>
                  </a:outerShdw>
                </a:effectLst>
                <a:latin typeface="Eras Demi ITC" panose="020B0805030504020804" pitchFamily="34" charset="0"/>
              </a:rPr>
              <a:t>Design brief</a:t>
            </a:r>
            <a:endParaRPr lang="en-GB" sz="1600">
              <a:latin typeface="Eras Demi ITC" panose="020B0805030504020804" pitchFamily="34" charset="0"/>
            </a:endParaRPr>
          </a:p>
          <a:p>
            <a:endParaRPr lang="en-GB" sz="800">
              <a:latin typeface="Eras Demi ITC" panose="020B0805030504020804" pitchFamily="34" charset="0"/>
            </a:endParaRPr>
          </a:p>
          <a:p>
            <a:r>
              <a:rPr lang="en-GB" sz="1400">
                <a:latin typeface="Eras Demi ITC" panose="020B0805030504020804" pitchFamily="34" charset="0"/>
              </a:rPr>
              <a:t>Something used to help us understand the problem that needs to be solved.</a:t>
            </a:r>
            <a:r>
              <a:rPr lang="en-GB" sz="1400" b="1">
                <a:latin typeface="Eras Light ITC" panose="020B0402030504020804" pitchFamily="34" charset="0"/>
              </a:rPr>
              <a:t> </a:t>
            </a:r>
            <a:endParaRPr lang="en-GB" sz="1400">
              <a:latin typeface="Eras Demi ITC" panose="020B0805030504020804" pitchFamily="34" charset="0"/>
            </a:endParaRPr>
          </a:p>
        </p:txBody>
      </p:sp>
      <p:sp>
        <p:nvSpPr>
          <p:cNvPr id="3" name="Rectangle 2"/>
          <p:cNvSpPr/>
          <p:nvPr/>
        </p:nvSpPr>
        <p:spPr>
          <a:xfrm>
            <a:off x="-17924" y="1784267"/>
            <a:ext cx="5414506" cy="677108"/>
          </a:xfrm>
          <a:prstGeom prst="rect">
            <a:avLst/>
          </a:prstGeom>
        </p:spPr>
        <p:txBody>
          <a:bodyPr wrap="square">
            <a:spAutoFit/>
          </a:bodyPr>
          <a:lstStyle/>
          <a:p>
            <a:r>
              <a:rPr lang="en-GB" sz="1600">
                <a:effectLst>
                  <a:outerShdw blurRad="38100" dist="38100" dir="2700000" algn="tl">
                    <a:srgbClr val="000000">
                      <a:alpha val="43137"/>
                    </a:srgbClr>
                  </a:outerShdw>
                </a:effectLst>
                <a:latin typeface="Eras Demi ITC" panose="020B0805030504020804" pitchFamily="34" charset="0"/>
              </a:rPr>
              <a:t>Analyse</a:t>
            </a:r>
          </a:p>
          <a:p>
            <a:endParaRPr lang="en-GB" sz="800">
              <a:latin typeface="Eras Demi ITC" panose="020B0805030504020804" pitchFamily="34" charset="0"/>
            </a:endParaRPr>
          </a:p>
          <a:p>
            <a:r>
              <a:rPr lang="en-GB" sz="1400" u="sng">
                <a:latin typeface="Eras Demi ITC" panose="020B0805030504020804" pitchFamily="34" charset="0"/>
              </a:rPr>
              <a:t>Study</a:t>
            </a:r>
            <a:r>
              <a:rPr lang="en-GB" sz="1400">
                <a:latin typeface="Eras Demi ITC" panose="020B0805030504020804" pitchFamily="34" charset="0"/>
              </a:rPr>
              <a:t> something to discover and evaluate its </a:t>
            </a:r>
            <a:r>
              <a:rPr lang="en-GB" sz="1400" u="sng">
                <a:latin typeface="Eras Demi ITC" panose="020B0805030504020804" pitchFamily="34" charset="0"/>
              </a:rPr>
              <a:t>features</a:t>
            </a:r>
            <a:r>
              <a:rPr lang="en-GB" sz="1400">
                <a:latin typeface="Eras Demi ITC" panose="020B0805030504020804" pitchFamily="34" charset="0"/>
              </a:rPr>
              <a:t>.</a:t>
            </a:r>
          </a:p>
        </p:txBody>
      </p:sp>
      <p:sp>
        <p:nvSpPr>
          <p:cNvPr id="5" name="Rectangle 4"/>
          <p:cNvSpPr/>
          <p:nvPr/>
        </p:nvSpPr>
        <p:spPr>
          <a:xfrm>
            <a:off x="-17924" y="4230312"/>
            <a:ext cx="4953000" cy="677108"/>
          </a:xfrm>
          <a:prstGeom prst="rect">
            <a:avLst/>
          </a:prstGeom>
        </p:spPr>
        <p:txBody>
          <a:bodyPr>
            <a:spAutoFit/>
          </a:bodyPr>
          <a:lstStyle/>
          <a:p>
            <a:r>
              <a:rPr lang="en-GB" sz="1600">
                <a:effectLst>
                  <a:outerShdw blurRad="50800" dist="38100" algn="tr" rotWithShape="0">
                    <a:prstClr val="black">
                      <a:alpha val="40000"/>
                    </a:prstClr>
                  </a:outerShdw>
                </a:effectLst>
                <a:latin typeface="Eras Demi ITC" panose="020B0805030504020804" pitchFamily="34" charset="0"/>
              </a:rPr>
              <a:t>CAD/CAM</a:t>
            </a:r>
            <a:endParaRPr lang="en-GB" sz="1600">
              <a:latin typeface="Eras Demi ITC" panose="020B0805030504020804" pitchFamily="34" charset="0"/>
            </a:endParaRPr>
          </a:p>
          <a:p>
            <a:endParaRPr lang="en-GB" sz="800">
              <a:latin typeface="Eras Demi ITC" panose="020B0805030504020804" pitchFamily="34" charset="0"/>
            </a:endParaRPr>
          </a:p>
          <a:p>
            <a:r>
              <a:rPr lang="en-GB" sz="1400" u="sng">
                <a:latin typeface="Eras Demi ITC" panose="020B0805030504020804" pitchFamily="34" charset="0"/>
              </a:rPr>
              <a:t>Designing </a:t>
            </a:r>
            <a:r>
              <a:rPr lang="en-GB" sz="1400">
                <a:latin typeface="Eras Demi ITC" panose="020B0805030504020804" pitchFamily="34" charset="0"/>
              </a:rPr>
              <a:t>and </a:t>
            </a:r>
            <a:r>
              <a:rPr lang="en-GB" sz="1400" u="sng">
                <a:latin typeface="Eras Demi ITC" panose="020B0805030504020804" pitchFamily="34" charset="0"/>
              </a:rPr>
              <a:t>manufacturing </a:t>
            </a:r>
            <a:r>
              <a:rPr lang="en-GB" sz="1400">
                <a:latin typeface="Eras Demi ITC" panose="020B0805030504020804" pitchFamily="34" charset="0"/>
              </a:rPr>
              <a:t>using a </a:t>
            </a:r>
            <a:r>
              <a:rPr lang="en-GB" sz="1400" u="sng">
                <a:latin typeface="Eras Demi ITC" panose="020B0805030504020804" pitchFamily="34" charset="0"/>
              </a:rPr>
              <a:t>computer</a:t>
            </a:r>
            <a:r>
              <a:rPr lang="en-GB" sz="1400">
                <a:latin typeface="Eras Demi ITC" panose="020B0805030504020804" pitchFamily="34" charset="0"/>
              </a:rPr>
              <a:t>.</a:t>
            </a:r>
          </a:p>
        </p:txBody>
      </p:sp>
      <p:sp>
        <p:nvSpPr>
          <p:cNvPr id="7" name="Rectangle 6"/>
          <p:cNvSpPr/>
          <p:nvPr/>
        </p:nvSpPr>
        <p:spPr>
          <a:xfrm>
            <a:off x="-17924" y="6023361"/>
            <a:ext cx="4953000" cy="892552"/>
          </a:xfrm>
          <a:prstGeom prst="rect">
            <a:avLst/>
          </a:prstGeom>
        </p:spPr>
        <p:txBody>
          <a:bodyPr>
            <a:spAutoFit/>
          </a:bodyPr>
          <a:lstStyle/>
          <a:p>
            <a:r>
              <a:rPr lang="en-GB" sz="1600">
                <a:effectLst>
                  <a:outerShdw blurRad="50800" dist="38100" algn="tr" rotWithShape="0">
                    <a:prstClr val="black">
                      <a:alpha val="40000"/>
                    </a:prstClr>
                  </a:outerShdw>
                </a:effectLst>
                <a:latin typeface="Eras Demi ITC" panose="020B0805030504020804" pitchFamily="34" charset="0"/>
              </a:rPr>
              <a:t>Components</a:t>
            </a:r>
            <a:endParaRPr lang="en-GB" sz="1600">
              <a:latin typeface="Eras Demi ITC" panose="020B0805030504020804" pitchFamily="34" charset="0"/>
            </a:endParaRPr>
          </a:p>
          <a:p>
            <a:endParaRPr lang="en-GB" sz="800">
              <a:latin typeface="Eras Demi ITC" panose="020B0805030504020804" pitchFamily="34" charset="0"/>
            </a:endParaRPr>
          </a:p>
          <a:p>
            <a:r>
              <a:rPr lang="en-GB" sz="1400">
                <a:latin typeface="Eras Demi ITC" panose="020B0805030504020804" pitchFamily="34" charset="0"/>
              </a:rPr>
              <a:t>The </a:t>
            </a:r>
            <a:r>
              <a:rPr lang="en-GB" sz="1400" u="sng">
                <a:latin typeface="Eras Demi ITC" panose="020B0805030504020804" pitchFamily="34" charset="0"/>
              </a:rPr>
              <a:t>different parts</a:t>
            </a:r>
            <a:r>
              <a:rPr lang="en-GB" sz="1400">
                <a:latin typeface="Eras Demi ITC" panose="020B0805030504020804" pitchFamily="34" charset="0"/>
              </a:rPr>
              <a:t> that are assembled to make a product.</a:t>
            </a:r>
          </a:p>
        </p:txBody>
      </p:sp>
      <p:sp>
        <p:nvSpPr>
          <p:cNvPr id="8" name="Rectangle 7"/>
          <p:cNvSpPr/>
          <p:nvPr/>
        </p:nvSpPr>
        <p:spPr>
          <a:xfrm>
            <a:off x="4967039" y="1075104"/>
            <a:ext cx="4953000" cy="677108"/>
          </a:xfrm>
          <a:prstGeom prst="rect">
            <a:avLst/>
          </a:prstGeom>
        </p:spPr>
        <p:txBody>
          <a:bodyPr>
            <a:spAutoFit/>
          </a:bodyPr>
          <a:lstStyle/>
          <a:p>
            <a:r>
              <a:rPr lang="en-GB" sz="1600">
                <a:effectLst>
                  <a:outerShdw blurRad="50800" dist="38100" algn="tr" rotWithShape="0">
                    <a:prstClr val="black">
                      <a:alpha val="40000"/>
                    </a:prstClr>
                  </a:outerShdw>
                </a:effectLst>
                <a:latin typeface="Eras Demi ITC" panose="020B0805030504020804" pitchFamily="34" charset="0"/>
              </a:rPr>
              <a:t>Design Specification</a:t>
            </a:r>
            <a:endParaRPr lang="en-GB" sz="1600">
              <a:latin typeface="Eras Demi ITC" panose="020B0805030504020804" pitchFamily="34" charset="0"/>
            </a:endParaRPr>
          </a:p>
          <a:p>
            <a:endParaRPr lang="en-GB" sz="800">
              <a:latin typeface="Eras Demi ITC" panose="020B0805030504020804" pitchFamily="34" charset="0"/>
            </a:endParaRPr>
          </a:p>
          <a:p>
            <a:r>
              <a:rPr lang="en-GB" sz="1400">
                <a:latin typeface="Eras Demi ITC" panose="020B0805030504020804" pitchFamily="34" charset="0"/>
              </a:rPr>
              <a:t>A list of </a:t>
            </a:r>
            <a:r>
              <a:rPr lang="en-GB" sz="1400" u="sng">
                <a:latin typeface="Eras Demi ITC" panose="020B0805030504020804" pitchFamily="34" charset="0"/>
              </a:rPr>
              <a:t>conditions</a:t>
            </a:r>
            <a:r>
              <a:rPr lang="en-GB" sz="1400">
                <a:latin typeface="Eras Demi ITC" panose="020B0805030504020804" pitchFamily="34" charset="0"/>
              </a:rPr>
              <a:t> that a product should meet.</a:t>
            </a:r>
          </a:p>
        </p:txBody>
      </p:sp>
      <p:sp>
        <p:nvSpPr>
          <p:cNvPr id="9" name="Rectangle 8"/>
          <p:cNvSpPr/>
          <p:nvPr/>
        </p:nvSpPr>
        <p:spPr>
          <a:xfrm>
            <a:off x="4953000" y="2432134"/>
            <a:ext cx="4953000" cy="677108"/>
          </a:xfrm>
          <a:prstGeom prst="rect">
            <a:avLst/>
          </a:prstGeom>
        </p:spPr>
        <p:txBody>
          <a:bodyPr>
            <a:spAutoFit/>
          </a:bodyPr>
          <a:lstStyle/>
          <a:p>
            <a:r>
              <a:rPr lang="en-GB" sz="1600">
                <a:effectLst>
                  <a:outerShdw blurRad="50800" dist="38100" algn="tr" rotWithShape="0">
                    <a:prstClr val="black">
                      <a:alpha val="40000"/>
                    </a:prstClr>
                  </a:outerShdw>
                </a:effectLst>
                <a:latin typeface="Eras Demi ITC" panose="020B0805030504020804" pitchFamily="34" charset="0"/>
              </a:rPr>
              <a:t>Hazard</a:t>
            </a:r>
            <a:endParaRPr lang="en-GB" sz="1600">
              <a:latin typeface="Eras Demi ITC" panose="020B0805030504020804" pitchFamily="34" charset="0"/>
            </a:endParaRPr>
          </a:p>
          <a:p>
            <a:endParaRPr lang="en-GB" sz="800">
              <a:latin typeface="Eras Demi ITC" panose="020B0805030504020804" pitchFamily="34" charset="0"/>
            </a:endParaRPr>
          </a:p>
          <a:p>
            <a:r>
              <a:rPr lang="en-GB" sz="1400">
                <a:latin typeface="Eras Demi ITC" panose="020B0805030504020804" pitchFamily="34" charset="0"/>
              </a:rPr>
              <a:t>A potential </a:t>
            </a:r>
            <a:r>
              <a:rPr lang="en-GB" sz="1400" u="sng">
                <a:latin typeface="Eras Demi ITC" panose="020B0805030504020804" pitchFamily="34" charset="0"/>
              </a:rPr>
              <a:t>danger</a:t>
            </a:r>
            <a:r>
              <a:rPr lang="en-GB" sz="1400">
                <a:latin typeface="Eras Demi ITC" panose="020B0805030504020804" pitchFamily="34" charset="0"/>
              </a:rPr>
              <a:t> to humans or the environment.</a:t>
            </a:r>
          </a:p>
        </p:txBody>
      </p:sp>
      <p:sp>
        <p:nvSpPr>
          <p:cNvPr id="10" name="Rectangle 9"/>
          <p:cNvSpPr/>
          <p:nvPr/>
        </p:nvSpPr>
        <p:spPr>
          <a:xfrm>
            <a:off x="4969385" y="3110649"/>
            <a:ext cx="4953000" cy="1138773"/>
          </a:xfrm>
          <a:prstGeom prst="rect">
            <a:avLst/>
          </a:prstGeom>
        </p:spPr>
        <p:txBody>
          <a:bodyPr>
            <a:spAutoFit/>
          </a:bodyPr>
          <a:lstStyle/>
          <a:p>
            <a:r>
              <a:rPr lang="en-GB" sz="1600">
                <a:effectLst>
                  <a:outerShdw blurRad="50800" dist="38100" algn="tr" rotWithShape="0">
                    <a:prstClr val="black">
                      <a:alpha val="40000"/>
                    </a:prstClr>
                  </a:outerShdw>
                </a:effectLst>
                <a:latin typeface="Eras Demi ITC" panose="020B0805030504020804" pitchFamily="34" charset="0"/>
              </a:rPr>
              <a:t>Model/Prototype</a:t>
            </a:r>
            <a:endParaRPr lang="en-GB" sz="1600">
              <a:latin typeface="Eras Demi ITC" panose="020B0805030504020804" pitchFamily="34" charset="0"/>
            </a:endParaRPr>
          </a:p>
          <a:p>
            <a:endParaRPr lang="en-GB" sz="800">
              <a:latin typeface="Eras Demi ITC" panose="020B0805030504020804" pitchFamily="34" charset="0"/>
            </a:endParaRPr>
          </a:p>
          <a:p>
            <a:r>
              <a:rPr lang="en-GB" sz="1400">
                <a:latin typeface="Eras Demi ITC" panose="020B0805030504020804" pitchFamily="34" charset="0"/>
              </a:rPr>
              <a:t>A </a:t>
            </a:r>
            <a:r>
              <a:rPr lang="en-GB" sz="1400" u="sng">
                <a:latin typeface="Eras Demi ITC" panose="020B0805030504020804" pitchFamily="34" charset="0"/>
              </a:rPr>
              <a:t>practice version</a:t>
            </a:r>
            <a:r>
              <a:rPr lang="en-GB" sz="1400">
                <a:latin typeface="Eras Demi ITC" panose="020B0805030504020804" pitchFamily="34" charset="0"/>
              </a:rPr>
              <a:t> of a product that you make during the development stage.  It’s probably made from easy-to-work materials and might be scaled down to size.</a:t>
            </a:r>
          </a:p>
        </p:txBody>
      </p:sp>
      <p:sp>
        <p:nvSpPr>
          <p:cNvPr id="11" name="Rectangle 10"/>
          <p:cNvSpPr/>
          <p:nvPr/>
        </p:nvSpPr>
        <p:spPr>
          <a:xfrm>
            <a:off x="4969385" y="4250830"/>
            <a:ext cx="4953000" cy="1200329"/>
          </a:xfrm>
          <a:prstGeom prst="rect">
            <a:avLst/>
          </a:prstGeom>
        </p:spPr>
        <p:txBody>
          <a:bodyPr>
            <a:spAutoFit/>
          </a:bodyPr>
          <a:lstStyle/>
          <a:p>
            <a:r>
              <a:rPr lang="en-GB" sz="1600">
                <a:effectLst>
                  <a:outerShdw blurRad="50800" dist="38100" algn="tr" rotWithShape="0">
                    <a:prstClr val="black">
                      <a:alpha val="40000"/>
                    </a:prstClr>
                  </a:outerShdw>
                </a:effectLst>
                <a:latin typeface="Eras Demi ITC" panose="020B0805030504020804" pitchFamily="34" charset="0"/>
              </a:rPr>
              <a:t>Renewable</a:t>
            </a:r>
            <a:endParaRPr lang="en-GB" sz="1600">
              <a:latin typeface="Eras Demi ITC" panose="020B0805030504020804" pitchFamily="34" charset="0"/>
            </a:endParaRPr>
          </a:p>
          <a:p>
            <a:endParaRPr lang="en-GB" sz="800">
              <a:latin typeface="Eras Demi ITC" panose="020B0805030504020804" pitchFamily="34" charset="0"/>
            </a:endParaRPr>
          </a:p>
          <a:p>
            <a:r>
              <a:rPr lang="en-GB" sz="1400">
                <a:latin typeface="Eras Demi ITC" panose="020B0805030504020804" pitchFamily="34" charset="0"/>
              </a:rPr>
              <a:t>A renewable resource is one that is replaced by natural processes as fast as it is consumed by humans, e.g. softwood trees in a plantation</a:t>
            </a:r>
            <a:r>
              <a:rPr lang="en-GB">
                <a:latin typeface="Eras Demi ITC" panose="020B0805030504020804" pitchFamily="34" charset="0"/>
              </a:rPr>
              <a:t>.</a:t>
            </a:r>
          </a:p>
        </p:txBody>
      </p:sp>
      <p:sp>
        <p:nvSpPr>
          <p:cNvPr id="12" name="Rectangle 11"/>
          <p:cNvSpPr/>
          <p:nvPr/>
        </p:nvSpPr>
        <p:spPr>
          <a:xfrm>
            <a:off x="4967039" y="5354574"/>
            <a:ext cx="4953000" cy="892552"/>
          </a:xfrm>
          <a:prstGeom prst="rect">
            <a:avLst/>
          </a:prstGeom>
        </p:spPr>
        <p:txBody>
          <a:bodyPr>
            <a:spAutoFit/>
          </a:bodyPr>
          <a:lstStyle/>
          <a:p>
            <a:r>
              <a:rPr lang="en-GB" sz="1600">
                <a:effectLst>
                  <a:outerShdw blurRad="50800" dist="38100" algn="tr" rotWithShape="0">
                    <a:prstClr val="black">
                      <a:alpha val="40000"/>
                    </a:prstClr>
                  </a:outerShdw>
                </a:effectLst>
                <a:latin typeface="Eras Demi ITC" panose="020B0805030504020804" pitchFamily="34" charset="0"/>
              </a:rPr>
              <a:t>Materials</a:t>
            </a:r>
            <a:endParaRPr lang="en-GB" sz="1600">
              <a:latin typeface="Eras Demi ITC" panose="020B0805030504020804" pitchFamily="34" charset="0"/>
            </a:endParaRPr>
          </a:p>
          <a:p>
            <a:endParaRPr lang="en-GB" sz="800">
              <a:latin typeface="Eras Demi ITC" panose="020B0805030504020804" pitchFamily="34" charset="0"/>
            </a:endParaRPr>
          </a:p>
          <a:p>
            <a:r>
              <a:rPr lang="en-GB" sz="1400">
                <a:latin typeface="Eras Demi ITC" panose="020B0805030504020804" pitchFamily="34" charset="0"/>
              </a:rPr>
              <a:t>Different types of fabrics, woods or metals used in manufacturing</a:t>
            </a:r>
          </a:p>
        </p:txBody>
      </p:sp>
      <p:sp>
        <p:nvSpPr>
          <p:cNvPr id="14" name="Rectangle 13"/>
          <p:cNvSpPr/>
          <p:nvPr/>
        </p:nvSpPr>
        <p:spPr>
          <a:xfrm>
            <a:off x="4969385" y="6131083"/>
            <a:ext cx="4953000" cy="677108"/>
          </a:xfrm>
          <a:prstGeom prst="rect">
            <a:avLst/>
          </a:prstGeom>
        </p:spPr>
        <p:txBody>
          <a:bodyPr>
            <a:spAutoFit/>
          </a:bodyPr>
          <a:lstStyle/>
          <a:p>
            <a:r>
              <a:rPr lang="en-GB" sz="1600">
                <a:effectLst>
                  <a:outerShdw blurRad="50800" dist="38100" algn="tr" rotWithShape="0">
                    <a:prstClr val="black">
                      <a:alpha val="40000"/>
                    </a:prstClr>
                  </a:outerShdw>
                </a:effectLst>
                <a:latin typeface="Eras Demi ITC" panose="020B0805030504020804" pitchFamily="34" charset="0"/>
              </a:rPr>
              <a:t>Manufacture</a:t>
            </a:r>
            <a:endParaRPr lang="en-GB" sz="1600">
              <a:latin typeface="Eras Demi ITC" panose="020B0805030504020804" pitchFamily="34" charset="0"/>
            </a:endParaRPr>
          </a:p>
          <a:p>
            <a:endParaRPr lang="en-GB" sz="800">
              <a:latin typeface="Eras Demi ITC" panose="020B0805030504020804" pitchFamily="34" charset="0"/>
            </a:endParaRPr>
          </a:p>
          <a:p>
            <a:r>
              <a:rPr lang="en-GB" sz="1400">
                <a:latin typeface="Eras Demi ITC" panose="020B0805030504020804" pitchFamily="34" charset="0"/>
              </a:rPr>
              <a:t>To make</a:t>
            </a:r>
          </a:p>
        </p:txBody>
      </p:sp>
      <p:sp>
        <p:nvSpPr>
          <p:cNvPr id="15" name="Rectangle 14"/>
          <p:cNvSpPr/>
          <p:nvPr/>
        </p:nvSpPr>
        <p:spPr>
          <a:xfrm>
            <a:off x="-16664" y="4965253"/>
            <a:ext cx="4953000" cy="1138773"/>
          </a:xfrm>
          <a:prstGeom prst="rect">
            <a:avLst/>
          </a:prstGeom>
        </p:spPr>
        <p:txBody>
          <a:bodyPr>
            <a:spAutoFit/>
          </a:bodyPr>
          <a:lstStyle/>
          <a:p>
            <a:r>
              <a:rPr lang="en-GB" sz="1600">
                <a:effectLst>
                  <a:outerShdw blurRad="50800" dist="38100" algn="tr" rotWithShape="0">
                    <a:prstClr val="black">
                      <a:alpha val="40000"/>
                    </a:prstClr>
                  </a:outerShdw>
                </a:effectLst>
                <a:latin typeface="Eras Demi ITC" panose="020B0805030504020804" pitchFamily="34" charset="0"/>
              </a:rPr>
              <a:t>Conductor</a:t>
            </a:r>
            <a:endParaRPr lang="en-GB" sz="1600">
              <a:latin typeface="Eras Demi ITC" panose="020B0805030504020804" pitchFamily="34" charset="0"/>
            </a:endParaRPr>
          </a:p>
          <a:p>
            <a:endParaRPr lang="en-GB" sz="800">
              <a:latin typeface="Eras Demi ITC" panose="020B0805030504020804" pitchFamily="34" charset="0"/>
            </a:endParaRPr>
          </a:p>
          <a:p>
            <a:r>
              <a:rPr lang="en-GB" sz="1400">
                <a:latin typeface="Eras Demi ITC" panose="020B0805030504020804" pitchFamily="34" charset="0"/>
              </a:rPr>
              <a:t>An </a:t>
            </a:r>
            <a:r>
              <a:rPr lang="en-GB" sz="1400" u="sng">
                <a:latin typeface="Eras Demi ITC" panose="020B0805030504020804" pitchFamily="34" charset="0"/>
              </a:rPr>
              <a:t>electrical conductor </a:t>
            </a:r>
            <a:r>
              <a:rPr lang="en-GB" sz="1400">
                <a:latin typeface="Eras Demi ITC" panose="020B0805030504020804" pitchFamily="34" charset="0"/>
              </a:rPr>
              <a:t>is a material that allows </a:t>
            </a:r>
            <a:r>
              <a:rPr lang="en-GB" sz="1400" u="sng">
                <a:latin typeface="Eras Demi ITC" panose="020B0805030504020804" pitchFamily="34" charset="0"/>
              </a:rPr>
              <a:t>electricity</a:t>
            </a:r>
            <a:r>
              <a:rPr lang="en-GB" sz="1400">
                <a:latin typeface="Eras Demi ITC" panose="020B0805030504020804" pitchFamily="34" charset="0"/>
              </a:rPr>
              <a:t> to </a:t>
            </a:r>
            <a:r>
              <a:rPr lang="en-GB" sz="1400" u="sng">
                <a:latin typeface="Eras Demi ITC" panose="020B0805030504020804" pitchFamily="34" charset="0"/>
              </a:rPr>
              <a:t>flow</a:t>
            </a:r>
            <a:r>
              <a:rPr lang="en-GB" sz="1400">
                <a:latin typeface="Eras Demi ITC" panose="020B0805030504020804" pitchFamily="34" charset="0"/>
              </a:rPr>
              <a:t> through it easily, e.g. copper.  A</a:t>
            </a:r>
            <a:r>
              <a:rPr lang="en-GB" sz="1400" u="sng">
                <a:latin typeface="Eras Demi ITC" panose="020B0805030504020804" pitchFamily="34" charset="0"/>
              </a:rPr>
              <a:t> thermal conductor </a:t>
            </a:r>
            <a:r>
              <a:rPr lang="en-GB" sz="1400">
                <a:latin typeface="Eras Demi ITC" panose="020B0805030504020804" pitchFamily="34" charset="0"/>
              </a:rPr>
              <a:t>is a material that lets </a:t>
            </a:r>
            <a:r>
              <a:rPr lang="en-GB" sz="1400" u="sng">
                <a:latin typeface="Eras Demi ITC" panose="020B0805030504020804" pitchFamily="34" charset="0"/>
              </a:rPr>
              <a:t>heat</a:t>
            </a:r>
            <a:r>
              <a:rPr lang="en-GB" sz="1400">
                <a:latin typeface="Eras Demi ITC" panose="020B0805030504020804" pitchFamily="34" charset="0"/>
              </a:rPr>
              <a:t> flow easily.</a:t>
            </a:r>
          </a:p>
        </p:txBody>
      </p:sp>
      <p:sp>
        <p:nvSpPr>
          <p:cNvPr id="4" name="Rectangle 3"/>
          <p:cNvSpPr/>
          <p:nvPr/>
        </p:nvSpPr>
        <p:spPr>
          <a:xfrm>
            <a:off x="0" y="3334370"/>
            <a:ext cx="4953000" cy="892552"/>
          </a:xfrm>
          <a:prstGeom prst="rect">
            <a:avLst/>
          </a:prstGeom>
        </p:spPr>
        <p:txBody>
          <a:bodyPr>
            <a:spAutoFit/>
          </a:bodyPr>
          <a:lstStyle/>
          <a:p>
            <a:r>
              <a:rPr lang="en-GB" sz="1600">
                <a:effectLst>
                  <a:outerShdw blurRad="38100" dist="38100" dir="2700000" algn="tl">
                    <a:srgbClr val="000000">
                      <a:alpha val="43137"/>
                    </a:srgbClr>
                  </a:outerShdw>
                </a:effectLst>
                <a:latin typeface="Eras Demi ITC" panose="020B0805030504020804" pitchFamily="34" charset="0"/>
              </a:rPr>
              <a:t>Thermochromic</a:t>
            </a:r>
          </a:p>
          <a:p>
            <a:endParaRPr lang="en-GB" sz="800">
              <a:latin typeface="Eras Demi ITC" panose="020B0805030504020804" pitchFamily="34" charset="0"/>
            </a:endParaRPr>
          </a:p>
          <a:p>
            <a:r>
              <a:rPr lang="en-GB" sz="1400" u="sng">
                <a:latin typeface="Eras Demi ITC" panose="020B0805030504020804" pitchFamily="34" charset="0"/>
              </a:rPr>
              <a:t>A smart material </a:t>
            </a:r>
            <a:r>
              <a:rPr lang="en-GB" sz="1400">
                <a:latin typeface="Eras Demi ITC" panose="020B0805030504020804" pitchFamily="34" charset="0"/>
              </a:rPr>
              <a:t>that reacts and changes when in contact with heat.</a:t>
            </a:r>
          </a:p>
        </p:txBody>
      </p:sp>
      <p:sp>
        <p:nvSpPr>
          <p:cNvPr id="6" name="Rectangle 5"/>
          <p:cNvSpPr/>
          <p:nvPr/>
        </p:nvSpPr>
        <p:spPr>
          <a:xfrm>
            <a:off x="14039" y="2569210"/>
            <a:ext cx="4953000" cy="677108"/>
          </a:xfrm>
          <a:prstGeom prst="rect">
            <a:avLst/>
          </a:prstGeom>
        </p:spPr>
        <p:txBody>
          <a:bodyPr>
            <a:spAutoFit/>
          </a:bodyPr>
          <a:lstStyle/>
          <a:p>
            <a:r>
              <a:rPr lang="en-GB" sz="1600">
                <a:effectLst>
                  <a:outerShdw blurRad="38100" dist="38100" dir="2700000" algn="tl">
                    <a:srgbClr val="000000">
                      <a:alpha val="43137"/>
                    </a:srgbClr>
                  </a:outerShdw>
                </a:effectLst>
                <a:latin typeface="Eras Demi ITC" panose="020B0805030504020804" pitchFamily="34" charset="0"/>
              </a:rPr>
              <a:t>Evaluate</a:t>
            </a:r>
          </a:p>
          <a:p>
            <a:endParaRPr lang="en-GB" sz="800">
              <a:latin typeface="Eras Demi ITC" panose="020B0805030504020804" pitchFamily="34" charset="0"/>
            </a:endParaRPr>
          </a:p>
          <a:p>
            <a:r>
              <a:rPr lang="en-GB" sz="1400">
                <a:latin typeface="Eras Demi ITC" panose="020B0805030504020804" pitchFamily="34" charset="0"/>
              </a:rPr>
              <a:t>Critically reviewing work to </a:t>
            </a:r>
            <a:r>
              <a:rPr lang="en-GB" sz="1400" u="sng">
                <a:latin typeface="Eras Demi ITC" panose="020B0805030504020804" pitchFamily="34" charset="0"/>
              </a:rPr>
              <a:t>improve</a:t>
            </a:r>
            <a:r>
              <a:rPr lang="en-GB" sz="1400">
                <a:latin typeface="Eras Demi ITC" panose="020B0805030504020804" pitchFamily="34" charset="0"/>
              </a:rPr>
              <a:t> </a:t>
            </a:r>
          </a:p>
        </p:txBody>
      </p:sp>
      <p:sp>
        <p:nvSpPr>
          <p:cNvPr id="13" name="Rectangle 12"/>
          <p:cNvSpPr/>
          <p:nvPr/>
        </p:nvSpPr>
        <p:spPr>
          <a:xfrm>
            <a:off x="4969385" y="1753619"/>
            <a:ext cx="4953000" cy="677108"/>
          </a:xfrm>
          <a:prstGeom prst="rect">
            <a:avLst/>
          </a:prstGeom>
        </p:spPr>
        <p:txBody>
          <a:bodyPr>
            <a:spAutoFit/>
          </a:bodyPr>
          <a:lstStyle/>
          <a:p>
            <a:r>
              <a:rPr lang="en-GB" sz="1600">
                <a:effectLst>
                  <a:outerShdw blurRad="38100" dist="38100" dir="2700000" algn="tl">
                    <a:srgbClr val="000000">
                      <a:alpha val="43137"/>
                    </a:srgbClr>
                  </a:outerShdw>
                </a:effectLst>
                <a:latin typeface="Eras Demi ITC" panose="020B0805030504020804" pitchFamily="34" charset="0"/>
              </a:rPr>
              <a:t>Ergonomic</a:t>
            </a:r>
          </a:p>
          <a:p>
            <a:endParaRPr lang="en-GB" sz="800">
              <a:latin typeface="Eras Demi ITC" panose="020B0805030504020804" pitchFamily="34" charset="0"/>
            </a:endParaRPr>
          </a:p>
          <a:p>
            <a:r>
              <a:rPr lang="en-GB" sz="1400">
                <a:latin typeface="Eras Demi ITC" panose="020B0805030504020804" pitchFamily="34" charset="0"/>
              </a:rPr>
              <a:t>Easy and comfortable for people to use.</a:t>
            </a:r>
          </a:p>
        </p:txBody>
      </p:sp>
      <p:pic>
        <p:nvPicPr>
          <p:cNvPr id="19" name="Picture 2" descr="Stewards Technology (@StewardsDesTech) | Twitter">
            <a:extLst>
              <a:ext uri="{FF2B5EF4-FFF2-40B4-BE49-F238E27FC236}">
                <a16:creationId xmlns:a16="http://schemas.microsoft.com/office/drawing/2014/main" id="{9A149EF8-135D-448A-81F4-EDEE5C4D42A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5205" y="43976"/>
            <a:ext cx="921739" cy="921739"/>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BE8195D4-4B5D-4E6E-B4D4-927055D331E8}"/>
              </a:ext>
            </a:extLst>
          </p:cNvPr>
          <p:cNvSpPr txBox="1"/>
          <p:nvPr/>
        </p:nvSpPr>
        <p:spPr>
          <a:xfrm>
            <a:off x="1363637" y="477065"/>
            <a:ext cx="4953000" cy="307777"/>
          </a:xfrm>
          <a:prstGeom prst="rect">
            <a:avLst/>
          </a:prstGeom>
          <a:noFill/>
        </p:spPr>
        <p:txBody>
          <a:bodyPr wrap="square" rtlCol="0">
            <a:spAutoFit/>
          </a:bodyPr>
          <a:lstStyle/>
          <a:p>
            <a:r>
              <a:rPr lang="en-GB" sz="1400" b="1">
                <a:latin typeface="Eras Light ITC" panose="020B0402030504020804" pitchFamily="34" charset="0"/>
              </a:rPr>
              <a:t>LI: To continuously reference key words when completing work</a:t>
            </a:r>
          </a:p>
        </p:txBody>
      </p:sp>
      <p:pic>
        <p:nvPicPr>
          <p:cNvPr id="21" name="Picture 20">
            <a:extLst>
              <a:ext uri="{FF2B5EF4-FFF2-40B4-BE49-F238E27FC236}">
                <a16:creationId xmlns:a16="http://schemas.microsoft.com/office/drawing/2014/main" id="{CE26916D-B8DD-4FF6-A949-46A6B4CAA450}"/>
              </a:ext>
            </a:extLst>
          </p:cNvPr>
          <p:cNvPicPr>
            <a:picLocks noChangeAspect="1"/>
          </p:cNvPicPr>
          <p:nvPr/>
        </p:nvPicPr>
        <p:blipFill>
          <a:blip r:embed="rId4"/>
          <a:stretch>
            <a:fillRect/>
          </a:stretch>
        </p:blipFill>
        <p:spPr>
          <a:xfrm>
            <a:off x="7468068" y="73159"/>
            <a:ext cx="2148589" cy="1130054"/>
          </a:xfrm>
          <a:prstGeom prst="rect">
            <a:avLst/>
          </a:prstGeom>
        </p:spPr>
      </p:pic>
      <p:pic>
        <p:nvPicPr>
          <p:cNvPr id="22" name="Picture 2">
            <a:extLst>
              <a:ext uri="{FF2B5EF4-FFF2-40B4-BE49-F238E27FC236}">
                <a16:creationId xmlns:a16="http://schemas.microsoft.com/office/drawing/2014/main" id="{35BF521E-996F-4910-B73E-58010F023FF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1217221">
            <a:off x="6258087" y="349477"/>
            <a:ext cx="866427" cy="771332"/>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2">
            <a:extLst>
              <a:ext uri="{FF2B5EF4-FFF2-40B4-BE49-F238E27FC236}">
                <a16:creationId xmlns:a16="http://schemas.microsoft.com/office/drawing/2014/main" id="{115CE7A5-0C6C-4094-B7CF-850F83C5AC42}"/>
              </a:ext>
            </a:extLst>
          </p:cNvPr>
          <p:cNvSpPr/>
          <p:nvPr/>
        </p:nvSpPr>
        <p:spPr>
          <a:xfrm rot="20781834">
            <a:off x="6249680" y="562397"/>
            <a:ext cx="635822" cy="345491"/>
          </a:xfrm>
          <a:prstGeom prst="rect">
            <a:avLst/>
          </a:prstGeom>
          <a:noFill/>
        </p:spPr>
        <p:txBody>
          <a:bodyPr wrap="none" lIns="91440" tIns="45720" rIns="91440" bIns="45720">
            <a:prstTxWarp prst="textArchUp">
              <a:avLst/>
            </a:prstTxWarp>
            <a:spAutoFit/>
          </a:bodyPr>
          <a:lstStyle/>
          <a:p>
            <a:pPr algn="ctr"/>
            <a:r>
              <a:rPr lang="en-US" sz="120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Tree>
    <p:extLst>
      <p:ext uri="{BB962C8B-B14F-4D97-AF65-F5344CB8AC3E}">
        <p14:creationId xmlns:p14="http://schemas.microsoft.com/office/powerpoint/2010/main" val="213408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gs>
            <a:gs pos="100000">
              <a:schemeClr val="bg2">
                <a:lumMod val="61000"/>
                <a:lumOff val="39000"/>
              </a:schemeClr>
            </a:gs>
          </a:gsLst>
          <a:lin ang="5400000" scaled="1"/>
          <a:tileRect/>
        </a:gradFill>
        <a:effectLst/>
      </p:bgPr>
    </p:bg>
    <p:spTree>
      <p:nvGrpSpPr>
        <p:cNvPr id="1" name=""/>
        <p:cNvGrpSpPr/>
        <p:nvPr/>
      </p:nvGrpSpPr>
      <p:grpSpPr>
        <a:xfrm>
          <a:off x="0" y="0"/>
          <a:ext cx="0" cy="0"/>
          <a:chOff x="0" y="0"/>
          <a:chExt cx="0" cy="0"/>
        </a:xfrm>
      </p:grpSpPr>
      <p:sp>
        <p:nvSpPr>
          <p:cNvPr id="7" name="Freeform 5"/>
          <p:cNvSpPr>
            <a:spLocks noEditPoints="1"/>
          </p:cNvSpPr>
          <p:nvPr/>
        </p:nvSpPr>
        <p:spPr bwMode="auto">
          <a:xfrm>
            <a:off x="-802191" y="970826"/>
            <a:ext cx="4934490" cy="4916350"/>
          </a:xfrm>
          <a:custGeom>
            <a:avLst/>
            <a:gdLst>
              <a:gd name="T0" fmla="*/ 1000 w 1000"/>
              <a:gd name="T1" fmla="*/ 500 h 1000"/>
              <a:gd name="T2" fmla="*/ 993 w 1000"/>
              <a:gd name="T3" fmla="*/ 417 h 1000"/>
              <a:gd name="T4" fmla="*/ 967 w 1000"/>
              <a:gd name="T5" fmla="*/ 321 h 1000"/>
              <a:gd name="T6" fmla="*/ 924 w 1000"/>
              <a:gd name="T7" fmla="*/ 235 h 1000"/>
              <a:gd name="T8" fmla="*/ 865 w 1000"/>
              <a:gd name="T9" fmla="*/ 159 h 1000"/>
              <a:gd name="T10" fmla="*/ 794 w 1000"/>
              <a:gd name="T11" fmla="*/ 96 h 1000"/>
              <a:gd name="T12" fmla="*/ 710 w 1000"/>
              <a:gd name="T13" fmla="*/ 47 h 1000"/>
              <a:gd name="T14" fmla="*/ 618 w 1000"/>
              <a:gd name="T15" fmla="*/ 14 h 1000"/>
              <a:gd name="T16" fmla="*/ 518 w 1000"/>
              <a:gd name="T17" fmla="*/ 1 h 1000"/>
              <a:gd name="T18" fmla="*/ 483 w 1000"/>
              <a:gd name="T19" fmla="*/ 1 h 1000"/>
              <a:gd name="T20" fmla="*/ 382 w 1000"/>
              <a:gd name="T21" fmla="*/ 14 h 1000"/>
              <a:gd name="T22" fmla="*/ 290 w 1000"/>
              <a:gd name="T23" fmla="*/ 47 h 1000"/>
              <a:gd name="T24" fmla="*/ 207 w 1000"/>
              <a:gd name="T25" fmla="*/ 96 h 1000"/>
              <a:gd name="T26" fmla="*/ 135 w 1000"/>
              <a:gd name="T27" fmla="*/ 159 h 1000"/>
              <a:gd name="T28" fmla="*/ 76 w 1000"/>
              <a:gd name="T29" fmla="*/ 235 h 1000"/>
              <a:gd name="T30" fmla="*/ 33 w 1000"/>
              <a:gd name="T31" fmla="*/ 321 h 1000"/>
              <a:gd name="T32" fmla="*/ 7 w 1000"/>
              <a:gd name="T33" fmla="*/ 417 h 1000"/>
              <a:gd name="T34" fmla="*/ 0 w 1000"/>
              <a:gd name="T35" fmla="*/ 500 h 1000"/>
              <a:gd name="T36" fmla="*/ 7 w 1000"/>
              <a:gd name="T37" fmla="*/ 584 h 1000"/>
              <a:gd name="T38" fmla="*/ 33 w 1000"/>
              <a:gd name="T39" fmla="*/ 680 h 1000"/>
              <a:gd name="T40" fmla="*/ 76 w 1000"/>
              <a:gd name="T41" fmla="*/ 766 h 1000"/>
              <a:gd name="T42" fmla="*/ 135 w 1000"/>
              <a:gd name="T43" fmla="*/ 842 h 1000"/>
              <a:gd name="T44" fmla="*/ 207 w 1000"/>
              <a:gd name="T45" fmla="*/ 905 h 1000"/>
              <a:gd name="T46" fmla="*/ 290 w 1000"/>
              <a:gd name="T47" fmla="*/ 954 h 1000"/>
              <a:gd name="T48" fmla="*/ 382 w 1000"/>
              <a:gd name="T49" fmla="*/ 987 h 1000"/>
              <a:gd name="T50" fmla="*/ 483 w 1000"/>
              <a:gd name="T51" fmla="*/ 1000 h 1000"/>
              <a:gd name="T52" fmla="*/ 518 w 1000"/>
              <a:gd name="T53" fmla="*/ 1000 h 1000"/>
              <a:gd name="T54" fmla="*/ 618 w 1000"/>
              <a:gd name="T55" fmla="*/ 987 h 1000"/>
              <a:gd name="T56" fmla="*/ 710 w 1000"/>
              <a:gd name="T57" fmla="*/ 954 h 1000"/>
              <a:gd name="T58" fmla="*/ 794 w 1000"/>
              <a:gd name="T59" fmla="*/ 905 h 1000"/>
              <a:gd name="T60" fmla="*/ 865 w 1000"/>
              <a:gd name="T61" fmla="*/ 842 h 1000"/>
              <a:gd name="T62" fmla="*/ 924 w 1000"/>
              <a:gd name="T63" fmla="*/ 766 h 1000"/>
              <a:gd name="T64" fmla="*/ 967 w 1000"/>
              <a:gd name="T65" fmla="*/ 680 h 1000"/>
              <a:gd name="T66" fmla="*/ 993 w 1000"/>
              <a:gd name="T67" fmla="*/ 584 h 1000"/>
              <a:gd name="T68" fmla="*/ 112 w 1000"/>
              <a:gd name="T69" fmla="*/ 540 h 1000"/>
              <a:gd name="T70" fmla="*/ 112 w 1000"/>
              <a:gd name="T71" fmla="*/ 460 h 1000"/>
              <a:gd name="T72" fmla="*/ 112 w 1000"/>
              <a:gd name="T73" fmla="*/ 540 h 1000"/>
              <a:gd name="T74" fmla="*/ 540 w 1000"/>
              <a:gd name="T75" fmla="*/ 123 h 1000"/>
              <a:gd name="T76" fmla="*/ 460 w 1000"/>
              <a:gd name="T77" fmla="*/ 123 h 1000"/>
              <a:gd name="T78" fmla="*/ 201 w 1000"/>
              <a:gd name="T79" fmla="*/ 200 h 1000"/>
              <a:gd name="T80" fmla="*/ 258 w 1000"/>
              <a:gd name="T81" fmla="*/ 256 h 1000"/>
              <a:gd name="T82" fmla="*/ 201 w 1000"/>
              <a:gd name="T83" fmla="*/ 200 h 1000"/>
              <a:gd name="T84" fmla="*/ 206 w 1000"/>
              <a:gd name="T85" fmla="*/ 801 h 1000"/>
              <a:gd name="T86" fmla="*/ 262 w 1000"/>
              <a:gd name="T87" fmla="*/ 744 h 1000"/>
              <a:gd name="T88" fmla="*/ 500 w 1000"/>
              <a:gd name="T89" fmla="*/ 922 h 1000"/>
              <a:gd name="T90" fmla="*/ 500 w 1000"/>
              <a:gd name="T91" fmla="*/ 842 h 1000"/>
              <a:gd name="T92" fmla="*/ 500 w 1000"/>
              <a:gd name="T93" fmla="*/ 922 h 1000"/>
              <a:gd name="T94" fmla="*/ 200 w 1000"/>
              <a:gd name="T95" fmla="*/ 500 h 1000"/>
              <a:gd name="T96" fmla="*/ 800 w 1000"/>
              <a:gd name="T97" fmla="*/ 500 h 1000"/>
              <a:gd name="T98" fmla="*/ 796 w 1000"/>
              <a:gd name="T99" fmla="*/ 795 h 1000"/>
              <a:gd name="T100" fmla="*/ 740 w 1000"/>
              <a:gd name="T101" fmla="*/ 738 h 1000"/>
              <a:gd name="T102" fmla="*/ 796 w 1000"/>
              <a:gd name="T103" fmla="*/ 795 h 1000"/>
              <a:gd name="T104" fmla="*/ 743 w 1000"/>
              <a:gd name="T105" fmla="*/ 264 h 1000"/>
              <a:gd name="T106" fmla="*/ 799 w 1000"/>
              <a:gd name="T107" fmla="*/ 208 h 1000"/>
              <a:gd name="T108" fmla="*/ 873 w 1000"/>
              <a:gd name="T109" fmla="*/ 540 h 1000"/>
              <a:gd name="T110" fmla="*/ 873 w 1000"/>
              <a:gd name="T111" fmla="*/ 460 h 1000"/>
              <a:gd name="T112" fmla="*/ 873 w 1000"/>
              <a:gd name="T113" fmla="*/ 540 h 1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0" h="1000">
                <a:moveTo>
                  <a:pt x="1000" y="518"/>
                </a:moveTo>
                <a:cubicBezTo>
                  <a:pt x="1000" y="512"/>
                  <a:pt x="1000" y="506"/>
                  <a:pt x="1000" y="500"/>
                </a:cubicBezTo>
                <a:cubicBezTo>
                  <a:pt x="1000" y="495"/>
                  <a:pt x="1000" y="489"/>
                  <a:pt x="1000" y="483"/>
                </a:cubicBezTo>
                <a:cubicBezTo>
                  <a:pt x="937" y="466"/>
                  <a:pt x="933" y="447"/>
                  <a:pt x="993" y="417"/>
                </a:cubicBezTo>
                <a:cubicBezTo>
                  <a:pt x="991" y="405"/>
                  <a:pt x="989" y="394"/>
                  <a:pt x="986" y="383"/>
                </a:cubicBezTo>
                <a:cubicBezTo>
                  <a:pt x="919" y="379"/>
                  <a:pt x="915" y="360"/>
                  <a:pt x="967" y="321"/>
                </a:cubicBezTo>
                <a:cubicBezTo>
                  <a:pt x="963" y="311"/>
                  <a:pt x="959" y="301"/>
                  <a:pt x="954" y="291"/>
                </a:cubicBezTo>
                <a:cubicBezTo>
                  <a:pt x="890" y="301"/>
                  <a:pt x="879" y="285"/>
                  <a:pt x="924" y="235"/>
                </a:cubicBezTo>
                <a:cubicBezTo>
                  <a:pt x="918" y="226"/>
                  <a:pt x="912" y="216"/>
                  <a:pt x="905" y="207"/>
                </a:cubicBezTo>
                <a:cubicBezTo>
                  <a:pt x="842" y="230"/>
                  <a:pt x="832" y="214"/>
                  <a:pt x="865" y="159"/>
                </a:cubicBezTo>
                <a:cubicBezTo>
                  <a:pt x="858" y="151"/>
                  <a:pt x="850" y="143"/>
                  <a:pt x="842" y="135"/>
                </a:cubicBezTo>
                <a:cubicBezTo>
                  <a:pt x="786" y="169"/>
                  <a:pt x="771" y="159"/>
                  <a:pt x="794" y="96"/>
                </a:cubicBezTo>
                <a:cubicBezTo>
                  <a:pt x="785" y="89"/>
                  <a:pt x="775" y="83"/>
                  <a:pt x="766" y="77"/>
                </a:cubicBezTo>
                <a:cubicBezTo>
                  <a:pt x="715" y="122"/>
                  <a:pt x="700" y="111"/>
                  <a:pt x="710" y="47"/>
                </a:cubicBezTo>
                <a:cubicBezTo>
                  <a:pt x="700" y="42"/>
                  <a:pt x="690" y="37"/>
                  <a:pt x="679" y="34"/>
                </a:cubicBezTo>
                <a:cubicBezTo>
                  <a:pt x="640" y="86"/>
                  <a:pt x="622" y="82"/>
                  <a:pt x="618" y="14"/>
                </a:cubicBezTo>
                <a:cubicBezTo>
                  <a:pt x="607" y="12"/>
                  <a:pt x="595" y="9"/>
                  <a:pt x="584" y="7"/>
                </a:cubicBezTo>
                <a:cubicBezTo>
                  <a:pt x="554" y="68"/>
                  <a:pt x="534" y="64"/>
                  <a:pt x="518" y="1"/>
                </a:cubicBezTo>
                <a:cubicBezTo>
                  <a:pt x="512" y="1"/>
                  <a:pt x="506" y="0"/>
                  <a:pt x="500" y="0"/>
                </a:cubicBezTo>
                <a:cubicBezTo>
                  <a:pt x="494" y="0"/>
                  <a:pt x="488" y="1"/>
                  <a:pt x="483" y="1"/>
                </a:cubicBezTo>
                <a:cubicBezTo>
                  <a:pt x="466" y="64"/>
                  <a:pt x="447" y="68"/>
                  <a:pt x="417" y="7"/>
                </a:cubicBezTo>
                <a:cubicBezTo>
                  <a:pt x="405" y="9"/>
                  <a:pt x="394" y="12"/>
                  <a:pt x="382" y="14"/>
                </a:cubicBezTo>
                <a:cubicBezTo>
                  <a:pt x="379" y="82"/>
                  <a:pt x="360" y="86"/>
                  <a:pt x="321" y="34"/>
                </a:cubicBezTo>
                <a:cubicBezTo>
                  <a:pt x="311" y="38"/>
                  <a:pt x="300" y="42"/>
                  <a:pt x="290" y="47"/>
                </a:cubicBezTo>
                <a:cubicBezTo>
                  <a:pt x="301" y="111"/>
                  <a:pt x="285" y="122"/>
                  <a:pt x="235" y="77"/>
                </a:cubicBezTo>
                <a:cubicBezTo>
                  <a:pt x="225" y="83"/>
                  <a:pt x="216" y="89"/>
                  <a:pt x="207" y="96"/>
                </a:cubicBezTo>
                <a:cubicBezTo>
                  <a:pt x="230" y="159"/>
                  <a:pt x="214" y="169"/>
                  <a:pt x="159" y="135"/>
                </a:cubicBezTo>
                <a:cubicBezTo>
                  <a:pt x="151" y="143"/>
                  <a:pt x="143" y="151"/>
                  <a:pt x="135" y="159"/>
                </a:cubicBezTo>
                <a:cubicBezTo>
                  <a:pt x="169" y="214"/>
                  <a:pt x="159" y="230"/>
                  <a:pt x="95" y="207"/>
                </a:cubicBezTo>
                <a:cubicBezTo>
                  <a:pt x="89" y="216"/>
                  <a:pt x="82" y="226"/>
                  <a:pt x="76" y="235"/>
                </a:cubicBezTo>
                <a:cubicBezTo>
                  <a:pt x="121" y="285"/>
                  <a:pt x="111" y="301"/>
                  <a:pt x="46" y="291"/>
                </a:cubicBezTo>
                <a:cubicBezTo>
                  <a:pt x="42" y="301"/>
                  <a:pt x="37" y="311"/>
                  <a:pt x="33" y="321"/>
                </a:cubicBezTo>
                <a:cubicBezTo>
                  <a:pt x="85" y="360"/>
                  <a:pt x="82" y="379"/>
                  <a:pt x="14" y="383"/>
                </a:cubicBezTo>
                <a:cubicBezTo>
                  <a:pt x="12" y="394"/>
                  <a:pt x="9" y="405"/>
                  <a:pt x="7" y="417"/>
                </a:cubicBezTo>
                <a:cubicBezTo>
                  <a:pt x="68" y="447"/>
                  <a:pt x="64" y="466"/>
                  <a:pt x="1" y="483"/>
                </a:cubicBezTo>
                <a:cubicBezTo>
                  <a:pt x="0" y="489"/>
                  <a:pt x="0" y="495"/>
                  <a:pt x="0" y="500"/>
                </a:cubicBezTo>
                <a:cubicBezTo>
                  <a:pt x="0" y="506"/>
                  <a:pt x="0" y="512"/>
                  <a:pt x="1" y="518"/>
                </a:cubicBezTo>
                <a:cubicBezTo>
                  <a:pt x="64" y="535"/>
                  <a:pt x="68" y="554"/>
                  <a:pt x="7" y="584"/>
                </a:cubicBezTo>
                <a:cubicBezTo>
                  <a:pt x="9" y="596"/>
                  <a:pt x="12" y="607"/>
                  <a:pt x="14" y="618"/>
                </a:cubicBezTo>
                <a:cubicBezTo>
                  <a:pt x="82" y="622"/>
                  <a:pt x="85" y="641"/>
                  <a:pt x="33" y="680"/>
                </a:cubicBezTo>
                <a:cubicBezTo>
                  <a:pt x="37" y="690"/>
                  <a:pt x="42" y="700"/>
                  <a:pt x="46" y="710"/>
                </a:cubicBezTo>
                <a:cubicBezTo>
                  <a:pt x="111" y="700"/>
                  <a:pt x="121" y="716"/>
                  <a:pt x="76" y="766"/>
                </a:cubicBezTo>
                <a:cubicBezTo>
                  <a:pt x="82" y="775"/>
                  <a:pt x="89" y="785"/>
                  <a:pt x="95" y="794"/>
                </a:cubicBezTo>
                <a:cubicBezTo>
                  <a:pt x="159" y="771"/>
                  <a:pt x="169" y="787"/>
                  <a:pt x="135" y="842"/>
                </a:cubicBezTo>
                <a:cubicBezTo>
                  <a:pt x="143" y="850"/>
                  <a:pt x="151" y="858"/>
                  <a:pt x="159" y="866"/>
                </a:cubicBezTo>
                <a:cubicBezTo>
                  <a:pt x="214" y="832"/>
                  <a:pt x="230" y="842"/>
                  <a:pt x="207" y="905"/>
                </a:cubicBezTo>
                <a:cubicBezTo>
                  <a:pt x="216" y="912"/>
                  <a:pt x="225" y="918"/>
                  <a:pt x="235" y="924"/>
                </a:cubicBezTo>
                <a:cubicBezTo>
                  <a:pt x="285" y="879"/>
                  <a:pt x="301" y="890"/>
                  <a:pt x="290" y="954"/>
                </a:cubicBezTo>
                <a:cubicBezTo>
                  <a:pt x="300" y="959"/>
                  <a:pt x="311" y="963"/>
                  <a:pt x="321" y="967"/>
                </a:cubicBezTo>
                <a:cubicBezTo>
                  <a:pt x="360" y="915"/>
                  <a:pt x="379" y="919"/>
                  <a:pt x="382" y="987"/>
                </a:cubicBezTo>
                <a:cubicBezTo>
                  <a:pt x="394" y="989"/>
                  <a:pt x="405" y="992"/>
                  <a:pt x="417" y="994"/>
                </a:cubicBezTo>
                <a:cubicBezTo>
                  <a:pt x="447" y="933"/>
                  <a:pt x="466" y="937"/>
                  <a:pt x="483" y="1000"/>
                </a:cubicBezTo>
                <a:cubicBezTo>
                  <a:pt x="488" y="1000"/>
                  <a:pt x="494" y="1000"/>
                  <a:pt x="500" y="1000"/>
                </a:cubicBezTo>
                <a:cubicBezTo>
                  <a:pt x="506" y="1000"/>
                  <a:pt x="512" y="1000"/>
                  <a:pt x="518" y="1000"/>
                </a:cubicBezTo>
                <a:cubicBezTo>
                  <a:pt x="534" y="937"/>
                  <a:pt x="554" y="933"/>
                  <a:pt x="584" y="994"/>
                </a:cubicBezTo>
                <a:cubicBezTo>
                  <a:pt x="595" y="992"/>
                  <a:pt x="607" y="989"/>
                  <a:pt x="618" y="987"/>
                </a:cubicBezTo>
                <a:cubicBezTo>
                  <a:pt x="622" y="919"/>
                  <a:pt x="640" y="915"/>
                  <a:pt x="679" y="967"/>
                </a:cubicBezTo>
                <a:cubicBezTo>
                  <a:pt x="690" y="963"/>
                  <a:pt x="700" y="959"/>
                  <a:pt x="710" y="954"/>
                </a:cubicBezTo>
                <a:cubicBezTo>
                  <a:pt x="700" y="890"/>
                  <a:pt x="715" y="879"/>
                  <a:pt x="766" y="924"/>
                </a:cubicBezTo>
                <a:cubicBezTo>
                  <a:pt x="775" y="918"/>
                  <a:pt x="785" y="912"/>
                  <a:pt x="794" y="905"/>
                </a:cubicBezTo>
                <a:cubicBezTo>
                  <a:pt x="771" y="842"/>
                  <a:pt x="786" y="832"/>
                  <a:pt x="842" y="866"/>
                </a:cubicBezTo>
                <a:cubicBezTo>
                  <a:pt x="850" y="858"/>
                  <a:pt x="858" y="850"/>
                  <a:pt x="865" y="842"/>
                </a:cubicBezTo>
                <a:cubicBezTo>
                  <a:pt x="832" y="787"/>
                  <a:pt x="842" y="771"/>
                  <a:pt x="905" y="794"/>
                </a:cubicBezTo>
                <a:cubicBezTo>
                  <a:pt x="912" y="785"/>
                  <a:pt x="918" y="775"/>
                  <a:pt x="924" y="766"/>
                </a:cubicBezTo>
                <a:cubicBezTo>
                  <a:pt x="879" y="716"/>
                  <a:pt x="890" y="700"/>
                  <a:pt x="954" y="710"/>
                </a:cubicBezTo>
                <a:cubicBezTo>
                  <a:pt x="959" y="700"/>
                  <a:pt x="963" y="690"/>
                  <a:pt x="967" y="680"/>
                </a:cubicBezTo>
                <a:cubicBezTo>
                  <a:pt x="915" y="641"/>
                  <a:pt x="919" y="622"/>
                  <a:pt x="986" y="618"/>
                </a:cubicBezTo>
                <a:cubicBezTo>
                  <a:pt x="989" y="607"/>
                  <a:pt x="991" y="596"/>
                  <a:pt x="993" y="584"/>
                </a:cubicBezTo>
                <a:cubicBezTo>
                  <a:pt x="933" y="554"/>
                  <a:pt x="937" y="535"/>
                  <a:pt x="1000" y="518"/>
                </a:cubicBezTo>
                <a:close/>
                <a:moveTo>
                  <a:pt x="112" y="540"/>
                </a:moveTo>
                <a:cubicBezTo>
                  <a:pt x="90" y="540"/>
                  <a:pt x="72" y="523"/>
                  <a:pt x="72" y="500"/>
                </a:cubicBezTo>
                <a:cubicBezTo>
                  <a:pt x="72" y="478"/>
                  <a:pt x="90" y="460"/>
                  <a:pt x="112" y="460"/>
                </a:cubicBezTo>
                <a:cubicBezTo>
                  <a:pt x="134" y="460"/>
                  <a:pt x="152" y="478"/>
                  <a:pt x="152" y="500"/>
                </a:cubicBezTo>
                <a:cubicBezTo>
                  <a:pt x="152" y="523"/>
                  <a:pt x="134" y="540"/>
                  <a:pt x="112" y="540"/>
                </a:cubicBezTo>
                <a:close/>
                <a:moveTo>
                  <a:pt x="500" y="83"/>
                </a:moveTo>
                <a:cubicBezTo>
                  <a:pt x="522" y="83"/>
                  <a:pt x="540" y="101"/>
                  <a:pt x="540" y="123"/>
                </a:cubicBezTo>
                <a:cubicBezTo>
                  <a:pt x="540" y="145"/>
                  <a:pt x="522" y="163"/>
                  <a:pt x="500" y="163"/>
                </a:cubicBezTo>
                <a:cubicBezTo>
                  <a:pt x="478" y="163"/>
                  <a:pt x="460" y="145"/>
                  <a:pt x="460" y="123"/>
                </a:cubicBezTo>
                <a:cubicBezTo>
                  <a:pt x="460" y="101"/>
                  <a:pt x="478" y="83"/>
                  <a:pt x="500" y="83"/>
                </a:cubicBezTo>
                <a:close/>
                <a:moveTo>
                  <a:pt x="201" y="200"/>
                </a:moveTo>
                <a:cubicBezTo>
                  <a:pt x="217" y="184"/>
                  <a:pt x="242" y="184"/>
                  <a:pt x="258" y="200"/>
                </a:cubicBezTo>
                <a:cubicBezTo>
                  <a:pt x="274" y="216"/>
                  <a:pt x="274" y="241"/>
                  <a:pt x="258" y="256"/>
                </a:cubicBezTo>
                <a:cubicBezTo>
                  <a:pt x="242" y="272"/>
                  <a:pt x="217" y="272"/>
                  <a:pt x="201" y="256"/>
                </a:cubicBezTo>
                <a:cubicBezTo>
                  <a:pt x="186" y="241"/>
                  <a:pt x="186" y="216"/>
                  <a:pt x="201" y="200"/>
                </a:cubicBezTo>
                <a:close/>
                <a:moveTo>
                  <a:pt x="262" y="801"/>
                </a:moveTo>
                <a:cubicBezTo>
                  <a:pt x="247" y="817"/>
                  <a:pt x="222" y="817"/>
                  <a:pt x="206" y="801"/>
                </a:cubicBezTo>
                <a:cubicBezTo>
                  <a:pt x="190" y="785"/>
                  <a:pt x="190" y="760"/>
                  <a:pt x="206" y="744"/>
                </a:cubicBezTo>
                <a:cubicBezTo>
                  <a:pt x="222" y="729"/>
                  <a:pt x="247" y="729"/>
                  <a:pt x="262" y="744"/>
                </a:cubicBezTo>
                <a:cubicBezTo>
                  <a:pt x="278" y="760"/>
                  <a:pt x="278" y="785"/>
                  <a:pt x="262" y="801"/>
                </a:cubicBezTo>
                <a:close/>
                <a:moveTo>
                  <a:pt x="500" y="922"/>
                </a:moveTo>
                <a:cubicBezTo>
                  <a:pt x="478" y="922"/>
                  <a:pt x="460" y="904"/>
                  <a:pt x="460" y="882"/>
                </a:cubicBezTo>
                <a:cubicBezTo>
                  <a:pt x="460" y="860"/>
                  <a:pt x="478" y="842"/>
                  <a:pt x="500" y="842"/>
                </a:cubicBezTo>
                <a:cubicBezTo>
                  <a:pt x="522" y="842"/>
                  <a:pt x="540" y="860"/>
                  <a:pt x="540" y="882"/>
                </a:cubicBezTo>
                <a:cubicBezTo>
                  <a:pt x="540" y="904"/>
                  <a:pt x="522" y="922"/>
                  <a:pt x="500" y="922"/>
                </a:cubicBezTo>
                <a:close/>
                <a:moveTo>
                  <a:pt x="500" y="800"/>
                </a:moveTo>
                <a:cubicBezTo>
                  <a:pt x="335" y="800"/>
                  <a:pt x="200" y="666"/>
                  <a:pt x="200" y="500"/>
                </a:cubicBezTo>
                <a:cubicBezTo>
                  <a:pt x="200" y="335"/>
                  <a:pt x="335" y="200"/>
                  <a:pt x="500" y="200"/>
                </a:cubicBezTo>
                <a:cubicBezTo>
                  <a:pt x="666" y="200"/>
                  <a:pt x="800" y="335"/>
                  <a:pt x="800" y="500"/>
                </a:cubicBezTo>
                <a:cubicBezTo>
                  <a:pt x="800" y="666"/>
                  <a:pt x="666" y="800"/>
                  <a:pt x="500" y="800"/>
                </a:cubicBezTo>
                <a:close/>
                <a:moveTo>
                  <a:pt x="796" y="795"/>
                </a:moveTo>
                <a:cubicBezTo>
                  <a:pt x="780" y="810"/>
                  <a:pt x="755" y="810"/>
                  <a:pt x="740" y="795"/>
                </a:cubicBezTo>
                <a:cubicBezTo>
                  <a:pt x="724" y="779"/>
                  <a:pt x="724" y="754"/>
                  <a:pt x="740" y="738"/>
                </a:cubicBezTo>
                <a:cubicBezTo>
                  <a:pt x="755" y="722"/>
                  <a:pt x="780" y="722"/>
                  <a:pt x="796" y="738"/>
                </a:cubicBezTo>
                <a:cubicBezTo>
                  <a:pt x="812" y="754"/>
                  <a:pt x="812" y="779"/>
                  <a:pt x="796" y="795"/>
                </a:cubicBezTo>
                <a:close/>
                <a:moveTo>
                  <a:pt x="799" y="264"/>
                </a:moveTo>
                <a:cubicBezTo>
                  <a:pt x="784" y="280"/>
                  <a:pt x="758" y="280"/>
                  <a:pt x="743" y="264"/>
                </a:cubicBezTo>
                <a:cubicBezTo>
                  <a:pt x="727" y="249"/>
                  <a:pt x="727" y="223"/>
                  <a:pt x="743" y="208"/>
                </a:cubicBezTo>
                <a:cubicBezTo>
                  <a:pt x="758" y="192"/>
                  <a:pt x="784" y="192"/>
                  <a:pt x="799" y="208"/>
                </a:cubicBezTo>
                <a:cubicBezTo>
                  <a:pt x="815" y="223"/>
                  <a:pt x="815" y="249"/>
                  <a:pt x="799" y="264"/>
                </a:cubicBezTo>
                <a:close/>
                <a:moveTo>
                  <a:pt x="873" y="540"/>
                </a:moveTo>
                <a:cubicBezTo>
                  <a:pt x="851" y="540"/>
                  <a:pt x="833" y="523"/>
                  <a:pt x="833" y="500"/>
                </a:cubicBezTo>
                <a:cubicBezTo>
                  <a:pt x="833" y="478"/>
                  <a:pt x="851" y="460"/>
                  <a:pt x="873" y="460"/>
                </a:cubicBezTo>
                <a:cubicBezTo>
                  <a:pt x="895" y="460"/>
                  <a:pt x="913" y="478"/>
                  <a:pt x="913" y="500"/>
                </a:cubicBezTo>
                <a:cubicBezTo>
                  <a:pt x="913" y="523"/>
                  <a:pt x="895" y="540"/>
                  <a:pt x="873" y="540"/>
                </a:cubicBezTo>
                <a:close/>
              </a:path>
            </a:pathLst>
          </a:custGeom>
          <a:solidFill>
            <a:schemeClr val="tx1">
              <a:lumMod val="75000"/>
              <a:lumOff val="25000"/>
            </a:schemeClr>
          </a:solidFill>
          <a:ln>
            <a:solidFill>
              <a:schemeClr val="accent5"/>
            </a:solidFill>
          </a:ln>
          <a:effectLst>
            <a:outerShdw blurRad="215900" dist="38100" dir="6540000" algn="tl" rotWithShape="0">
              <a:prstClr val="black">
                <a:alpha val="40000"/>
              </a:prstClr>
            </a:outerShdw>
          </a:effectLst>
        </p:spPr>
        <p:txBody>
          <a:bodyPr vert="horz" wrap="square" lIns="74294" tIns="37146" rIns="74294" bIns="37146" numCol="1" anchor="t" anchorCtr="0" compatLnSpc="1">
            <a:prstTxWarp prst="textNoShape">
              <a:avLst/>
            </a:prstTxWarp>
            <a:normAutofit/>
          </a:bodyPr>
          <a:lstStyle/>
          <a:p>
            <a:pPr defTabSz="742909"/>
            <a:endParaRPr lang="en-US" sz="1517">
              <a:solidFill>
                <a:srgbClr val="ED7D31"/>
              </a:solidFill>
              <a:latin typeface="Calibri" panose="020F0502020204030204"/>
            </a:endParaRPr>
          </a:p>
        </p:txBody>
      </p:sp>
      <p:sp>
        <p:nvSpPr>
          <p:cNvPr id="27" name="Rectangle 26"/>
          <p:cNvSpPr/>
          <p:nvPr/>
        </p:nvSpPr>
        <p:spPr>
          <a:xfrm>
            <a:off x="2921354" y="4793369"/>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a:r>
              <a:rPr lang="en-US" sz="1517">
                <a:solidFill>
                  <a:prstClr val="white"/>
                </a:solidFill>
                <a:latin typeface="Calibri" panose="020F0502020204030204"/>
              </a:rPr>
              <a:t>z</a:t>
            </a:r>
          </a:p>
        </p:txBody>
      </p:sp>
      <p:sp>
        <p:nvSpPr>
          <p:cNvPr id="28" name="Rectangle 27"/>
          <p:cNvSpPr/>
          <p:nvPr/>
        </p:nvSpPr>
        <p:spPr>
          <a:xfrm>
            <a:off x="2792942" y="4697059"/>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a:endParaRPr lang="en-US" sz="1517">
              <a:solidFill>
                <a:prstClr val="white"/>
              </a:solidFill>
              <a:latin typeface="Calibri" panose="020F0502020204030204"/>
            </a:endParaRPr>
          </a:p>
        </p:txBody>
      </p:sp>
      <p:sp>
        <p:nvSpPr>
          <p:cNvPr id="29" name="Rectangle 28"/>
          <p:cNvSpPr/>
          <p:nvPr/>
        </p:nvSpPr>
        <p:spPr>
          <a:xfrm>
            <a:off x="2756250" y="4564062"/>
            <a:ext cx="7181850" cy="5319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a:endParaRPr lang="en-US" sz="1517">
              <a:solidFill>
                <a:prstClr val="white"/>
              </a:solidFill>
              <a:latin typeface="Calibri" panose="020F0502020204030204"/>
            </a:endParaRPr>
          </a:p>
        </p:txBody>
      </p:sp>
      <p:sp>
        <p:nvSpPr>
          <p:cNvPr id="26" name="Rectangle 25"/>
          <p:cNvSpPr/>
          <p:nvPr/>
        </p:nvSpPr>
        <p:spPr>
          <a:xfrm>
            <a:off x="2898424" y="1550987"/>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a:r>
              <a:rPr lang="en-US" sz="1517">
                <a:solidFill>
                  <a:prstClr val="white"/>
                </a:solidFill>
                <a:latin typeface="Calibri" panose="020F0502020204030204"/>
              </a:rPr>
              <a:t>z</a:t>
            </a:r>
          </a:p>
        </p:txBody>
      </p:sp>
      <p:sp>
        <p:nvSpPr>
          <p:cNvPr id="25" name="Rectangle 24"/>
          <p:cNvSpPr/>
          <p:nvPr/>
        </p:nvSpPr>
        <p:spPr>
          <a:xfrm>
            <a:off x="2774599" y="1647298"/>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a:endParaRPr lang="en-US" sz="1517">
              <a:solidFill>
                <a:prstClr val="white"/>
              </a:solidFill>
              <a:latin typeface="Calibri" panose="020F0502020204030204"/>
            </a:endParaRPr>
          </a:p>
        </p:txBody>
      </p:sp>
      <p:sp>
        <p:nvSpPr>
          <p:cNvPr id="18" name="Rectangle 17"/>
          <p:cNvSpPr/>
          <p:nvPr/>
        </p:nvSpPr>
        <p:spPr>
          <a:xfrm>
            <a:off x="2724151" y="1780293"/>
            <a:ext cx="7181850" cy="5319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a:endParaRPr lang="en-US" sz="1517">
              <a:solidFill>
                <a:prstClr val="white"/>
              </a:solidFill>
              <a:latin typeface="Calibri" panose="020F0502020204030204"/>
            </a:endParaRPr>
          </a:p>
        </p:txBody>
      </p:sp>
      <p:grpSp>
        <p:nvGrpSpPr>
          <p:cNvPr id="14" name="Group 13"/>
          <p:cNvGrpSpPr/>
          <p:nvPr/>
        </p:nvGrpSpPr>
        <p:grpSpPr>
          <a:xfrm>
            <a:off x="188997" y="1952879"/>
            <a:ext cx="11081416" cy="2952247"/>
            <a:chOff x="232610" y="1612232"/>
            <a:chExt cx="13638665" cy="3633535"/>
          </a:xfrm>
          <a:solidFill>
            <a:srgbClr val="92D050"/>
          </a:solidFill>
        </p:grpSpPr>
        <p:sp>
          <p:nvSpPr>
            <p:cNvPr id="6" name="Rounded Rectangle 5"/>
            <p:cNvSpPr/>
            <p:nvPr/>
          </p:nvSpPr>
          <p:spPr>
            <a:xfrm>
              <a:off x="232610" y="1612232"/>
              <a:ext cx="13638665" cy="3633535"/>
            </a:xfrm>
            <a:prstGeom prst="roundRect">
              <a:avLst>
                <a:gd name="adj" fmla="val 50000"/>
              </a:avLst>
            </a:prstGeom>
            <a:grpFill/>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defTabSz="742909"/>
              <a:endParaRPr lang="en-US" sz="1517">
                <a:solidFill>
                  <a:prstClr val="white"/>
                </a:solidFill>
                <a:latin typeface="Calibri" panose="020F0502020204030204"/>
              </a:endParaRPr>
            </a:p>
          </p:txBody>
        </p:sp>
        <p:sp>
          <p:nvSpPr>
            <p:cNvPr id="22" name="Rounded Rectangle 21"/>
            <p:cNvSpPr/>
            <p:nvPr/>
          </p:nvSpPr>
          <p:spPr>
            <a:xfrm>
              <a:off x="352426" y="1724025"/>
              <a:ext cx="13392150" cy="3409950"/>
            </a:xfrm>
            <a:prstGeom prst="roundRect">
              <a:avLst>
                <a:gd name="adj" fmla="val 50000"/>
              </a:avLst>
            </a:prstGeom>
            <a:grpFill/>
            <a:ln>
              <a:solidFill>
                <a:schemeClr val="bg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defTabSz="742909"/>
              <a:endParaRPr lang="en-US" sz="1517">
                <a:solidFill>
                  <a:prstClr val="white"/>
                </a:solidFill>
                <a:latin typeface="Calibri" panose="020F0502020204030204"/>
              </a:endParaRPr>
            </a:p>
          </p:txBody>
        </p:sp>
      </p:grpSp>
      <p:sp>
        <p:nvSpPr>
          <p:cNvPr id="10" name="TextBox 9"/>
          <p:cNvSpPr txBox="1"/>
          <p:nvPr/>
        </p:nvSpPr>
        <p:spPr>
          <a:xfrm>
            <a:off x="486642" y="2914047"/>
            <a:ext cx="10881122" cy="1294310"/>
          </a:xfrm>
          <a:prstGeom prst="rect">
            <a:avLst/>
          </a:prstGeom>
          <a:noFill/>
          <a:effectLst>
            <a:innerShdw blurRad="63500" dist="50800" dir="10800000">
              <a:schemeClr val="accent5">
                <a:lumMod val="50000"/>
                <a:alpha val="50000"/>
              </a:schemeClr>
            </a:innerShdw>
          </a:effectLst>
        </p:spPr>
        <p:txBody>
          <a:bodyPr wrap="square" lIns="74294" tIns="37146" rIns="74294" bIns="37146" rtlCol="0">
            <a:normAutofit/>
          </a:bodyPr>
          <a:lstStyle/>
          <a:p>
            <a:pPr defTabSz="742909"/>
            <a:r>
              <a:rPr lang="en-US" sz="6000" b="1">
                <a:ln w="28575">
                  <a:solidFill>
                    <a:prstClr val="white"/>
                  </a:solidFill>
                </a:ln>
                <a:solidFill>
                  <a:prstClr val="black">
                    <a:lumMod val="75000"/>
                    <a:lumOff val="25000"/>
                  </a:prstClr>
                </a:solidFill>
                <a:effectLst>
                  <a:innerShdw blurRad="63500" dist="50800" dir="13500000">
                    <a:srgbClr val="4472C4">
                      <a:lumMod val="50000"/>
                    </a:srgbClr>
                  </a:innerShdw>
                </a:effectLst>
                <a:latin typeface="Eras Demi ITC" panose="020B0805030504020804" pitchFamily="34" charset="0"/>
              </a:rPr>
              <a:t>DESIGN &amp; TECHNOLOGY</a:t>
            </a:r>
          </a:p>
        </p:txBody>
      </p:sp>
      <p:sp>
        <p:nvSpPr>
          <p:cNvPr id="21" name="TextBox 20"/>
          <p:cNvSpPr txBox="1"/>
          <p:nvPr/>
        </p:nvSpPr>
        <p:spPr>
          <a:xfrm>
            <a:off x="-325582" y="3700737"/>
            <a:ext cx="9631510" cy="675185"/>
          </a:xfrm>
          <a:prstGeom prst="rect">
            <a:avLst/>
          </a:prstGeom>
          <a:noFill/>
        </p:spPr>
        <p:txBody>
          <a:bodyPr wrap="square" lIns="74294" tIns="37146" rIns="74294" bIns="37146" rtlCol="0">
            <a:noAutofit/>
          </a:bodyPr>
          <a:lstStyle/>
          <a:p>
            <a:pPr algn="r" defTabSz="742909"/>
            <a:r>
              <a:rPr lang="en-US" sz="6000" b="1">
                <a:ln w="3175">
                  <a:solidFill>
                    <a:prstClr val="black">
                      <a:lumMod val="85000"/>
                      <a:lumOff val="15000"/>
                    </a:prstClr>
                  </a:solidFill>
                </a:ln>
                <a:solidFill>
                  <a:prstClr val="white"/>
                </a:solidFill>
                <a:latin typeface="Eras Demi ITC" panose="020B0805030504020804" pitchFamily="34" charset="0"/>
              </a:rPr>
              <a:t>Smart Textiles Project</a:t>
            </a:r>
          </a:p>
        </p:txBody>
      </p:sp>
      <p:pic>
        <p:nvPicPr>
          <p:cNvPr id="2" name="Picture 1">
            <a:extLst>
              <a:ext uri="{FF2B5EF4-FFF2-40B4-BE49-F238E27FC236}">
                <a16:creationId xmlns:a16="http://schemas.microsoft.com/office/drawing/2014/main" id="{5EC0ECEE-E358-43E1-B2D5-7C666E87F436}"/>
              </a:ext>
            </a:extLst>
          </p:cNvPr>
          <p:cNvPicPr>
            <a:picLocks noChangeAspect="1"/>
          </p:cNvPicPr>
          <p:nvPr/>
        </p:nvPicPr>
        <p:blipFill rotWithShape="1">
          <a:blip r:embed="rId2"/>
          <a:srcRect l="20628" t="11769" r="20792" b="13799"/>
          <a:stretch/>
        </p:blipFill>
        <p:spPr>
          <a:xfrm>
            <a:off x="8786491" y="120106"/>
            <a:ext cx="1038875" cy="1328520"/>
          </a:xfrm>
          <a:prstGeom prst="rect">
            <a:avLst/>
          </a:prstGeom>
          <a:ln w="12700">
            <a:solidFill>
              <a:srgbClr val="002060"/>
            </a:solidFill>
          </a:ln>
        </p:spPr>
      </p:pic>
      <p:sp>
        <p:nvSpPr>
          <p:cNvPr id="15" name="TextBox 14">
            <a:extLst>
              <a:ext uri="{FF2B5EF4-FFF2-40B4-BE49-F238E27FC236}">
                <a16:creationId xmlns:a16="http://schemas.microsoft.com/office/drawing/2014/main" id="{9538288E-2CBC-46C1-A5AB-48A892D6AF4D}"/>
              </a:ext>
            </a:extLst>
          </p:cNvPr>
          <p:cNvSpPr txBox="1"/>
          <p:nvPr/>
        </p:nvSpPr>
        <p:spPr>
          <a:xfrm>
            <a:off x="1105780" y="2015795"/>
            <a:ext cx="8765658" cy="1061367"/>
          </a:xfrm>
          <a:prstGeom prst="rect">
            <a:avLst/>
          </a:prstGeom>
          <a:noFill/>
        </p:spPr>
        <p:txBody>
          <a:bodyPr wrap="square" lIns="74294" tIns="37146" rIns="74294" bIns="37146" rtlCol="0">
            <a:noAutofit/>
          </a:bodyPr>
          <a:lstStyle/>
          <a:p>
            <a:pPr defTabSz="742909"/>
            <a:r>
              <a:rPr lang="en-US" sz="6500" b="1">
                <a:ln w="3175">
                  <a:solidFill>
                    <a:prstClr val="black">
                      <a:lumMod val="85000"/>
                      <a:lumOff val="15000"/>
                    </a:prstClr>
                  </a:solidFill>
                </a:ln>
                <a:solidFill>
                  <a:prstClr val="white"/>
                </a:solidFill>
                <a:latin typeface="Eras Demi ITC" panose="020B0805030504020804" pitchFamily="34" charset="0"/>
              </a:rPr>
              <a:t>Stewards Academy</a:t>
            </a:r>
          </a:p>
        </p:txBody>
      </p:sp>
      <p:sp>
        <p:nvSpPr>
          <p:cNvPr id="17" name="TextBox 16">
            <a:extLst>
              <a:ext uri="{FF2B5EF4-FFF2-40B4-BE49-F238E27FC236}">
                <a16:creationId xmlns:a16="http://schemas.microsoft.com/office/drawing/2014/main" id="{46EE409B-A6B6-44CD-973E-6A30D5A68701}"/>
              </a:ext>
            </a:extLst>
          </p:cNvPr>
          <p:cNvSpPr txBox="1"/>
          <p:nvPr/>
        </p:nvSpPr>
        <p:spPr>
          <a:xfrm>
            <a:off x="2898424" y="982278"/>
            <a:ext cx="6160709" cy="523220"/>
          </a:xfrm>
          <a:prstGeom prst="rect">
            <a:avLst/>
          </a:prstGeom>
          <a:noFill/>
        </p:spPr>
        <p:txBody>
          <a:bodyPr wrap="square" rtlCol="0">
            <a:spAutoFit/>
          </a:bodyPr>
          <a:lstStyle/>
          <a:p>
            <a:pPr algn="ctr" defTabSz="990570">
              <a:defRPr/>
            </a:pPr>
            <a:r>
              <a:rPr lang="en-US" sz="2800" b="1">
                <a:solidFill>
                  <a:srgbClr val="A3CEED"/>
                </a:solidFill>
                <a:latin typeface="Boulder" pitchFamily="2" charset="0"/>
                <a:cs typeface="Arial" charset="0"/>
              </a:rPr>
              <a:t>Make</a:t>
            </a:r>
            <a:r>
              <a:rPr lang="en-US" sz="2800" b="1">
                <a:solidFill>
                  <a:srgbClr val="373545">
                    <a:lumMod val="20000"/>
                    <a:lumOff val="80000"/>
                  </a:srgbClr>
                </a:solidFill>
                <a:latin typeface="Boulder" pitchFamily="2" charset="0"/>
                <a:cs typeface="Arial" charset="0"/>
              </a:rPr>
              <a:t> </a:t>
            </a:r>
            <a:r>
              <a:rPr lang="en-US" sz="2800" b="1">
                <a:solidFill>
                  <a:srgbClr val="00B050"/>
                </a:solidFill>
                <a:latin typeface="Boulder" pitchFamily="2" charset="0"/>
                <a:cs typeface="Arial" charset="0"/>
              </a:rPr>
              <a:t>your</a:t>
            </a:r>
            <a:r>
              <a:rPr lang="en-US" sz="2800" b="1">
                <a:solidFill>
                  <a:srgbClr val="2683C6">
                    <a:lumMod val="40000"/>
                    <a:lumOff val="60000"/>
                  </a:srgbClr>
                </a:solidFill>
                <a:latin typeface="Boulder" pitchFamily="2" charset="0"/>
                <a:cs typeface="Arial" charset="0"/>
              </a:rPr>
              <a:t> </a:t>
            </a:r>
            <a:r>
              <a:rPr lang="en-US" sz="2800" b="1">
                <a:solidFill>
                  <a:srgbClr val="F15623"/>
                </a:solidFill>
                <a:latin typeface="Boulder" pitchFamily="2" charset="0"/>
                <a:cs typeface="Arial" charset="0"/>
              </a:rPr>
              <a:t>own </a:t>
            </a:r>
            <a:r>
              <a:rPr lang="en-US" sz="2800" b="1">
                <a:solidFill>
                  <a:srgbClr val="002060"/>
                </a:solidFill>
                <a:latin typeface="Boulder" pitchFamily="2" charset="0"/>
                <a:cs typeface="Arial" charset="0"/>
              </a:rPr>
              <a:t>ideas</a:t>
            </a:r>
            <a:r>
              <a:rPr lang="en-US" sz="2800" b="1">
                <a:solidFill>
                  <a:srgbClr val="FFFF00"/>
                </a:solidFill>
                <a:latin typeface="Boulder" pitchFamily="2" charset="0"/>
                <a:cs typeface="Arial" charset="0"/>
              </a:rPr>
              <a:t> </a:t>
            </a:r>
            <a:r>
              <a:rPr lang="en-US" sz="2800" b="1">
                <a:solidFill>
                  <a:srgbClr val="7030A0"/>
                </a:solidFill>
                <a:latin typeface="Boulder" pitchFamily="2" charset="0"/>
                <a:cs typeface="Arial" charset="0"/>
              </a:rPr>
              <a:t>come</a:t>
            </a:r>
            <a:r>
              <a:rPr lang="en-US" sz="2800" b="1">
                <a:solidFill>
                  <a:srgbClr val="FFFF00"/>
                </a:solidFill>
                <a:latin typeface="Boulder" pitchFamily="2" charset="0"/>
                <a:cs typeface="Arial" charset="0"/>
              </a:rPr>
              <a:t> </a:t>
            </a:r>
            <a:r>
              <a:rPr lang="en-US" sz="2800" b="1">
                <a:solidFill>
                  <a:srgbClr val="A04DA3">
                    <a:lumMod val="60000"/>
                    <a:lumOff val="40000"/>
                  </a:srgbClr>
                </a:solidFill>
                <a:latin typeface="Boulder" pitchFamily="2" charset="0"/>
                <a:cs typeface="Arial" charset="0"/>
              </a:rPr>
              <a:t>to</a:t>
            </a:r>
            <a:r>
              <a:rPr lang="en-US" sz="2800" b="1">
                <a:solidFill>
                  <a:srgbClr val="FFFF00"/>
                </a:solidFill>
                <a:latin typeface="Boulder" pitchFamily="2" charset="0"/>
                <a:cs typeface="Arial" charset="0"/>
              </a:rPr>
              <a:t> </a:t>
            </a:r>
            <a:r>
              <a:rPr lang="en-US" sz="2800" b="1">
                <a:solidFill>
                  <a:srgbClr val="FFC000"/>
                </a:solidFill>
                <a:latin typeface="Boulder" pitchFamily="2" charset="0"/>
                <a:cs typeface="Arial" charset="0"/>
              </a:rPr>
              <a:t>life</a:t>
            </a:r>
            <a:r>
              <a:rPr lang="en-US" sz="2800" b="1">
                <a:solidFill>
                  <a:srgbClr val="002060"/>
                </a:solidFill>
                <a:latin typeface="Boulder" pitchFamily="2" charset="0"/>
                <a:cs typeface="Arial" charset="0"/>
              </a:rPr>
              <a:t>!</a:t>
            </a:r>
          </a:p>
        </p:txBody>
      </p:sp>
      <p:sp>
        <p:nvSpPr>
          <p:cNvPr id="19" name="TextBox 18">
            <a:extLst>
              <a:ext uri="{FF2B5EF4-FFF2-40B4-BE49-F238E27FC236}">
                <a16:creationId xmlns:a16="http://schemas.microsoft.com/office/drawing/2014/main" id="{A33387B6-F082-4477-BA76-80606D9DBFE1}"/>
              </a:ext>
            </a:extLst>
          </p:cNvPr>
          <p:cNvSpPr txBox="1"/>
          <p:nvPr/>
        </p:nvSpPr>
        <p:spPr>
          <a:xfrm>
            <a:off x="4211135" y="5478857"/>
            <a:ext cx="5614231" cy="584775"/>
          </a:xfrm>
          <a:prstGeom prst="rect">
            <a:avLst/>
          </a:prstGeom>
          <a:noFill/>
        </p:spPr>
        <p:txBody>
          <a:bodyPr wrap="square" rtlCol="0">
            <a:spAutoFit/>
          </a:bodyPr>
          <a:lstStyle/>
          <a:p>
            <a:pPr algn="ctr" defTabSz="990570">
              <a:defRPr/>
            </a:pPr>
            <a:r>
              <a:rPr lang="en-US" sz="3200" b="1" i="1">
                <a:solidFill>
                  <a:srgbClr val="002060"/>
                </a:solidFill>
                <a:latin typeface="Boulder" pitchFamily="2" charset="0"/>
                <a:cs typeface="Arial" charset="0"/>
              </a:rPr>
              <a:t>“Imagine it, Design it, Make it”</a:t>
            </a:r>
          </a:p>
        </p:txBody>
      </p:sp>
      <p:sp>
        <p:nvSpPr>
          <p:cNvPr id="20" name="Text Box 6">
            <a:extLst>
              <a:ext uri="{FF2B5EF4-FFF2-40B4-BE49-F238E27FC236}">
                <a16:creationId xmlns:a16="http://schemas.microsoft.com/office/drawing/2014/main" id="{FAB82D90-C002-46C8-861E-9E0FD48835DB}"/>
              </a:ext>
            </a:extLst>
          </p:cNvPr>
          <p:cNvSpPr txBox="1">
            <a:spLocks noChangeArrowheads="1"/>
          </p:cNvSpPr>
          <p:nvPr/>
        </p:nvSpPr>
        <p:spPr bwMode="auto">
          <a:xfrm>
            <a:off x="1302468" y="6054197"/>
            <a:ext cx="3001458" cy="462474"/>
          </a:xfrm>
          <a:prstGeom prst="rect">
            <a:avLst/>
          </a:prstGeom>
          <a:solidFill>
            <a:srgbClr val="FFFFFF"/>
          </a:solid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ts val="1200"/>
              </a:spcBef>
              <a:spcAft>
                <a:spcPct val="0"/>
              </a:spcAft>
              <a:buClrTx/>
              <a:buSzTx/>
              <a:buFontTx/>
              <a:buNone/>
              <a:tabLst/>
              <a:defRPr/>
            </a:pPr>
            <a:endParaRPr kumimoji="0" lang="en-GB" sz="800" b="1" i="0" u="none" strike="noStrike" kern="1200" cap="none" spc="0" normalizeH="0" baseline="0" noProof="0">
              <a:ln>
                <a:noFill/>
              </a:ln>
              <a:solidFill>
                <a:prstClr val="black"/>
              </a:solidFill>
              <a:effectLst/>
              <a:uLnTx/>
              <a:uFillTx/>
              <a:latin typeface="Arial" pitchFamily="34" charset="0"/>
              <a:ea typeface="Calibri" pitchFamily="34" charset="0"/>
              <a:cs typeface="Arial" pitchFamily="34" charset="0"/>
            </a:endParaRPr>
          </a:p>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1400" b="1" i="0" u="none" strike="noStrike" kern="1200" cap="none" spc="0" normalizeH="0" baseline="0" noProof="0">
                <a:ln>
                  <a:noFill/>
                </a:ln>
                <a:solidFill>
                  <a:prstClr val="black"/>
                </a:solidFill>
                <a:effectLst/>
                <a:uLnTx/>
                <a:uFillTx/>
                <a:latin typeface="Arial" pitchFamily="34" charset="0"/>
                <a:ea typeface="Calibri" pitchFamily="34" charset="0"/>
                <a:cs typeface="Arial" pitchFamily="34" charset="0"/>
              </a:rPr>
              <a:t>My target level................................</a:t>
            </a:r>
            <a:endParaRPr kumimoji="0" lang="en-GB" sz="1800" b="0" i="0" u="none" strike="noStrike" kern="1200" cap="none" spc="0" normalizeH="0" baseline="0" noProof="0">
              <a:ln>
                <a:noFill/>
              </a:ln>
              <a:solidFill>
                <a:prstClr val="black"/>
              </a:solidFill>
              <a:effectLst/>
              <a:uLnTx/>
              <a:uFillTx/>
              <a:latin typeface="Arial" pitchFamily="34" charset="0"/>
              <a:ea typeface="+mn-ea"/>
              <a:cs typeface="Arial" pitchFamily="34" charset="0"/>
            </a:endParaRPr>
          </a:p>
        </p:txBody>
      </p:sp>
      <p:sp>
        <p:nvSpPr>
          <p:cNvPr id="23" name="Oval 22">
            <a:extLst>
              <a:ext uri="{FF2B5EF4-FFF2-40B4-BE49-F238E27FC236}">
                <a16:creationId xmlns:a16="http://schemas.microsoft.com/office/drawing/2014/main" id="{FAF2A3F5-61E7-4B6D-9948-79D40130ED25}"/>
              </a:ext>
            </a:extLst>
          </p:cNvPr>
          <p:cNvSpPr/>
          <p:nvPr/>
        </p:nvSpPr>
        <p:spPr>
          <a:xfrm>
            <a:off x="3095730" y="5823769"/>
            <a:ext cx="900000" cy="9000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40074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20892202-F45D-4DE5-9D89-F6CE9A7BFF7B}"/>
              </a:ext>
            </a:extLst>
          </p:cNvPr>
          <p:cNvPicPr>
            <a:picLocks noChangeAspect="1"/>
          </p:cNvPicPr>
          <p:nvPr/>
        </p:nvPicPr>
        <p:blipFill>
          <a:blip r:embed="rId3"/>
          <a:stretch>
            <a:fillRect/>
          </a:stretch>
        </p:blipFill>
        <p:spPr>
          <a:xfrm>
            <a:off x="744759" y="177774"/>
            <a:ext cx="8684054" cy="6502451"/>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609C6C4B-6422-443E-B241-9203EA37B7B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423" y="551015"/>
            <a:ext cx="5526054" cy="3251870"/>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a:extLst>
              <a:ext uri="{FF2B5EF4-FFF2-40B4-BE49-F238E27FC236}">
                <a16:creationId xmlns:a16="http://schemas.microsoft.com/office/drawing/2014/main" id="{101B71C5-9D3D-40F5-8BC6-FE7CFE5E929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59" y="3892151"/>
            <a:ext cx="5361970" cy="2918149"/>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a:extLst>
              <a:ext uri="{FF2B5EF4-FFF2-40B4-BE49-F238E27FC236}">
                <a16:creationId xmlns:a16="http://schemas.microsoft.com/office/drawing/2014/main" id="{67718E09-11B9-4400-9F16-00A5913EA40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74387" y="390449"/>
            <a:ext cx="4903063" cy="646755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78749DD-C00F-442E-A7D4-93AC1180605E}"/>
              </a:ext>
            </a:extLst>
          </p:cNvPr>
          <p:cNvSpPr txBox="1"/>
          <p:nvPr/>
        </p:nvSpPr>
        <p:spPr>
          <a:xfrm>
            <a:off x="82802" y="47700"/>
            <a:ext cx="4991724" cy="523220"/>
          </a:xfrm>
          <a:prstGeom prst="rect">
            <a:avLst/>
          </a:prstGeom>
          <a:noFill/>
        </p:spPr>
        <p:txBody>
          <a:bodyPr wrap="square">
            <a:spAutoFit/>
          </a:bodyPr>
          <a:lstStyle/>
          <a:p>
            <a:r>
              <a:rPr lang="en-GB" sz="2800" b="1">
                <a:ln w="0">
                  <a:solidFill>
                    <a:srgbClr val="000000"/>
                  </a:solidFill>
                  <a:prstDash val="solid"/>
                </a:ln>
                <a:noFill/>
                <a:latin typeface="Eras Demi ITC" pitchFamily="34"/>
              </a:rPr>
              <a:t>Knowledge Organiser</a:t>
            </a:r>
            <a:endParaRPr lang="en-GB" sz="2800"/>
          </a:p>
        </p:txBody>
      </p:sp>
    </p:spTree>
    <p:extLst>
      <p:ext uri="{BB962C8B-B14F-4D97-AF65-F5344CB8AC3E}">
        <p14:creationId xmlns:p14="http://schemas.microsoft.com/office/powerpoint/2010/main" val="2008719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9B2870FD-09FD-4474-88F6-35D97DF5347C}"/>
              </a:ext>
            </a:extLst>
          </p:cNvPr>
          <p:cNvGraphicFramePr>
            <a:graphicFrameLocks noGrp="1"/>
          </p:cNvGraphicFramePr>
          <p:nvPr>
            <p:extLst>
              <p:ext uri="{D42A27DB-BD31-4B8C-83A1-F6EECF244321}">
                <p14:modId xmlns:p14="http://schemas.microsoft.com/office/powerpoint/2010/main" val="1737051779"/>
              </p:ext>
            </p:extLst>
          </p:nvPr>
        </p:nvGraphicFramePr>
        <p:xfrm>
          <a:off x="0" y="172208"/>
          <a:ext cx="9773587" cy="6513583"/>
        </p:xfrm>
        <a:graphic>
          <a:graphicData uri="http://schemas.openxmlformats.org/drawingml/2006/table">
            <a:tbl>
              <a:tblPr firstRow="1" bandRow="1">
                <a:tableStyleId>{5940675A-B579-460E-94D1-54222C63F5DA}</a:tableStyleId>
              </a:tblPr>
              <a:tblGrid>
                <a:gridCol w="1683810">
                  <a:extLst>
                    <a:ext uri="{9D8B030D-6E8A-4147-A177-3AD203B41FA5}">
                      <a16:colId xmlns:a16="http://schemas.microsoft.com/office/drawing/2014/main" val="3989717908"/>
                    </a:ext>
                  </a:extLst>
                </a:gridCol>
                <a:gridCol w="4629219">
                  <a:extLst>
                    <a:ext uri="{9D8B030D-6E8A-4147-A177-3AD203B41FA5}">
                      <a16:colId xmlns:a16="http://schemas.microsoft.com/office/drawing/2014/main" val="3663219724"/>
                    </a:ext>
                  </a:extLst>
                </a:gridCol>
                <a:gridCol w="3460558">
                  <a:extLst>
                    <a:ext uri="{9D8B030D-6E8A-4147-A177-3AD203B41FA5}">
                      <a16:colId xmlns:a16="http://schemas.microsoft.com/office/drawing/2014/main" val="2443191854"/>
                    </a:ext>
                  </a:extLst>
                </a:gridCol>
              </a:tblGrid>
              <a:tr h="411533">
                <a:tc rowSpan="2">
                  <a:txBody>
                    <a:bodyPr/>
                    <a:lstStyle/>
                    <a:p>
                      <a:pPr lvl="0" algn="ctr" rtl="0"/>
                      <a:r>
                        <a:rPr lang="en-GB" sz="1500" b="1">
                          <a:latin typeface="Eras Light ITC" panose="020B0402030504020804" pitchFamily="34" charset="0"/>
                        </a:rPr>
                        <a:t>Assessment</a:t>
                      </a:r>
                    </a:p>
                    <a:p>
                      <a:pPr lvl="0" algn="ctr" rtl="0"/>
                      <a:r>
                        <a:rPr lang="en-GB" sz="1500" b="1">
                          <a:latin typeface="Eras Light ITC" panose="020B0402030504020804" pitchFamily="34" charset="0"/>
                        </a:rPr>
                        <a:t>Ladder</a:t>
                      </a:r>
                    </a:p>
                  </a:txBody>
                  <a:tcPr marL="55721" marR="55721" marT="0" marB="0"/>
                </a:tc>
                <a:tc gridSpan="2">
                  <a:txBody>
                    <a:bodyPr/>
                    <a:lstStyle/>
                    <a:p>
                      <a:pPr lvl="0" algn="ctr">
                        <a:buNone/>
                      </a:pPr>
                      <a:r>
                        <a:rPr lang="en-GB" sz="2300" b="1">
                          <a:latin typeface="Eras Light ITC" panose="020B0402030504020804" pitchFamily="34" charset="0"/>
                        </a:rPr>
                        <a:t>PENCIL CASE/MAKEUP BAG PROJECT</a:t>
                      </a:r>
                    </a:p>
                  </a:txBody>
                  <a:tcPr marL="55721" marR="55721" marT="0" marB="0"/>
                </a:tc>
                <a:tc hMerge="1">
                  <a:txBody>
                    <a:bodyPr/>
                    <a:lstStyle/>
                    <a:p>
                      <a:endParaRPr lang="en-GB"/>
                    </a:p>
                  </a:txBody>
                  <a:tcPr/>
                </a:tc>
                <a:extLst>
                  <a:ext uri="{0D108BD9-81ED-4DB2-BD59-A6C34878D82A}">
                    <a16:rowId xmlns:a16="http://schemas.microsoft.com/office/drawing/2014/main" val="533058784"/>
                  </a:ext>
                </a:extLst>
              </a:tr>
              <a:tr h="326388">
                <a:tc vMerge="1">
                  <a:txBody>
                    <a:bodyPr/>
                    <a:lstStyle/>
                    <a:p>
                      <a:endParaRPr lang="en-GB"/>
                    </a:p>
                  </a:txBody>
                  <a:tcPr/>
                </a:tc>
                <a:tc>
                  <a:txBody>
                    <a:bodyPr/>
                    <a:lstStyle/>
                    <a:p>
                      <a:pPr lvl="0" algn="ctr" rtl="0"/>
                      <a:r>
                        <a:rPr lang="en-GB" sz="1500" b="1">
                          <a:latin typeface="Eras Light ITC" panose="020B0402030504020804" pitchFamily="34" charset="0"/>
                        </a:rPr>
                        <a:t>Knowledge and Understanding</a:t>
                      </a:r>
                    </a:p>
                  </a:txBody>
                  <a:tcPr marL="55721" marR="55721" marT="0" marB="0"/>
                </a:tc>
                <a:tc>
                  <a:txBody>
                    <a:bodyPr/>
                    <a:lstStyle/>
                    <a:p>
                      <a:pPr lvl="0" algn="ctr" rtl="0"/>
                      <a:r>
                        <a:rPr lang="en-GB" sz="1500" b="1">
                          <a:latin typeface="Eras Light ITC" panose="020B0402030504020804" pitchFamily="34" charset="0"/>
                        </a:rPr>
                        <a:t>Skills</a:t>
                      </a:r>
                    </a:p>
                  </a:txBody>
                  <a:tcPr marL="55721" marR="55721" marT="0" marB="0"/>
                </a:tc>
                <a:extLst>
                  <a:ext uri="{0D108BD9-81ED-4DB2-BD59-A6C34878D82A}">
                    <a16:rowId xmlns:a16="http://schemas.microsoft.com/office/drawing/2014/main" val="595776677"/>
                  </a:ext>
                </a:extLst>
              </a:tr>
              <a:tr h="1362317">
                <a:tc>
                  <a:txBody>
                    <a:bodyPr/>
                    <a:lstStyle/>
                    <a:p>
                      <a:pPr marL="71755" marR="71755" algn="ctr" rtl="0"/>
                      <a:endParaRPr lang="en-GB" b="1">
                        <a:effectLst/>
                        <a:latin typeface="Eras Light ITC" panose="020B0402030504020804" pitchFamily="34" charset="0"/>
                      </a:endParaRPr>
                    </a:p>
                    <a:p>
                      <a:pPr marL="71755" marR="71755" algn="ctr" rtl="0"/>
                      <a:r>
                        <a:rPr lang="en-GB" b="1">
                          <a:solidFill>
                            <a:srgbClr val="FFC000"/>
                          </a:solidFill>
                          <a:effectLst/>
                          <a:latin typeface="Eras Light ITC" panose="020B0402030504020804" pitchFamily="34" charset="0"/>
                        </a:rPr>
                        <a:t>Yellow Plus</a:t>
                      </a:r>
                    </a:p>
                  </a:txBody>
                  <a:tcPr marL="68580" marR="68580" marT="0" marB="0"/>
                </a:tc>
                <a:tc>
                  <a:txBody>
                    <a:bodyPr/>
                    <a:lstStyle/>
                    <a:p>
                      <a:pPr marL="628650" lvl="0" indent="-171450" algn="l" rtl="0">
                        <a:buFont typeface="Arial" panose="020B0604020202020204" pitchFamily="34" charset="0"/>
                        <a:buChar char="•"/>
                      </a:pPr>
                      <a:endParaRPr lang="en-GB" sz="900">
                        <a:solidFill>
                          <a:schemeClr val="tx1"/>
                        </a:solidFill>
                        <a:latin typeface="Eras Light ITC" panose="020B0402030504020804" pitchFamily="34" charset="0"/>
                      </a:endParaRP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Understands safety in the workshop and can write 6+ rules.</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Knowledge of textiles materials, where they come from and their properties and be able to choose the appropriate one.</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Knows the names of all equipment, tools and decorative techniques and how to use/achieve them to a high standard. Evaluating critically of peers and shows ability for self-criticism and therefore improving. Insert a zip to a high standard.</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Recognises all types of smart materials and can define them.</a:t>
                      </a:r>
                    </a:p>
                  </a:txBody>
                  <a:tcPr marL="55721" marR="55721" marT="0" marB="0"/>
                </a:tc>
                <a:tc>
                  <a:txBody>
                    <a:bodyPr/>
                    <a:lstStyle/>
                    <a:p>
                      <a:pPr marL="457200" lvl="0" indent="-228600" algn="l" rtl="0">
                        <a:buFont typeface="Arial" panose="020B0604020202020204" pitchFamily="34" charset="0"/>
                        <a:buChar char="•"/>
                      </a:pPr>
                      <a:endParaRPr lang="en-GB" sz="900">
                        <a:solidFill>
                          <a:schemeClr val="tx1"/>
                        </a:solidFill>
                        <a:latin typeface="Eras Light ITC" panose="020B0402030504020804" pitchFamily="34" charset="0"/>
                      </a:endParaRP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Can produce 3 well drawn and coloured in designs that are annotated to a high standard</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Selects and uses a range of tools and equipment with accuracy to produce high quality products.</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Can use the sewing machine confidently, know how to thread it and produce a well sewn pencil case/makeup bag with a zip fastening </a:t>
                      </a:r>
                    </a:p>
                  </a:txBody>
                  <a:tcPr marL="55721" marR="55721" marT="0" marB="0"/>
                </a:tc>
                <a:extLst>
                  <a:ext uri="{0D108BD9-81ED-4DB2-BD59-A6C34878D82A}">
                    <a16:rowId xmlns:a16="http://schemas.microsoft.com/office/drawing/2014/main" val="764374936"/>
                  </a:ext>
                </a:extLst>
              </a:tr>
              <a:tr h="1404896">
                <a:tc>
                  <a:txBody>
                    <a:bodyPr/>
                    <a:lstStyle/>
                    <a:p>
                      <a:pPr marL="71755" marR="71755" algn="ctr" rtl="0"/>
                      <a:endParaRPr lang="en-GB" b="1">
                        <a:effectLst/>
                        <a:latin typeface="Eras Light ITC" panose="020B0402030504020804" pitchFamily="34" charset="0"/>
                      </a:endParaRPr>
                    </a:p>
                    <a:p>
                      <a:pPr marL="71755" marR="71755" algn="ctr" rtl="0"/>
                      <a:r>
                        <a:rPr lang="en-GB" b="1">
                          <a:solidFill>
                            <a:srgbClr val="FFFF00"/>
                          </a:solidFill>
                          <a:effectLst/>
                          <a:latin typeface="Eras Light ITC" panose="020B0402030504020804" pitchFamily="34" charset="0"/>
                        </a:rPr>
                        <a:t>Yellow</a:t>
                      </a:r>
                    </a:p>
                  </a:txBody>
                  <a:tcPr marL="68580" marR="68580" marT="0" marB="0"/>
                </a:tc>
                <a:tc>
                  <a:txBody>
                    <a:bodyPr/>
                    <a:lstStyle/>
                    <a:p>
                      <a:pPr marL="457200" lvl="0" indent="-228600" algn="l" rtl="0">
                        <a:buFont typeface="Arial" panose="020B0604020202020204" pitchFamily="34" charset="0"/>
                        <a:buChar char="•"/>
                      </a:pPr>
                      <a:endParaRPr lang="en-GB" sz="900">
                        <a:solidFill>
                          <a:schemeClr val="tx1"/>
                        </a:solidFill>
                        <a:latin typeface="Eras Light ITC" panose="020B0402030504020804" pitchFamily="34" charset="0"/>
                      </a:endParaRP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Understands safety in the workshop and can write 5 rules</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Knowledge of textiles materials, where they come from and their properties</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Knows the names of all equipment, tools and decorative techniques and how to use/achieve them. Evaluating critically of peers and shows ability for self-criticism and therefore improving. Can insert a zip to a good standard</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Recognises all smart materials and can identify them</a:t>
                      </a:r>
                    </a:p>
                  </a:txBody>
                  <a:tcPr marL="55721" marR="55721" marT="0" marB="0"/>
                </a:tc>
                <a:tc>
                  <a:txBody>
                    <a:bodyPr/>
                    <a:lstStyle/>
                    <a:p>
                      <a:pPr marL="457200" lvl="0" indent="-228600" algn="l" rtl="0">
                        <a:buFont typeface="Arial" panose="020B0604020202020204" pitchFamily="34" charset="0"/>
                        <a:buChar char="•"/>
                      </a:pPr>
                      <a:endParaRPr lang="en-GB" sz="900">
                        <a:solidFill>
                          <a:schemeClr val="tx1"/>
                        </a:solidFill>
                        <a:latin typeface="Eras Light ITC" panose="020B0402030504020804" pitchFamily="34" charset="0"/>
                      </a:endParaRP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Can finish 3 designs that are well drawn and presented and annotated</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Chooses the correct tools, uses them accurately and creates quality products</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Know how to thread the sewing machine and produce a well sewn pencil case/makeup bag with a zip</a:t>
                      </a:r>
                    </a:p>
                  </a:txBody>
                  <a:tcPr marL="55721" marR="55721" marT="0" marB="0"/>
                </a:tc>
                <a:extLst>
                  <a:ext uri="{0D108BD9-81ED-4DB2-BD59-A6C34878D82A}">
                    <a16:rowId xmlns:a16="http://schemas.microsoft.com/office/drawing/2014/main" val="1983103836"/>
                  </a:ext>
                </a:extLst>
              </a:tr>
              <a:tr h="1050119">
                <a:tc>
                  <a:txBody>
                    <a:bodyPr/>
                    <a:lstStyle/>
                    <a:p>
                      <a:pPr marL="71755" marR="71755" algn="ctr" rtl="0"/>
                      <a:endParaRPr lang="en-US" b="1">
                        <a:latin typeface="Eras Light ITC" panose="020B0402030504020804" pitchFamily="34" charset="0"/>
                      </a:endParaRPr>
                    </a:p>
                    <a:p>
                      <a:pPr marL="71755" marR="71755" algn="ctr" rtl="0"/>
                      <a:r>
                        <a:rPr lang="en-GB" b="1">
                          <a:solidFill>
                            <a:srgbClr val="0070C0"/>
                          </a:solidFill>
                          <a:effectLst/>
                          <a:latin typeface="Eras Light ITC" panose="020B0402030504020804" pitchFamily="34" charset="0"/>
                        </a:rPr>
                        <a:t>Blue</a:t>
                      </a:r>
                    </a:p>
                  </a:txBody>
                  <a:tcPr marL="68580" marR="68580" marT="0" marB="0"/>
                </a:tc>
                <a:tc>
                  <a:txBody>
                    <a:bodyPr/>
                    <a:lstStyle/>
                    <a:p>
                      <a:pPr marL="628650" lvl="0" indent="-171450" algn="l" rtl="0">
                        <a:buFont typeface="Arial" panose="020B0604020202020204" pitchFamily="34" charset="0"/>
                        <a:buChar char="•"/>
                      </a:pPr>
                      <a:endParaRPr lang="en-GB" sz="900">
                        <a:solidFill>
                          <a:schemeClr val="tx1"/>
                        </a:solidFill>
                        <a:latin typeface="Eras Light ITC" panose="020B0402030504020804" pitchFamily="34" charset="0"/>
                      </a:endParaRP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Understands safety in the workshop and can write some rules.</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Knowledge of fabrics and where they come from</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Knows the names of some equipment, tools and decorative techniques</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Understand how to evaluate designs and a project</a:t>
                      </a:r>
                    </a:p>
                    <a:p>
                      <a:pPr marL="457200" lvl="0" indent="-228600" algn="l">
                        <a:buFont typeface="Arial" panose="020B0604020202020204" pitchFamily="34" charset="0"/>
                        <a:buChar char="•"/>
                      </a:pPr>
                      <a:r>
                        <a:rPr lang="en-GB" sz="900">
                          <a:solidFill>
                            <a:schemeClr val="tx1"/>
                          </a:solidFill>
                          <a:latin typeface="Eras Light ITC" panose="020B0402030504020804" pitchFamily="34" charset="0"/>
                        </a:rPr>
                        <a:t>Knows how to insert  a zip</a:t>
                      </a:r>
                    </a:p>
                    <a:p>
                      <a:pPr marL="457200" lvl="0" indent="-228600" algn="l">
                        <a:buFont typeface="Arial" panose="020B0604020202020204" pitchFamily="34" charset="0"/>
                        <a:buChar char="•"/>
                      </a:pPr>
                      <a:r>
                        <a:rPr lang="en-GB" sz="900">
                          <a:solidFill>
                            <a:schemeClr val="tx1"/>
                          </a:solidFill>
                          <a:latin typeface="Eras Light ITC" panose="020B0402030504020804" pitchFamily="34" charset="0"/>
                        </a:rPr>
                        <a:t>Knows the name of smart materials</a:t>
                      </a:r>
                    </a:p>
                  </a:txBody>
                  <a:tcPr marL="55721" marR="55721" marT="0" marB="0"/>
                </a:tc>
                <a:tc>
                  <a:txBody>
                    <a:bodyPr/>
                    <a:lstStyle/>
                    <a:p>
                      <a:pPr marL="457200" lvl="0" indent="-228600" algn="l" rtl="0">
                        <a:buFont typeface="Arial" panose="020B0604020202020204" pitchFamily="34" charset="0"/>
                        <a:buChar char="•"/>
                      </a:pPr>
                      <a:endParaRPr lang="en-GB" sz="900">
                        <a:solidFill>
                          <a:schemeClr val="tx1"/>
                        </a:solidFill>
                        <a:latin typeface="Eras Light ITC" panose="020B0402030504020804" pitchFamily="34" charset="0"/>
                      </a:endParaRP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Can finish 3 designs to a reasonable standard.</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Selects and uses a range of tools and equipment safely and finishes their pencil case/makeup bag</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Sews the zip to a good standard</a:t>
                      </a:r>
                    </a:p>
                  </a:txBody>
                  <a:tcPr marL="55721" marR="55721" marT="0" marB="0"/>
                </a:tc>
                <a:extLst>
                  <a:ext uri="{0D108BD9-81ED-4DB2-BD59-A6C34878D82A}">
                    <a16:rowId xmlns:a16="http://schemas.microsoft.com/office/drawing/2014/main" val="3298033041"/>
                  </a:ext>
                </a:extLst>
              </a:tr>
              <a:tr h="1192027">
                <a:tc>
                  <a:txBody>
                    <a:bodyPr/>
                    <a:lstStyle/>
                    <a:p>
                      <a:pPr marL="71755" marR="71755" algn="ctr" rtl="0"/>
                      <a:endParaRPr lang="en-GB" b="1">
                        <a:effectLst/>
                        <a:latin typeface="Eras Light ITC" panose="020B0402030504020804" pitchFamily="34" charset="0"/>
                      </a:endParaRPr>
                    </a:p>
                    <a:p>
                      <a:pPr marL="71755" marR="71755" algn="ctr" rtl="0"/>
                      <a:r>
                        <a:rPr lang="en-GB" b="1">
                          <a:solidFill>
                            <a:srgbClr val="00B050"/>
                          </a:solidFill>
                          <a:effectLst/>
                          <a:latin typeface="Eras Light ITC" panose="020B0402030504020804" pitchFamily="34" charset="0"/>
                        </a:rPr>
                        <a:t>Green</a:t>
                      </a:r>
                    </a:p>
                  </a:txBody>
                  <a:tcPr marL="68580" marR="68580" marT="0" marB="0"/>
                </a:tc>
                <a:tc>
                  <a:txBody>
                    <a:bodyPr/>
                    <a:lstStyle/>
                    <a:p>
                      <a:pPr marL="457200" lvl="0" indent="-228600" algn="l" rtl="0">
                        <a:buFont typeface="Arial" panose="020B0604020202020204" pitchFamily="34" charset="0"/>
                        <a:buChar char="•"/>
                      </a:pPr>
                      <a:endParaRPr lang="en-GB" sz="900">
                        <a:solidFill>
                          <a:schemeClr val="tx1"/>
                        </a:solidFill>
                        <a:latin typeface="Eras Light ITC" panose="020B0402030504020804" pitchFamily="34" charset="0"/>
                      </a:endParaRP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Understands safety in the workshop and can copy out rules.</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Some knowledge of fabrics and where they come from</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Explains ideas and suggest ways to make them better.</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Knows the names of some equipment, decorative techniques and tools</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Needs some help in writing an evaluation. Understands how a zip works</a:t>
                      </a:r>
                    </a:p>
                  </a:txBody>
                  <a:tcPr marL="55721" marR="55721" marT="0" marB="0"/>
                </a:tc>
                <a:tc>
                  <a:txBody>
                    <a:bodyPr/>
                    <a:lstStyle/>
                    <a:p>
                      <a:pPr marL="457200" lvl="0" indent="-228600" algn="l" rtl="0">
                        <a:buFont typeface="Arial" panose="020B0604020202020204" pitchFamily="34" charset="0"/>
                        <a:buChar char="•"/>
                      </a:pPr>
                      <a:endParaRPr lang="en-GB" sz="900">
                        <a:solidFill>
                          <a:schemeClr val="tx1"/>
                        </a:solidFill>
                        <a:latin typeface="Eras Light ITC" panose="020B0402030504020804" pitchFamily="34" charset="0"/>
                      </a:endParaRP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Can create 2 or more design ideas</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Selects and uses tools, machines, and processes safely,</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May not finish manufacturing but understands how to insert a zip</a:t>
                      </a:r>
                    </a:p>
                  </a:txBody>
                  <a:tcPr marL="55721" marR="55721" marT="0" marB="0"/>
                </a:tc>
                <a:extLst>
                  <a:ext uri="{0D108BD9-81ED-4DB2-BD59-A6C34878D82A}">
                    <a16:rowId xmlns:a16="http://schemas.microsoft.com/office/drawing/2014/main" val="1469127516"/>
                  </a:ext>
                </a:extLst>
              </a:tr>
              <a:tr h="766303">
                <a:tc>
                  <a:txBody>
                    <a:bodyPr/>
                    <a:lstStyle/>
                    <a:p>
                      <a:pPr marL="71755" marR="71755" algn="ctr" rtl="0"/>
                      <a:endParaRPr lang="en-GB" b="1">
                        <a:effectLst/>
                        <a:latin typeface="Eras Light ITC" panose="020B0402030504020804" pitchFamily="34" charset="0"/>
                      </a:endParaRPr>
                    </a:p>
                    <a:p>
                      <a:pPr marL="71755" marR="71755" algn="ctr" rtl="0"/>
                      <a:r>
                        <a:rPr lang="en-GB" b="1">
                          <a:solidFill>
                            <a:schemeClr val="tx1"/>
                          </a:solidFill>
                          <a:effectLst/>
                          <a:latin typeface="Eras Light ITC" panose="020B0402030504020804" pitchFamily="34" charset="0"/>
                        </a:rPr>
                        <a:t>White</a:t>
                      </a:r>
                    </a:p>
                  </a:txBody>
                  <a:tcPr marL="68580" marR="68580" marT="0" marB="0"/>
                </a:tc>
                <a:tc>
                  <a:txBody>
                    <a:bodyPr/>
                    <a:lstStyle/>
                    <a:p>
                      <a:pPr marL="457200" lvl="0" indent="-228600" algn="l" rtl="0">
                        <a:buFont typeface="Arial" panose="020B0604020202020204" pitchFamily="34" charset="0"/>
                        <a:buChar char="•"/>
                      </a:pPr>
                      <a:endParaRPr lang="en-GB" sz="900">
                        <a:solidFill>
                          <a:schemeClr val="tx1"/>
                        </a:solidFill>
                        <a:latin typeface="Eras Light ITC" panose="020B0402030504020804" pitchFamily="34" charset="0"/>
                      </a:endParaRP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Can be supported to be safe in the workshop.</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Can identify fabrics</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Knows the names of one or two tools and machines</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Can write an evaluation with help</a:t>
                      </a:r>
                    </a:p>
                  </a:txBody>
                  <a:tcPr marL="55721" marR="55721" marT="0" marB="0"/>
                </a:tc>
                <a:tc>
                  <a:txBody>
                    <a:bodyPr/>
                    <a:lstStyle/>
                    <a:p>
                      <a:pPr marL="1828800" lvl="0" indent="-228600" algn="l" rtl="0">
                        <a:buFont typeface="Arial" panose="020B0604020202020204" pitchFamily="34" charset="0"/>
                        <a:buChar char="•"/>
                      </a:pPr>
                      <a:endParaRPr lang="en-GB" sz="900">
                        <a:solidFill>
                          <a:schemeClr val="tx1"/>
                        </a:solidFill>
                        <a:latin typeface="Eras Light ITC" panose="020B0402030504020804" pitchFamily="34" charset="0"/>
                      </a:endParaRP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Draws or demonstrates a simple idea with help.</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Can be helped to use simple tools and equipment safely.</a:t>
                      </a:r>
                    </a:p>
                    <a:p>
                      <a:pPr marL="457200" lvl="0" indent="-228600" algn="l" rtl="0">
                        <a:buFont typeface="Arial" panose="020B0604020202020204" pitchFamily="34" charset="0"/>
                        <a:buChar char="•"/>
                      </a:pPr>
                      <a:r>
                        <a:rPr lang="en-GB" sz="900">
                          <a:solidFill>
                            <a:schemeClr val="tx1"/>
                          </a:solidFill>
                          <a:latin typeface="Eras Light ITC" panose="020B0402030504020804" pitchFamily="34" charset="0"/>
                        </a:rPr>
                        <a:t>Tries to sew the pencil case to a good standard</a:t>
                      </a:r>
                    </a:p>
                  </a:txBody>
                  <a:tcPr marL="55721" marR="55721" marT="0" marB="0"/>
                </a:tc>
                <a:extLst>
                  <a:ext uri="{0D108BD9-81ED-4DB2-BD59-A6C34878D82A}">
                    <a16:rowId xmlns:a16="http://schemas.microsoft.com/office/drawing/2014/main" val="3425795642"/>
                  </a:ext>
                </a:extLst>
              </a:tr>
            </a:tbl>
          </a:graphicData>
        </a:graphic>
      </p:graphicFrame>
      <p:sp>
        <p:nvSpPr>
          <p:cNvPr id="3" name="TextBox 3">
            <a:extLst>
              <a:ext uri="{FF2B5EF4-FFF2-40B4-BE49-F238E27FC236}">
                <a16:creationId xmlns:a16="http://schemas.microsoft.com/office/drawing/2014/main" id="{BA5095EF-E65F-4C24-BE38-59EDADAE0B43}"/>
              </a:ext>
            </a:extLst>
          </p:cNvPr>
          <p:cNvSpPr txBox="1"/>
          <p:nvPr/>
        </p:nvSpPr>
        <p:spPr>
          <a:xfrm>
            <a:off x="3847418" y="2942546"/>
            <a:ext cx="2228850" cy="300148"/>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endParaRPr lang="en-US" sz="1463">
              <a:solidFill>
                <a:srgbClr val="000000"/>
              </a:solidFill>
              <a:latin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A64F9-E457-413C-B660-0AD415B2C930}"/>
              </a:ext>
            </a:extLst>
          </p:cNvPr>
          <p:cNvSpPr>
            <a:spLocks noGrp="1"/>
          </p:cNvSpPr>
          <p:nvPr>
            <p:ph type="title"/>
          </p:nvPr>
        </p:nvSpPr>
        <p:spPr>
          <a:xfrm>
            <a:off x="170164" y="8460"/>
            <a:ext cx="8255000" cy="1143000"/>
          </a:xfrm>
        </p:spPr>
        <p:txBody>
          <a:bodyPr/>
          <a:lstStyle/>
          <a:p>
            <a:br>
              <a:rPr lang="en-US" sz="2400">
                <a:solidFill>
                  <a:schemeClr val="tx1"/>
                </a:solidFill>
                <a:latin typeface="Eras Demi ITC"/>
              </a:rPr>
            </a:br>
            <a:r>
              <a:rPr lang="en-US" sz="1800">
                <a:solidFill>
                  <a:schemeClr val="tx1"/>
                </a:solidFill>
                <a:latin typeface="Eras Demi ITC"/>
              </a:rPr>
              <a:t>Smart Textiles Pencil Case/Makeup bag</a:t>
            </a:r>
          </a:p>
        </p:txBody>
      </p:sp>
      <p:sp>
        <p:nvSpPr>
          <p:cNvPr id="20" name="TextBox 19">
            <a:extLst>
              <a:ext uri="{FF2B5EF4-FFF2-40B4-BE49-F238E27FC236}">
                <a16:creationId xmlns:a16="http://schemas.microsoft.com/office/drawing/2014/main" id="{46805843-AE3F-4E29-BE6F-F8988C8A0313}"/>
              </a:ext>
            </a:extLst>
          </p:cNvPr>
          <p:cNvSpPr txBox="1"/>
          <p:nvPr/>
        </p:nvSpPr>
        <p:spPr>
          <a:xfrm>
            <a:off x="170165" y="1243769"/>
            <a:ext cx="9128536" cy="2031325"/>
          </a:xfrm>
          <a:prstGeom prst="rect">
            <a:avLst/>
          </a:prstGeom>
          <a:noFill/>
          <a:ln>
            <a:solidFill>
              <a:schemeClr val="tx1">
                <a:lumMod val="95000"/>
                <a:lumOff val="5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latin typeface="Eras Light ITC" panose="020B0402030504020804" pitchFamily="34" charset="0"/>
                <a:cs typeface="Segoe UI"/>
              </a:rPr>
              <a:t>Developments in science and engineering lead to changes in materials technology. There are a range of modern materials with impressive properties, as well as traditional ones such as wood or metal. While smart materials are modern materials, modern materials are not necessarily smart. To be classed as a ‘smart material’ they need to exhibit a physical change in response to some external stimuli. In other words, they change when you do something to them, and when you remove what is causing that change, they return to their original form. </a:t>
            </a:r>
          </a:p>
          <a:p>
            <a:r>
              <a:rPr lang="en-GB" sz="1400">
                <a:latin typeface="Eras Light ITC" panose="020B0402030504020804" pitchFamily="34" charset="0"/>
                <a:cs typeface="Segoe UI"/>
              </a:rPr>
              <a:t>Tesco are looking for an innovative, new product that includes creative new technologies that will become the future of their gift set department. They need a variety of industry standard smart products using different smart techniques. The final product must be manufactured to a high quality, show good standards of inserting a zip and a well-practiced decorative technique.</a:t>
            </a:r>
            <a:endParaRPr lang="en-US" sz="1400">
              <a:latin typeface="Eras Light ITC" panose="020B0402030504020804" pitchFamily="34" charset="0"/>
              <a:cs typeface="Segoe UI"/>
            </a:endParaRPr>
          </a:p>
        </p:txBody>
      </p:sp>
      <p:grpSp>
        <p:nvGrpSpPr>
          <p:cNvPr id="22" name="Group 21">
            <a:extLst>
              <a:ext uri="{FF2B5EF4-FFF2-40B4-BE49-F238E27FC236}">
                <a16:creationId xmlns:a16="http://schemas.microsoft.com/office/drawing/2014/main" id="{736D78BF-74BC-4933-BEAD-BFCF2B00A024}"/>
              </a:ext>
            </a:extLst>
          </p:cNvPr>
          <p:cNvGrpSpPr/>
          <p:nvPr/>
        </p:nvGrpSpPr>
        <p:grpSpPr>
          <a:xfrm>
            <a:off x="6527885" y="3275094"/>
            <a:ext cx="2794732" cy="2111623"/>
            <a:chOff x="425977" y="502342"/>
            <a:chExt cx="2794732" cy="2111623"/>
          </a:xfrm>
        </p:grpSpPr>
        <p:grpSp>
          <p:nvGrpSpPr>
            <p:cNvPr id="23" name="Group 22">
              <a:extLst>
                <a:ext uri="{FF2B5EF4-FFF2-40B4-BE49-F238E27FC236}">
                  <a16:creationId xmlns:a16="http://schemas.microsoft.com/office/drawing/2014/main" id="{5450C240-7FC7-4926-A867-7A3129C6A61B}"/>
                </a:ext>
              </a:extLst>
            </p:cNvPr>
            <p:cNvGrpSpPr/>
            <p:nvPr/>
          </p:nvGrpSpPr>
          <p:grpSpPr>
            <a:xfrm>
              <a:off x="425977" y="502342"/>
              <a:ext cx="2770816" cy="2111623"/>
              <a:chOff x="52557" y="2950585"/>
              <a:chExt cx="2770816" cy="2111623"/>
            </a:xfrm>
          </p:grpSpPr>
          <p:grpSp>
            <p:nvGrpSpPr>
              <p:cNvPr id="25" name="Group 24">
                <a:extLst>
                  <a:ext uri="{FF2B5EF4-FFF2-40B4-BE49-F238E27FC236}">
                    <a16:creationId xmlns:a16="http://schemas.microsoft.com/office/drawing/2014/main" id="{A2CF30DA-E32B-4A76-9D91-41C555025AF4}"/>
                  </a:ext>
                </a:extLst>
              </p:cNvPr>
              <p:cNvGrpSpPr/>
              <p:nvPr/>
            </p:nvGrpSpPr>
            <p:grpSpPr>
              <a:xfrm>
                <a:off x="52557" y="2950585"/>
                <a:ext cx="2770816" cy="2111623"/>
                <a:chOff x="21945" y="3104964"/>
                <a:chExt cx="2611394" cy="2088232"/>
              </a:xfrm>
            </p:grpSpPr>
            <p:sp>
              <p:nvSpPr>
                <p:cNvPr id="27" name="Rectangle 26">
                  <a:extLst>
                    <a:ext uri="{FF2B5EF4-FFF2-40B4-BE49-F238E27FC236}">
                      <a16:creationId xmlns:a16="http://schemas.microsoft.com/office/drawing/2014/main" id="{600FDD07-BB0D-4C10-8E25-12438D959135}"/>
                    </a:ext>
                  </a:extLst>
                </p:cNvPr>
                <p:cNvSpPr/>
                <p:nvPr/>
              </p:nvSpPr>
              <p:spPr>
                <a:xfrm>
                  <a:off x="21945" y="3104964"/>
                  <a:ext cx="2611394" cy="2088232"/>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28" name="TextBox 27">
                  <a:extLst>
                    <a:ext uri="{FF2B5EF4-FFF2-40B4-BE49-F238E27FC236}">
                      <a16:creationId xmlns:a16="http://schemas.microsoft.com/office/drawing/2014/main" id="{08D919D2-ED3C-49C4-9624-A30870D6DF47}"/>
                    </a:ext>
                  </a:extLst>
                </p:cNvPr>
                <p:cNvSpPr txBox="1"/>
                <p:nvPr/>
              </p:nvSpPr>
              <p:spPr>
                <a:xfrm>
                  <a:off x="50303" y="3110970"/>
                  <a:ext cx="2276474" cy="1278343"/>
                </a:xfrm>
                <a:prstGeom prst="rect">
                  <a:avLst/>
                </a:prstGeom>
                <a:noFill/>
              </p:spPr>
              <p:txBody>
                <a:bodyPr wrap="square" rtlCol="0">
                  <a:spAutoFit/>
                </a:bodyPr>
                <a:lstStyle/>
                <a:p>
                  <a:pPr marL="0" marR="0" lvl="0" indent="0" defTabSz="914400" eaLnBrk="1" fontAlgn="auto" latinLnBrk="0" hangingPunct="1">
                    <a:lnSpc>
                      <a:spcPct val="100000"/>
                    </a:lnSpc>
                    <a:spcBef>
                      <a:spcPts val="400"/>
                    </a:spcBef>
                    <a:spcAft>
                      <a:spcPts val="0"/>
                    </a:spcAft>
                    <a:buClrTx/>
                    <a:buSzTx/>
                    <a:buFontTx/>
                    <a:buNone/>
                    <a:tabLst/>
                    <a:defRPr/>
                  </a:pPr>
                  <a:r>
                    <a:rPr kumimoji="0" lang="en-GB" sz="1050" b="1" i="0" u="sng" strike="noStrike" kern="0" cap="none" spc="0" normalizeH="0" baseline="0" noProof="0">
                      <a:ln>
                        <a:noFill/>
                      </a:ln>
                      <a:solidFill>
                        <a:prstClr val="black"/>
                      </a:solidFill>
                      <a:effectLst/>
                      <a:uLnTx/>
                      <a:uFillTx/>
                    </a:rPr>
                    <a:t>Design Brief - </a:t>
                  </a:r>
                  <a:r>
                    <a:rPr kumimoji="0" lang="en-GB" sz="1050" b="1" i="1" u="sng" strike="noStrike" kern="0" cap="none" spc="0" normalizeH="0" baseline="0" noProof="0">
                      <a:ln>
                        <a:noFill/>
                      </a:ln>
                      <a:solidFill>
                        <a:prstClr val="black"/>
                      </a:solidFill>
                      <a:effectLst/>
                      <a:uLnTx/>
                      <a:uFillTx/>
                    </a:rPr>
                    <a:t>Success Criteria</a:t>
                  </a:r>
                  <a:endParaRPr kumimoji="0" lang="en-GB" altLang="en-US" sz="1050" b="1" i="1" u="none" strike="noStrike" kern="0" cap="none" spc="0" normalizeH="0" baseline="0" noProof="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altLang="en-US" sz="800" b="0" i="0" u="none" strike="noStrike" kern="0" cap="none" spc="0" normalizeH="0" baseline="0" noProof="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Demonstrate that you can write a </a:t>
                  </a:r>
                  <a:r>
                    <a:rPr kumimoji="0" lang="en-GB" altLang="en-US" sz="800" b="1" i="0" u="none" strike="noStrike" kern="0" cap="none" spc="0" normalizeH="0" baseline="0" noProof="0">
                      <a:ln>
                        <a:noFill/>
                      </a:ln>
                      <a:solidFill>
                        <a:prstClr val="black"/>
                      </a:solidFill>
                      <a:effectLst/>
                      <a:uLnTx/>
                      <a:uFillTx/>
                    </a:rPr>
                    <a:t>clear</a:t>
                  </a:r>
                  <a:r>
                    <a:rPr kumimoji="0" lang="en-GB" altLang="en-US" sz="800" b="0" i="0" u="none" strike="noStrike" kern="0" cap="none" spc="0" normalizeH="0" baseline="0" noProof="0">
                      <a:ln>
                        <a:noFill/>
                      </a:ln>
                      <a:solidFill>
                        <a:prstClr val="black"/>
                      </a:solidFill>
                      <a:effectLst/>
                      <a:uLnTx/>
                      <a:uFillTx/>
                    </a:rPr>
                    <a:t> design brief and </a:t>
                  </a:r>
                  <a:r>
                    <a:rPr kumimoji="0" lang="en-GB" altLang="en-US" sz="800" b="1" i="0" u="none" strike="noStrike" kern="0" cap="none" spc="0" normalizeH="0" baseline="0" noProof="0">
                      <a:ln>
                        <a:noFill/>
                      </a:ln>
                      <a:solidFill>
                        <a:prstClr val="black"/>
                      </a:solidFill>
                      <a:effectLst/>
                      <a:uLnTx/>
                      <a:uFillTx/>
                    </a:rPr>
                    <a:t>plan</a:t>
                  </a:r>
                  <a:r>
                    <a:rPr kumimoji="0" lang="en-GB" altLang="en-US" sz="800" b="0" i="0" u="none" strike="noStrike" kern="0" cap="none" spc="0" normalizeH="0" baseline="0" noProof="0">
                      <a:ln>
                        <a:noFill/>
                      </a:ln>
                      <a:solidFill>
                        <a:prstClr val="black"/>
                      </a:solidFill>
                      <a:effectLst/>
                      <a:uLnTx/>
                      <a:uFillTx/>
                    </a:rPr>
                    <a:t> </a:t>
                  </a:r>
                  <a:r>
                    <a:rPr kumimoji="0" lang="en-GB" altLang="en-US" sz="800" b="1" i="0" u="none" strike="noStrike" kern="0" cap="none" spc="0" normalizeH="0" baseline="0" noProof="0">
                      <a:ln>
                        <a:noFill/>
                      </a:ln>
                      <a:solidFill>
                        <a:prstClr val="black"/>
                      </a:solidFill>
                      <a:effectLst/>
                      <a:uLnTx/>
                      <a:uFillTx/>
                    </a:rPr>
                    <a:t>all</a:t>
                  </a:r>
                  <a:r>
                    <a:rPr kumimoji="0" lang="en-GB" altLang="en-US" sz="800" b="0" i="0" u="none" strike="noStrike" kern="0" cap="none" spc="0" normalizeH="0" baseline="0" noProof="0">
                      <a:ln>
                        <a:noFill/>
                      </a:ln>
                      <a:solidFill>
                        <a:prstClr val="black"/>
                      </a:solidFill>
                      <a:effectLst/>
                      <a:uLnTx/>
                      <a:uFillTx/>
                    </a:rPr>
                    <a:t> your </a:t>
                  </a:r>
                  <a:r>
                    <a:rPr kumimoji="0" lang="en-GB" altLang="en-US" sz="800" b="1" i="0" u="none" strike="noStrike" kern="0" cap="none" spc="0" normalizeH="0" baseline="0" noProof="0">
                      <a:ln>
                        <a:noFill/>
                      </a:ln>
                      <a:solidFill>
                        <a:prstClr val="black"/>
                      </a:solidFill>
                      <a:effectLst/>
                      <a:uLnTx/>
                      <a:uFillTx/>
                    </a:rPr>
                    <a:t>relevant</a:t>
                  </a:r>
                  <a:r>
                    <a:rPr kumimoji="0" lang="en-GB" altLang="en-US" sz="800" b="0" i="0" u="none" strike="noStrike" kern="0" cap="none" spc="0" normalizeH="0" baseline="0" noProof="0">
                      <a:ln>
                        <a:noFill/>
                      </a:ln>
                      <a:solidFill>
                        <a:prstClr val="black"/>
                      </a:solidFill>
                      <a:effectLst/>
                      <a:uLnTx/>
                      <a:uFillTx/>
                    </a:rPr>
                    <a:t> research.</a:t>
                  </a:r>
                </a:p>
                <a:p>
                  <a:pPr marL="87313" marR="0" lvl="0" indent="-87313" defTabSz="914400" eaLnBrk="1" fontAlgn="auto" latinLnBrk="0" hangingPunct="1">
                    <a:lnSpc>
                      <a:spcPct val="100000"/>
                    </a:lnSpc>
                    <a:spcBef>
                      <a:spcPts val="0"/>
                    </a:spcBef>
                    <a:spcAft>
                      <a:spcPts val="0"/>
                    </a:spcAft>
                    <a:buClrTx/>
                    <a:buSzTx/>
                    <a:buFontTx/>
                    <a:buNone/>
                    <a:tabLst/>
                    <a:defRPr/>
                  </a:pPr>
                  <a:endParaRPr kumimoji="0" lang="en-GB" altLang="en-US" sz="600" b="0" i="0" u="none" strike="noStrike" kern="0" cap="none" spc="0" normalizeH="0" baseline="0" noProof="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Demonstrate that you can write a design brief and how to </a:t>
                  </a:r>
                  <a:r>
                    <a:rPr kumimoji="0" lang="en-GB" altLang="en-US" sz="800" b="1" i="0" u="none" strike="noStrike" kern="0" cap="none" spc="0" normalizeH="0" baseline="0" noProof="0">
                      <a:ln>
                        <a:noFill/>
                      </a:ln>
                      <a:solidFill>
                        <a:prstClr val="black"/>
                      </a:solidFill>
                      <a:effectLst/>
                      <a:uLnTx/>
                      <a:uFillTx/>
                    </a:rPr>
                    <a:t>plan</a:t>
                  </a:r>
                  <a:r>
                    <a:rPr kumimoji="0" lang="en-GB" altLang="en-US" sz="800" b="0" i="0" u="none" strike="noStrike" kern="0" cap="none" spc="0" normalizeH="0" baseline="0" noProof="0">
                      <a:ln>
                        <a:noFill/>
                      </a:ln>
                      <a:solidFill>
                        <a:prstClr val="black"/>
                      </a:solidFill>
                      <a:effectLst/>
                      <a:uLnTx/>
                      <a:uFillTx/>
                    </a:rPr>
                    <a:t> research.</a:t>
                  </a:r>
                </a:p>
                <a:p>
                  <a:pPr marL="87313" marR="0" lvl="0" indent="-87313" defTabSz="914400" eaLnBrk="1" fontAlgn="auto" latinLnBrk="0" hangingPunct="1">
                    <a:lnSpc>
                      <a:spcPct val="100000"/>
                    </a:lnSpc>
                    <a:spcBef>
                      <a:spcPts val="0"/>
                    </a:spcBef>
                    <a:spcAft>
                      <a:spcPts val="0"/>
                    </a:spcAft>
                    <a:buClrTx/>
                    <a:buSzTx/>
                    <a:buFontTx/>
                    <a:buNone/>
                    <a:tabLst/>
                    <a:defRPr/>
                  </a:pPr>
                  <a:endParaRPr kumimoji="0" lang="en-GB" altLang="en-US" sz="600" b="0" i="0" u="none" strike="noStrike" kern="0" cap="none" spc="0" normalizeH="0" baseline="0" noProof="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Demonstrate that you can write a </a:t>
                  </a:r>
                  <a:r>
                    <a:rPr kumimoji="0" lang="en-GB" altLang="en-US" sz="800" b="1" i="0" u="none" strike="noStrike" kern="0" cap="none" spc="0" normalizeH="0" baseline="0" noProof="0">
                      <a:ln>
                        <a:noFill/>
                      </a:ln>
                      <a:solidFill>
                        <a:prstClr val="black"/>
                      </a:solidFill>
                      <a:effectLst/>
                      <a:uLnTx/>
                      <a:uFillTx/>
                    </a:rPr>
                    <a:t>basic</a:t>
                  </a:r>
                  <a:r>
                    <a:rPr kumimoji="0" lang="en-GB" altLang="en-US" sz="800" b="0" i="0" u="none" strike="noStrike" kern="0" cap="none" spc="0" normalizeH="0" baseline="0" noProof="0">
                      <a:ln>
                        <a:noFill/>
                      </a:ln>
                      <a:solidFill>
                        <a:prstClr val="black"/>
                      </a:solidFill>
                      <a:effectLst/>
                      <a:uLnTx/>
                      <a:uFillTx/>
                    </a:rPr>
                    <a:t> design brief.</a:t>
                  </a:r>
                </a:p>
              </p:txBody>
            </p:sp>
            <p:sp>
              <p:nvSpPr>
                <p:cNvPr id="29" name="Rectangle 28">
                  <a:extLst>
                    <a:ext uri="{FF2B5EF4-FFF2-40B4-BE49-F238E27FC236}">
                      <a16:creationId xmlns:a16="http://schemas.microsoft.com/office/drawing/2014/main" id="{34AB8EE3-35BB-452C-8ABE-936669FF830B}"/>
                    </a:ext>
                  </a:extLst>
                </p:cNvPr>
                <p:cNvSpPr/>
                <p:nvPr/>
              </p:nvSpPr>
              <p:spPr>
                <a:xfrm>
                  <a:off x="2326777" y="3421164"/>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0" name="Rectangle 29">
                  <a:extLst>
                    <a:ext uri="{FF2B5EF4-FFF2-40B4-BE49-F238E27FC236}">
                      <a16:creationId xmlns:a16="http://schemas.microsoft.com/office/drawing/2014/main" id="{00102339-7648-4E43-BD0A-4BBD157B886E}"/>
                    </a:ext>
                  </a:extLst>
                </p:cNvPr>
                <p:cNvSpPr/>
                <p:nvPr/>
              </p:nvSpPr>
              <p:spPr>
                <a:xfrm>
                  <a:off x="2326777" y="4088269"/>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1" name="Rectangle 30">
                  <a:extLst>
                    <a:ext uri="{FF2B5EF4-FFF2-40B4-BE49-F238E27FC236}">
                      <a16:creationId xmlns:a16="http://schemas.microsoft.com/office/drawing/2014/main" id="{7FCABD54-D65B-48EB-B33B-CF4B69B4428C}"/>
                    </a:ext>
                  </a:extLst>
                </p:cNvPr>
                <p:cNvSpPr/>
                <p:nvPr/>
              </p:nvSpPr>
              <p:spPr>
                <a:xfrm>
                  <a:off x="2326777" y="3754716"/>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96DA3002-9FD4-4A4A-BD36-16BDD7681BF3}"/>
                    </a:ext>
                  </a:extLst>
                </p:cNvPr>
                <p:cNvSpPr/>
                <p:nvPr/>
              </p:nvSpPr>
              <p:spPr>
                <a:xfrm>
                  <a:off x="2326777" y="4086860"/>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5684F8C0-1C3D-4140-8805-3314B6056D9D}"/>
                    </a:ext>
                  </a:extLst>
                </p:cNvPr>
                <p:cNvSpPr/>
                <p:nvPr/>
              </p:nvSpPr>
              <p:spPr>
                <a:xfrm>
                  <a:off x="2326777" y="3753308"/>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pic>
            <p:nvPicPr>
              <p:cNvPr id="26" name="Picture 5" descr="C:\Users\David\AppData\Local\Microsoft\Windows\INetCache\IE\XJVJXHFD\green-steps[1].png">
                <a:extLst>
                  <a:ext uri="{FF2B5EF4-FFF2-40B4-BE49-F238E27FC236}">
                    <a16:creationId xmlns:a16="http://schemas.microsoft.com/office/drawing/2014/main" id="{00CEBA08-FBEA-4741-8255-71F4708890FD}"/>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82646" y="4358836"/>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24" name="Text Box 2">
              <a:extLst>
                <a:ext uri="{FF2B5EF4-FFF2-40B4-BE49-F238E27FC236}">
                  <a16:creationId xmlns:a16="http://schemas.microsoft.com/office/drawing/2014/main" id="{C4FFE265-1357-4DCF-A28D-E5A722AA4502}"/>
                </a:ext>
              </a:extLst>
            </p:cNvPr>
            <p:cNvSpPr txBox="1">
              <a:spLocks noChangeArrowheads="1"/>
            </p:cNvSpPr>
            <p:nvPr/>
          </p:nvSpPr>
          <p:spPr bwMode="auto">
            <a:xfrm>
              <a:off x="963690" y="1802802"/>
              <a:ext cx="2257019" cy="623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en-GB" altLang="en-US" sz="1000" b="1" i="1" u="none" strike="noStrike" kern="0" cap="none" spc="0" normalizeH="0" baseline="0" noProof="0">
                  <a:ln>
                    <a:noFill/>
                  </a:ln>
                  <a:solidFill>
                    <a:prstClr val="black"/>
                  </a:solidFill>
                  <a:effectLst/>
                  <a:uLnTx/>
                  <a:uFillTx/>
                </a:rPr>
                <a:t>Next Steps…</a:t>
              </a:r>
            </a:p>
            <a:p>
              <a:pPr marL="0" marR="0" lvl="0" indent="0" defTabSz="914400" eaLnBrk="0" fontAlgn="base" latinLnBrk="0" hangingPunct="0">
                <a:lnSpc>
                  <a:spcPct val="100000"/>
                </a:lnSpc>
                <a:spcBef>
                  <a:spcPct val="0"/>
                </a:spcBef>
                <a:spcAft>
                  <a:spcPct val="0"/>
                </a:spcAft>
                <a:buClrTx/>
                <a:buSzTx/>
                <a:buFontTx/>
                <a:buNone/>
                <a:tabLst/>
                <a:defRPr/>
              </a:pPr>
              <a:r>
                <a:rPr kumimoji="0" lang="en-GB" altLang="en-US" sz="900" b="1" i="1" u="none" strike="noStrike" kern="0" cap="none" spc="0" normalizeH="0" baseline="0" noProof="0">
                  <a:ln>
                    <a:noFill/>
                  </a:ln>
                  <a:solidFill>
                    <a:prstClr val="black"/>
                  </a:solidFill>
                  <a:effectLst/>
                  <a:uLnTx/>
                  <a:uFillTx/>
                </a:rPr>
                <a:t>Add more detail to your Design Brief regarding Customer, Material and the Shape of your product.  Use ACCESS FM to help you.  What else could you add? </a:t>
              </a:r>
              <a:endParaRPr kumimoji="0" lang="en-US" altLang="en-US" sz="900" b="1" i="1" u="none" strike="noStrike" kern="0" cap="none" spc="0" normalizeH="0" baseline="0" noProof="0">
                <a:ln>
                  <a:noFill/>
                </a:ln>
                <a:solidFill>
                  <a:prstClr val="black"/>
                </a:solidFill>
                <a:effectLst/>
                <a:uLnTx/>
                <a:uFillTx/>
                <a:latin typeface="Arial" panose="020B0604020202020204" pitchFamily="34" charset="0"/>
              </a:endParaRPr>
            </a:p>
          </p:txBody>
        </p:sp>
      </p:grpSp>
      <p:sp>
        <p:nvSpPr>
          <p:cNvPr id="35" name="TextBox 34">
            <a:extLst>
              <a:ext uri="{FF2B5EF4-FFF2-40B4-BE49-F238E27FC236}">
                <a16:creationId xmlns:a16="http://schemas.microsoft.com/office/drawing/2014/main" id="{CD88616A-2BE2-4870-A642-4418D9098129}"/>
              </a:ext>
            </a:extLst>
          </p:cNvPr>
          <p:cNvSpPr txBox="1"/>
          <p:nvPr/>
        </p:nvSpPr>
        <p:spPr>
          <a:xfrm>
            <a:off x="196774" y="3436398"/>
            <a:ext cx="6220735" cy="3293209"/>
          </a:xfrm>
          <a:prstGeom prst="rect">
            <a:avLst/>
          </a:prstGeom>
          <a:noFill/>
          <a:ln>
            <a:solidFill>
              <a:schemeClr val="tx1">
                <a:lumMod val="95000"/>
                <a:lumOff val="5000"/>
              </a:schemeClr>
            </a:solidFill>
          </a:ln>
        </p:spPr>
        <p:txBody>
          <a:bodyPr wrap="square" lIns="91440" tIns="45720" rIns="91440" bIns="45720" rtlCol="0" anchor="t">
            <a:spAutoFit/>
          </a:bodyPr>
          <a:lstStyle/>
          <a:p>
            <a:r>
              <a:rPr lang="en-GB" sz="1600">
                <a:latin typeface="Eras Demi ITC" panose="020B0805030504020804" pitchFamily="34" charset="0"/>
              </a:rPr>
              <a:t>I am going to investigate, analyse and design…. </a:t>
            </a:r>
            <a:r>
              <a:rPr lang="en-GB" sz="160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endParaRPr lang="en-GB" sz="1600"/>
          </a:p>
        </p:txBody>
      </p:sp>
      <p:sp>
        <p:nvSpPr>
          <p:cNvPr id="21" name="TextBox 20">
            <a:extLst>
              <a:ext uri="{FF2B5EF4-FFF2-40B4-BE49-F238E27FC236}">
                <a16:creationId xmlns:a16="http://schemas.microsoft.com/office/drawing/2014/main" id="{B769480C-A314-4372-9520-62E6C1F93352}"/>
              </a:ext>
            </a:extLst>
          </p:cNvPr>
          <p:cNvSpPr txBox="1"/>
          <p:nvPr/>
        </p:nvSpPr>
        <p:spPr>
          <a:xfrm>
            <a:off x="170164" y="165681"/>
            <a:ext cx="5551451" cy="430887"/>
          </a:xfrm>
          <a:prstGeom prst="rect">
            <a:avLst/>
          </a:prstGeom>
          <a:noFill/>
        </p:spPr>
        <p:txBody>
          <a:bodyPr wrap="square">
            <a:spAutoFit/>
          </a:bodyPr>
          <a:lstStyle/>
          <a:p>
            <a:r>
              <a:rPr lang="en-GB" sz="2200" b="1">
                <a:ln w="0">
                  <a:solidFill>
                    <a:srgbClr val="000000"/>
                  </a:solidFill>
                  <a:prstDash val="solid"/>
                </a:ln>
                <a:noFill/>
                <a:latin typeface="Eras Demi ITC" pitchFamily="34"/>
              </a:rPr>
              <a:t>Design Brief </a:t>
            </a:r>
            <a:endParaRPr lang="en-GB" sz="2200"/>
          </a:p>
        </p:txBody>
      </p:sp>
      <p:sp>
        <p:nvSpPr>
          <p:cNvPr id="36" name="TextBox 27">
            <a:extLst>
              <a:ext uri="{FF2B5EF4-FFF2-40B4-BE49-F238E27FC236}">
                <a16:creationId xmlns:a16="http://schemas.microsoft.com/office/drawing/2014/main" id="{7E536425-2471-42E2-9A31-E991C87245DE}"/>
              </a:ext>
            </a:extLst>
          </p:cNvPr>
          <p:cNvSpPr txBox="1"/>
          <p:nvPr/>
        </p:nvSpPr>
        <p:spPr>
          <a:xfrm>
            <a:off x="6527885" y="5460784"/>
            <a:ext cx="2770815" cy="1259961"/>
          </a:xfrm>
          <a:prstGeom prst="rect">
            <a:avLst/>
          </a:prstGeom>
          <a:noFill/>
          <a:ln cap="flat">
            <a:solidFill>
              <a:schemeClr val="tx1"/>
            </a:solidFill>
          </a:ln>
        </p:spPr>
        <p:txBody>
          <a:bodyPr vert="horz" wrap="square" lIns="74295" tIns="37148" rIns="74295" bIns="37148" anchor="t" anchorCtr="1" compatLnSpc="1">
            <a:spAutoFit/>
          </a:bodyPr>
          <a:lstStyle/>
          <a:p>
            <a:pPr algn="ctr" defTabSz="742950">
              <a:defRPr sz="1800" b="0" i="0" u="none" strike="noStrike" kern="0" cap="none" spc="0" baseline="0">
                <a:solidFill>
                  <a:srgbClr val="000000"/>
                </a:solidFill>
                <a:uFillTx/>
              </a:defRPr>
            </a:pPr>
            <a:r>
              <a:rPr lang="en-GB" sz="1100">
                <a:solidFill>
                  <a:srgbClr val="000000"/>
                </a:solidFill>
                <a:latin typeface="Eras Demi ITC"/>
                <a:cs typeface="Arial"/>
              </a:rPr>
              <a:t>Use red, yellow or green stickers to let me know how you’re getting on with each worksheet.</a:t>
            </a:r>
          </a:p>
          <a:p>
            <a:pPr algn="ctr" defTabSz="742950">
              <a:defRPr sz="1800" b="0" i="0" u="none" strike="noStrike" kern="0" cap="none" spc="0" baseline="0">
                <a:solidFill>
                  <a:srgbClr val="000000"/>
                </a:solidFill>
                <a:uFillTx/>
              </a:defRPr>
            </a:pPr>
            <a:endParaRPr lang="en-GB" sz="1100">
              <a:solidFill>
                <a:srgbClr val="000000"/>
              </a:solidFill>
              <a:latin typeface="Eras Demi ITC"/>
            </a:endParaRPr>
          </a:p>
          <a:p>
            <a:pPr algn="ctr" defTabSz="742950">
              <a:defRPr sz="1800" b="0" i="0" u="none" strike="noStrike" kern="0" cap="none" spc="0" baseline="0">
                <a:solidFill>
                  <a:srgbClr val="000000"/>
                </a:solidFill>
                <a:uFillTx/>
              </a:defRPr>
            </a:pPr>
            <a:r>
              <a:rPr lang="en-GB" sz="1100">
                <a:solidFill>
                  <a:srgbClr val="000000"/>
                </a:solidFill>
                <a:latin typeface="Eras Demi ITC"/>
                <a:cs typeface="Arial"/>
              </a:rPr>
              <a:t>Extend yourself and reflect in the boxes throughout the booklet and then improve your work in blue pen</a:t>
            </a:r>
          </a:p>
        </p:txBody>
      </p:sp>
      <p:sp>
        <p:nvSpPr>
          <p:cNvPr id="37" name="TextBox 36">
            <a:extLst>
              <a:ext uri="{FF2B5EF4-FFF2-40B4-BE49-F238E27FC236}">
                <a16:creationId xmlns:a16="http://schemas.microsoft.com/office/drawing/2014/main" id="{FE7EF8E6-17BD-4715-987D-683C55808111}"/>
              </a:ext>
            </a:extLst>
          </p:cNvPr>
          <p:cNvSpPr txBox="1"/>
          <p:nvPr/>
        </p:nvSpPr>
        <p:spPr>
          <a:xfrm>
            <a:off x="6191933" y="251468"/>
            <a:ext cx="3130682" cy="830997"/>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i="1">
                <a:cs typeface="Calibri"/>
              </a:rPr>
              <a:t>Key words: modern technologies, smart materials, thermochromic, photochromic,  design, iterative, evaluate, manufacturing, designing, annotation</a:t>
            </a:r>
            <a:endParaRPr lang="en-US" sz="1200"/>
          </a:p>
        </p:txBody>
      </p:sp>
      <p:sp>
        <p:nvSpPr>
          <p:cNvPr id="39" name="TextBox 3">
            <a:extLst>
              <a:ext uri="{FF2B5EF4-FFF2-40B4-BE49-F238E27FC236}">
                <a16:creationId xmlns:a16="http://schemas.microsoft.com/office/drawing/2014/main" id="{0885FDBE-6AA6-4F65-AF91-3BAC3DB57A07}"/>
              </a:ext>
            </a:extLst>
          </p:cNvPr>
          <p:cNvSpPr txBox="1"/>
          <p:nvPr/>
        </p:nvSpPr>
        <p:spPr>
          <a:xfrm>
            <a:off x="170164" y="859226"/>
            <a:ext cx="3753175" cy="300148"/>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b="1">
                <a:solidFill>
                  <a:srgbClr val="000000"/>
                </a:solidFill>
                <a:latin typeface="Eras Light ITC" panose="020B0402030504020804" pitchFamily="34" charset="0"/>
              </a:rPr>
              <a:t>LI: Recognise the importance of a design brief</a:t>
            </a:r>
          </a:p>
        </p:txBody>
      </p:sp>
      <p:pic>
        <p:nvPicPr>
          <p:cNvPr id="38" name="Picture 2">
            <a:extLst>
              <a:ext uri="{FF2B5EF4-FFF2-40B4-BE49-F238E27FC236}">
                <a16:creationId xmlns:a16="http://schemas.microsoft.com/office/drawing/2014/main" id="{74671186-B2FA-4461-AD1A-8E334FFDB92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5299299" y="3024566"/>
            <a:ext cx="1146193" cy="722716"/>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2">
            <a:extLst>
              <a:ext uri="{FF2B5EF4-FFF2-40B4-BE49-F238E27FC236}">
                <a16:creationId xmlns:a16="http://schemas.microsoft.com/office/drawing/2014/main" id="{8701499B-3DF6-435B-B521-14135E8C0A5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217221">
            <a:off x="9118473" y="1193246"/>
            <a:ext cx="866427" cy="771332"/>
          </a:xfrm>
          <a:prstGeom prst="rect">
            <a:avLst/>
          </a:prstGeom>
          <a:noFill/>
          <a:extLst>
            <a:ext uri="{909E8E84-426E-40DD-AFC4-6F175D3DCCD1}">
              <a14:hiddenFill xmlns:a14="http://schemas.microsoft.com/office/drawing/2010/main">
                <a:solidFill>
                  <a:srgbClr val="FFFFFF"/>
                </a:solidFill>
              </a14:hiddenFill>
            </a:ext>
          </a:extLst>
        </p:spPr>
      </p:pic>
      <p:sp>
        <p:nvSpPr>
          <p:cNvPr id="43" name="Rectangle 42">
            <a:extLst>
              <a:ext uri="{FF2B5EF4-FFF2-40B4-BE49-F238E27FC236}">
                <a16:creationId xmlns:a16="http://schemas.microsoft.com/office/drawing/2014/main" id="{6028DFC2-5817-4724-970A-1E000415163B}"/>
              </a:ext>
            </a:extLst>
          </p:cNvPr>
          <p:cNvSpPr/>
          <p:nvPr/>
        </p:nvSpPr>
        <p:spPr>
          <a:xfrm rot="20781834">
            <a:off x="9110066" y="1406166"/>
            <a:ext cx="635822" cy="345491"/>
          </a:xfrm>
          <a:prstGeom prst="rect">
            <a:avLst/>
          </a:prstGeom>
          <a:noFill/>
        </p:spPr>
        <p:txBody>
          <a:bodyPr wrap="none" lIns="91440" tIns="45720" rIns="91440" bIns="45720">
            <a:prstTxWarp prst="textArchUp">
              <a:avLst/>
            </a:prstTxWarp>
            <a:spAutoFit/>
          </a:bodyPr>
          <a:lstStyle/>
          <a:p>
            <a:pPr algn="ctr"/>
            <a:r>
              <a:rPr lang="en-US" sz="120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Tree>
    <p:extLst>
      <p:ext uri="{BB962C8B-B14F-4D97-AF65-F5344CB8AC3E}">
        <p14:creationId xmlns:p14="http://schemas.microsoft.com/office/powerpoint/2010/main" val="7555060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5">
            <a:extLst>
              <a:ext uri="{FF2B5EF4-FFF2-40B4-BE49-F238E27FC236}">
                <a16:creationId xmlns:a16="http://schemas.microsoft.com/office/drawing/2014/main" id="{AC935AA8-EF5C-484E-BDDE-E0F16AF1E533}"/>
              </a:ext>
            </a:extLst>
          </p:cNvPr>
          <p:cNvSpPr txBox="1"/>
          <p:nvPr/>
        </p:nvSpPr>
        <p:spPr>
          <a:xfrm>
            <a:off x="357261" y="252643"/>
            <a:ext cx="5590703" cy="505909"/>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2800" b="1">
                <a:ln w="0">
                  <a:solidFill>
                    <a:srgbClr val="000000"/>
                  </a:solidFill>
                  <a:prstDash val="solid"/>
                </a:ln>
                <a:noFill/>
                <a:latin typeface="Eras Demi ITC"/>
              </a:rPr>
              <a:t>Health and Safety</a:t>
            </a:r>
            <a:endParaRPr lang="en-GB" sz="2800" b="1">
              <a:ln w="0">
                <a:solidFill>
                  <a:srgbClr val="000000"/>
                </a:solidFill>
                <a:prstDash val="solid"/>
              </a:ln>
              <a:latin typeface="Eras Demi ITC"/>
            </a:endParaRPr>
          </a:p>
        </p:txBody>
      </p:sp>
      <p:sp>
        <p:nvSpPr>
          <p:cNvPr id="13" name="TextBox 17">
            <a:extLst>
              <a:ext uri="{FF2B5EF4-FFF2-40B4-BE49-F238E27FC236}">
                <a16:creationId xmlns:a16="http://schemas.microsoft.com/office/drawing/2014/main" id="{EF5EB1D2-BDAA-44B4-8587-867A1F1399B8}"/>
              </a:ext>
            </a:extLst>
          </p:cNvPr>
          <p:cNvSpPr txBox="1"/>
          <p:nvPr/>
        </p:nvSpPr>
        <p:spPr>
          <a:xfrm>
            <a:off x="4002185" y="375831"/>
            <a:ext cx="4385778" cy="382798"/>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2000" b="1">
                <a:solidFill>
                  <a:srgbClr val="000000"/>
                </a:solidFill>
                <a:latin typeface="Eras Light ITC" panose="020B0402030504020804" pitchFamily="34" charset="0"/>
              </a:rPr>
              <a:t>LI: Recall hazards in a textiles workshop</a:t>
            </a:r>
            <a:endParaRPr lang="en-GB" sz="2000" b="1">
              <a:solidFill>
                <a:srgbClr val="000000"/>
              </a:solidFill>
              <a:latin typeface="Eras Light ITC" panose="020B0402030504020804" pitchFamily="34" charset="0"/>
              <a:cs typeface="Calibri"/>
            </a:endParaRPr>
          </a:p>
        </p:txBody>
      </p:sp>
      <p:graphicFrame>
        <p:nvGraphicFramePr>
          <p:cNvPr id="34" name="Table 34">
            <a:extLst>
              <a:ext uri="{FF2B5EF4-FFF2-40B4-BE49-F238E27FC236}">
                <a16:creationId xmlns:a16="http://schemas.microsoft.com/office/drawing/2014/main" id="{0544253B-EA10-4B21-A627-1D715F8F3A81}"/>
              </a:ext>
            </a:extLst>
          </p:cNvPr>
          <p:cNvGraphicFramePr>
            <a:graphicFrameLocks noGrp="1"/>
          </p:cNvGraphicFramePr>
          <p:nvPr>
            <p:extLst>
              <p:ext uri="{D42A27DB-BD31-4B8C-83A1-F6EECF244321}">
                <p14:modId xmlns:p14="http://schemas.microsoft.com/office/powerpoint/2010/main" val="1679123615"/>
              </p:ext>
            </p:extLst>
          </p:nvPr>
        </p:nvGraphicFramePr>
        <p:xfrm>
          <a:off x="388494" y="1017940"/>
          <a:ext cx="9129011" cy="4823835"/>
        </p:xfrm>
        <a:graphic>
          <a:graphicData uri="http://schemas.openxmlformats.org/drawingml/2006/table">
            <a:tbl>
              <a:tblPr firstRow="1" bandRow="1">
                <a:tableStyleId>{5940675A-B579-460E-94D1-54222C63F5DA}</a:tableStyleId>
              </a:tblPr>
              <a:tblGrid>
                <a:gridCol w="2454578">
                  <a:extLst>
                    <a:ext uri="{9D8B030D-6E8A-4147-A177-3AD203B41FA5}">
                      <a16:colId xmlns:a16="http://schemas.microsoft.com/office/drawing/2014/main" val="3699464420"/>
                    </a:ext>
                  </a:extLst>
                </a:gridCol>
                <a:gridCol w="4135797">
                  <a:extLst>
                    <a:ext uri="{9D8B030D-6E8A-4147-A177-3AD203B41FA5}">
                      <a16:colId xmlns:a16="http://schemas.microsoft.com/office/drawing/2014/main" val="1742991584"/>
                    </a:ext>
                  </a:extLst>
                </a:gridCol>
                <a:gridCol w="2538636">
                  <a:extLst>
                    <a:ext uri="{9D8B030D-6E8A-4147-A177-3AD203B41FA5}">
                      <a16:colId xmlns:a16="http://schemas.microsoft.com/office/drawing/2014/main" val="1396743886"/>
                    </a:ext>
                  </a:extLst>
                </a:gridCol>
              </a:tblGrid>
              <a:tr h="791480">
                <a:tc>
                  <a:txBody>
                    <a:bodyPr/>
                    <a:lstStyle/>
                    <a:p>
                      <a:endParaRPr lang="en-GB"/>
                    </a:p>
                  </a:txBody>
                  <a:tcPr>
                    <a:solidFill>
                      <a:schemeClr val="bg1"/>
                    </a:solidFill>
                  </a:tcPr>
                </a:tc>
                <a:tc>
                  <a:txBody>
                    <a:bodyPr/>
                    <a:lstStyle/>
                    <a:p>
                      <a:endParaRPr lang="en-GB"/>
                    </a:p>
                  </a:txBody>
                  <a:tcPr>
                    <a:solidFill>
                      <a:schemeClr val="bg1"/>
                    </a:solidFill>
                  </a:tcPr>
                </a:tc>
                <a:tc>
                  <a:txBody>
                    <a:bodyPr/>
                    <a:lstStyle/>
                    <a:p>
                      <a:endParaRPr lang="en-GB"/>
                    </a:p>
                  </a:txBody>
                  <a:tcPr>
                    <a:solidFill>
                      <a:schemeClr val="bg1"/>
                    </a:solidFill>
                  </a:tcPr>
                </a:tc>
                <a:extLst>
                  <a:ext uri="{0D108BD9-81ED-4DB2-BD59-A6C34878D82A}">
                    <a16:rowId xmlns:a16="http://schemas.microsoft.com/office/drawing/2014/main" val="3439472420"/>
                  </a:ext>
                </a:extLst>
              </a:tr>
              <a:tr h="806471">
                <a:tc>
                  <a:txBody>
                    <a:bodyPr/>
                    <a:lstStyle/>
                    <a:p>
                      <a:pPr algn="ctr"/>
                      <a:endParaRPr lang="en-GB">
                        <a:latin typeface="Eras Light ITC" panose="020B0402030504020804" pitchFamily="34" charset="0"/>
                      </a:endParaRPr>
                    </a:p>
                    <a:p>
                      <a:pPr algn="ctr"/>
                      <a:r>
                        <a:rPr lang="en-GB">
                          <a:latin typeface="Eras Light ITC" panose="020B0402030504020804" pitchFamily="34" charset="0"/>
                        </a:rPr>
                        <a:t>Fabric Scissors</a:t>
                      </a:r>
                    </a:p>
                  </a:txBody>
                  <a:tcPr>
                    <a:solidFill>
                      <a:schemeClr val="bg1"/>
                    </a:solidFill>
                  </a:tcPr>
                </a:tc>
                <a:tc>
                  <a:txBody>
                    <a:bodyPr/>
                    <a:lstStyle/>
                    <a:p>
                      <a:endParaRPr lang="en-GB"/>
                    </a:p>
                  </a:txBody>
                  <a:tcPr>
                    <a:solidFill>
                      <a:schemeClr val="bg1"/>
                    </a:solidFill>
                  </a:tcPr>
                </a:tc>
                <a:tc>
                  <a:txBody>
                    <a:bodyPr/>
                    <a:lstStyle/>
                    <a:p>
                      <a:endParaRPr lang="en-GB"/>
                    </a:p>
                  </a:txBody>
                  <a:tcPr>
                    <a:solidFill>
                      <a:schemeClr val="bg1"/>
                    </a:solidFill>
                  </a:tcPr>
                </a:tc>
                <a:extLst>
                  <a:ext uri="{0D108BD9-81ED-4DB2-BD59-A6C34878D82A}">
                    <a16:rowId xmlns:a16="http://schemas.microsoft.com/office/drawing/2014/main" val="3987900565"/>
                  </a:ext>
                </a:extLst>
              </a:tr>
              <a:tr h="806471">
                <a:tc>
                  <a:txBody>
                    <a:bodyPr/>
                    <a:lstStyle/>
                    <a:p>
                      <a:pPr algn="ctr"/>
                      <a:endParaRPr lang="en-GB">
                        <a:latin typeface="Eras Light ITC" panose="020B0402030504020804" pitchFamily="34" charset="0"/>
                      </a:endParaRPr>
                    </a:p>
                    <a:p>
                      <a:pPr algn="ctr"/>
                      <a:r>
                        <a:rPr lang="en-GB">
                          <a:latin typeface="Eras Light ITC" panose="020B0402030504020804" pitchFamily="34" charset="0"/>
                        </a:rPr>
                        <a:t>Sewing Machine</a:t>
                      </a:r>
                    </a:p>
                  </a:txBody>
                  <a:tcPr>
                    <a:solidFill>
                      <a:schemeClr val="bg1"/>
                    </a:solidFill>
                  </a:tcPr>
                </a:tc>
                <a:tc>
                  <a:txBody>
                    <a:bodyPr/>
                    <a:lstStyle/>
                    <a:p>
                      <a:endParaRPr lang="en-GB"/>
                    </a:p>
                  </a:txBody>
                  <a:tcPr>
                    <a:solidFill>
                      <a:schemeClr val="bg1"/>
                    </a:solidFill>
                  </a:tcPr>
                </a:tc>
                <a:tc>
                  <a:txBody>
                    <a:bodyPr/>
                    <a:lstStyle/>
                    <a:p>
                      <a:endParaRPr lang="en-GB"/>
                    </a:p>
                  </a:txBody>
                  <a:tcPr>
                    <a:solidFill>
                      <a:schemeClr val="bg1"/>
                    </a:solidFill>
                  </a:tcPr>
                </a:tc>
                <a:extLst>
                  <a:ext uri="{0D108BD9-81ED-4DB2-BD59-A6C34878D82A}">
                    <a16:rowId xmlns:a16="http://schemas.microsoft.com/office/drawing/2014/main" val="103948221"/>
                  </a:ext>
                </a:extLst>
              </a:tr>
              <a:tr h="806471">
                <a:tc>
                  <a:txBody>
                    <a:bodyPr/>
                    <a:lstStyle/>
                    <a:p>
                      <a:pPr algn="ctr"/>
                      <a:endParaRPr lang="en-GB">
                        <a:latin typeface="Eras Light ITC" panose="020B0402030504020804" pitchFamily="34" charset="0"/>
                      </a:endParaRPr>
                    </a:p>
                    <a:p>
                      <a:pPr algn="ctr"/>
                      <a:r>
                        <a:rPr lang="en-GB">
                          <a:latin typeface="Eras Light ITC" panose="020B0402030504020804" pitchFamily="34" charset="0"/>
                        </a:rPr>
                        <a:t>Pins</a:t>
                      </a:r>
                    </a:p>
                  </a:txBody>
                  <a:tcPr>
                    <a:solidFill>
                      <a:schemeClr val="bg1"/>
                    </a:solidFill>
                  </a:tcPr>
                </a:tc>
                <a:tc>
                  <a:txBody>
                    <a:bodyPr/>
                    <a:lstStyle/>
                    <a:p>
                      <a:endParaRPr lang="en-GB"/>
                    </a:p>
                  </a:txBody>
                  <a:tcPr>
                    <a:solidFill>
                      <a:schemeClr val="bg1"/>
                    </a:solidFill>
                  </a:tcPr>
                </a:tc>
                <a:tc>
                  <a:txBody>
                    <a:bodyPr/>
                    <a:lstStyle/>
                    <a:p>
                      <a:endParaRPr lang="en-GB"/>
                    </a:p>
                  </a:txBody>
                  <a:tcPr>
                    <a:solidFill>
                      <a:schemeClr val="bg1"/>
                    </a:solidFill>
                  </a:tcPr>
                </a:tc>
                <a:extLst>
                  <a:ext uri="{0D108BD9-81ED-4DB2-BD59-A6C34878D82A}">
                    <a16:rowId xmlns:a16="http://schemas.microsoft.com/office/drawing/2014/main" val="618845360"/>
                  </a:ext>
                </a:extLst>
              </a:tr>
              <a:tr h="806471">
                <a:tc>
                  <a:txBody>
                    <a:bodyPr/>
                    <a:lstStyle/>
                    <a:p>
                      <a:pPr algn="ctr"/>
                      <a:endParaRPr lang="en-GB">
                        <a:latin typeface="Eras Light ITC" panose="020B0402030504020804" pitchFamily="34" charset="0"/>
                      </a:endParaRPr>
                    </a:p>
                    <a:p>
                      <a:pPr algn="ctr"/>
                      <a:r>
                        <a:rPr lang="en-GB">
                          <a:latin typeface="Eras Light ITC" panose="020B0402030504020804" pitchFamily="34" charset="0"/>
                        </a:rPr>
                        <a:t>Needles </a:t>
                      </a:r>
                    </a:p>
                  </a:txBody>
                  <a:tcPr>
                    <a:solidFill>
                      <a:schemeClr val="bg1"/>
                    </a:solidFill>
                  </a:tcPr>
                </a:tc>
                <a:tc>
                  <a:txBody>
                    <a:bodyPr/>
                    <a:lstStyle/>
                    <a:p>
                      <a:endParaRPr lang="en-GB"/>
                    </a:p>
                  </a:txBody>
                  <a:tcPr>
                    <a:solidFill>
                      <a:schemeClr val="bg1"/>
                    </a:solidFill>
                  </a:tcPr>
                </a:tc>
                <a:tc>
                  <a:txBody>
                    <a:bodyPr/>
                    <a:lstStyle/>
                    <a:p>
                      <a:endParaRPr lang="en-GB"/>
                    </a:p>
                  </a:txBody>
                  <a:tcPr>
                    <a:solidFill>
                      <a:schemeClr val="bg1"/>
                    </a:solidFill>
                  </a:tcPr>
                </a:tc>
                <a:extLst>
                  <a:ext uri="{0D108BD9-81ED-4DB2-BD59-A6C34878D82A}">
                    <a16:rowId xmlns:a16="http://schemas.microsoft.com/office/drawing/2014/main" val="1873331521"/>
                  </a:ext>
                </a:extLst>
              </a:tr>
              <a:tr h="806471">
                <a:tc>
                  <a:txBody>
                    <a:bodyPr/>
                    <a:lstStyle/>
                    <a:p>
                      <a:pPr algn="ctr"/>
                      <a:endParaRPr lang="en-GB">
                        <a:latin typeface="Eras Light ITC" panose="020B0402030504020804" pitchFamily="34" charset="0"/>
                      </a:endParaRPr>
                    </a:p>
                    <a:p>
                      <a:pPr algn="ctr"/>
                      <a:r>
                        <a:rPr lang="en-GB">
                          <a:latin typeface="Eras Light ITC" panose="020B0402030504020804" pitchFamily="34" charset="0"/>
                        </a:rPr>
                        <a:t>Bags/Coats/Chairs</a:t>
                      </a:r>
                    </a:p>
                  </a:txBody>
                  <a:tcPr>
                    <a:solidFill>
                      <a:schemeClr val="bg1"/>
                    </a:solidFill>
                  </a:tcPr>
                </a:tc>
                <a:tc>
                  <a:txBody>
                    <a:bodyPr/>
                    <a:lstStyle/>
                    <a:p>
                      <a:endParaRPr lang="en-GB"/>
                    </a:p>
                  </a:txBody>
                  <a:tcPr>
                    <a:solidFill>
                      <a:schemeClr val="bg1"/>
                    </a:solidFill>
                  </a:tcPr>
                </a:tc>
                <a:tc>
                  <a:txBody>
                    <a:bodyPr/>
                    <a:lstStyle/>
                    <a:p>
                      <a:endParaRPr lang="en-GB"/>
                    </a:p>
                  </a:txBody>
                  <a:tcPr>
                    <a:solidFill>
                      <a:schemeClr val="bg1"/>
                    </a:solidFill>
                  </a:tcPr>
                </a:tc>
                <a:extLst>
                  <a:ext uri="{0D108BD9-81ED-4DB2-BD59-A6C34878D82A}">
                    <a16:rowId xmlns:a16="http://schemas.microsoft.com/office/drawing/2014/main" val="1158121101"/>
                  </a:ext>
                </a:extLst>
              </a:tr>
            </a:tbl>
          </a:graphicData>
        </a:graphic>
      </p:graphicFrame>
      <p:sp>
        <p:nvSpPr>
          <p:cNvPr id="35" name="TextBox 34">
            <a:extLst>
              <a:ext uri="{FF2B5EF4-FFF2-40B4-BE49-F238E27FC236}">
                <a16:creationId xmlns:a16="http://schemas.microsoft.com/office/drawing/2014/main" id="{69802A2A-D748-45E7-A467-36FD158E2BAC}"/>
              </a:ext>
            </a:extLst>
          </p:cNvPr>
          <p:cNvSpPr txBox="1"/>
          <p:nvPr/>
        </p:nvSpPr>
        <p:spPr>
          <a:xfrm>
            <a:off x="4039206" y="1283807"/>
            <a:ext cx="3081764" cy="369332"/>
          </a:xfrm>
          <a:prstGeom prst="rect">
            <a:avLst/>
          </a:prstGeom>
          <a:noFill/>
        </p:spPr>
        <p:txBody>
          <a:bodyPr wrap="square" lIns="91440" tIns="45720" rIns="91440" bIns="45720" rtlCol="0" anchor="t">
            <a:spAutoFit/>
          </a:bodyPr>
          <a:lstStyle/>
          <a:p>
            <a:r>
              <a:rPr lang="en-GB">
                <a:latin typeface="Eras Demi ITC"/>
              </a:rPr>
              <a:t>SAFETY RULE</a:t>
            </a:r>
          </a:p>
        </p:txBody>
      </p:sp>
      <p:sp>
        <p:nvSpPr>
          <p:cNvPr id="36" name="TextBox 35">
            <a:extLst>
              <a:ext uri="{FF2B5EF4-FFF2-40B4-BE49-F238E27FC236}">
                <a16:creationId xmlns:a16="http://schemas.microsoft.com/office/drawing/2014/main" id="{345F8BDA-DC41-4466-9A8D-98D04E603373}"/>
              </a:ext>
            </a:extLst>
          </p:cNvPr>
          <p:cNvSpPr txBox="1"/>
          <p:nvPr/>
        </p:nvSpPr>
        <p:spPr>
          <a:xfrm>
            <a:off x="6725241" y="1260285"/>
            <a:ext cx="3081764" cy="369332"/>
          </a:xfrm>
          <a:prstGeom prst="rect">
            <a:avLst/>
          </a:prstGeom>
          <a:noFill/>
        </p:spPr>
        <p:txBody>
          <a:bodyPr wrap="square" lIns="91440" tIns="45720" rIns="91440" bIns="45720" rtlCol="0" anchor="t">
            <a:spAutoFit/>
          </a:bodyPr>
          <a:lstStyle/>
          <a:p>
            <a:pPr algn="ctr"/>
            <a:r>
              <a:rPr lang="en-GB">
                <a:latin typeface="Eras Demi ITC"/>
              </a:rPr>
              <a:t>REASON</a:t>
            </a:r>
          </a:p>
        </p:txBody>
      </p:sp>
      <p:sp>
        <p:nvSpPr>
          <p:cNvPr id="37" name="TextBox 36">
            <a:extLst>
              <a:ext uri="{FF2B5EF4-FFF2-40B4-BE49-F238E27FC236}">
                <a16:creationId xmlns:a16="http://schemas.microsoft.com/office/drawing/2014/main" id="{133DEC1E-6B23-46E2-A4C8-196C58C7CB5F}"/>
              </a:ext>
            </a:extLst>
          </p:cNvPr>
          <p:cNvSpPr txBox="1"/>
          <p:nvPr/>
        </p:nvSpPr>
        <p:spPr>
          <a:xfrm>
            <a:off x="552810" y="1294266"/>
            <a:ext cx="3081764" cy="369332"/>
          </a:xfrm>
          <a:prstGeom prst="rect">
            <a:avLst/>
          </a:prstGeom>
          <a:noFill/>
        </p:spPr>
        <p:txBody>
          <a:bodyPr wrap="square" lIns="91440" tIns="45720" rIns="91440" bIns="45720" rtlCol="0" anchor="t">
            <a:spAutoFit/>
          </a:bodyPr>
          <a:lstStyle/>
          <a:p>
            <a:r>
              <a:rPr lang="en-GB">
                <a:latin typeface="Eras Demi ITC"/>
              </a:rPr>
              <a:t>ITEM/EQUIPMENT</a:t>
            </a:r>
          </a:p>
        </p:txBody>
      </p:sp>
      <p:cxnSp>
        <p:nvCxnSpPr>
          <p:cNvPr id="7" name="Straight Connector 6">
            <a:extLst>
              <a:ext uri="{FF2B5EF4-FFF2-40B4-BE49-F238E27FC236}">
                <a16:creationId xmlns:a16="http://schemas.microsoft.com/office/drawing/2014/main" id="{F7B4EFF6-5A5E-4824-9B15-4B7B705FFF3E}"/>
              </a:ext>
            </a:extLst>
          </p:cNvPr>
          <p:cNvCxnSpPr>
            <a:cxnSpLocks/>
          </p:cNvCxnSpPr>
          <p:nvPr/>
        </p:nvCxnSpPr>
        <p:spPr>
          <a:xfrm>
            <a:off x="2891849" y="2208199"/>
            <a:ext cx="6625656" cy="0"/>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ACE98411-01E9-4FC4-8041-D80F33923527}"/>
              </a:ext>
            </a:extLst>
          </p:cNvPr>
          <p:cNvCxnSpPr>
            <a:cxnSpLocks/>
          </p:cNvCxnSpPr>
          <p:nvPr/>
        </p:nvCxnSpPr>
        <p:spPr>
          <a:xfrm>
            <a:off x="2891849" y="2971448"/>
            <a:ext cx="6625656" cy="0"/>
          </a:xfrm>
          <a:prstGeom prst="line">
            <a:avLst/>
          </a:prstGeom>
        </p:spPr>
        <p:style>
          <a:lnRef idx="1">
            <a:schemeClr val="dk1"/>
          </a:lnRef>
          <a:fillRef idx="0">
            <a:schemeClr val="dk1"/>
          </a:fillRef>
          <a:effectRef idx="0">
            <a:schemeClr val="dk1"/>
          </a:effectRef>
          <a:fontRef idx="minor">
            <a:schemeClr val="tx1"/>
          </a:fontRef>
        </p:style>
      </p:cxnSp>
      <p:cxnSp>
        <p:nvCxnSpPr>
          <p:cNvPr id="16" name="Straight Connector 15">
            <a:extLst>
              <a:ext uri="{FF2B5EF4-FFF2-40B4-BE49-F238E27FC236}">
                <a16:creationId xmlns:a16="http://schemas.microsoft.com/office/drawing/2014/main" id="{55D26169-EFCB-48D7-A0D1-8CED325B25A1}"/>
              </a:ext>
            </a:extLst>
          </p:cNvPr>
          <p:cNvCxnSpPr>
            <a:cxnSpLocks/>
          </p:cNvCxnSpPr>
          <p:nvPr/>
        </p:nvCxnSpPr>
        <p:spPr>
          <a:xfrm>
            <a:off x="2891850" y="3829635"/>
            <a:ext cx="6625655" cy="0"/>
          </a:xfrm>
          <a:prstGeom prst="line">
            <a:avLst/>
          </a:prstGeom>
        </p:spPr>
        <p:style>
          <a:lnRef idx="1">
            <a:schemeClr val="dk1"/>
          </a:lnRef>
          <a:fillRef idx="0">
            <a:schemeClr val="dk1"/>
          </a:fillRef>
          <a:effectRef idx="0">
            <a:schemeClr val="dk1"/>
          </a:effectRef>
          <a:fontRef idx="minor">
            <a:schemeClr val="tx1"/>
          </a:fontRef>
        </p:style>
      </p:cxnSp>
      <p:cxnSp>
        <p:nvCxnSpPr>
          <p:cNvPr id="17" name="Straight Connector 16">
            <a:extLst>
              <a:ext uri="{FF2B5EF4-FFF2-40B4-BE49-F238E27FC236}">
                <a16:creationId xmlns:a16="http://schemas.microsoft.com/office/drawing/2014/main" id="{4E868928-33D1-4B24-82DB-6DCED30652E2}"/>
              </a:ext>
            </a:extLst>
          </p:cNvPr>
          <p:cNvCxnSpPr>
            <a:cxnSpLocks/>
          </p:cNvCxnSpPr>
          <p:nvPr/>
        </p:nvCxnSpPr>
        <p:spPr>
          <a:xfrm>
            <a:off x="2891850" y="4654094"/>
            <a:ext cx="6625655" cy="0"/>
          </a:xfrm>
          <a:prstGeom prst="line">
            <a:avLst/>
          </a:prstGeom>
        </p:spPr>
        <p:style>
          <a:lnRef idx="1">
            <a:schemeClr val="dk1"/>
          </a:lnRef>
          <a:fillRef idx="0">
            <a:schemeClr val="dk1"/>
          </a:fillRef>
          <a:effectRef idx="0">
            <a:schemeClr val="dk1"/>
          </a:effectRef>
          <a:fontRef idx="minor">
            <a:schemeClr val="tx1"/>
          </a:fontRef>
        </p:style>
      </p:cxnSp>
      <p:cxnSp>
        <p:nvCxnSpPr>
          <p:cNvPr id="18" name="Straight Connector 17">
            <a:extLst>
              <a:ext uri="{FF2B5EF4-FFF2-40B4-BE49-F238E27FC236}">
                <a16:creationId xmlns:a16="http://schemas.microsoft.com/office/drawing/2014/main" id="{73D8BA22-E158-48E9-8392-1B28008C8098}"/>
              </a:ext>
            </a:extLst>
          </p:cNvPr>
          <p:cNvCxnSpPr>
            <a:cxnSpLocks/>
          </p:cNvCxnSpPr>
          <p:nvPr/>
        </p:nvCxnSpPr>
        <p:spPr>
          <a:xfrm>
            <a:off x="2891849" y="5463563"/>
            <a:ext cx="6625656" cy="0"/>
          </a:xfrm>
          <a:prstGeom prst="line">
            <a:avLst/>
          </a:prstGeom>
        </p:spPr>
        <p:style>
          <a:lnRef idx="1">
            <a:schemeClr val="dk1"/>
          </a:lnRef>
          <a:fillRef idx="0">
            <a:schemeClr val="dk1"/>
          </a:fillRef>
          <a:effectRef idx="0">
            <a:schemeClr val="dk1"/>
          </a:effectRef>
          <a:fontRef idx="minor">
            <a:schemeClr val="tx1"/>
          </a:fontRef>
        </p:style>
      </p:cxnSp>
      <p:pic>
        <p:nvPicPr>
          <p:cNvPr id="14" name="Picture 2">
            <a:extLst>
              <a:ext uri="{FF2B5EF4-FFF2-40B4-BE49-F238E27FC236}">
                <a16:creationId xmlns:a16="http://schemas.microsoft.com/office/drawing/2014/main" id="{9798FA05-AEE8-44CA-9298-69CB43BBA5B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1212811" flipV="1">
            <a:off x="8522409" y="229172"/>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BC1353E-53D1-4651-B617-E213B270D865}"/>
              </a:ext>
            </a:extLst>
          </p:cNvPr>
          <p:cNvSpPr txBox="1"/>
          <p:nvPr/>
        </p:nvSpPr>
        <p:spPr>
          <a:xfrm>
            <a:off x="357261" y="5901536"/>
            <a:ext cx="9129011" cy="738664"/>
          </a:xfrm>
          <a:prstGeom prst="rect">
            <a:avLst/>
          </a:prstGeom>
          <a:noFill/>
          <a:ln>
            <a:solidFill>
              <a:schemeClr val="tx1"/>
            </a:solidFill>
          </a:ln>
        </p:spPr>
        <p:txBody>
          <a:bodyPr wrap="square" rtlCol="0">
            <a:spAutoFit/>
          </a:bodyPr>
          <a:lstStyle/>
          <a:p>
            <a:r>
              <a:rPr lang="en-GB" sz="1400">
                <a:latin typeface="Eras Demi ITC" panose="020B0805030504020804" pitchFamily="34" charset="0"/>
              </a:rPr>
              <a:t>I declare that I know how to work safely in a textiles workshop</a:t>
            </a:r>
          </a:p>
          <a:p>
            <a:endParaRPr lang="en-GB" sz="1400">
              <a:latin typeface="Eras Demi ITC" panose="020B0805030504020804" pitchFamily="34" charset="0"/>
            </a:endParaRPr>
          </a:p>
          <a:p>
            <a:r>
              <a:rPr lang="en-GB" sz="1400">
                <a:latin typeface="Eras Demi ITC" panose="020B0805030504020804" pitchFamily="34" charset="0"/>
              </a:rPr>
              <a:t>Print name:  ……………………............................                                  Sign: …………………………………..</a:t>
            </a:r>
          </a:p>
        </p:txBody>
      </p:sp>
      <p:sp>
        <p:nvSpPr>
          <p:cNvPr id="19" name="Rectangle 18">
            <a:extLst>
              <a:ext uri="{FF2B5EF4-FFF2-40B4-BE49-F238E27FC236}">
                <a16:creationId xmlns:a16="http://schemas.microsoft.com/office/drawing/2014/main" id="{1A814544-E445-4F20-A78D-F07326C2C071}"/>
              </a:ext>
            </a:extLst>
          </p:cNvPr>
          <p:cNvSpPr/>
          <p:nvPr/>
        </p:nvSpPr>
        <p:spPr>
          <a:xfrm>
            <a:off x="8855696" y="547774"/>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8D3A29F3-5AB7-4106-8698-19EC89D9ECD9}"/>
              </a:ext>
            </a:extLst>
          </p:cNvPr>
          <p:cNvSpPr txBox="1"/>
          <p:nvPr/>
        </p:nvSpPr>
        <p:spPr>
          <a:xfrm>
            <a:off x="196182" y="608869"/>
            <a:ext cx="7019260" cy="2085252"/>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endParaRPr lang="en-GB" sz="1463">
              <a:solidFill>
                <a:srgbClr val="000000"/>
              </a:solidFill>
              <a:latin typeface="Calibri"/>
            </a:endParaRPr>
          </a:p>
          <a:p>
            <a:pPr defTabSz="742950">
              <a:defRPr sz="1800" b="0" i="0" u="none" strike="noStrike" kern="0" cap="none" spc="0" baseline="0">
                <a:solidFill>
                  <a:srgbClr val="000000"/>
                </a:solidFill>
                <a:uFillTx/>
              </a:defRPr>
            </a:pPr>
            <a:r>
              <a:rPr lang="en-GB" sz="1450">
                <a:solidFill>
                  <a:srgbClr val="000000"/>
                </a:solidFill>
                <a:latin typeface="Eras Demi ITC"/>
              </a:rPr>
              <a:t>What is a smart material?</a:t>
            </a:r>
          </a:p>
          <a:p>
            <a:pPr defTabSz="742950">
              <a:defRPr sz="1800" b="0" i="0" u="none" strike="noStrike" kern="0" cap="none" spc="0" baseline="0">
                <a:solidFill>
                  <a:srgbClr val="000000"/>
                </a:solidFill>
                <a:uFillTx/>
              </a:defRPr>
            </a:pPr>
            <a:endParaRPr lang="en-GB" sz="1450">
              <a:solidFill>
                <a:srgbClr val="000000"/>
              </a:solidFill>
              <a:latin typeface="Eras Demi ITC"/>
            </a:endParaRPr>
          </a:p>
          <a:p>
            <a:pPr defTabSz="742950">
              <a:defRPr sz="1800" b="0" i="0" u="none" strike="noStrike" kern="0" cap="none" spc="0" baseline="0">
                <a:solidFill>
                  <a:srgbClr val="000000"/>
                </a:solidFill>
                <a:uFillTx/>
              </a:defRPr>
            </a:pPr>
            <a:endParaRPr lang="en-GB" sz="1450">
              <a:solidFill>
                <a:srgbClr val="000000"/>
              </a:solidFill>
              <a:latin typeface="Eras Demi ITC"/>
            </a:endParaRPr>
          </a:p>
          <a:p>
            <a:pPr defTabSz="742950">
              <a:defRPr sz="1800" b="0" i="0" u="none" strike="noStrike" kern="0" cap="none" spc="0" baseline="0">
                <a:solidFill>
                  <a:srgbClr val="000000"/>
                </a:solidFill>
                <a:uFillTx/>
              </a:defRPr>
            </a:pPr>
            <a:endParaRPr lang="en-GB" sz="1450">
              <a:solidFill>
                <a:srgbClr val="000000"/>
              </a:solidFill>
              <a:latin typeface="Eras Demi ITC"/>
            </a:endParaRPr>
          </a:p>
          <a:p>
            <a:pPr defTabSz="742950">
              <a:defRPr sz="1800" b="0" i="0" u="none" strike="noStrike" kern="0" cap="none" spc="0" baseline="0">
                <a:solidFill>
                  <a:srgbClr val="000000"/>
                </a:solidFill>
                <a:uFillTx/>
              </a:defRPr>
            </a:pPr>
            <a:r>
              <a:rPr lang="en-GB" sz="1450">
                <a:solidFill>
                  <a:srgbClr val="000000"/>
                </a:solidFill>
                <a:latin typeface="Eras Demi ITC"/>
              </a:rPr>
              <a:t>Choose 3 of these and write down a definition for them and where you would find them used. (Extend yourself by defining all 5). Thermochromic, photochromic, </a:t>
            </a:r>
            <a:r>
              <a:rPr lang="en-GB" sz="1450" err="1">
                <a:solidFill>
                  <a:srgbClr val="000000"/>
                </a:solidFill>
                <a:latin typeface="Eras Demi ITC"/>
              </a:rPr>
              <a:t>hydrochromic</a:t>
            </a:r>
            <a:r>
              <a:rPr lang="en-GB" sz="1450">
                <a:solidFill>
                  <a:srgbClr val="000000"/>
                </a:solidFill>
                <a:latin typeface="Eras Demi ITC"/>
              </a:rPr>
              <a:t>, shape memory polymer, electrochromic</a:t>
            </a:r>
          </a:p>
          <a:p>
            <a:pPr defTabSz="742950">
              <a:defRPr sz="1800" b="0" i="0" u="none" strike="noStrike" kern="0" cap="none" spc="0" baseline="0">
                <a:solidFill>
                  <a:srgbClr val="000000"/>
                </a:solidFill>
                <a:uFillTx/>
              </a:defRPr>
            </a:pPr>
            <a:endParaRPr lang="en-GB" sz="1450">
              <a:solidFill>
                <a:srgbClr val="000000"/>
              </a:solidFill>
              <a:latin typeface="Eras Demi ITC"/>
            </a:endParaRPr>
          </a:p>
        </p:txBody>
      </p:sp>
      <p:cxnSp>
        <p:nvCxnSpPr>
          <p:cNvPr id="4" name="Straight Connector 9">
            <a:extLst>
              <a:ext uri="{FF2B5EF4-FFF2-40B4-BE49-F238E27FC236}">
                <a16:creationId xmlns:a16="http://schemas.microsoft.com/office/drawing/2014/main" id="{F0CC6DB3-462F-4445-BEC8-EA2C23F6D3D9}"/>
              </a:ext>
            </a:extLst>
          </p:cNvPr>
          <p:cNvCxnSpPr/>
          <p:nvPr/>
        </p:nvCxnSpPr>
        <p:spPr>
          <a:xfrm>
            <a:off x="311301" y="3318103"/>
            <a:ext cx="8048622" cy="0"/>
          </a:xfrm>
          <a:prstGeom prst="straightConnector1">
            <a:avLst/>
          </a:prstGeom>
          <a:noFill/>
          <a:ln w="19046" cap="flat">
            <a:solidFill>
              <a:srgbClr val="000000"/>
            </a:solidFill>
            <a:prstDash val="solid"/>
            <a:miter/>
          </a:ln>
        </p:spPr>
      </p:cxnSp>
      <p:cxnSp>
        <p:nvCxnSpPr>
          <p:cNvPr id="5" name="Straight Connector 11">
            <a:extLst>
              <a:ext uri="{FF2B5EF4-FFF2-40B4-BE49-F238E27FC236}">
                <a16:creationId xmlns:a16="http://schemas.microsoft.com/office/drawing/2014/main" id="{FD86A2F4-9191-4A49-AF0E-3411A5EDE810}"/>
              </a:ext>
            </a:extLst>
          </p:cNvPr>
          <p:cNvCxnSpPr/>
          <p:nvPr/>
        </p:nvCxnSpPr>
        <p:spPr>
          <a:xfrm>
            <a:off x="311301" y="3687762"/>
            <a:ext cx="8048622" cy="0"/>
          </a:xfrm>
          <a:prstGeom prst="straightConnector1">
            <a:avLst/>
          </a:prstGeom>
          <a:noFill/>
          <a:ln w="19046" cap="flat">
            <a:solidFill>
              <a:srgbClr val="000000"/>
            </a:solidFill>
            <a:prstDash val="solid"/>
            <a:miter/>
          </a:ln>
        </p:spPr>
      </p:cxnSp>
      <p:cxnSp>
        <p:nvCxnSpPr>
          <p:cNvPr id="6" name="Straight Connector 12">
            <a:extLst>
              <a:ext uri="{FF2B5EF4-FFF2-40B4-BE49-F238E27FC236}">
                <a16:creationId xmlns:a16="http://schemas.microsoft.com/office/drawing/2014/main" id="{AE03227A-AEFA-4678-91C1-EFF6E839D96F}"/>
              </a:ext>
            </a:extLst>
          </p:cNvPr>
          <p:cNvCxnSpPr/>
          <p:nvPr/>
        </p:nvCxnSpPr>
        <p:spPr>
          <a:xfrm>
            <a:off x="311301" y="4134955"/>
            <a:ext cx="8048622" cy="0"/>
          </a:xfrm>
          <a:prstGeom prst="straightConnector1">
            <a:avLst/>
          </a:prstGeom>
          <a:noFill/>
          <a:ln w="19046" cap="flat">
            <a:solidFill>
              <a:srgbClr val="000000"/>
            </a:solidFill>
            <a:prstDash val="solid"/>
            <a:miter/>
          </a:ln>
        </p:spPr>
      </p:cxnSp>
      <p:cxnSp>
        <p:nvCxnSpPr>
          <p:cNvPr id="7" name="Straight Connector 13">
            <a:extLst>
              <a:ext uri="{FF2B5EF4-FFF2-40B4-BE49-F238E27FC236}">
                <a16:creationId xmlns:a16="http://schemas.microsoft.com/office/drawing/2014/main" id="{874E0DD8-A1C2-4927-9AD1-291B6C739240}"/>
              </a:ext>
            </a:extLst>
          </p:cNvPr>
          <p:cNvCxnSpPr/>
          <p:nvPr/>
        </p:nvCxnSpPr>
        <p:spPr>
          <a:xfrm>
            <a:off x="311301" y="4533939"/>
            <a:ext cx="8048622" cy="0"/>
          </a:xfrm>
          <a:prstGeom prst="straightConnector1">
            <a:avLst/>
          </a:prstGeom>
          <a:noFill/>
          <a:ln w="19046" cap="flat">
            <a:solidFill>
              <a:srgbClr val="000000"/>
            </a:solidFill>
            <a:prstDash val="solid"/>
            <a:miter/>
          </a:ln>
        </p:spPr>
      </p:cxnSp>
      <p:cxnSp>
        <p:nvCxnSpPr>
          <p:cNvPr id="8" name="Straight Connector 14">
            <a:extLst>
              <a:ext uri="{FF2B5EF4-FFF2-40B4-BE49-F238E27FC236}">
                <a16:creationId xmlns:a16="http://schemas.microsoft.com/office/drawing/2014/main" id="{6FB6A3F2-1407-4070-9BA5-F399914125DB}"/>
              </a:ext>
            </a:extLst>
          </p:cNvPr>
          <p:cNvCxnSpPr/>
          <p:nvPr/>
        </p:nvCxnSpPr>
        <p:spPr>
          <a:xfrm>
            <a:off x="311301" y="4891184"/>
            <a:ext cx="8048622" cy="0"/>
          </a:xfrm>
          <a:prstGeom prst="straightConnector1">
            <a:avLst/>
          </a:prstGeom>
          <a:noFill/>
          <a:ln w="19046" cap="flat">
            <a:solidFill>
              <a:srgbClr val="000000"/>
            </a:solidFill>
            <a:prstDash val="solid"/>
            <a:miter/>
          </a:ln>
        </p:spPr>
      </p:cxnSp>
      <p:cxnSp>
        <p:nvCxnSpPr>
          <p:cNvPr id="9" name="Straight Connector 15">
            <a:extLst>
              <a:ext uri="{FF2B5EF4-FFF2-40B4-BE49-F238E27FC236}">
                <a16:creationId xmlns:a16="http://schemas.microsoft.com/office/drawing/2014/main" id="{99D15347-2FED-4CD9-96AD-CB6D5BD24962}"/>
              </a:ext>
            </a:extLst>
          </p:cNvPr>
          <p:cNvCxnSpPr/>
          <p:nvPr/>
        </p:nvCxnSpPr>
        <p:spPr>
          <a:xfrm>
            <a:off x="311301" y="2941580"/>
            <a:ext cx="8048622" cy="0"/>
          </a:xfrm>
          <a:prstGeom prst="straightConnector1">
            <a:avLst/>
          </a:prstGeom>
          <a:noFill/>
          <a:ln w="19046" cap="flat">
            <a:solidFill>
              <a:srgbClr val="000000"/>
            </a:solidFill>
            <a:prstDash val="solid"/>
            <a:miter/>
          </a:ln>
        </p:spPr>
      </p:cxnSp>
      <p:cxnSp>
        <p:nvCxnSpPr>
          <p:cNvPr id="10" name="Straight Connector 16">
            <a:extLst>
              <a:ext uri="{FF2B5EF4-FFF2-40B4-BE49-F238E27FC236}">
                <a16:creationId xmlns:a16="http://schemas.microsoft.com/office/drawing/2014/main" id="{26DD0490-A612-4CD0-921A-7CB90993C99A}"/>
              </a:ext>
            </a:extLst>
          </p:cNvPr>
          <p:cNvCxnSpPr/>
          <p:nvPr/>
        </p:nvCxnSpPr>
        <p:spPr>
          <a:xfrm>
            <a:off x="311301" y="5313636"/>
            <a:ext cx="8048622" cy="0"/>
          </a:xfrm>
          <a:prstGeom prst="straightConnector1">
            <a:avLst/>
          </a:prstGeom>
          <a:noFill/>
          <a:ln w="19046" cap="flat">
            <a:solidFill>
              <a:srgbClr val="000000"/>
            </a:solidFill>
            <a:prstDash val="solid"/>
            <a:miter/>
          </a:ln>
        </p:spPr>
      </p:cxnSp>
      <p:cxnSp>
        <p:nvCxnSpPr>
          <p:cNvPr id="11" name="Straight Connector 22">
            <a:extLst>
              <a:ext uri="{FF2B5EF4-FFF2-40B4-BE49-F238E27FC236}">
                <a16:creationId xmlns:a16="http://schemas.microsoft.com/office/drawing/2014/main" id="{695E6889-0128-4713-809B-698521F27B72}"/>
              </a:ext>
            </a:extLst>
          </p:cNvPr>
          <p:cNvCxnSpPr/>
          <p:nvPr/>
        </p:nvCxnSpPr>
        <p:spPr>
          <a:xfrm>
            <a:off x="311301" y="5732353"/>
            <a:ext cx="8048622" cy="0"/>
          </a:xfrm>
          <a:prstGeom prst="straightConnector1">
            <a:avLst/>
          </a:prstGeom>
          <a:noFill/>
          <a:ln w="19046" cap="flat">
            <a:solidFill>
              <a:srgbClr val="000000"/>
            </a:solidFill>
            <a:prstDash val="solid"/>
            <a:miter/>
          </a:ln>
        </p:spPr>
      </p:cxnSp>
      <p:cxnSp>
        <p:nvCxnSpPr>
          <p:cNvPr id="12" name="Straight Connector 23">
            <a:extLst>
              <a:ext uri="{FF2B5EF4-FFF2-40B4-BE49-F238E27FC236}">
                <a16:creationId xmlns:a16="http://schemas.microsoft.com/office/drawing/2014/main" id="{B62C7BBB-93F4-4227-9C4B-5C716D189D6E}"/>
              </a:ext>
            </a:extLst>
          </p:cNvPr>
          <p:cNvCxnSpPr>
            <a:cxnSpLocks/>
          </p:cNvCxnSpPr>
          <p:nvPr/>
        </p:nvCxnSpPr>
        <p:spPr>
          <a:xfrm>
            <a:off x="311301" y="2551254"/>
            <a:ext cx="9273139" cy="0"/>
          </a:xfrm>
          <a:prstGeom prst="straightConnector1">
            <a:avLst/>
          </a:prstGeom>
          <a:noFill/>
          <a:ln w="19046" cap="flat">
            <a:solidFill>
              <a:srgbClr val="000000"/>
            </a:solidFill>
            <a:prstDash val="solid"/>
            <a:miter/>
          </a:ln>
        </p:spPr>
      </p:cxnSp>
      <p:sp>
        <p:nvSpPr>
          <p:cNvPr id="21" name="TextBox 32">
            <a:extLst>
              <a:ext uri="{FF2B5EF4-FFF2-40B4-BE49-F238E27FC236}">
                <a16:creationId xmlns:a16="http://schemas.microsoft.com/office/drawing/2014/main" id="{BA0B49ED-72E3-4850-85C1-7770C78DDBD0}"/>
              </a:ext>
            </a:extLst>
          </p:cNvPr>
          <p:cNvSpPr txBox="1"/>
          <p:nvPr/>
        </p:nvSpPr>
        <p:spPr>
          <a:xfrm>
            <a:off x="196183" y="514412"/>
            <a:ext cx="4966910" cy="300148"/>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b="1">
                <a:solidFill>
                  <a:srgbClr val="000000"/>
                </a:solidFill>
                <a:latin typeface="Eras Light ITC" panose="020B0402030504020804" pitchFamily="34" charset="0"/>
              </a:rPr>
              <a:t>LI: Obtain knowledge about smart materials and their uses</a:t>
            </a:r>
          </a:p>
        </p:txBody>
      </p:sp>
      <p:cxnSp>
        <p:nvCxnSpPr>
          <p:cNvPr id="25" name="Straight Connector 22">
            <a:extLst>
              <a:ext uri="{FF2B5EF4-FFF2-40B4-BE49-F238E27FC236}">
                <a16:creationId xmlns:a16="http://schemas.microsoft.com/office/drawing/2014/main" id="{3CF97EDC-CA74-4659-9910-61A80C3EF1E4}"/>
              </a:ext>
            </a:extLst>
          </p:cNvPr>
          <p:cNvCxnSpPr/>
          <p:nvPr/>
        </p:nvCxnSpPr>
        <p:spPr>
          <a:xfrm>
            <a:off x="311301" y="6561790"/>
            <a:ext cx="8048622" cy="0"/>
          </a:xfrm>
          <a:prstGeom prst="straightConnector1">
            <a:avLst/>
          </a:prstGeom>
          <a:noFill/>
          <a:ln w="19046" cap="flat">
            <a:solidFill>
              <a:srgbClr val="000000"/>
            </a:solidFill>
            <a:prstDash val="solid"/>
            <a:miter/>
          </a:ln>
        </p:spPr>
      </p:cxnSp>
      <p:cxnSp>
        <p:nvCxnSpPr>
          <p:cNvPr id="26" name="Straight Connector 22">
            <a:extLst>
              <a:ext uri="{FF2B5EF4-FFF2-40B4-BE49-F238E27FC236}">
                <a16:creationId xmlns:a16="http://schemas.microsoft.com/office/drawing/2014/main" id="{77979CC9-6C05-416C-91FF-E00A101325D6}"/>
              </a:ext>
            </a:extLst>
          </p:cNvPr>
          <p:cNvCxnSpPr/>
          <p:nvPr/>
        </p:nvCxnSpPr>
        <p:spPr>
          <a:xfrm>
            <a:off x="311301" y="6141301"/>
            <a:ext cx="8048622" cy="0"/>
          </a:xfrm>
          <a:prstGeom prst="straightConnector1">
            <a:avLst/>
          </a:prstGeom>
          <a:noFill/>
          <a:ln w="19046" cap="flat">
            <a:solidFill>
              <a:srgbClr val="000000"/>
            </a:solidFill>
            <a:prstDash val="solid"/>
            <a:miter/>
          </a:ln>
        </p:spPr>
      </p:cxnSp>
      <p:pic>
        <p:nvPicPr>
          <p:cNvPr id="24" name="Picture 23">
            <a:extLst>
              <a:ext uri="{FF2B5EF4-FFF2-40B4-BE49-F238E27FC236}">
                <a16:creationId xmlns:a16="http://schemas.microsoft.com/office/drawing/2014/main" id="{9AD2570E-5C3A-4278-BCE3-72D90471CD9A}"/>
              </a:ext>
            </a:extLst>
          </p:cNvPr>
          <p:cNvPicPr>
            <a:picLocks noChangeAspect="1"/>
          </p:cNvPicPr>
          <p:nvPr/>
        </p:nvPicPr>
        <p:blipFill rotWithShape="1">
          <a:blip r:embed="rId2"/>
          <a:srcRect l="9570" t="4747" r="10589"/>
          <a:stretch/>
        </p:blipFill>
        <p:spPr>
          <a:xfrm>
            <a:off x="4584813" y="2488429"/>
            <a:ext cx="5261259" cy="4091020"/>
          </a:xfrm>
          <a:prstGeom prst="rect">
            <a:avLst/>
          </a:prstGeom>
        </p:spPr>
      </p:pic>
      <p:sp>
        <p:nvSpPr>
          <p:cNvPr id="17" name="TextBox 5">
            <a:extLst>
              <a:ext uri="{FF2B5EF4-FFF2-40B4-BE49-F238E27FC236}">
                <a16:creationId xmlns:a16="http://schemas.microsoft.com/office/drawing/2014/main" id="{B8D38B14-3B77-46D7-BAA0-18150CF6BF97}"/>
              </a:ext>
            </a:extLst>
          </p:cNvPr>
          <p:cNvSpPr txBox="1"/>
          <p:nvPr/>
        </p:nvSpPr>
        <p:spPr>
          <a:xfrm>
            <a:off x="196183" y="43618"/>
            <a:ext cx="5590703" cy="505909"/>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2800" b="1">
                <a:ln w="0">
                  <a:solidFill>
                    <a:srgbClr val="000000"/>
                  </a:solidFill>
                  <a:prstDash val="solid"/>
                </a:ln>
                <a:noFill/>
                <a:latin typeface="Eras Demi ITC"/>
              </a:rPr>
              <a:t>Smart materials</a:t>
            </a:r>
            <a:endParaRPr lang="en-GB" sz="2800" b="1">
              <a:ln w="0">
                <a:solidFill>
                  <a:srgbClr val="000000"/>
                </a:solidFill>
                <a:prstDash val="solid"/>
              </a:ln>
              <a:latin typeface="Eras Demi ITC"/>
            </a:endParaRPr>
          </a:p>
        </p:txBody>
      </p:sp>
      <p:pic>
        <p:nvPicPr>
          <p:cNvPr id="18" name="Picture 2">
            <a:extLst>
              <a:ext uri="{FF2B5EF4-FFF2-40B4-BE49-F238E27FC236}">
                <a16:creationId xmlns:a16="http://schemas.microsoft.com/office/drawing/2014/main" id="{20C0C959-FD1A-43AE-8D3F-AF8AD192269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8399085" y="379480"/>
            <a:ext cx="1146193" cy="722716"/>
          </a:xfrm>
          <a:prstGeom prst="rect">
            <a:avLst/>
          </a:prstGeom>
          <a:noFill/>
          <a:extLst>
            <a:ext uri="{909E8E84-426E-40DD-AFC4-6F175D3DCCD1}">
              <a14:hiddenFill xmlns:a14="http://schemas.microsoft.com/office/drawing/2010/main">
                <a:solidFill>
                  <a:srgbClr val="FFFFFF"/>
                </a:solidFill>
              </a14:hiddenFill>
            </a:ext>
          </a:extLst>
        </p:spPr>
      </p:pic>
      <p:cxnSp>
        <p:nvCxnSpPr>
          <p:cNvPr id="20" name="Straight Connector 23">
            <a:extLst>
              <a:ext uri="{FF2B5EF4-FFF2-40B4-BE49-F238E27FC236}">
                <a16:creationId xmlns:a16="http://schemas.microsoft.com/office/drawing/2014/main" id="{1F15FBEB-BB8B-41FB-A74F-55F74F759593}"/>
              </a:ext>
            </a:extLst>
          </p:cNvPr>
          <p:cNvCxnSpPr>
            <a:cxnSpLocks/>
          </p:cNvCxnSpPr>
          <p:nvPr/>
        </p:nvCxnSpPr>
        <p:spPr>
          <a:xfrm>
            <a:off x="196182" y="1429490"/>
            <a:ext cx="9273139" cy="0"/>
          </a:xfrm>
          <a:prstGeom prst="straightConnector1">
            <a:avLst/>
          </a:prstGeom>
          <a:noFill/>
          <a:ln w="19046" cap="flat">
            <a:solidFill>
              <a:srgbClr val="000000"/>
            </a:solidFill>
            <a:prstDash val="solid"/>
            <a:miter/>
          </a:ln>
        </p:spPr>
      </p:cxnSp>
      <p:sp>
        <p:nvSpPr>
          <p:cNvPr id="19" name="Rectangle 18">
            <a:extLst>
              <a:ext uri="{FF2B5EF4-FFF2-40B4-BE49-F238E27FC236}">
                <a16:creationId xmlns:a16="http://schemas.microsoft.com/office/drawing/2014/main" id="{281D78EF-015A-47F0-8B2F-3A50B807E119}"/>
              </a:ext>
            </a:extLst>
          </p:cNvPr>
          <p:cNvSpPr/>
          <p:nvPr/>
        </p:nvSpPr>
        <p:spPr>
          <a:xfrm>
            <a:off x="8732372" y="731388"/>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7EADEEE-A709-4E21-9AC4-26D684AD1B43}"/>
              </a:ext>
            </a:extLst>
          </p:cNvPr>
          <p:cNvSpPr txBox="1"/>
          <p:nvPr/>
        </p:nvSpPr>
        <p:spPr>
          <a:xfrm>
            <a:off x="2685452" y="252834"/>
            <a:ext cx="4233171" cy="352020"/>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a:solidFill>
                  <a:srgbClr val="000000"/>
                </a:solidFill>
                <a:latin typeface="Eras Demi ITC"/>
              </a:rPr>
              <a:t>Stick inspiration </a:t>
            </a:r>
            <a:r>
              <a:rPr lang="en-GB" err="1">
                <a:solidFill>
                  <a:srgbClr val="000000"/>
                </a:solidFill>
                <a:latin typeface="Eras Demi ITC"/>
              </a:rPr>
              <a:t>Moodboard</a:t>
            </a:r>
            <a:r>
              <a:rPr lang="en-GB">
                <a:solidFill>
                  <a:srgbClr val="000000"/>
                </a:solidFill>
                <a:latin typeface="Eras Demi ITC"/>
              </a:rPr>
              <a:t> HW here</a:t>
            </a:r>
          </a:p>
        </p:txBody>
      </p:sp>
      <p:pic>
        <p:nvPicPr>
          <p:cNvPr id="3" name="Picture 2">
            <a:extLst>
              <a:ext uri="{FF2B5EF4-FFF2-40B4-BE49-F238E27FC236}">
                <a16:creationId xmlns:a16="http://schemas.microsoft.com/office/drawing/2014/main" id="{C476804E-202D-4E50-ADCA-D9E170C38041}"/>
              </a:ext>
            </a:extLst>
          </p:cNvPr>
          <p:cNvPicPr>
            <a:picLocks noChangeAspect="1"/>
          </p:cNvPicPr>
          <p:nvPr/>
        </p:nvPicPr>
        <p:blipFill>
          <a:blip r:embed="rId2"/>
          <a:stretch>
            <a:fillRect/>
          </a:stretch>
        </p:blipFill>
        <p:spPr>
          <a:xfrm>
            <a:off x="7014113" y="4658650"/>
            <a:ext cx="2816596" cy="2127688"/>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1">
            <a:extLst>
              <a:ext uri="{FF2B5EF4-FFF2-40B4-BE49-F238E27FC236}">
                <a16:creationId xmlns:a16="http://schemas.microsoft.com/office/drawing/2014/main" id="{5AE5AD16-7BED-4013-8EDF-177BB7516E56}"/>
              </a:ext>
            </a:extLst>
          </p:cNvPr>
          <p:cNvGraphicFramePr>
            <a:graphicFrameLocks noGrp="1"/>
          </p:cNvGraphicFramePr>
          <p:nvPr/>
        </p:nvGraphicFramePr>
        <p:xfrm>
          <a:off x="229088" y="1461135"/>
          <a:ext cx="9066066" cy="5120640"/>
        </p:xfrm>
        <a:graphic>
          <a:graphicData uri="http://schemas.openxmlformats.org/drawingml/2006/table">
            <a:tbl>
              <a:tblPr firstRow="1" bandRow="1">
                <a:tableStyleId>{5940675A-B579-460E-94D1-54222C63F5DA}</a:tableStyleId>
              </a:tblPr>
              <a:tblGrid>
                <a:gridCol w="1809574">
                  <a:extLst>
                    <a:ext uri="{9D8B030D-6E8A-4147-A177-3AD203B41FA5}">
                      <a16:colId xmlns:a16="http://schemas.microsoft.com/office/drawing/2014/main" val="929129688"/>
                    </a:ext>
                  </a:extLst>
                </a:gridCol>
                <a:gridCol w="7256492">
                  <a:extLst>
                    <a:ext uri="{9D8B030D-6E8A-4147-A177-3AD203B41FA5}">
                      <a16:colId xmlns:a16="http://schemas.microsoft.com/office/drawing/2014/main" val="2869347110"/>
                    </a:ext>
                  </a:extLst>
                </a:gridCol>
              </a:tblGrid>
              <a:tr h="0">
                <a:tc>
                  <a:txBody>
                    <a:bodyPr/>
                    <a:lstStyle/>
                    <a:p>
                      <a:r>
                        <a:rPr lang="en-US">
                          <a:latin typeface="Eras Demi ITC" panose="020B0805030504020804" pitchFamily="34" charset="0"/>
                        </a:rPr>
                        <a:t>Aesthetics </a:t>
                      </a:r>
                    </a:p>
                  </a:txBody>
                  <a:tcPr/>
                </a:tc>
                <a:tc>
                  <a:txBody>
                    <a:bodyPr/>
                    <a:lstStyle/>
                    <a:p>
                      <a:pPr marL="285750" indent="-285750">
                        <a:buFont typeface="Wingdings" panose="05000000000000000000" pitchFamily="2" charset="2"/>
                        <a:buChar char="Ø"/>
                      </a:pPr>
                      <a:r>
                        <a:rPr lang="en-US">
                          <a:solidFill>
                            <a:schemeClr val="tx1"/>
                          </a:solidFill>
                        </a:rPr>
                        <a:t> </a:t>
                      </a:r>
                    </a:p>
                    <a:p>
                      <a:pPr marL="285750" indent="-285750">
                        <a:buFont typeface="Wingdings" panose="05000000000000000000" pitchFamily="2" charset="2"/>
                        <a:buChar char="Ø"/>
                      </a:pPr>
                      <a:r>
                        <a:rPr lang="en-US">
                          <a:solidFill>
                            <a:schemeClr val="tx1"/>
                          </a:solidFill>
                        </a:rPr>
                        <a:t> </a:t>
                      </a:r>
                    </a:p>
                  </a:txBody>
                  <a:tcPr/>
                </a:tc>
                <a:extLst>
                  <a:ext uri="{0D108BD9-81ED-4DB2-BD59-A6C34878D82A}">
                    <a16:rowId xmlns:a16="http://schemas.microsoft.com/office/drawing/2014/main" val="2591836845"/>
                  </a:ext>
                </a:extLst>
              </a:tr>
              <a:tr h="603751">
                <a:tc>
                  <a:txBody>
                    <a:bodyPr/>
                    <a:lstStyle/>
                    <a:p>
                      <a:r>
                        <a:rPr lang="en-US">
                          <a:latin typeface="Eras Demi ITC" panose="020B0805030504020804" pitchFamily="34" charset="0"/>
                        </a:rPr>
                        <a:t>Consumer</a:t>
                      </a: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a:solidFill>
                            <a:schemeClr val="tx1"/>
                          </a:solidFill>
                        </a:rPr>
                        <a:t>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a:solidFill>
                            <a:schemeClr val="tx1"/>
                          </a:solidFill>
                        </a:rPr>
                        <a:t>  </a:t>
                      </a:r>
                    </a:p>
                  </a:txBody>
                  <a:tcPr/>
                </a:tc>
                <a:extLst>
                  <a:ext uri="{0D108BD9-81ED-4DB2-BD59-A6C34878D82A}">
                    <a16:rowId xmlns:a16="http://schemas.microsoft.com/office/drawing/2014/main" val="1559927859"/>
                  </a:ext>
                </a:extLst>
              </a:tr>
              <a:tr h="603751">
                <a:tc>
                  <a:txBody>
                    <a:bodyPr/>
                    <a:lstStyle/>
                    <a:p>
                      <a:r>
                        <a:rPr lang="en-US">
                          <a:latin typeface="Eras Demi ITC" panose="020B0805030504020804" pitchFamily="34" charset="0"/>
                        </a:rPr>
                        <a:t>Cost</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3565582334"/>
                  </a:ext>
                </a:extLst>
              </a:tr>
              <a:tr h="603751">
                <a:tc>
                  <a:txBody>
                    <a:bodyPr/>
                    <a:lstStyle/>
                    <a:p>
                      <a:r>
                        <a:rPr lang="en-US">
                          <a:latin typeface="Eras Demi ITC" panose="020B0805030504020804" pitchFamily="34" charset="0"/>
                        </a:rPr>
                        <a:t>Environmental</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3390221195"/>
                  </a:ext>
                </a:extLst>
              </a:tr>
              <a:tr h="603751">
                <a:tc>
                  <a:txBody>
                    <a:bodyPr/>
                    <a:lstStyle/>
                    <a:p>
                      <a:r>
                        <a:rPr lang="en-US">
                          <a:latin typeface="Eras Demi ITC" panose="020B0805030504020804" pitchFamily="34" charset="0"/>
                        </a:rPr>
                        <a:t>Sizing</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1271288526"/>
                  </a:ext>
                </a:extLst>
              </a:tr>
              <a:tr h="603751">
                <a:tc>
                  <a:txBody>
                    <a:bodyPr/>
                    <a:lstStyle/>
                    <a:p>
                      <a:r>
                        <a:rPr lang="en-US">
                          <a:latin typeface="Eras Demi ITC" panose="020B0805030504020804" pitchFamily="34" charset="0"/>
                        </a:rPr>
                        <a:t>Safety</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3195572690"/>
                  </a:ext>
                </a:extLst>
              </a:tr>
              <a:tr h="603751">
                <a:tc>
                  <a:txBody>
                    <a:bodyPr/>
                    <a:lstStyle/>
                    <a:p>
                      <a:r>
                        <a:rPr lang="en-US">
                          <a:latin typeface="Eras Demi ITC" panose="020B0805030504020804" pitchFamily="34" charset="0"/>
                        </a:rPr>
                        <a:t>Function </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4133051457"/>
                  </a:ext>
                </a:extLst>
              </a:tr>
              <a:tr h="603751">
                <a:tc>
                  <a:txBody>
                    <a:bodyPr/>
                    <a:lstStyle/>
                    <a:p>
                      <a:r>
                        <a:rPr lang="en-US">
                          <a:latin typeface="Eras Demi ITC" panose="020B0805030504020804" pitchFamily="34" charset="0"/>
                        </a:rPr>
                        <a:t>Material</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1379572250"/>
                  </a:ext>
                </a:extLst>
              </a:tr>
            </a:tbl>
          </a:graphicData>
        </a:graphic>
      </p:graphicFrame>
      <p:cxnSp>
        <p:nvCxnSpPr>
          <p:cNvPr id="13" name="Straight Connector 12">
            <a:extLst>
              <a:ext uri="{FF2B5EF4-FFF2-40B4-BE49-F238E27FC236}">
                <a16:creationId xmlns:a16="http://schemas.microsoft.com/office/drawing/2014/main" id="{5CD17A17-8667-4694-A1E9-EB5FDC532183}"/>
              </a:ext>
            </a:extLst>
          </p:cNvPr>
          <p:cNvCxnSpPr>
            <a:cxnSpLocks/>
          </p:cNvCxnSpPr>
          <p:nvPr/>
        </p:nvCxnSpPr>
        <p:spPr>
          <a:xfrm>
            <a:off x="2023672" y="1797593"/>
            <a:ext cx="7271482"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idx="4294967295"/>
          </p:nvPr>
        </p:nvSpPr>
        <p:spPr>
          <a:xfrm>
            <a:off x="212535" y="-31288"/>
            <a:ext cx="6745574" cy="1079501"/>
          </a:xfrm>
        </p:spPr>
        <p:txBody>
          <a:bodyPr>
            <a:normAutofit/>
          </a:bodyPr>
          <a:lstStyle/>
          <a:p>
            <a:pPr algn="l">
              <a:defRPr/>
            </a:pPr>
            <a:r>
              <a:rPr lang="en-GB" sz="3200" b="1">
                <a:ln w="12700">
                  <a:solidFill>
                    <a:schemeClr val="tx1"/>
                  </a:solidFill>
                  <a:prstDash val="solid"/>
                </a:ln>
                <a:noFill/>
                <a:latin typeface="Eras Demi ITC" panose="020B0805030504020804" pitchFamily="34" charset="0"/>
              </a:rPr>
              <a:t>Specification</a:t>
            </a:r>
            <a:endParaRPr lang="en-GB" sz="3200">
              <a:ln w="12700">
                <a:solidFill>
                  <a:schemeClr val="tx1"/>
                </a:solidFill>
                <a:prstDash val="solid"/>
              </a:ln>
              <a:noFill/>
              <a:latin typeface="Eras Demi ITC" panose="020B0805030504020804" pitchFamily="34" charset="0"/>
            </a:endParaRPr>
          </a:p>
        </p:txBody>
      </p:sp>
      <p:grpSp>
        <p:nvGrpSpPr>
          <p:cNvPr id="107" name="Group 106">
            <a:extLst>
              <a:ext uri="{FF2B5EF4-FFF2-40B4-BE49-F238E27FC236}">
                <a16:creationId xmlns:a16="http://schemas.microsoft.com/office/drawing/2014/main" id="{34DC6B1E-E1F8-480F-8842-222C418F3A8F}"/>
              </a:ext>
            </a:extLst>
          </p:cNvPr>
          <p:cNvGrpSpPr/>
          <p:nvPr/>
        </p:nvGrpSpPr>
        <p:grpSpPr>
          <a:xfrm>
            <a:off x="6958109" y="192097"/>
            <a:ext cx="2770816" cy="2111623"/>
            <a:chOff x="52557" y="2950585"/>
            <a:chExt cx="2770816" cy="2111623"/>
          </a:xfrm>
        </p:grpSpPr>
        <p:grpSp>
          <p:nvGrpSpPr>
            <p:cNvPr id="108" name="Group 107">
              <a:extLst>
                <a:ext uri="{FF2B5EF4-FFF2-40B4-BE49-F238E27FC236}">
                  <a16:creationId xmlns:a16="http://schemas.microsoft.com/office/drawing/2014/main" id="{B9FB745E-E373-472D-9340-B9F0FBEB692A}"/>
                </a:ext>
              </a:extLst>
            </p:cNvPr>
            <p:cNvGrpSpPr/>
            <p:nvPr/>
          </p:nvGrpSpPr>
          <p:grpSpPr>
            <a:xfrm>
              <a:off x="52557" y="2950585"/>
              <a:ext cx="2770816" cy="2111623"/>
              <a:chOff x="21945" y="3104964"/>
              <a:chExt cx="2611394" cy="2088232"/>
            </a:xfrm>
          </p:grpSpPr>
          <p:sp>
            <p:nvSpPr>
              <p:cNvPr id="110" name="Rectangle 109">
                <a:extLst>
                  <a:ext uri="{FF2B5EF4-FFF2-40B4-BE49-F238E27FC236}">
                    <a16:creationId xmlns:a16="http://schemas.microsoft.com/office/drawing/2014/main" id="{B4865B38-4398-40EF-B486-E2F6FC18ED3E}"/>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111" name="TextBox 110">
                <a:extLst>
                  <a:ext uri="{FF2B5EF4-FFF2-40B4-BE49-F238E27FC236}">
                    <a16:creationId xmlns:a16="http://schemas.microsoft.com/office/drawing/2014/main" id="{3C036899-4716-4F0C-939E-173B134BEB89}"/>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Specification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112" name="Rectangle 111">
                <a:extLst>
                  <a:ext uri="{FF2B5EF4-FFF2-40B4-BE49-F238E27FC236}">
                    <a16:creationId xmlns:a16="http://schemas.microsoft.com/office/drawing/2014/main" id="{969D4008-A562-4717-B8DF-D75FA185110B}"/>
                  </a:ext>
                </a:extLst>
              </p:cNvPr>
              <p:cNvSpPr/>
              <p:nvPr/>
            </p:nvSpPr>
            <p:spPr>
              <a:xfrm>
                <a:off x="2323819" y="3405485"/>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Rectangle 112">
                <a:extLst>
                  <a:ext uri="{FF2B5EF4-FFF2-40B4-BE49-F238E27FC236}">
                    <a16:creationId xmlns:a16="http://schemas.microsoft.com/office/drawing/2014/main" id="{ED972D15-7C2D-44C5-8907-4F1511905490}"/>
                  </a:ext>
                </a:extLst>
              </p:cNvPr>
              <p:cNvSpPr/>
              <p:nvPr/>
            </p:nvSpPr>
            <p:spPr>
              <a:xfrm>
                <a:off x="2323818" y="4197663"/>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Rectangle 113">
                <a:extLst>
                  <a:ext uri="{FF2B5EF4-FFF2-40B4-BE49-F238E27FC236}">
                    <a16:creationId xmlns:a16="http://schemas.microsoft.com/office/drawing/2014/main" id="{855B75BE-F96C-453B-83BF-A761EBB1D59B}"/>
                  </a:ext>
                </a:extLst>
              </p:cNvPr>
              <p:cNvSpPr/>
              <p:nvPr/>
            </p:nvSpPr>
            <p:spPr>
              <a:xfrm>
                <a:off x="2323819" y="3887768"/>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09" name="Picture 5" descr="C:\Users\David\AppData\Local\Microsoft\Windows\INetCache\IE\XJVJXHFD\green-steps[1].png">
              <a:extLst>
                <a:ext uri="{FF2B5EF4-FFF2-40B4-BE49-F238E27FC236}">
                  <a16:creationId xmlns:a16="http://schemas.microsoft.com/office/drawing/2014/main" id="{68E00DA1-08E4-493F-A93C-77BF7DBD34B3}"/>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118782" y="4576643"/>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115" name="TextBox 114">
            <a:extLst>
              <a:ext uri="{FF2B5EF4-FFF2-40B4-BE49-F238E27FC236}">
                <a16:creationId xmlns:a16="http://schemas.microsoft.com/office/drawing/2014/main" id="{A82F96EA-7FC5-4A90-8E91-967114F35DAE}"/>
              </a:ext>
            </a:extLst>
          </p:cNvPr>
          <p:cNvSpPr txBox="1"/>
          <p:nvPr/>
        </p:nvSpPr>
        <p:spPr>
          <a:xfrm>
            <a:off x="6839709" y="1427029"/>
            <a:ext cx="944938" cy="464423"/>
          </a:xfrm>
          <a:prstGeom prst="rect">
            <a:avLst/>
          </a:prstGeom>
          <a:noFill/>
        </p:spPr>
        <p:txBody>
          <a:bodyPr wrap="square">
            <a:spAutoFit/>
          </a:bodyPr>
          <a:lstStyle/>
          <a:p>
            <a:pPr marL="0" marR="0" indent="0" algn="ctr">
              <a:lnSpc>
                <a:spcPct val="119000"/>
              </a:lnSpc>
              <a:spcBef>
                <a:spcPts val="0"/>
              </a:spcBef>
              <a:spcAft>
                <a:spcPts val="0"/>
              </a:spcAft>
            </a:pPr>
            <a:r>
              <a:rPr lang="en-GB" sz="1050" b="1" i="1" kern="1400">
                <a:ln>
                  <a:noFill/>
                </a:ln>
                <a:effectLst/>
                <a:latin typeface="Calibri" panose="020F0502020204030204" pitchFamily="34" charset="0"/>
              </a:rPr>
              <a:t>Next </a:t>
            </a:r>
          </a:p>
          <a:p>
            <a:pPr marL="0" marR="0" indent="0" algn="ctr">
              <a:lnSpc>
                <a:spcPct val="119000"/>
              </a:lnSpc>
              <a:spcBef>
                <a:spcPts val="0"/>
              </a:spcBef>
              <a:spcAft>
                <a:spcPts val="0"/>
              </a:spcAft>
            </a:pPr>
            <a:r>
              <a:rPr lang="en-GB" sz="1050" b="1" i="1" kern="1400">
                <a:ln>
                  <a:noFill/>
                </a:ln>
                <a:effectLst/>
                <a:latin typeface="Calibri" panose="020F0502020204030204" pitchFamily="34" charset="0"/>
              </a:rPr>
              <a:t>Steps…</a:t>
            </a:r>
            <a:endParaRPr lang="en-GB" sz="3600" kern="1400">
              <a:ln>
                <a:noFill/>
              </a:ln>
              <a:effectLst/>
              <a:latin typeface="Calibri" panose="020F0502020204030204" pitchFamily="34" charset="0"/>
            </a:endParaRPr>
          </a:p>
        </p:txBody>
      </p:sp>
      <p:sp>
        <p:nvSpPr>
          <p:cNvPr id="116" name="TextBox 115">
            <a:extLst>
              <a:ext uri="{FF2B5EF4-FFF2-40B4-BE49-F238E27FC236}">
                <a16:creationId xmlns:a16="http://schemas.microsoft.com/office/drawing/2014/main" id="{04708F04-87A2-485B-8E16-9C95B452D111}"/>
              </a:ext>
            </a:extLst>
          </p:cNvPr>
          <p:cNvSpPr txBox="1"/>
          <p:nvPr/>
        </p:nvSpPr>
        <p:spPr>
          <a:xfrm>
            <a:off x="6994229" y="455215"/>
            <a:ext cx="2371099" cy="1077218"/>
          </a:xfrm>
          <a:prstGeom prst="rect">
            <a:avLst/>
          </a:prstGeom>
          <a:noFill/>
        </p:spPr>
        <p:txBody>
          <a:bodyPr wrap="square">
            <a:spAutoFit/>
          </a:bodyPr>
          <a:lstStyle/>
          <a:p>
            <a:pPr marL="87313" indent="-87313">
              <a:buFont typeface="Arial" panose="020B0604020202020204" pitchFamily="34" charset="0"/>
              <a:buChar char="•"/>
            </a:pPr>
            <a:r>
              <a:rPr lang="en-GB" altLang="en-US" sz="800">
                <a:latin typeface="Calibri" pitchFamily="34" charset="0"/>
              </a:rPr>
              <a:t>You can write a </a:t>
            </a:r>
            <a:r>
              <a:rPr lang="en-GB" altLang="en-US" sz="800" b="1">
                <a:latin typeface="Calibri" pitchFamily="34" charset="0"/>
              </a:rPr>
              <a:t>fully justified</a:t>
            </a:r>
            <a:r>
              <a:rPr lang="en-GB" altLang="en-US" sz="800">
                <a:latin typeface="Calibri" pitchFamily="34" charset="0"/>
              </a:rPr>
              <a:t> specification which helps design innovative, functional and appealing products.</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can write a specification, which is </a:t>
            </a:r>
            <a:r>
              <a:rPr lang="en-GB" altLang="en-US" sz="800" b="1">
                <a:latin typeface="Calibri" pitchFamily="34" charset="0"/>
              </a:rPr>
              <a:t>justified</a:t>
            </a:r>
            <a:r>
              <a:rPr lang="en-GB" altLang="en-US" sz="800">
                <a:latin typeface="Calibri" pitchFamily="34" charset="0"/>
              </a:rPr>
              <a:t> in parts, and helps design appealing products. </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can write a specification</a:t>
            </a:r>
            <a:endParaRPr lang="en-GB" sz="800"/>
          </a:p>
        </p:txBody>
      </p:sp>
      <p:sp>
        <p:nvSpPr>
          <p:cNvPr id="117" name="TextBox 116">
            <a:extLst>
              <a:ext uri="{FF2B5EF4-FFF2-40B4-BE49-F238E27FC236}">
                <a16:creationId xmlns:a16="http://schemas.microsoft.com/office/drawing/2014/main" id="{A6EF2814-9F67-4872-8588-C4BE0884FB57}"/>
              </a:ext>
            </a:extLst>
          </p:cNvPr>
          <p:cNvSpPr txBox="1"/>
          <p:nvPr/>
        </p:nvSpPr>
        <p:spPr>
          <a:xfrm>
            <a:off x="7426402" y="1525979"/>
            <a:ext cx="2262470" cy="1312732"/>
          </a:xfrm>
          <a:prstGeom prst="rect">
            <a:avLst/>
          </a:prstGeom>
          <a:noFill/>
        </p:spPr>
        <p:txBody>
          <a:bodyPr wrap="square">
            <a:spAutoFit/>
          </a:bodyPr>
          <a:lstStyle/>
          <a:p>
            <a:pPr marL="0" marR="0" indent="0" algn="l">
              <a:lnSpc>
                <a:spcPct val="119000"/>
              </a:lnSpc>
              <a:spcBef>
                <a:spcPts val="0"/>
              </a:spcBef>
              <a:spcAft>
                <a:spcPts val="600"/>
              </a:spcAft>
            </a:pPr>
            <a:r>
              <a:rPr lang="en-GB" sz="800" b="1" i="1" kern="1400">
                <a:latin typeface="Calibri" panose="020F0502020204030204" pitchFamily="34" charset="0"/>
              </a:rPr>
              <a:t>*</a:t>
            </a:r>
            <a:r>
              <a:rPr lang="en-GB" sz="800" b="1" i="1" kern="1400">
                <a:ln>
                  <a:noFill/>
                </a:ln>
                <a:effectLst/>
                <a:latin typeface="Calibri" panose="020F0502020204030204" pitchFamily="34" charset="0"/>
              </a:rPr>
              <a:t>Ensure that the points you mention are measurable and you can easily see whether your design work meets these points.  *Remember you will evaluate your final product around the Specification at the end. </a:t>
            </a:r>
            <a:endParaRPr lang="en-GB" sz="800" b="1" kern="1400">
              <a:ln>
                <a:noFill/>
              </a:ln>
              <a:effectLst/>
              <a:latin typeface="Calibri" panose="020F0502020204030204" pitchFamily="34" charset="0"/>
            </a:endParaRPr>
          </a:p>
          <a:p>
            <a:pPr marL="0" marR="0" indent="0" algn="l">
              <a:lnSpc>
                <a:spcPct val="119000"/>
              </a:lnSpc>
              <a:spcBef>
                <a:spcPts val="0"/>
              </a:spcBef>
              <a:spcAft>
                <a:spcPts val="600"/>
              </a:spcAft>
            </a:pPr>
            <a:r>
              <a:rPr lang="en-GB" sz="2400" kern="1400">
                <a:ln>
                  <a:noFill/>
                </a:ln>
                <a:effectLst/>
                <a:latin typeface="Calibri" panose="020F0502020204030204" pitchFamily="34" charset="0"/>
              </a:rPr>
              <a:t> </a:t>
            </a:r>
          </a:p>
        </p:txBody>
      </p:sp>
      <p:cxnSp>
        <p:nvCxnSpPr>
          <p:cNvPr id="86" name="Straight Connector 85">
            <a:extLst>
              <a:ext uri="{FF2B5EF4-FFF2-40B4-BE49-F238E27FC236}">
                <a16:creationId xmlns:a16="http://schemas.microsoft.com/office/drawing/2014/main" id="{FFA1FCAC-780E-4F4C-9CC3-DDB635450835}"/>
              </a:ext>
            </a:extLst>
          </p:cNvPr>
          <p:cNvCxnSpPr>
            <a:cxnSpLocks/>
          </p:cNvCxnSpPr>
          <p:nvPr/>
        </p:nvCxnSpPr>
        <p:spPr>
          <a:xfrm>
            <a:off x="2023672" y="2429677"/>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4D7B587A-DB61-4744-B3E7-14842C0445C5}"/>
              </a:ext>
            </a:extLst>
          </p:cNvPr>
          <p:cNvCxnSpPr>
            <a:cxnSpLocks/>
          </p:cNvCxnSpPr>
          <p:nvPr/>
        </p:nvCxnSpPr>
        <p:spPr>
          <a:xfrm>
            <a:off x="2023672" y="3076753"/>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B8AA5EC6-35DD-4403-AA4E-56B0B225D6AF}"/>
              </a:ext>
            </a:extLst>
          </p:cNvPr>
          <p:cNvCxnSpPr>
            <a:cxnSpLocks/>
          </p:cNvCxnSpPr>
          <p:nvPr/>
        </p:nvCxnSpPr>
        <p:spPr>
          <a:xfrm>
            <a:off x="2023672" y="3691349"/>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4CC27498-7012-4E99-85DA-9D5927D3389F}"/>
              </a:ext>
            </a:extLst>
          </p:cNvPr>
          <p:cNvCxnSpPr>
            <a:cxnSpLocks/>
          </p:cNvCxnSpPr>
          <p:nvPr/>
        </p:nvCxnSpPr>
        <p:spPr>
          <a:xfrm>
            <a:off x="2023672" y="4335926"/>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7050C29E-C7CF-4816-82CC-38F1EFEEE3FF}"/>
              </a:ext>
            </a:extLst>
          </p:cNvPr>
          <p:cNvCxnSpPr>
            <a:cxnSpLocks/>
          </p:cNvCxnSpPr>
          <p:nvPr/>
        </p:nvCxnSpPr>
        <p:spPr>
          <a:xfrm>
            <a:off x="2023672" y="4995493"/>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1028031F-666B-4F56-B707-A9C48E9E0621}"/>
              </a:ext>
            </a:extLst>
          </p:cNvPr>
          <p:cNvCxnSpPr>
            <a:cxnSpLocks/>
          </p:cNvCxnSpPr>
          <p:nvPr/>
        </p:nvCxnSpPr>
        <p:spPr>
          <a:xfrm>
            <a:off x="2023672" y="5610090"/>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3FB8EDEF-8524-4932-95E5-30620F7A15CB}"/>
              </a:ext>
            </a:extLst>
          </p:cNvPr>
          <p:cNvCxnSpPr>
            <a:cxnSpLocks/>
          </p:cNvCxnSpPr>
          <p:nvPr/>
        </p:nvCxnSpPr>
        <p:spPr>
          <a:xfrm>
            <a:off x="2023672" y="6269658"/>
            <a:ext cx="7271482" cy="0"/>
          </a:xfrm>
          <a:prstGeom prst="line">
            <a:avLst/>
          </a:prstGeom>
        </p:spPr>
        <p:style>
          <a:lnRef idx="1">
            <a:schemeClr val="accent1"/>
          </a:lnRef>
          <a:fillRef idx="0">
            <a:schemeClr val="accent1"/>
          </a:fillRef>
          <a:effectRef idx="0">
            <a:schemeClr val="accent1"/>
          </a:effectRef>
          <a:fontRef idx="minor">
            <a:schemeClr val="tx1"/>
          </a:fontRef>
        </p:style>
      </p:cxnSp>
      <p:sp>
        <p:nvSpPr>
          <p:cNvPr id="94" name="Rectangle 85">
            <a:extLst>
              <a:ext uri="{FF2B5EF4-FFF2-40B4-BE49-F238E27FC236}">
                <a16:creationId xmlns:a16="http://schemas.microsoft.com/office/drawing/2014/main" id="{1DA8178C-3F9C-494B-B417-24D33EA4C946}"/>
              </a:ext>
            </a:extLst>
          </p:cNvPr>
          <p:cNvSpPr/>
          <p:nvPr/>
        </p:nvSpPr>
        <p:spPr>
          <a:xfrm>
            <a:off x="229088" y="757751"/>
            <a:ext cx="5205048" cy="444353"/>
          </a:xfrm>
          <a:prstGeom prst="rect">
            <a:avLst/>
          </a:prstGeom>
          <a:noFill/>
          <a:ln cap="flat">
            <a:noFill/>
            <a:prstDash val="solid"/>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200" b="1">
                <a:solidFill>
                  <a:srgbClr val="000000"/>
                </a:solidFill>
                <a:latin typeface="Eras Light ITC" panose="020B0402030504020804" pitchFamily="34" charset="0"/>
              </a:rPr>
              <a:t>Specifications</a:t>
            </a:r>
            <a:r>
              <a:rPr lang="en-GB" sz="1200">
                <a:solidFill>
                  <a:srgbClr val="000000"/>
                </a:solidFill>
                <a:latin typeface="Eras Light ITC" panose="020B0402030504020804" pitchFamily="34" charset="0"/>
              </a:rPr>
              <a:t>  are detailed statements prescribing materials, dimensions, and quality of work for something to be designed or built.</a:t>
            </a:r>
          </a:p>
        </p:txBody>
      </p:sp>
      <p:sp>
        <p:nvSpPr>
          <p:cNvPr id="95" name="TextBox 66">
            <a:extLst>
              <a:ext uri="{FF2B5EF4-FFF2-40B4-BE49-F238E27FC236}">
                <a16:creationId xmlns:a16="http://schemas.microsoft.com/office/drawing/2014/main" id="{333BE9B6-A5C4-42D3-BE07-73676DB831AF}"/>
              </a:ext>
            </a:extLst>
          </p:cNvPr>
          <p:cNvSpPr txBox="1"/>
          <p:nvPr/>
        </p:nvSpPr>
        <p:spPr>
          <a:xfrm>
            <a:off x="212535" y="1104600"/>
            <a:ext cx="6916359" cy="300148"/>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a:solidFill>
                  <a:srgbClr val="000000"/>
                </a:solidFill>
                <a:latin typeface="Eras Demi ITC" panose="020B0805030504020804" pitchFamily="34" charset="0"/>
              </a:rPr>
              <a:t>LI: Understand how a specification can be used to refer to when designing</a:t>
            </a:r>
          </a:p>
        </p:txBody>
      </p:sp>
      <p:pic>
        <p:nvPicPr>
          <p:cNvPr id="25" name="Picture 2">
            <a:extLst>
              <a:ext uri="{FF2B5EF4-FFF2-40B4-BE49-F238E27FC236}">
                <a16:creationId xmlns:a16="http://schemas.microsoft.com/office/drawing/2014/main" id="{C90FD53C-FE9A-40A1-974A-4B115F5B635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5489851" y="238945"/>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a:extLst>
              <a:ext uri="{FF2B5EF4-FFF2-40B4-BE49-F238E27FC236}">
                <a16:creationId xmlns:a16="http://schemas.microsoft.com/office/drawing/2014/main" id="{26ED18E5-815F-4DC5-A867-C16158523F63}"/>
              </a:ext>
            </a:extLst>
          </p:cNvPr>
          <p:cNvSpPr/>
          <p:nvPr/>
        </p:nvSpPr>
        <p:spPr>
          <a:xfrm>
            <a:off x="5956313" y="556940"/>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24650028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551" y="449114"/>
            <a:ext cx="3458505" cy="1015663"/>
          </a:xfrm>
          <a:prstGeom prst="rect">
            <a:avLst/>
          </a:prstGeom>
          <a:noFill/>
          <a:ln>
            <a:noFill/>
          </a:ln>
        </p:spPr>
        <p:txBody>
          <a:bodyPr wrap="square" lIns="91440" tIns="45720" rIns="91440" bIns="45720" rtlCol="0" anchor="t">
            <a:spAutoFit/>
          </a:bodyPr>
          <a:lstStyle/>
          <a:p>
            <a:r>
              <a:rPr lang="en-GB" sz="1200">
                <a:latin typeface="Eras Light ITC" panose="020B0402030504020804" pitchFamily="34" charset="0"/>
                <a:cs typeface="Arial"/>
              </a:rPr>
              <a:t>Use the space below to help you generate ideas for your cushion. You can use any form of investigation e.g. Internet, magazines, newspapers or  books. </a:t>
            </a:r>
            <a:endParaRPr lang="en-GB" sz="1200">
              <a:latin typeface="Eras Light ITC" panose="020B0402030504020804" pitchFamily="34" charset="0"/>
            </a:endParaRPr>
          </a:p>
          <a:p>
            <a:r>
              <a:rPr lang="en-GB" sz="1200">
                <a:latin typeface="Eras Light ITC" panose="020B0402030504020804" pitchFamily="34" charset="0"/>
                <a:cs typeface="Arial"/>
              </a:rPr>
              <a:t>Look for key aspects that you could use in your designs.</a:t>
            </a:r>
          </a:p>
        </p:txBody>
      </p:sp>
      <p:sp>
        <p:nvSpPr>
          <p:cNvPr id="5" name="Title 1"/>
          <p:cNvSpPr txBox="1">
            <a:spLocks/>
          </p:cNvSpPr>
          <p:nvPr/>
        </p:nvSpPr>
        <p:spPr>
          <a:xfrm>
            <a:off x="0" y="-86581"/>
            <a:ext cx="4016896" cy="720000"/>
          </a:xfrm>
          <a:prstGeom prst="rect">
            <a:avLst/>
          </a:prstGeom>
          <a:ln>
            <a:noFill/>
          </a:ln>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a:ln w="12700">
                  <a:solidFill>
                    <a:schemeClr val="tx1"/>
                  </a:solidFill>
                  <a:prstDash val="solid"/>
                </a:ln>
                <a:noFill/>
                <a:latin typeface="Eras Demi ITC" panose="020B0805030504020804" pitchFamily="34" charset="0"/>
              </a:rPr>
              <a:t>Existing Products</a:t>
            </a:r>
          </a:p>
        </p:txBody>
      </p:sp>
      <p:sp>
        <p:nvSpPr>
          <p:cNvPr id="26" name="Rectangle 25"/>
          <p:cNvSpPr/>
          <p:nvPr/>
        </p:nvSpPr>
        <p:spPr>
          <a:xfrm>
            <a:off x="230056" y="2296137"/>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sp>
        <p:nvSpPr>
          <p:cNvPr id="27" name="Rectangle 26"/>
          <p:cNvSpPr/>
          <p:nvPr/>
        </p:nvSpPr>
        <p:spPr>
          <a:xfrm>
            <a:off x="2620179" y="2296138"/>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sp>
        <p:nvSpPr>
          <p:cNvPr id="28" name="Rectangle 27"/>
          <p:cNvSpPr/>
          <p:nvPr/>
        </p:nvSpPr>
        <p:spPr>
          <a:xfrm>
            <a:off x="5053434" y="2296136"/>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sp>
        <p:nvSpPr>
          <p:cNvPr id="29" name="Rectangle 28"/>
          <p:cNvSpPr/>
          <p:nvPr/>
        </p:nvSpPr>
        <p:spPr>
          <a:xfrm>
            <a:off x="7443558" y="2296138"/>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grpSp>
        <p:nvGrpSpPr>
          <p:cNvPr id="20" name="Group 19">
            <a:extLst>
              <a:ext uri="{FF2B5EF4-FFF2-40B4-BE49-F238E27FC236}">
                <a16:creationId xmlns:a16="http://schemas.microsoft.com/office/drawing/2014/main" id="{2587580C-4B33-4734-A972-79EBA50339DB}"/>
              </a:ext>
            </a:extLst>
          </p:cNvPr>
          <p:cNvGrpSpPr/>
          <p:nvPr/>
        </p:nvGrpSpPr>
        <p:grpSpPr>
          <a:xfrm>
            <a:off x="7005338" y="86117"/>
            <a:ext cx="2770816" cy="2111623"/>
            <a:chOff x="52557" y="2950585"/>
            <a:chExt cx="2770816" cy="2111623"/>
          </a:xfrm>
        </p:grpSpPr>
        <p:grpSp>
          <p:nvGrpSpPr>
            <p:cNvPr id="21" name="Group 20">
              <a:extLst>
                <a:ext uri="{FF2B5EF4-FFF2-40B4-BE49-F238E27FC236}">
                  <a16:creationId xmlns:a16="http://schemas.microsoft.com/office/drawing/2014/main" id="{D4E925F9-43DB-4F82-AD04-7428DF80D732}"/>
                </a:ext>
              </a:extLst>
            </p:cNvPr>
            <p:cNvGrpSpPr/>
            <p:nvPr/>
          </p:nvGrpSpPr>
          <p:grpSpPr>
            <a:xfrm>
              <a:off x="52557" y="2950585"/>
              <a:ext cx="2770816" cy="2111623"/>
              <a:chOff x="21945" y="3104964"/>
              <a:chExt cx="2611394" cy="2088232"/>
            </a:xfrm>
          </p:grpSpPr>
          <p:sp>
            <p:nvSpPr>
              <p:cNvPr id="23" name="Rectangle 22">
                <a:extLst>
                  <a:ext uri="{FF2B5EF4-FFF2-40B4-BE49-F238E27FC236}">
                    <a16:creationId xmlns:a16="http://schemas.microsoft.com/office/drawing/2014/main" id="{F93CEE13-D116-44B4-AF5D-218F2115B0A2}"/>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24" name="TextBox 23">
                <a:extLst>
                  <a:ext uri="{FF2B5EF4-FFF2-40B4-BE49-F238E27FC236}">
                    <a16:creationId xmlns:a16="http://schemas.microsoft.com/office/drawing/2014/main" id="{0218426F-B984-4DC4-9D94-CC1FA4A27D1A}"/>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Investigation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25" name="Rectangle 24">
                <a:extLst>
                  <a:ext uri="{FF2B5EF4-FFF2-40B4-BE49-F238E27FC236}">
                    <a16:creationId xmlns:a16="http://schemas.microsoft.com/office/drawing/2014/main" id="{A205D2A4-6394-4F4E-8B38-2FD42E258F85}"/>
                  </a:ext>
                </a:extLst>
              </p:cNvPr>
              <p:cNvSpPr/>
              <p:nvPr/>
            </p:nvSpPr>
            <p:spPr>
              <a:xfrm>
                <a:off x="2326777" y="3421164"/>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A5750541-A723-47AA-AE44-BC3F2C6DCBEB}"/>
                  </a:ext>
                </a:extLst>
              </p:cNvPr>
              <p:cNvSpPr/>
              <p:nvPr/>
            </p:nvSpPr>
            <p:spPr>
              <a:xfrm>
                <a:off x="2326776" y="4266860"/>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extLst>
                  <a:ext uri="{FF2B5EF4-FFF2-40B4-BE49-F238E27FC236}">
                    <a16:creationId xmlns:a16="http://schemas.microsoft.com/office/drawing/2014/main" id="{67CFF991-6BAE-4031-99E2-0EAA0F0D4972}"/>
                  </a:ext>
                </a:extLst>
              </p:cNvPr>
              <p:cNvSpPr/>
              <p:nvPr/>
            </p:nvSpPr>
            <p:spPr>
              <a:xfrm>
                <a:off x="2326776" y="3860861"/>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2" name="Picture 5" descr="C:\Users\David\AppData\Local\Microsoft\Windows\INetCache\IE\XJVJXHFD\green-steps[1].png">
              <a:extLst>
                <a:ext uri="{FF2B5EF4-FFF2-40B4-BE49-F238E27FC236}">
                  <a16:creationId xmlns:a16="http://schemas.microsoft.com/office/drawing/2014/main" id="{910E8091-19BA-44F6-8580-6CDEFC4E90FB}"/>
                </a:ext>
              </a:extLst>
            </p:cNvPr>
            <p:cNvPicPr>
              <a:picLocks noChangeAspect="1" noChangeArrowheads="1"/>
            </p:cNvPicPr>
            <p:nvPr/>
          </p:nvPicPr>
          <p:blipFill>
            <a:blip r:embed="rId3" cstate="print">
              <a:biLevel thresh="75000"/>
              <a:extLst>
                <a:ext uri="{28A0092B-C50C-407E-A947-70E740481C1C}">
                  <a14:useLocalDpi xmlns:a14="http://schemas.microsoft.com/office/drawing/2010/main" val="0"/>
                </a:ext>
              </a:extLst>
            </a:blip>
            <a:srcRect/>
            <a:stretch>
              <a:fillRect/>
            </a:stretch>
          </p:blipFill>
          <p:spPr bwMode="auto">
            <a:xfrm>
              <a:off x="140571" y="4504098"/>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32" name="TextBox 31">
            <a:extLst>
              <a:ext uri="{FF2B5EF4-FFF2-40B4-BE49-F238E27FC236}">
                <a16:creationId xmlns:a16="http://schemas.microsoft.com/office/drawing/2014/main" id="{46BFDECE-72D9-40E2-85CE-4E24230FB132}"/>
              </a:ext>
            </a:extLst>
          </p:cNvPr>
          <p:cNvSpPr txBox="1"/>
          <p:nvPr/>
        </p:nvSpPr>
        <p:spPr>
          <a:xfrm>
            <a:off x="7007576" y="301895"/>
            <a:ext cx="2415450" cy="1323439"/>
          </a:xfrm>
          <a:prstGeom prst="rect">
            <a:avLst/>
          </a:prstGeom>
          <a:noFill/>
        </p:spPr>
        <p:txBody>
          <a:bodyPr wrap="square">
            <a:spAutoFit/>
          </a:bodyPr>
          <a:lstStyle/>
          <a:p>
            <a:pPr marL="87313" indent="-87313" algn="just">
              <a:buFont typeface="Arial" panose="020B0604020202020204" pitchFamily="34" charset="0"/>
              <a:buChar char="•"/>
            </a:pPr>
            <a:r>
              <a:rPr lang="en-GB" altLang="en-US" sz="800">
                <a:latin typeface="Calibri" pitchFamily="34" charset="0"/>
              </a:rPr>
              <a:t>You have analysed past and present professionals in </a:t>
            </a:r>
            <a:r>
              <a:rPr lang="en-GB" altLang="en-US" sz="800" b="1">
                <a:latin typeface="Calibri" pitchFamily="34" charset="0"/>
              </a:rPr>
              <a:t>depth</a:t>
            </a:r>
            <a:r>
              <a:rPr lang="en-GB" altLang="en-US" sz="800">
                <a:latin typeface="Calibri" pitchFamily="34" charset="0"/>
              </a:rPr>
              <a:t> and drawn relevant </a:t>
            </a:r>
            <a:r>
              <a:rPr lang="en-GB" altLang="en-US" sz="800" b="1">
                <a:latin typeface="Calibri" pitchFamily="34" charset="0"/>
              </a:rPr>
              <a:t>conclusions</a:t>
            </a:r>
            <a:r>
              <a:rPr lang="en-GB" altLang="en-US" sz="800">
                <a:latin typeface="Calibri" pitchFamily="34" charset="0"/>
              </a:rPr>
              <a:t> of </a:t>
            </a:r>
            <a:r>
              <a:rPr lang="en-GB" altLang="en-US" sz="800" b="1">
                <a:latin typeface="Calibri" pitchFamily="34" charset="0"/>
              </a:rPr>
              <a:t>key points</a:t>
            </a:r>
            <a:r>
              <a:rPr lang="en-GB" altLang="en-US" sz="800">
                <a:latin typeface="Calibri" pitchFamily="34" charset="0"/>
              </a:rPr>
              <a:t>.</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have analysed past and present professionals and </a:t>
            </a:r>
            <a:r>
              <a:rPr lang="en-GB" altLang="en-US" sz="800" b="1">
                <a:latin typeface="Calibri" pitchFamily="34" charset="0"/>
              </a:rPr>
              <a:t>identified</a:t>
            </a:r>
            <a:r>
              <a:rPr lang="en-GB" altLang="en-US" sz="800">
                <a:latin typeface="Calibri" pitchFamily="34" charset="0"/>
              </a:rPr>
              <a:t> some </a:t>
            </a:r>
            <a:r>
              <a:rPr lang="en-GB" altLang="en-US" sz="800" b="1">
                <a:latin typeface="Calibri" pitchFamily="34" charset="0"/>
              </a:rPr>
              <a:t>key points</a:t>
            </a:r>
            <a:r>
              <a:rPr lang="en-GB" altLang="en-US" sz="800">
                <a:latin typeface="Calibri" pitchFamily="34" charset="0"/>
              </a:rPr>
              <a:t>.</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have analysed past and present professionals  in a </a:t>
            </a:r>
            <a:r>
              <a:rPr lang="en-GB" altLang="en-US" sz="800" b="1">
                <a:latin typeface="Calibri" pitchFamily="34" charset="0"/>
              </a:rPr>
              <a:t>basic</a:t>
            </a:r>
            <a:r>
              <a:rPr lang="en-GB" altLang="en-US" sz="800">
                <a:latin typeface="Calibri" pitchFamily="34" charset="0"/>
              </a:rPr>
              <a:t> fashion with little relevance to your project.</a:t>
            </a:r>
          </a:p>
        </p:txBody>
      </p:sp>
      <p:sp>
        <p:nvSpPr>
          <p:cNvPr id="33" name="TextBox 32">
            <a:extLst>
              <a:ext uri="{FF2B5EF4-FFF2-40B4-BE49-F238E27FC236}">
                <a16:creationId xmlns:a16="http://schemas.microsoft.com/office/drawing/2014/main" id="{87379258-7950-4C47-B7B9-49A28D713C58}"/>
              </a:ext>
            </a:extLst>
          </p:cNvPr>
          <p:cNvSpPr txBox="1"/>
          <p:nvPr/>
        </p:nvSpPr>
        <p:spPr>
          <a:xfrm>
            <a:off x="7538688" y="1420343"/>
            <a:ext cx="2282126" cy="779893"/>
          </a:xfrm>
          <a:prstGeom prst="rect">
            <a:avLst/>
          </a:prstGeom>
          <a:noFill/>
        </p:spPr>
        <p:txBody>
          <a:bodyPr wrap="square">
            <a:spAutoFit/>
          </a:bodyPr>
          <a:lstStyle/>
          <a:p>
            <a:pPr marL="0" marR="0" indent="0" algn="l">
              <a:lnSpc>
                <a:spcPct val="119000"/>
              </a:lnSpc>
              <a:spcBef>
                <a:spcPts val="0"/>
              </a:spcBef>
              <a:spcAft>
                <a:spcPts val="0"/>
              </a:spcAft>
            </a:pPr>
            <a:r>
              <a:rPr lang="en-GB" sz="1000" b="1" i="1" kern="1400">
                <a:ln>
                  <a:noFill/>
                </a:ln>
                <a:effectLst/>
                <a:latin typeface="Calibri" panose="020F0502020204030204" pitchFamily="34" charset="0"/>
              </a:rPr>
              <a:t>Next Steps…</a:t>
            </a:r>
            <a:endParaRPr lang="en-GB" sz="3200" b="1" kern="1400">
              <a:ln>
                <a:noFill/>
              </a:ln>
              <a:effectLst/>
              <a:latin typeface="Calibri" panose="020F0502020204030204" pitchFamily="34" charset="0"/>
            </a:endParaRPr>
          </a:p>
          <a:p>
            <a:pPr marL="0" marR="0" indent="0" algn="l">
              <a:lnSpc>
                <a:spcPct val="119000"/>
              </a:lnSpc>
              <a:spcBef>
                <a:spcPts val="0"/>
              </a:spcBef>
              <a:spcAft>
                <a:spcPts val="600"/>
              </a:spcAft>
            </a:pPr>
            <a:r>
              <a:rPr lang="en-GB" sz="700" b="1" i="1" kern="1400">
                <a:ln>
                  <a:noFill/>
                </a:ln>
                <a:effectLst/>
                <a:latin typeface="Calibri" panose="020F0502020204030204" pitchFamily="34" charset="0"/>
              </a:rPr>
              <a:t>Ensure that the products you have found inform your next steps and that you use some of the designs in your own work.  Use parts of other designs to come up with something new </a:t>
            </a:r>
            <a:endParaRPr lang="en-GB" sz="2000" b="1" i="1" kern="1400">
              <a:ln>
                <a:noFill/>
              </a:ln>
              <a:effectLst/>
              <a:latin typeface="Calibri" panose="020F0502020204030204" pitchFamily="34" charset="0"/>
            </a:endParaRPr>
          </a:p>
        </p:txBody>
      </p:sp>
      <p:sp>
        <p:nvSpPr>
          <p:cNvPr id="3" name="Rectangle 2">
            <a:extLst>
              <a:ext uri="{FF2B5EF4-FFF2-40B4-BE49-F238E27FC236}">
                <a16:creationId xmlns:a16="http://schemas.microsoft.com/office/drawing/2014/main" id="{8AB0FC9F-2F0B-4C8E-A655-7D96504CF1BA}"/>
              </a:ext>
            </a:extLst>
          </p:cNvPr>
          <p:cNvSpPr/>
          <p:nvPr/>
        </p:nvSpPr>
        <p:spPr>
          <a:xfrm>
            <a:off x="220269" y="4182386"/>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6" name="Rectangle 5">
            <a:extLst>
              <a:ext uri="{FF2B5EF4-FFF2-40B4-BE49-F238E27FC236}">
                <a16:creationId xmlns:a16="http://schemas.microsoft.com/office/drawing/2014/main" id="{DFC36048-F953-4A90-A92A-A7D8BD2AE521}"/>
              </a:ext>
            </a:extLst>
          </p:cNvPr>
          <p:cNvSpPr/>
          <p:nvPr/>
        </p:nvSpPr>
        <p:spPr>
          <a:xfrm>
            <a:off x="2613144" y="4179883"/>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7" name="Rectangle 6">
            <a:extLst>
              <a:ext uri="{FF2B5EF4-FFF2-40B4-BE49-F238E27FC236}">
                <a16:creationId xmlns:a16="http://schemas.microsoft.com/office/drawing/2014/main" id="{3949FDD5-B2CF-4EAF-A92B-F86BB9161B7F}"/>
              </a:ext>
            </a:extLst>
          </p:cNvPr>
          <p:cNvSpPr/>
          <p:nvPr/>
        </p:nvSpPr>
        <p:spPr>
          <a:xfrm>
            <a:off x="5050894" y="4179883"/>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8" name="Rectangle 7">
            <a:extLst>
              <a:ext uri="{FF2B5EF4-FFF2-40B4-BE49-F238E27FC236}">
                <a16:creationId xmlns:a16="http://schemas.microsoft.com/office/drawing/2014/main" id="{CBE943EA-85FA-46CD-8C10-ADFE35E64763}"/>
              </a:ext>
            </a:extLst>
          </p:cNvPr>
          <p:cNvSpPr/>
          <p:nvPr/>
        </p:nvSpPr>
        <p:spPr>
          <a:xfrm>
            <a:off x="7446370" y="4179883"/>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34" name="TextBox 33">
            <a:extLst>
              <a:ext uri="{FF2B5EF4-FFF2-40B4-BE49-F238E27FC236}">
                <a16:creationId xmlns:a16="http://schemas.microsoft.com/office/drawing/2014/main" id="{122BDD76-3C4D-495A-97E9-7F2EF9A3A2B8}"/>
              </a:ext>
            </a:extLst>
          </p:cNvPr>
          <p:cNvSpPr txBox="1"/>
          <p:nvPr/>
        </p:nvSpPr>
        <p:spPr>
          <a:xfrm>
            <a:off x="3508962" y="178387"/>
            <a:ext cx="3362088" cy="1938992"/>
          </a:xfrm>
          <a:prstGeom prst="rect">
            <a:avLst/>
          </a:prstGeom>
          <a:noFill/>
          <a:ln>
            <a:solidFill>
              <a:schemeClr val="tx1"/>
            </a:solidFill>
          </a:ln>
        </p:spPr>
        <p:txBody>
          <a:bodyPr wrap="square">
            <a:spAutoFit/>
          </a:bodyPr>
          <a:lstStyle/>
          <a:p>
            <a:pPr algn="l"/>
            <a:r>
              <a:rPr lang="en-GB" sz="1200" i="0">
                <a:effectLst/>
                <a:latin typeface="Eras Light ITC" panose="020B0402030504020804" pitchFamily="34" charset="0"/>
              </a:rPr>
              <a:t>Initial product research will help you evaluate your idea for a new product and service and see if there is a need for it and what it is that your potential customers are looking for. If your product already exists, product research will tell you whether the available options on the market are meeting the needs and expectations of existing customers. This way you can learn what you can do differently, to meet the needs and expectations but also to exceed the competition.</a:t>
            </a:r>
          </a:p>
        </p:txBody>
      </p:sp>
      <p:pic>
        <p:nvPicPr>
          <p:cNvPr id="35" name="Picture 2">
            <a:extLst>
              <a:ext uri="{FF2B5EF4-FFF2-40B4-BE49-F238E27FC236}">
                <a16:creationId xmlns:a16="http://schemas.microsoft.com/office/drawing/2014/main" id="{0469DBC9-CB21-4A68-A3AA-D2262389206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54215" y="518700"/>
            <a:ext cx="745371" cy="663562"/>
          </a:xfrm>
          <a:prstGeom prst="rect">
            <a:avLst/>
          </a:prstGeom>
          <a:noFill/>
          <a:extLst>
            <a:ext uri="{909E8E84-426E-40DD-AFC4-6F175D3DCCD1}">
              <a14:hiddenFill xmlns:a14="http://schemas.microsoft.com/office/drawing/2010/main">
                <a:solidFill>
                  <a:srgbClr val="FFFFFF"/>
                </a:solidFill>
              </a14:hiddenFill>
            </a:ext>
          </a:extLst>
        </p:spPr>
      </p:pic>
      <p:sp>
        <p:nvSpPr>
          <p:cNvPr id="37" name="Rectangle 36">
            <a:extLst>
              <a:ext uri="{FF2B5EF4-FFF2-40B4-BE49-F238E27FC236}">
                <a16:creationId xmlns:a16="http://schemas.microsoft.com/office/drawing/2014/main" id="{AED55446-8B43-4F1B-BCAC-AA9978D80E5C}"/>
              </a:ext>
            </a:extLst>
          </p:cNvPr>
          <p:cNvSpPr/>
          <p:nvPr/>
        </p:nvSpPr>
        <p:spPr>
          <a:xfrm>
            <a:off x="2231837" y="2197740"/>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
        <p:nvSpPr>
          <p:cNvPr id="38" name="Rectangle 37">
            <a:extLst>
              <a:ext uri="{FF2B5EF4-FFF2-40B4-BE49-F238E27FC236}">
                <a16:creationId xmlns:a16="http://schemas.microsoft.com/office/drawing/2014/main" id="{34E6C11E-27F0-4EA2-933A-837A5B023BF0}"/>
              </a:ext>
            </a:extLst>
          </p:cNvPr>
          <p:cNvSpPr/>
          <p:nvPr/>
        </p:nvSpPr>
        <p:spPr>
          <a:xfrm rot="20781834">
            <a:off x="6380027" y="703499"/>
            <a:ext cx="635822" cy="345491"/>
          </a:xfrm>
          <a:prstGeom prst="rect">
            <a:avLst/>
          </a:prstGeom>
          <a:noFill/>
        </p:spPr>
        <p:txBody>
          <a:bodyPr wrap="none" lIns="91440" tIns="45720" rIns="91440" bIns="45720">
            <a:prstTxWarp prst="textArchUp">
              <a:avLst/>
            </a:prstTxWarp>
            <a:spAutoFit/>
          </a:bodyPr>
          <a:lstStyle/>
          <a:p>
            <a:pPr algn="ctr"/>
            <a:r>
              <a:rPr lang="en-US" sz="120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
        <p:nvSpPr>
          <p:cNvPr id="2" name="TextBox 1">
            <a:extLst>
              <a:ext uri="{FF2B5EF4-FFF2-40B4-BE49-F238E27FC236}">
                <a16:creationId xmlns:a16="http://schemas.microsoft.com/office/drawing/2014/main" id="{06BA74AD-B715-43AA-97D2-ED3EDA860705}"/>
              </a:ext>
            </a:extLst>
          </p:cNvPr>
          <p:cNvSpPr txBox="1"/>
          <p:nvPr/>
        </p:nvSpPr>
        <p:spPr>
          <a:xfrm>
            <a:off x="105401" y="1464777"/>
            <a:ext cx="3210778" cy="461665"/>
          </a:xfrm>
          <a:prstGeom prst="rect">
            <a:avLst/>
          </a:prstGeom>
          <a:noFill/>
          <a:ln>
            <a:solidFill>
              <a:schemeClr val="tx1"/>
            </a:solidFill>
          </a:ln>
        </p:spPr>
        <p:txBody>
          <a:bodyPr wrap="square" rtlCol="0">
            <a:spAutoFit/>
          </a:bodyPr>
          <a:lstStyle/>
          <a:p>
            <a:r>
              <a:rPr lang="en-GB" sz="1200">
                <a:latin typeface="Eras Light ITC" panose="020B0402030504020804" pitchFamily="34" charset="0"/>
              </a:rPr>
              <a:t>What words will you use to research?</a:t>
            </a:r>
          </a:p>
          <a:p>
            <a:endParaRPr lang="en-GB" sz="1200">
              <a:latin typeface="Eras Light ITC" panose="020B0402030504020804" pitchFamily="34" charset="0"/>
            </a:endParaRPr>
          </a:p>
        </p:txBody>
      </p:sp>
      <p:pic>
        <p:nvPicPr>
          <p:cNvPr id="36" name="Picture 2">
            <a:extLst>
              <a:ext uri="{FF2B5EF4-FFF2-40B4-BE49-F238E27FC236}">
                <a16:creationId xmlns:a16="http://schemas.microsoft.com/office/drawing/2014/main" id="{7949148B-201A-4869-9A65-EC154A15729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1212811" flipV="1">
            <a:off x="1995517" y="1928791"/>
            <a:ext cx="947202" cy="597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13885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81B1F-8276-459B-ADB2-C0CC5AE5A7D6}"/>
              </a:ext>
            </a:extLst>
          </p:cNvPr>
          <p:cNvSpPr txBox="1"/>
          <p:nvPr/>
        </p:nvSpPr>
        <p:spPr>
          <a:xfrm>
            <a:off x="-51507" y="0"/>
            <a:ext cx="2317825" cy="584998"/>
          </a:xfrm>
          <a:prstGeom prst="rect">
            <a:avLst/>
          </a:prstGeom>
          <a:noFill/>
          <a:ln cap="flat">
            <a:noFill/>
          </a:ln>
        </p:spPr>
        <p:txBody>
          <a:bodyPr vert="horz" wrap="square" lIns="74295" tIns="37148" rIns="74295" bIns="37148" anchor="ctr" anchorCtr="0" compatLnSpc="1">
            <a:noAutofit/>
          </a:bodyPr>
          <a:lstStyle/>
          <a:p>
            <a:pPr defTabSz="371475">
              <a:defRPr sz="1800" b="0" i="0" u="none" strike="noStrike" kern="0" cap="none" spc="0" baseline="0">
                <a:solidFill>
                  <a:srgbClr val="000000"/>
                </a:solidFill>
                <a:uFillTx/>
              </a:defRPr>
            </a:pPr>
            <a:r>
              <a:rPr lang="en-GB" sz="3250" b="1">
                <a:solidFill>
                  <a:srgbClr val="EBEAEA"/>
                </a:solidFill>
                <a:effectLst>
                  <a:outerShdw dist="20323" dir="1799338">
                    <a:srgbClr val="000000"/>
                  </a:outerShdw>
                </a:effectLst>
                <a:latin typeface="Eras Demi ITC" pitchFamily="34"/>
                <a:cs typeface="Trebuchet MS"/>
              </a:rPr>
              <a:t>  </a:t>
            </a:r>
            <a:r>
              <a:rPr lang="en-GB" sz="2600" b="1">
                <a:ln w="0">
                  <a:solidFill>
                    <a:srgbClr val="000000"/>
                  </a:solidFill>
                  <a:prstDash val="solid"/>
                </a:ln>
                <a:noFill/>
                <a:latin typeface="Eras Demi ITC" pitchFamily="34"/>
                <a:cs typeface="Trebuchet MS"/>
              </a:rPr>
              <a:t>Mind Map</a:t>
            </a:r>
          </a:p>
        </p:txBody>
      </p:sp>
      <p:grpSp>
        <p:nvGrpSpPr>
          <p:cNvPr id="3" name="Group 81">
            <a:extLst>
              <a:ext uri="{FF2B5EF4-FFF2-40B4-BE49-F238E27FC236}">
                <a16:creationId xmlns:a16="http://schemas.microsoft.com/office/drawing/2014/main" id="{760374E5-BF69-4BF2-9EE0-8E6BA1AF2E64}"/>
              </a:ext>
            </a:extLst>
          </p:cNvPr>
          <p:cNvGrpSpPr/>
          <p:nvPr/>
        </p:nvGrpSpPr>
        <p:grpSpPr>
          <a:xfrm>
            <a:off x="508693" y="2259521"/>
            <a:ext cx="5969185" cy="3659703"/>
            <a:chOff x="1234028" y="1969379"/>
            <a:chExt cx="6755925" cy="4088646"/>
          </a:xfrm>
        </p:grpSpPr>
        <p:sp>
          <p:nvSpPr>
            <p:cNvPr id="5" name="Oval 83">
              <a:extLst>
                <a:ext uri="{FF2B5EF4-FFF2-40B4-BE49-F238E27FC236}">
                  <a16:creationId xmlns:a16="http://schemas.microsoft.com/office/drawing/2014/main" id="{79B00905-0401-44A8-9B1A-224C3B931C37}"/>
                </a:ext>
              </a:extLst>
            </p:cNvPr>
            <p:cNvSpPr/>
            <p:nvPr/>
          </p:nvSpPr>
          <p:spPr>
            <a:xfrm>
              <a:off x="5993690" y="2654795"/>
              <a:ext cx="1322048" cy="811008"/>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6" name="Oval 84">
              <a:extLst>
                <a:ext uri="{FF2B5EF4-FFF2-40B4-BE49-F238E27FC236}">
                  <a16:creationId xmlns:a16="http://schemas.microsoft.com/office/drawing/2014/main" id="{446A2639-E3B9-4FE4-A1AC-A21A8089D0B3}"/>
                </a:ext>
              </a:extLst>
            </p:cNvPr>
            <p:cNvSpPr/>
            <p:nvPr/>
          </p:nvSpPr>
          <p:spPr>
            <a:xfrm>
              <a:off x="6520906" y="3618317"/>
              <a:ext cx="1469047" cy="78471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7" name="Oval 86">
              <a:extLst>
                <a:ext uri="{FF2B5EF4-FFF2-40B4-BE49-F238E27FC236}">
                  <a16:creationId xmlns:a16="http://schemas.microsoft.com/office/drawing/2014/main" id="{B4EDE33D-EEB6-4D2C-9D44-079D0F8E5BE7}"/>
                </a:ext>
              </a:extLst>
            </p:cNvPr>
            <p:cNvSpPr/>
            <p:nvPr/>
          </p:nvSpPr>
          <p:spPr>
            <a:xfrm>
              <a:off x="5623258" y="4884596"/>
              <a:ext cx="1459793" cy="753593"/>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8" name="Oval 87">
              <a:extLst>
                <a:ext uri="{FF2B5EF4-FFF2-40B4-BE49-F238E27FC236}">
                  <a16:creationId xmlns:a16="http://schemas.microsoft.com/office/drawing/2014/main" id="{D925D606-873C-42E9-9172-172E2DAB5227}"/>
                </a:ext>
              </a:extLst>
            </p:cNvPr>
            <p:cNvSpPr/>
            <p:nvPr/>
          </p:nvSpPr>
          <p:spPr>
            <a:xfrm>
              <a:off x="3787045" y="5315315"/>
              <a:ext cx="1080079" cy="74271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9" name="Oval 88">
              <a:extLst>
                <a:ext uri="{FF2B5EF4-FFF2-40B4-BE49-F238E27FC236}">
                  <a16:creationId xmlns:a16="http://schemas.microsoft.com/office/drawing/2014/main" id="{5E783D69-8361-4857-B370-230BA161585F}"/>
                </a:ext>
              </a:extLst>
            </p:cNvPr>
            <p:cNvSpPr/>
            <p:nvPr/>
          </p:nvSpPr>
          <p:spPr>
            <a:xfrm>
              <a:off x="1882091" y="4929502"/>
              <a:ext cx="1238103" cy="708687"/>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10" name="Oval 89">
              <a:extLst>
                <a:ext uri="{FF2B5EF4-FFF2-40B4-BE49-F238E27FC236}">
                  <a16:creationId xmlns:a16="http://schemas.microsoft.com/office/drawing/2014/main" id="{4C0227E8-45D4-498C-AC95-3A537BF9C993}"/>
                </a:ext>
              </a:extLst>
            </p:cNvPr>
            <p:cNvSpPr/>
            <p:nvPr/>
          </p:nvSpPr>
          <p:spPr>
            <a:xfrm>
              <a:off x="3897940" y="1969379"/>
              <a:ext cx="1554717" cy="766943"/>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11" name="Oval 91">
              <a:extLst>
                <a:ext uri="{FF2B5EF4-FFF2-40B4-BE49-F238E27FC236}">
                  <a16:creationId xmlns:a16="http://schemas.microsoft.com/office/drawing/2014/main" id="{0C91D4ED-8C43-48C4-9E13-D624D92077DF}"/>
                </a:ext>
              </a:extLst>
            </p:cNvPr>
            <p:cNvSpPr/>
            <p:nvPr/>
          </p:nvSpPr>
          <p:spPr>
            <a:xfrm>
              <a:off x="2366951" y="2500728"/>
              <a:ext cx="1229447" cy="766258"/>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12" name="Oval 92">
              <a:extLst>
                <a:ext uri="{FF2B5EF4-FFF2-40B4-BE49-F238E27FC236}">
                  <a16:creationId xmlns:a16="http://schemas.microsoft.com/office/drawing/2014/main" id="{E8003FA6-EDC4-4954-8347-69A56D7158A8}"/>
                </a:ext>
              </a:extLst>
            </p:cNvPr>
            <p:cNvSpPr/>
            <p:nvPr/>
          </p:nvSpPr>
          <p:spPr>
            <a:xfrm>
              <a:off x="1234028" y="3723500"/>
              <a:ext cx="1295649" cy="708782"/>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13" name="TextBox 23">
              <a:extLst>
                <a:ext uri="{FF2B5EF4-FFF2-40B4-BE49-F238E27FC236}">
                  <a16:creationId xmlns:a16="http://schemas.microsoft.com/office/drawing/2014/main" id="{98F8CF8A-57F9-4698-A042-B64E71E3F6F3}"/>
                </a:ext>
              </a:extLst>
            </p:cNvPr>
            <p:cNvSpPr txBox="1"/>
            <p:nvPr/>
          </p:nvSpPr>
          <p:spPr>
            <a:xfrm>
              <a:off x="3382974" y="3915875"/>
              <a:ext cx="2428170" cy="496434"/>
            </a:xfrm>
            <a:prstGeom prst="rect">
              <a:avLst/>
            </a:prstGeom>
            <a:noFill/>
            <a:ln cap="flat">
              <a:noFill/>
            </a:ln>
          </p:spPr>
          <p:txBody>
            <a:bodyPr vert="horz" wrap="square" lIns="74295" tIns="37148" rIns="74295" bIns="37148" anchor="t" anchorCtr="1" compatLnSpc="1">
              <a:spAutoFit/>
            </a:bodyPr>
            <a:lstStyle/>
            <a:p>
              <a:pPr algn="ctr" defTabSz="742950">
                <a:defRPr sz="1800" b="0" i="0" u="none" strike="noStrike" kern="0" cap="none" spc="0" baseline="0">
                  <a:solidFill>
                    <a:srgbClr val="000000"/>
                  </a:solidFill>
                  <a:uFillTx/>
                </a:defRPr>
              </a:pPr>
              <a:r>
                <a:rPr lang="en-GB" sz="1200">
                  <a:solidFill>
                    <a:srgbClr val="000000"/>
                  </a:solidFill>
                  <a:latin typeface="Eras Demi ITC" pitchFamily="34"/>
                </a:rPr>
                <a:t>Pencil Case/</a:t>
              </a:r>
            </a:p>
            <a:p>
              <a:pPr algn="ctr" defTabSz="742950">
                <a:defRPr sz="1800" b="0" i="0" u="none" strike="noStrike" kern="0" cap="none" spc="0" baseline="0">
                  <a:solidFill>
                    <a:srgbClr val="000000"/>
                  </a:solidFill>
                  <a:uFillTx/>
                </a:defRPr>
              </a:pPr>
              <a:r>
                <a:rPr lang="en-GB" sz="1200" kern="0">
                  <a:solidFill>
                    <a:srgbClr val="000000"/>
                  </a:solidFill>
                  <a:latin typeface="Eras Demi ITC" pitchFamily="34"/>
                </a:rPr>
                <a:t>Make-up bag</a:t>
              </a:r>
              <a:endParaRPr lang="en-GB" sz="1200">
                <a:solidFill>
                  <a:srgbClr val="000000"/>
                </a:solidFill>
                <a:latin typeface="Eras Demi ITC" pitchFamily="34"/>
              </a:endParaRPr>
            </a:p>
          </p:txBody>
        </p:sp>
      </p:grpSp>
      <p:sp>
        <p:nvSpPr>
          <p:cNvPr id="34" name="TextBox 53">
            <a:extLst>
              <a:ext uri="{FF2B5EF4-FFF2-40B4-BE49-F238E27FC236}">
                <a16:creationId xmlns:a16="http://schemas.microsoft.com/office/drawing/2014/main" id="{3D38058C-A34A-454A-AD0E-6DD4AF554808}"/>
              </a:ext>
            </a:extLst>
          </p:cNvPr>
          <p:cNvSpPr txBox="1"/>
          <p:nvPr/>
        </p:nvSpPr>
        <p:spPr>
          <a:xfrm>
            <a:off x="112504" y="560967"/>
            <a:ext cx="4966910" cy="321243"/>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600">
                <a:solidFill>
                  <a:srgbClr val="000000"/>
                </a:solidFill>
                <a:latin typeface="Eras Demi ITC"/>
              </a:rPr>
              <a:t>LI: Generate ideas to produce your product</a:t>
            </a:r>
            <a:endParaRPr lang="en-GB" sz="1600">
              <a:solidFill>
                <a:srgbClr val="000000"/>
              </a:solidFill>
              <a:latin typeface="Eras Demi ITC"/>
              <a:cs typeface="Calibri"/>
            </a:endParaRPr>
          </a:p>
        </p:txBody>
      </p:sp>
      <p:grpSp>
        <p:nvGrpSpPr>
          <p:cNvPr id="25" name="Group 24">
            <a:extLst>
              <a:ext uri="{FF2B5EF4-FFF2-40B4-BE49-F238E27FC236}">
                <a16:creationId xmlns:a16="http://schemas.microsoft.com/office/drawing/2014/main" id="{64C55D91-BA17-47D3-92CA-B787711C2026}"/>
              </a:ext>
            </a:extLst>
          </p:cNvPr>
          <p:cNvGrpSpPr/>
          <p:nvPr/>
        </p:nvGrpSpPr>
        <p:grpSpPr>
          <a:xfrm>
            <a:off x="6823942" y="306415"/>
            <a:ext cx="2770816" cy="2111623"/>
            <a:chOff x="52557" y="2950585"/>
            <a:chExt cx="2770816" cy="2111623"/>
          </a:xfrm>
        </p:grpSpPr>
        <p:grpSp>
          <p:nvGrpSpPr>
            <p:cNvPr id="27" name="Group 26">
              <a:extLst>
                <a:ext uri="{FF2B5EF4-FFF2-40B4-BE49-F238E27FC236}">
                  <a16:creationId xmlns:a16="http://schemas.microsoft.com/office/drawing/2014/main" id="{AE5057AA-9DE2-4D8E-8D86-457D9DF5B4F4}"/>
                </a:ext>
              </a:extLst>
            </p:cNvPr>
            <p:cNvGrpSpPr/>
            <p:nvPr/>
          </p:nvGrpSpPr>
          <p:grpSpPr>
            <a:xfrm>
              <a:off x="52557" y="2950585"/>
              <a:ext cx="2770816" cy="2111623"/>
              <a:chOff x="21945" y="3104964"/>
              <a:chExt cx="2611394" cy="2088232"/>
            </a:xfrm>
          </p:grpSpPr>
          <p:sp>
            <p:nvSpPr>
              <p:cNvPr id="29" name="Rectangle 28">
                <a:extLst>
                  <a:ext uri="{FF2B5EF4-FFF2-40B4-BE49-F238E27FC236}">
                    <a16:creationId xmlns:a16="http://schemas.microsoft.com/office/drawing/2014/main" id="{A60B6937-A782-4365-9E96-1489B0A0C793}"/>
                  </a:ext>
                </a:extLst>
              </p:cNvPr>
              <p:cNvSpPr/>
              <p:nvPr/>
            </p:nvSpPr>
            <p:spPr>
              <a:xfrm>
                <a:off x="21945" y="3104964"/>
                <a:ext cx="2611394" cy="2088232"/>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20D06AC0-C41F-4A5E-A49B-FE9AB3CAB9D5}"/>
                  </a:ext>
                </a:extLst>
              </p:cNvPr>
              <p:cNvSpPr txBox="1"/>
              <p:nvPr/>
            </p:nvSpPr>
            <p:spPr>
              <a:xfrm>
                <a:off x="50303" y="3110970"/>
                <a:ext cx="2276474" cy="372850"/>
              </a:xfrm>
              <a:prstGeom prst="rect">
                <a:avLst/>
              </a:prstGeom>
              <a:noFill/>
            </p:spPr>
            <p:txBody>
              <a:bodyPr wrap="square" rtlCol="0">
                <a:spAutoFit/>
              </a:bodyPr>
              <a:lstStyle/>
              <a:p>
                <a:pPr marL="0" marR="0" lvl="0" indent="0" defTabSz="914400" eaLnBrk="1" fontAlgn="auto" latinLnBrk="0" hangingPunct="1">
                  <a:lnSpc>
                    <a:spcPct val="100000"/>
                  </a:lnSpc>
                  <a:spcBef>
                    <a:spcPts val="400"/>
                  </a:spcBef>
                  <a:spcAft>
                    <a:spcPts val="0"/>
                  </a:spcAft>
                  <a:buClrTx/>
                  <a:buSzTx/>
                  <a:buFontTx/>
                  <a:buNone/>
                  <a:tabLst/>
                  <a:defRPr/>
                </a:pPr>
                <a:r>
                  <a:rPr kumimoji="0" lang="en-GB" sz="1050" b="1" i="0" u="sng" strike="noStrike" kern="0" cap="none" spc="0" normalizeH="0" baseline="0" noProof="0">
                    <a:ln>
                      <a:noFill/>
                    </a:ln>
                    <a:solidFill>
                      <a:prstClr val="black"/>
                    </a:solidFill>
                    <a:effectLst/>
                    <a:uLnTx/>
                    <a:uFillTx/>
                  </a:rPr>
                  <a:t>Investigation – </a:t>
                </a:r>
                <a:r>
                  <a:rPr kumimoji="0" lang="en-GB" sz="1050" b="1" i="1" u="sng" strike="noStrike" kern="0" cap="none" spc="0" normalizeH="0" baseline="0" noProof="0">
                    <a:ln>
                      <a:noFill/>
                    </a:ln>
                    <a:solidFill>
                      <a:prstClr val="black"/>
                    </a:solidFill>
                    <a:effectLst/>
                    <a:uLnTx/>
                    <a:uFillTx/>
                  </a:rPr>
                  <a:t>Success Criteria</a:t>
                </a:r>
                <a:endParaRPr kumimoji="0" lang="en-GB" altLang="en-US" sz="1050" b="1" i="1" u="none" strike="noStrike" kern="0" cap="none" spc="0" normalizeH="0" baseline="0" noProof="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altLang="en-US" sz="800" b="0" i="0" u="none" strike="noStrike" kern="0" cap="none" spc="0" normalizeH="0" baseline="0" noProof="0">
                  <a:ln>
                    <a:noFill/>
                  </a:ln>
                  <a:solidFill>
                    <a:prstClr val="black"/>
                  </a:solidFill>
                  <a:effectLst/>
                  <a:uLnTx/>
                  <a:uFillTx/>
                </a:endParaRPr>
              </a:p>
            </p:txBody>
          </p:sp>
          <p:sp>
            <p:nvSpPr>
              <p:cNvPr id="31" name="Rectangle 30">
                <a:extLst>
                  <a:ext uri="{FF2B5EF4-FFF2-40B4-BE49-F238E27FC236}">
                    <a16:creationId xmlns:a16="http://schemas.microsoft.com/office/drawing/2014/main" id="{78C5170B-C196-45E0-921C-83B1ECAB6F92}"/>
                  </a:ext>
                </a:extLst>
              </p:cNvPr>
              <p:cNvSpPr/>
              <p:nvPr/>
            </p:nvSpPr>
            <p:spPr>
              <a:xfrm>
                <a:off x="2326777" y="3421164"/>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890CDB41-333D-4BDA-BC4E-FB447AC1266B}"/>
                  </a:ext>
                </a:extLst>
              </p:cNvPr>
              <p:cNvSpPr/>
              <p:nvPr/>
            </p:nvSpPr>
            <p:spPr>
              <a:xfrm>
                <a:off x="2326776" y="4266860"/>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FEF771DE-D3E9-4787-A952-788A655ACA7A}"/>
                  </a:ext>
                </a:extLst>
              </p:cNvPr>
              <p:cNvSpPr/>
              <p:nvPr/>
            </p:nvSpPr>
            <p:spPr>
              <a:xfrm>
                <a:off x="2326776" y="3860861"/>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pic>
          <p:nvPicPr>
            <p:cNvPr id="28" name="Picture 5" descr="C:\Users\David\AppData\Local\Microsoft\Windows\INetCache\IE\XJVJXHFD\green-steps[1].png">
              <a:extLst>
                <a:ext uri="{FF2B5EF4-FFF2-40B4-BE49-F238E27FC236}">
                  <a16:creationId xmlns:a16="http://schemas.microsoft.com/office/drawing/2014/main" id="{01758F3A-A851-49BF-851D-4843EBB3179B}"/>
                </a:ext>
              </a:extLst>
            </p:cNvPr>
            <p:cNvPicPr>
              <a:picLocks noChangeAspect="1" noChangeArrowheads="1"/>
            </p:cNvPicPr>
            <p:nvPr/>
          </p:nvPicPr>
          <p:blipFill>
            <a:blip r:embed="rId3" cstate="print">
              <a:biLevel thresh="75000"/>
              <a:extLst>
                <a:ext uri="{28A0092B-C50C-407E-A947-70E740481C1C}">
                  <a14:useLocalDpi xmlns:a14="http://schemas.microsoft.com/office/drawing/2010/main" val="0"/>
                </a:ext>
              </a:extLst>
            </a:blip>
            <a:srcRect/>
            <a:stretch>
              <a:fillRect/>
            </a:stretch>
          </p:blipFill>
          <p:spPr bwMode="auto">
            <a:xfrm>
              <a:off x="140571" y="4504098"/>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36" name="TextBox 35">
            <a:extLst>
              <a:ext uri="{FF2B5EF4-FFF2-40B4-BE49-F238E27FC236}">
                <a16:creationId xmlns:a16="http://schemas.microsoft.com/office/drawing/2014/main" id="{874CAAFA-63AA-425C-9A01-6FCFFBCE022A}"/>
              </a:ext>
            </a:extLst>
          </p:cNvPr>
          <p:cNvSpPr txBox="1"/>
          <p:nvPr/>
        </p:nvSpPr>
        <p:spPr>
          <a:xfrm>
            <a:off x="6826180" y="522193"/>
            <a:ext cx="2415450" cy="1323439"/>
          </a:xfrm>
          <a:prstGeom prst="rect">
            <a:avLst/>
          </a:prstGeom>
          <a:noFill/>
        </p:spPr>
        <p:txBody>
          <a:bodyPr wrap="square">
            <a:spAutoFit/>
          </a:bodyPr>
          <a:lstStyle/>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You have analysed past and present professionals in </a:t>
            </a:r>
            <a:r>
              <a:rPr kumimoji="0" lang="en-GB" altLang="en-US" sz="800" b="1" i="0" u="none" strike="noStrike" kern="0" cap="none" spc="0" normalizeH="0" baseline="0" noProof="0">
                <a:ln>
                  <a:noFill/>
                </a:ln>
                <a:solidFill>
                  <a:prstClr val="black"/>
                </a:solidFill>
                <a:effectLst/>
                <a:uLnTx/>
                <a:uFillTx/>
              </a:rPr>
              <a:t>depth</a:t>
            </a:r>
            <a:r>
              <a:rPr kumimoji="0" lang="en-GB" altLang="en-US" sz="800" b="0" i="0" u="none" strike="noStrike" kern="0" cap="none" spc="0" normalizeH="0" baseline="0" noProof="0">
                <a:ln>
                  <a:noFill/>
                </a:ln>
                <a:solidFill>
                  <a:prstClr val="black"/>
                </a:solidFill>
                <a:effectLst/>
                <a:uLnTx/>
                <a:uFillTx/>
              </a:rPr>
              <a:t> and drawn relevant </a:t>
            </a:r>
            <a:r>
              <a:rPr kumimoji="0" lang="en-GB" altLang="en-US" sz="800" b="1" i="0" u="none" strike="noStrike" kern="0" cap="none" spc="0" normalizeH="0" baseline="0" noProof="0">
                <a:ln>
                  <a:noFill/>
                </a:ln>
                <a:solidFill>
                  <a:prstClr val="black"/>
                </a:solidFill>
                <a:effectLst/>
                <a:uLnTx/>
                <a:uFillTx/>
              </a:rPr>
              <a:t>conclusions</a:t>
            </a:r>
            <a:r>
              <a:rPr kumimoji="0" lang="en-GB" altLang="en-US" sz="800" b="0" i="0" u="none" strike="noStrike" kern="0" cap="none" spc="0" normalizeH="0" baseline="0" noProof="0">
                <a:ln>
                  <a:noFill/>
                </a:ln>
                <a:solidFill>
                  <a:prstClr val="black"/>
                </a:solidFill>
                <a:effectLst/>
                <a:uLnTx/>
                <a:uFillTx/>
              </a:rPr>
              <a:t> of </a:t>
            </a:r>
            <a:r>
              <a:rPr kumimoji="0" lang="en-GB" altLang="en-US" sz="800" b="1" i="0" u="none" strike="noStrike" kern="0" cap="none" spc="0" normalizeH="0" baseline="0" noProof="0">
                <a:ln>
                  <a:noFill/>
                </a:ln>
                <a:solidFill>
                  <a:prstClr val="black"/>
                </a:solidFill>
                <a:effectLst/>
                <a:uLnTx/>
                <a:uFillTx/>
              </a:rPr>
              <a:t>key points</a:t>
            </a:r>
            <a:r>
              <a:rPr kumimoji="0" lang="en-GB" altLang="en-US" sz="800" b="0" i="0" u="none" strike="noStrike" kern="0" cap="none" spc="0" normalizeH="0" baseline="0" noProof="0">
                <a:ln>
                  <a:noFill/>
                </a:ln>
                <a:solidFill>
                  <a:prstClr val="black"/>
                </a:solidFill>
                <a:effectLst/>
                <a:uLnTx/>
                <a:uFillTx/>
              </a:rPr>
              <a:t>.</a:t>
            </a: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You have analysed past and present professionals and </a:t>
            </a:r>
            <a:r>
              <a:rPr kumimoji="0" lang="en-GB" altLang="en-US" sz="800" b="1" i="0" u="none" strike="noStrike" kern="0" cap="none" spc="0" normalizeH="0" baseline="0" noProof="0">
                <a:ln>
                  <a:noFill/>
                </a:ln>
                <a:solidFill>
                  <a:prstClr val="black"/>
                </a:solidFill>
                <a:effectLst/>
                <a:uLnTx/>
                <a:uFillTx/>
              </a:rPr>
              <a:t>identified</a:t>
            </a:r>
            <a:r>
              <a:rPr kumimoji="0" lang="en-GB" altLang="en-US" sz="800" b="0" i="0" u="none" strike="noStrike" kern="0" cap="none" spc="0" normalizeH="0" baseline="0" noProof="0">
                <a:ln>
                  <a:noFill/>
                </a:ln>
                <a:solidFill>
                  <a:prstClr val="black"/>
                </a:solidFill>
                <a:effectLst/>
                <a:uLnTx/>
                <a:uFillTx/>
              </a:rPr>
              <a:t> some </a:t>
            </a:r>
            <a:r>
              <a:rPr kumimoji="0" lang="en-GB" altLang="en-US" sz="800" b="1" i="0" u="none" strike="noStrike" kern="0" cap="none" spc="0" normalizeH="0" baseline="0" noProof="0">
                <a:ln>
                  <a:noFill/>
                </a:ln>
                <a:solidFill>
                  <a:prstClr val="black"/>
                </a:solidFill>
                <a:effectLst/>
                <a:uLnTx/>
                <a:uFillTx/>
              </a:rPr>
              <a:t>key points</a:t>
            </a:r>
            <a:r>
              <a:rPr kumimoji="0" lang="en-GB" altLang="en-US" sz="800" b="0" i="0" u="none" strike="noStrike" kern="0" cap="none" spc="0" normalizeH="0" baseline="0" noProof="0">
                <a:ln>
                  <a:noFill/>
                </a:ln>
                <a:solidFill>
                  <a:prstClr val="black"/>
                </a:solidFill>
                <a:effectLst/>
                <a:uLnTx/>
                <a:uFillTx/>
              </a:rPr>
              <a:t>.</a:t>
            </a: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You have analysed past and present professionals  in a </a:t>
            </a:r>
            <a:r>
              <a:rPr kumimoji="0" lang="en-GB" altLang="en-US" sz="800" b="1" i="0" u="none" strike="noStrike" kern="0" cap="none" spc="0" normalizeH="0" baseline="0" noProof="0">
                <a:ln>
                  <a:noFill/>
                </a:ln>
                <a:solidFill>
                  <a:prstClr val="black"/>
                </a:solidFill>
                <a:effectLst/>
                <a:uLnTx/>
                <a:uFillTx/>
              </a:rPr>
              <a:t>basic</a:t>
            </a:r>
            <a:r>
              <a:rPr kumimoji="0" lang="en-GB" altLang="en-US" sz="800" b="0" i="0" u="none" strike="noStrike" kern="0" cap="none" spc="0" normalizeH="0" baseline="0" noProof="0">
                <a:ln>
                  <a:noFill/>
                </a:ln>
                <a:solidFill>
                  <a:prstClr val="black"/>
                </a:solidFill>
                <a:effectLst/>
                <a:uLnTx/>
                <a:uFillTx/>
              </a:rPr>
              <a:t> fashion with little relevance to your project.</a:t>
            </a:r>
          </a:p>
        </p:txBody>
      </p:sp>
      <p:sp>
        <p:nvSpPr>
          <p:cNvPr id="37" name="TextBox 36">
            <a:extLst>
              <a:ext uri="{FF2B5EF4-FFF2-40B4-BE49-F238E27FC236}">
                <a16:creationId xmlns:a16="http://schemas.microsoft.com/office/drawing/2014/main" id="{CBCD244E-22B2-420B-839B-C3427707F1C1}"/>
              </a:ext>
            </a:extLst>
          </p:cNvPr>
          <p:cNvSpPr txBox="1"/>
          <p:nvPr/>
        </p:nvSpPr>
        <p:spPr>
          <a:xfrm>
            <a:off x="7354148" y="1625547"/>
            <a:ext cx="2282126" cy="779893"/>
          </a:xfrm>
          <a:prstGeom prst="rect">
            <a:avLst/>
          </a:prstGeom>
          <a:noFill/>
        </p:spPr>
        <p:txBody>
          <a:bodyPr wrap="square">
            <a:spAutoFit/>
          </a:bodyPr>
          <a:lstStyle/>
          <a:p>
            <a:pPr marL="0" marR="0" lvl="0" indent="0" defTabSz="914400" eaLnBrk="1" fontAlgn="auto" latinLnBrk="0" hangingPunct="1">
              <a:lnSpc>
                <a:spcPct val="119000"/>
              </a:lnSpc>
              <a:spcBef>
                <a:spcPts val="0"/>
              </a:spcBef>
              <a:spcAft>
                <a:spcPts val="0"/>
              </a:spcAft>
              <a:buClrTx/>
              <a:buSzTx/>
              <a:buFontTx/>
              <a:buNone/>
              <a:tabLst/>
              <a:defRPr/>
            </a:pPr>
            <a:r>
              <a:rPr kumimoji="0" lang="en-GB" sz="1000" b="1" i="1" u="none" strike="noStrike" kern="1400" cap="none" spc="0" normalizeH="0" baseline="0" noProof="0">
                <a:ln>
                  <a:noFill/>
                </a:ln>
                <a:solidFill>
                  <a:prstClr val="black"/>
                </a:solidFill>
                <a:effectLst/>
                <a:uLnTx/>
                <a:uFillTx/>
              </a:rPr>
              <a:t>Next Steps…</a:t>
            </a:r>
            <a:endParaRPr kumimoji="0" lang="en-GB" sz="3200" b="1" i="0" u="none" strike="noStrike" kern="1400" cap="none" spc="0" normalizeH="0" baseline="0" noProof="0">
              <a:ln>
                <a:noFill/>
              </a:ln>
              <a:solidFill>
                <a:prstClr val="black"/>
              </a:solidFill>
              <a:effectLst/>
              <a:uLnTx/>
              <a:uFillTx/>
            </a:endParaRPr>
          </a:p>
          <a:p>
            <a:pPr marL="0" marR="0" lvl="0" indent="0" defTabSz="914400" eaLnBrk="1" fontAlgn="auto" latinLnBrk="0" hangingPunct="1">
              <a:lnSpc>
                <a:spcPct val="119000"/>
              </a:lnSpc>
              <a:spcBef>
                <a:spcPts val="0"/>
              </a:spcBef>
              <a:spcAft>
                <a:spcPts val="600"/>
              </a:spcAft>
              <a:buClrTx/>
              <a:buSzTx/>
              <a:buFontTx/>
              <a:buNone/>
              <a:tabLst/>
              <a:defRPr/>
            </a:pPr>
            <a:r>
              <a:rPr kumimoji="0" lang="en-GB" sz="700" b="1" i="1" u="none" strike="noStrike" kern="1400" cap="none" spc="0" normalizeH="0" baseline="0" noProof="0">
                <a:ln>
                  <a:noFill/>
                </a:ln>
                <a:solidFill>
                  <a:prstClr val="black"/>
                </a:solidFill>
                <a:effectLst/>
                <a:uLnTx/>
                <a:uFillTx/>
              </a:rPr>
              <a:t>Ensure that the products you have found inform your next steps and that you use some of the designs in your own work.  Use parts of other designs to come up with something new </a:t>
            </a:r>
            <a:endParaRPr kumimoji="0" lang="en-GB" sz="2000" b="1" i="1" u="none" strike="noStrike" kern="1400" cap="none" spc="0" normalizeH="0" baseline="0" noProof="0">
              <a:ln>
                <a:noFill/>
              </a:ln>
              <a:solidFill>
                <a:prstClr val="black"/>
              </a:solidFill>
              <a:effectLst/>
              <a:uLnTx/>
              <a:uFillTx/>
            </a:endParaRPr>
          </a:p>
        </p:txBody>
      </p:sp>
      <p:sp>
        <p:nvSpPr>
          <p:cNvPr id="35" name="TextBox 34">
            <a:extLst>
              <a:ext uri="{FF2B5EF4-FFF2-40B4-BE49-F238E27FC236}">
                <a16:creationId xmlns:a16="http://schemas.microsoft.com/office/drawing/2014/main" id="{B1C99077-BE09-4A8C-B4F3-BF9381ECB25C}"/>
              </a:ext>
            </a:extLst>
          </p:cNvPr>
          <p:cNvSpPr txBox="1"/>
          <p:nvPr/>
        </p:nvSpPr>
        <p:spPr>
          <a:xfrm>
            <a:off x="6838687" y="2575194"/>
            <a:ext cx="2744002" cy="3970318"/>
          </a:xfrm>
          <a:prstGeom prst="rect">
            <a:avLst/>
          </a:prstGeom>
          <a:noFill/>
          <a:ln>
            <a:solidFill>
              <a:schemeClr val="tx1"/>
            </a:solidFill>
          </a:ln>
        </p:spPr>
        <p:txBody>
          <a:bodyPr wrap="square">
            <a:spAutoFit/>
          </a:bodyPr>
          <a:lstStyle/>
          <a:p>
            <a:r>
              <a:rPr lang="en-GB" sz="1400" b="1" i="0">
                <a:solidFill>
                  <a:srgbClr val="202124"/>
                </a:solidFill>
                <a:effectLst/>
                <a:latin typeface="Eras Light ITC" panose="020B0402030504020804" pitchFamily="34" charset="0"/>
              </a:rPr>
              <a:t>Mind mapping</a:t>
            </a:r>
            <a:r>
              <a:rPr lang="en-GB" sz="1400" b="0" i="0">
                <a:solidFill>
                  <a:srgbClr val="202124"/>
                </a:solidFill>
                <a:effectLst/>
                <a:latin typeface="Eras Light ITC" panose="020B0402030504020804" pitchFamily="34" charset="0"/>
              </a:rPr>
              <a:t> increases your creativity and productivity because it's an excellent tool to let you generate more ideas, identify relationships among the different data and information, and effectively improve your memory and retention. Making a mind map is an excellent way for you to be able to sort through your thoughts and ideas. This activity allows you to quickly generate creative and even unique ideas in less time. It gives you the freedom you need when brainstorming so that the flow of ideas is not blocked or hampered like linear thinking does.</a:t>
            </a:r>
            <a:endParaRPr lang="en-GB" sz="1400">
              <a:latin typeface="Eras Light ITC" panose="020B0402030504020804" pitchFamily="34" charset="0"/>
            </a:endParaRPr>
          </a:p>
        </p:txBody>
      </p:sp>
      <p:pic>
        <p:nvPicPr>
          <p:cNvPr id="38" name="Picture 2">
            <a:extLst>
              <a:ext uri="{FF2B5EF4-FFF2-40B4-BE49-F238E27FC236}">
                <a16:creationId xmlns:a16="http://schemas.microsoft.com/office/drawing/2014/main" id="{8DE3B29D-22D8-445E-B22C-B74A4884346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42672" y="6068121"/>
            <a:ext cx="880033" cy="783444"/>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2">
            <a:extLst>
              <a:ext uri="{FF2B5EF4-FFF2-40B4-BE49-F238E27FC236}">
                <a16:creationId xmlns:a16="http://schemas.microsoft.com/office/drawing/2014/main" id="{7BD0BBC8-3A42-47F4-8C91-0FC99B6011D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1212811" flipV="1">
            <a:off x="1915597" y="48340"/>
            <a:ext cx="892431" cy="562710"/>
          </a:xfrm>
          <a:prstGeom prst="rect">
            <a:avLst/>
          </a:prstGeom>
          <a:noFill/>
          <a:extLst>
            <a:ext uri="{909E8E84-426E-40DD-AFC4-6F175D3DCCD1}">
              <a14:hiddenFill xmlns:a14="http://schemas.microsoft.com/office/drawing/2010/main">
                <a:solidFill>
                  <a:srgbClr val="FFFFFF"/>
                </a:solidFill>
              </a14:hiddenFill>
            </a:ext>
          </a:extLst>
        </p:spPr>
      </p:pic>
      <p:sp>
        <p:nvSpPr>
          <p:cNvPr id="40" name="Rectangle 39">
            <a:extLst>
              <a:ext uri="{FF2B5EF4-FFF2-40B4-BE49-F238E27FC236}">
                <a16:creationId xmlns:a16="http://schemas.microsoft.com/office/drawing/2014/main" id="{7059AB49-ED5E-40A3-85AC-FE4C1E270AE7}"/>
              </a:ext>
            </a:extLst>
          </p:cNvPr>
          <p:cNvSpPr/>
          <p:nvPr/>
        </p:nvSpPr>
        <p:spPr>
          <a:xfrm>
            <a:off x="2131010" y="256022"/>
            <a:ext cx="721435" cy="307777"/>
          </a:xfrm>
          <a:prstGeom prst="rect">
            <a:avLst/>
          </a:prstGeom>
          <a:noFill/>
        </p:spPr>
        <p:txBody>
          <a:bodyPr wrap="squar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cxnSp>
        <p:nvCxnSpPr>
          <p:cNvPr id="22" name="Straight Arrow Connector 21">
            <a:extLst>
              <a:ext uri="{FF2B5EF4-FFF2-40B4-BE49-F238E27FC236}">
                <a16:creationId xmlns:a16="http://schemas.microsoft.com/office/drawing/2014/main" id="{8809132E-5324-41AA-822E-B272CD60BB47}"/>
              </a:ext>
            </a:extLst>
          </p:cNvPr>
          <p:cNvCxnSpPr>
            <a:cxnSpLocks/>
          </p:cNvCxnSpPr>
          <p:nvPr/>
        </p:nvCxnSpPr>
        <p:spPr>
          <a:xfrm flipH="1" flipV="1">
            <a:off x="2491728" y="3429000"/>
            <a:ext cx="384336" cy="48299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3677D6F2-A4AD-44AF-A183-E7C6CE8F34C9}"/>
              </a:ext>
            </a:extLst>
          </p:cNvPr>
          <p:cNvCxnSpPr/>
          <p:nvPr/>
        </p:nvCxnSpPr>
        <p:spPr>
          <a:xfrm flipH="1" flipV="1">
            <a:off x="3480092" y="3078060"/>
            <a:ext cx="69129" cy="75155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2" name="Straight Arrow Connector 41">
            <a:extLst>
              <a:ext uri="{FF2B5EF4-FFF2-40B4-BE49-F238E27FC236}">
                <a16:creationId xmlns:a16="http://schemas.microsoft.com/office/drawing/2014/main" id="{DB8EE2E4-1BA0-4EE4-BDF8-EBCFEEED4436}"/>
              </a:ext>
            </a:extLst>
          </p:cNvPr>
          <p:cNvCxnSpPr>
            <a:cxnSpLocks/>
          </p:cNvCxnSpPr>
          <p:nvPr/>
        </p:nvCxnSpPr>
        <p:spPr>
          <a:xfrm flipH="1" flipV="1">
            <a:off x="1807019" y="4147231"/>
            <a:ext cx="802952" cy="6968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5" name="Straight Arrow Connector 44">
            <a:extLst>
              <a:ext uri="{FF2B5EF4-FFF2-40B4-BE49-F238E27FC236}">
                <a16:creationId xmlns:a16="http://schemas.microsoft.com/office/drawing/2014/main" id="{E838A73D-9D7E-480C-9F20-D4F2361E66DE}"/>
              </a:ext>
            </a:extLst>
          </p:cNvPr>
          <p:cNvCxnSpPr>
            <a:cxnSpLocks/>
          </p:cNvCxnSpPr>
          <p:nvPr/>
        </p:nvCxnSpPr>
        <p:spPr>
          <a:xfrm flipV="1">
            <a:off x="4091619" y="3598956"/>
            <a:ext cx="562660" cy="41809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7" name="Straight Arrow Connector 46">
            <a:extLst>
              <a:ext uri="{FF2B5EF4-FFF2-40B4-BE49-F238E27FC236}">
                <a16:creationId xmlns:a16="http://schemas.microsoft.com/office/drawing/2014/main" id="{A31B0B82-C473-4CD5-84AB-273A64C8C906}"/>
              </a:ext>
            </a:extLst>
          </p:cNvPr>
          <p:cNvCxnSpPr>
            <a:cxnSpLocks/>
          </p:cNvCxnSpPr>
          <p:nvPr/>
        </p:nvCxnSpPr>
        <p:spPr>
          <a:xfrm>
            <a:off x="4024628" y="4476673"/>
            <a:ext cx="375901" cy="46021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3" name="Straight Arrow Connector 52">
            <a:extLst>
              <a:ext uri="{FF2B5EF4-FFF2-40B4-BE49-F238E27FC236}">
                <a16:creationId xmlns:a16="http://schemas.microsoft.com/office/drawing/2014/main" id="{E1D5288F-A240-4A89-8BEC-2EDA54390295}"/>
              </a:ext>
            </a:extLst>
          </p:cNvPr>
          <p:cNvCxnSpPr>
            <a:cxnSpLocks/>
          </p:cNvCxnSpPr>
          <p:nvPr/>
        </p:nvCxnSpPr>
        <p:spPr>
          <a:xfrm flipV="1">
            <a:off x="4136923" y="4103046"/>
            <a:ext cx="894764" cy="12537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6" name="Straight Arrow Connector 55">
            <a:extLst>
              <a:ext uri="{FF2B5EF4-FFF2-40B4-BE49-F238E27FC236}">
                <a16:creationId xmlns:a16="http://schemas.microsoft.com/office/drawing/2014/main" id="{3373C085-0520-4A7D-BB6E-54F1440EF2D5}"/>
              </a:ext>
            </a:extLst>
          </p:cNvPr>
          <p:cNvCxnSpPr>
            <a:cxnSpLocks/>
          </p:cNvCxnSpPr>
          <p:nvPr/>
        </p:nvCxnSpPr>
        <p:spPr>
          <a:xfrm>
            <a:off x="3337313" y="4464039"/>
            <a:ext cx="11495" cy="70178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9" name="Straight Arrow Connector 58">
            <a:extLst>
              <a:ext uri="{FF2B5EF4-FFF2-40B4-BE49-F238E27FC236}">
                <a16:creationId xmlns:a16="http://schemas.microsoft.com/office/drawing/2014/main" id="{703F3B34-CFD6-44A0-8947-BA736C81B5F0}"/>
              </a:ext>
            </a:extLst>
          </p:cNvPr>
          <p:cNvCxnSpPr>
            <a:cxnSpLocks/>
          </p:cNvCxnSpPr>
          <p:nvPr/>
        </p:nvCxnSpPr>
        <p:spPr>
          <a:xfrm flipH="1">
            <a:off x="2131010" y="4464039"/>
            <a:ext cx="745054" cy="33817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62" name="TextBox 61">
            <a:extLst>
              <a:ext uri="{FF2B5EF4-FFF2-40B4-BE49-F238E27FC236}">
                <a16:creationId xmlns:a16="http://schemas.microsoft.com/office/drawing/2014/main" id="{1F2F08C9-634B-4D57-96DF-B43B781C1D08}"/>
              </a:ext>
            </a:extLst>
          </p:cNvPr>
          <p:cNvSpPr txBox="1"/>
          <p:nvPr/>
        </p:nvSpPr>
        <p:spPr>
          <a:xfrm>
            <a:off x="112504" y="895938"/>
            <a:ext cx="6669922" cy="307777"/>
          </a:xfrm>
          <a:prstGeom prst="rect">
            <a:avLst/>
          </a:prstGeom>
          <a:noFill/>
          <a:ln>
            <a:solidFill>
              <a:schemeClr val="tx1"/>
            </a:solidFill>
          </a:ln>
        </p:spPr>
        <p:txBody>
          <a:bodyPr wrap="square" rtlCol="0">
            <a:spAutoFit/>
          </a:bodyPr>
          <a:lstStyle/>
          <a:p>
            <a:r>
              <a:rPr lang="en-GB" sz="1400">
                <a:latin typeface="Eras Light ITC" panose="020B0402030504020804" pitchFamily="34" charset="0"/>
              </a:rPr>
              <a:t>What is another word for mind-mapping?</a:t>
            </a:r>
          </a:p>
        </p:txBody>
      </p:sp>
      <p:sp>
        <p:nvSpPr>
          <p:cNvPr id="64" name="Rectangle 63">
            <a:extLst>
              <a:ext uri="{FF2B5EF4-FFF2-40B4-BE49-F238E27FC236}">
                <a16:creationId xmlns:a16="http://schemas.microsoft.com/office/drawing/2014/main" id="{A521D5C2-DD24-4CA9-BCB6-34725BA3A6B9}"/>
              </a:ext>
            </a:extLst>
          </p:cNvPr>
          <p:cNvSpPr/>
          <p:nvPr/>
        </p:nvSpPr>
        <p:spPr>
          <a:xfrm rot="20781834">
            <a:off x="9135110" y="6282967"/>
            <a:ext cx="635822" cy="345491"/>
          </a:xfrm>
          <a:prstGeom prst="rect">
            <a:avLst/>
          </a:prstGeom>
          <a:noFill/>
        </p:spPr>
        <p:txBody>
          <a:bodyPr wrap="none" lIns="91440" tIns="45720" rIns="91440" bIns="45720">
            <a:prstTxWarp prst="textArchUp">
              <a:avLst/>
            </a:prstTxWarp>
            <a:spAutoFit/>
          </a:bodyPr>
          <a:lstStyle/>
          <a:p>
            <a:pPr algn="ctr"/>
            <a:r>
              <a:rPr lang="en-US" sz="120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ADBF9DD-442A-4F95-9347-C64FDCE1E3D3}"/>
              </a:ext>
            </a:extLst>
          </p:cNvPr>
          <p:cNvSpPr/>
          <p:nvPr/>
        </p:nvSpPr>
        <p:spPr>
          <a:xfrm>
            <a:off x="0" y="449620"/>
            <a:ext cx="6719222" cy="425117"/>
          </a:xfrm>
          <a:prstGeom prst="rect">
            <a:avLst/>
          </a:prstGeom>
          <a:noFill/>
          <a:ln cap="flat">
            <a:noFill/>
            <a:prstDash val="solid"/>
          </a:ln>
        </p:spPr>
        <p:txBody>
          <a:bodyPr vert="horz" wrap="square" lIns="74295" tIns="37148" rIns="74295" bIns="37148" anchor="t" anchorCtr="1" compatLnSpc="1">
            <a:spAutoFit/>
          </a:bodyPr>
          <a:lstStyle/>
          <a:p>
            <a:pPr algn="ctr" defTabSz="742950">
              <a:defRPr sz="1800" b="0" i="0" u="none" strike="noStrike" kern="0" cap="none" spc="0" baseline="0">
                <a:solidFill>
                  <a:srgbClr val="000000"/>
                </a:solidFill>
                <a:uFillTx/>
              </a:defRPr>
            </a:pPr>
            <a:r>
              <a:rPr lang="en-US" sz="2275" b="1">
                <a:solidFill>
                  <a:srgbClr val="000000"/>
                </a:solidFill>
                <a:latin typeface="Eras Demi ITC" pitchFamily="34"/>
              </a:rPr>
              <a:t>SUBLIMATION PRINTING HOMEWORK               </a:t>
            </a:r>
          </a:p>
        </p:txBody>
      </p:sp>
      <p:sp>
        <p:nvSpPr>
          <p:cNvPr id="3" name="TextBox 6">
            <a:extLst>
              <a:ext uri="{FF2B5EF4-FFF2-40B4-BE49-F238E27FC236}">
                <a16:creationId xmlns:a16="http://schemas.microsoft.com/office/drawing/2014/main" id="{84BEDCDC-E50D-423B-A4B8-8224A765C087}"/>
              </a:ext>
            </a:extLst>
          </p:cNvPr>
          <p:cNvSpPr txBox="1"/>
          <p:nvPr/>
        </p:nvSpPr>
        <p:spPr>
          <a:xfrm>
            <a:off x="365429" y="1834723"/>
            <a:ext cx="9175142" cy="3868368"/>
          </a:xfrm>
          <a:prstGeom prst="rect">
            <a:avLst/>
          </a:prstGeom>
          <a:noFill/>
          <a:ln cap="flat">
            <a:solidFill>
              <a:schemeClr val="tx1"/>
            </a:solid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50">
                <a:solidFill>
                  <a:srgbClr val="000000"/>
                </a:solidFill>
                <a:latin typeface="Eras Demi ITC"/>
                <a:cs typeface="Calibri"/>
              </a:rPr>
              <a:t>Sublimation printing definition:</a:t>
            </a:r>
          </a:p>
          <a:p>
            <a:pPr defTabSz="742950">
              <a:defRPr sz="1800" b="0" i="0" u="none" strike="noStrike" kern="0" cap="none" spc="0" baseline="0">
                <a:solidFill>
                  <a:srgbClr val="000000"/>
                </a:solidFill>
                <a:uFillTx/>
              </a:defRPr>
            </a:pPr>
            <a:endParaRPr lang="en-US" sz="1450">
              <a:solidFill>
                <a:srgbClr val="000000"/>
              </a:solidFill>
              <a:latin typeface="Eras Demi ITC"/>
              <a:cs typeface="Calibri"/>
            </a:endParaRPr>
          </a:p>
          <a:p>
            <a:pPr defTabSz="742950">
              <a:defRPr sz="1800" b="0" i="0" u="none" strike="noStrike" kern="0" cap="none" spc="0" baseline="0">
                <a:solidFill>
                  <a:srgbClr val="000000"/>
                </a:solidFill>
                <a:uFillTx/>
              </a:defRPr>
            </a:pPr>
            <a:endParaRPr lang="en-US" sz="1450">
              <a:solidFill>
                <a:srgbClr val="000000"/>
              </a:solidFill>
              <a:latin typeface="Eras Demi ITC"/>
              <a:cs typeface="Calibri"/>
            </a:endParaRPr>
          </a:p>
          <a:p>
            <a:pPr defTabSz="742950">
              <a:defRPr sz="1800" b="0" i="0" u="none" strike="noStrike" kern="0" cap="none" spc="0" baseline="0">
                <a:solidFill>
                  <a:srgbClr val="000000"/>
                </a:solidFill>
                <a:uFillTx/>
              </a:defRPr>
            </a:pPr>
            <a:endParaRPr lang="en-US" sz="1450">
              <a:solidFill>
                <a:srgbClr val="000000"/>
              </a:solidFill>
              <a:latin typeface="Eras Demi ITC"/>
              <a:cs typeface="Calibri"/>
            </a:endParaRPr>
          </a:p>
          <a:p>
            <a:pPr defTabSz="742950">
              <a:defRPr sz="1800" b="0" i="0" u="none" strike="noStrike" kern="0" cap="none" spc="0" baseline="0">
                <a:solidFill>
                  <a:srgbClr val="000000"/>
                </a:solidFill>
                <a:uFillTx/>
              </a:defRPr>
            </a:pPr>
            <a:endParaRPr lang="en-US" sz="1450">
              <a:solidFill>
                <a:srgbClr val="000000"/>
              </a:solidFill>
              <a:latin typeface="Eras Demi ITC"/>
              <a:cs typeface="Calibri"/>
            </a:endParaRPr>
          </a:p>
          <a:p>
            <a:pPr defTabSz="742950">
              <a:defRPr sz="1800" b="0" i="0" u="none" strike="noStrike" kern="0" cap="none" spc="0" baseline="0">
                <a:solidFill>
                  <a:srgbClr val="000000"/>
                </a:solidFill>
                <a:uFillTx/>
              </a:defRPr>
            </a:pPr>
            <a:r>
              <a:rPr lang="en-GB" sz="1450">
                <a:solidFill>
                  <a:srgbClr val="000000"/>
                </a:solidFill>
                <a:latin typeface="Eras Demi ITC"/>
                <a:cs typeface="Calibri"/>
              </a:rPr>
              <a:t>Fabrics best for sublimation printing and why? </a:t>
            </a:r>
          </a:p>
          <a:p>
            <a:pPr defTabSz="742950">
              <a:defRPr sz="1800" b="0" i="0" u="none" strike="noStrike" kern="0" cap="none" spc="0" baseline="0">
                <a:solidFill>
                  <a:srgbClr val="000000"/>
                </a:solidFill>
                <a:uFillTx/>
              </a:defRPr>
            </a:pPr>
            <a:endParaRPr lang="en-US" sz="1450">
              <a:solidFill>
                <a:srgbClr val="000000"/>
              </a:solidFill>
              <a:latin typeface="Eras Demi ITC"/>
              <a:cs typeface="Calibri"/>
            </a:endParaRPr>
          </a:p>
          <a:p>
            <a:pPr defTabSz="742950">
              <a:defRPr sz="1800" b="0" i="0" u="none" strike="noStrike" kern="0" cap="none" spc="0" baseline="0">
                <a:solidFill>
                  <a:srgbClr val="000000"/>
                </a:solidFill>
                <a:uFillTx/>
              </a:defRPr>
            </a:pPr>
            <a:endParaRPr lang="en-US" sz="1450">
              <a:solidFill>
                <a:srgbClr val="000000"/>
              </a:solidFill>
              <a:latin typeface="Eras Demi ITC"/>
              <a:cs typeface="Calibri"/>
            </a:endParaRPr>
          </a:p>
          <a:p>
            <a:pPr defTabSz="742950">
              <a:defRPr sz="1800" b="0" i="0" u="none" strike="noStrike" kern="0" cap="none" spc="0" baseline="0">
                <a:solidFill>
                  <a:srgbClr val="000000"/>
                </a:solidFill>
                <a:uFillTx/>
              </a:defRPr>
            </a:pPr>
            <a:endParaRPr lang="en-GB" sz="1450">
              <a:solidFill>
                <a:srgbClr val="000000"/>
              </a:solidFill>
              <a:latin typeface="Eras Demi ITC"/>
              <a:cs typeface="Calibri"/>
            </a:endParaRPr>
          </a:p>
          <a:p>
            <a:pPr defTabSz="742950">
              <a:defRPr sz="1800" b="0" i="0" u="none" strike="noStrike" kern="0" cap="none" spc="0" baseline="0">
                <a:solidFill>
                  <a:srgbClr val="000000"/>
                </a:solidFill>
                <a:uFillTx/>
              </a:defRPr>
            </a:pPr>
            <a:r>
              <a:rPr lang="en-GB" sz="1450">
                <a:solidFill>
                  <a:srgbClr val="000000"/>
                </a:solidFill>
                <a:latin typeface="Eras Demi ITC"/>
                <a:cs typeface="Calibri"/>
              </a:rPr>
              <a:t>Pros of sublimation printing include......</a:t>
            </a:r>
            <a:endParaRPr lang="en-US" sz="1450">
              <a:solidFill>
                <a:srgbClr val="000000"/>
              </a:solidFill>
              <a:latin typeface="Eras Demi ITC"/>
              <a:cs typeface="Calibri"/>
            </a:endParaRPr>
          </a:p>
          <a:p>
            <a:pPr defTabSz="742950">
              <a:defRPr sz="1800" b="0" i="0" u="none" strike="noStrike" kern="0" cap="none" spc="0" baseline="0">
                <a:solidFill>
                  <a:srgbClr val="000000"/>
                </a:solidFill>
                <a:uFillTx/>
              </a:defRPr>
            </a:pPr>
            <a:endParaRPr lang="en-US" sz="1450">
              <a:solidFill>
                <a:srgbClr val="000000"/>
              </a:solidFill>
              <a:latin typeface="Eras Demi ITC"/>
              <a:cs typeface="Calibri"/>
            </a:endParaRPr>
          </a:p>
          <a:p>
            <a:pPr defTabSz="742950">
              <a:defRPr sz="1800" b="0" i="0" u="none" strike="noStrike" kern="0" cap="none" spc="0" baseline="0">
                <a:solidFill>
                  <a:srgbClr val="000000"/>
                </a:solidFill>
                <a:uFillTx/>
              </a:defRPr>
            </a:pPr>
            <a:endParaRPr lang="en-US" sz="1450">
              <a:solidFill>
                <a:srgbClr val="000000"/>
              </a:solidFill>
              <a:latin typeface="Eras Demi ITC"/>
              <a:cs typeface="Calibri"/>
            </a:endParaRPr>
          </a:p>
          <a:p>
            <a:pPr defTabSz="742950">
              <a:defRPr sz="1800" b="0" i="0" u="none" strike="noStrike" kern="0" cap="none" spc="0" baseline="0">
                <a:solidFill>
                  <a:srgbClr val="000000"/>
                </a:solidFill>
                <a:uFillTx/>
              </a:defRPr>
            </a:pPr>
            <a:endParaRPr lang="en-GB" sz="1450">
              <a:solidFill>
                <a:srgbClr val="000000"/>
              </a:solidFill>
              <a:latin typeface="Eras Demi ITC"/>
            </a:endParaRPr>
          </a:p>
          <a:p>
            <a:pPr defTabSz="742950">
              <a:defRPr sz="1800" b="0" i="0" u="none" strike="noStrike" kern="0" cap="none" spc="0" baseline="0">
                <a:solidFill>
                  <a:srgbClr val="000000"/>
                </a:solidFill>
                <a:uFillTx/>
              </a:defRPr>
            </a:pPr>
            <a:r>
              <a:rPr lang="en-GB" sz="1450">
                <a:solidFill>
                  <a:srgbClr val="000000"/>
                </a:solidFill>
                <a:latin typeface="Eras Demi ITC"/>
              </a:rPr>
              <a:t>However, the cons are.......</a:t>
            </a:r>
          </a:p>
          <a:p>
            <a:pPr defTabSz="742950">
              <a:defRPr sz="1800" b="0" i="0" u="none" strike="noStrike" kern="0" cap="none" spc="0" baseline="0">
                <a:solidFill>
                  <a:srgbClr val="000000"/>
                </a:solidFill>
                <a:uFillTx/>
              </a:defRPr>
            </a:pPr>
            <a:endParaRPr lang="en-US" sz="1450">
              <a:solidFill>
                <a:srgbClr val="000000"/>
              </a:solidFill>
              <a:latin typeface="Eras Demi ITC"/>
            </a:endParaRPr>
          </a:p>
          <a:p>
            <a:pPr defTabSz="742950">
              <a:defRPr sz="1800" b="0" i="0" u="none" strike="noStrike" kern="0" cap="none" spc="0" baseline="0">
                <a:solidFill>
                  <a:srgbClr val="000000"/>
                </a:solidFill>
                <a:uFillTx/>
              </a:defRPr>
            </a:pPr>
            <a:endParaRPr lang="en-US" sz="1450">
              <a:solidFill>
                <a:srgbClr val="000000"/>
              </a:solidFill>
              <a:latin typeface="Eras Demi ITC"/>
              <a:cs typeface="Calibri"/>
            </a:endParaRPr>
          </a:p>
          <a:p>
            <a:pPr defTabSz="742950">
              <a:defRPr sz="1800" b="0" i="0" u="none" strike="noStrike" kern="0" cap="none" spc="0" baseline="0">
                <a:solidFill>
                  <a:srgbClr val="000000"/>
                </a:solidFill>
                <a:uFillTx/>
              </a:defRPr>
            </a:pPr>
            <a:endParaRPr lang="en-US" sz="1450">
              <a:solidFill>
                <a:srgbClr val="000000"/>
              </a:solidFill>
              <a:latin typeface="Eras Demi ITC"/>
              <a:cs typeface="Calibri"/>
            </a:endParaRPr>
          </a:p>
        </p:txBody>
      </p:sp>
      <p:pic>
        <p:nvPicPr>
          <p:cNvPr id="4" name="Picture 8" descr="A picture containing person, person, holding, wearing&#10;&#10;Description automatically generated">
            <a:extLst>
              <a:ext uri="{FF2B5EF4-FFF2-40B4-BE49-F238E27FC236}">
                <a16:creationId xmlns:a16="http://schemas.microsoft.com/office/drawing/2014/main" id="{06203C0E-1DCF-4DC9-941B-5713256F6033}"/>
              </a:ext>
            </a:extLst>
          </p:cNvPr>
          <p:cNvPicPr>
            <a:picLocks noChangeAspect="1"/>
          </p:cNvPicPr>
          <p:nvPr/>
        </p:nvPicPr>
        <p:blipFill>
          <a:blip r:embed="rId2"/>
          <a:srcRect l="29950"/>
          <a:stretch>
            <a:fillRect/>
          </a:stretch>
        </p:blipFill>
        <p:spPr>
          <a:xfrm>
            <a:off x="6589216" y="349886"/>
            <a:ext cx="1394941" cy="1327421"/>
          </a:xfrm>
          <a:prstGeom prst="rect">
            <a:avLst/>
          </a:prstGeom>
          <a:noFill/>
          <a:ln cap="flat">
            <a:noFill/>
          </a:ln>
        </p:spPr>
      </p:pic>
      <p:cxnSp>
        <p:nvCxnSpPr>
          <p:cNvPr id="5" name="Straight Connector 11">
            <a:extLst>
              <a:ext uri="{FF2B5EF4-FFF2-40B4-BE49-F238E27FC236}">
                <a16:creationId xmlns:a16="http://schemas.microsoft.com/office/drawing/2014/main" id="{B1C5F61C-81C7-406E-A418-711DF9B817EC}"/>
              </a:ext>
            </a:extLst>
          </p:cNvPr>
          <p:cNvCxnSpPr/>
          <p:nvPr/>
        </p:nvCxnSpPr>
        <p:spPr>
          <a:xfrm>
            <a:off x="924151" y="2190944"/>
            <a:ext cx="8021371" cy="0"/>
          </a:xfrm>
          <a:prstGeom prst="straightConnector1">
            <a:avLst/>
          </a:prstGeom>
          <a:noFill/>
          <a:ln w="6345" cap="flat">
            <a:solidFill>
              <a:srgbClr val="000000"/>
            </a:solidFill>
            <a:custDash>
              <a:ds d="300173" sp="300173"/>
            </a:custDash>
            <a:miter/>
          </a:ln>
        </p:spPr>
      </p:cxnSp>
      <p:cxnSp>
        <p:nvCxnSpPr>
          <p:cNvPr id="6" name="Straight Connector 24">
            <a:extLst>
              <a:ext uri="{FF2B5EF4-FFF2-40B4-BE49-F238E27FC236}">
                <a16:creationId xmlns:a16="http://schemas.microsoft.com/office/drawing/2014/main" id="{42B81F83-7D5C-4A7C-95D3-C0D4A53EA724}"/>
              </a:ext>
            </a:extLst>
          </p:cNvPr>
          <p:cNvCxnSpPr/>
          <p:nvPr/>
        </p:nvCxnSpPr>
        <p:spPr>
          <a:xfrm>
            <a:off x="969345" y="2565205"/>
            <a:ext cx="8021371" cy="0"/>
          </a:xfrm>
          <a:prstGeom prst="straightConnector1">
            <a:avLst/>
          </a:prstGeom>
          <a:noFill/>
          <a:ln w="6345" cap="flat">
            <a:solidFill>
              <a:srgbClr val="000000"/>
            </a:solidFill>
            <a:custDash>
              <a:ds d="300173" sp="300173"/>
            </a:custDash>
            <a:miter/>
          </a:ln>
        </p:spPr>
      </p:cxnSp>
      <p:cxnSp>
        <p:nvCxnSpPr>
          <p:cNvPr id="7" name="Straight Connector 25">
            <a:extLst>
              <a:ext uri="{FF2B5EF4-FFF2-40B4-BE49-F238E27FC236}">
                <a16:creationId xmlns:a16="http://schemas.microsoft.com/office/drawing/2014/main" id="{7A8FDF8A-BE19-43AD-98F0-18683F4F75DA}"/>
              </a:ext>
            </a:extLst>
          </p:cNvPr>
          <p:cNvCxnSpPr/>
          <p:nvPr/>
        </p:nvCxnSpPr>
        <p:spPr>
          <a:xfrm>
            <a:off x="937777" y="3698241"/>
            <a:ext cx="8021371" cy="0"/>
          </a:xfrm>
          <a:prstGeom prst="straightConnector1">
            <a:avLst/>
          </a:prstGeom>
          <a:noFill/>
          <a:ln w="6345" cap="flat">
            <a:solidFill>
              <a:srgbClr val="000000"/>
            </a:solidFill>
            <a:custDash>
              <a:ds d="300173" sp="300173"/>
            </a:custDash>
            <a:miter/>
          </a:ln>
        </p:spPr>
      </p:cxnSp>
      <p:cxnSp>
        <p:nvCxnSpPr>
          <p:cNvPr id="8" name="Straight Connector 26">
            <a:extLst>
              <a:ext uri="{FF2B5EF4-FFF2-40B4-BE49-F238E27FC236}">
                <a16:creationId xmlns:a16="http://schemas.microsoft.com/office/drawing/2014/main" id="{27369187-FA99-4294-9950-F355BAAA0734}"/>
              </a:ext>
            </a:extLst>
          </p:cNvPr>
          <p:cNvCxnSpPr/>
          <p:nvPr/>
        </p:nvCxnSpPr>
        <p:spPr>
          <a:xfrm>
            <a:off x="924151" y="3390243"/>
            <a:ext cx="8021371" cy="0"/>
          </a:xfrm>
          <a:prstGeom prst="straightConnector1">
            <a:avLst/>
          </a:prstGeom>
          <a:noFill/>
          <a:ln w="6345" cap="flat">
            <a:solidFill>
              <a:srgbClr val="000000"/>
            </a:solidFill>
            <a:custDash>
              <a:ds d="300173" sp="300173"/>
            </a:custDash>
            <a:miter/>
          </a:ln>
        </p:spPr>
      </p:cxnSp>
      <p:cxnSp>
        <p:nvCxnSpPr>
          <p:cNvPr id="9" name="Straight Connector 28">
            <a:extLst>
              <a:ext uri="{FF2B5EF4-FFF2-40B4-BE49-F238E27FC236}">
                <a16:creationId xmlns:a16="http://schemas.microsoft.com/office/drawing/2014/main" id="{4B1C2A43-68D7-452A-9147-457E940ADC0F}"/>
              </a:ext>
            </a:extLst>
          </p:cNvPr>
          <p:cNvCxnSpPr/>
          <p:nvPr/>
        </p:nvCxnSpPr>
        <p:spPr>
          <a:xfrm>
            <a:off x="951403" y="4318233"/>
            <a:ext cx="8021371" cy="0"/>
          </a:xfrm>
          <a:prstGeom prst="straightConnector1">
            <a:avLst/>
          </a:prstGeom>
          <a:noFill/>
          <a:ln w="6345" cap="flat">
            <a:solidFill>
              <a:srgbClr val="000000"/>
            </a:solidFill>
            <a:custDash>
              <a:ds d="300173" sp="300173"/>
            </a:custDash>
            <a:miter/>
          </a:ln>
        </p:spPr>
      </p:cxnSp>
      <p:cxnSp>
        <p:nvCxnSpPr>
          <p:cNvPr id="10" name="Straight Connector 29">
            <a:extLst>
              <a:ext uri="{FF2B5EF4-FFF2-40B4-BE49-F238E27FC236}">
                <a16:creationId xmlns:a16="http://schemas.microsoft.com/office/drawing/2014/main" id="{17CB8125-8310-4D52-A4A7-D7F363A9DBFB}"/>
              </a:ext>
            </a:extLst>
          </p:cNvPr>
          <p:cNvCxnSpPr/>
          <p:nvPr/>
        </p:nvCxnSpPr>
        <p:spPr>
          <a:xfrm>
            <a:off x="937777" y="4652145"/>
            <a:ext cx="8021371" cy="0"/>
          </a:xfrm>
          <a:prstGeom prst="straightConnector1">
            <a:avLst/>
          </a:prstGeom>
          <a:noFill/>
          <a:ln w="6345" cap="flat">
            <a:solidFill>
              <a:srgbClr val="000000"/>
            </a:solidFill>
            <a:custDash>
              <a:ds d="300173" sp="300173"/>
            </a:custDash>
            <a:miter/>
          </a:ln>
        </p:spPr>
      </p:cxnSp>
      <p:cxnSp>
        <p:nvCxnSpPr>
          <p:cNvPr id="11" name="Straight Connector 30">
            <a:extLst>
              <a:ext uri="{FF2B5EF4-FFF2-40B4-BE49-F238E27FC236}">
                <a16:creationId xmlns:a16="http://schemas.microsoft.com/office/drawing/2014/main" id="{47683E2A-AD50-4951-AB30-D3D746A9A8F9}"/>
              </a:ext>
            </a:extLst>
          </p:cNvPr>
          <p:cNvCxnSpPr/>
          <p:nvPr/>
        </p:nvCxnSpPr>
        <p:spPr>
          <a:xfrm>
            <a:off x="951403" y="5278220"/>
            <a:ext cx="8021371" cy="0"/>
          </a:xfrm>
          <a:prstGeom prst="straightConnector1">
            <a:avLst/>
          </a:prstGeom>
          <a:noFill/>
          <a:ln w="6345" cap="flat">
            <a:solidFill>
              <a:srgbClr val="000000"/>
            </a:solidFill>
            <a:custDash>
              <a:ds d="300173" sp="300173"/>
            </a:custDash>
            <a:miter/>
          </a:ln>
        </p:spPr>
      </p:cxnSp>
      <p:cxnSp>
        <p:nvCxnSpPr>
          <p:cNvPr id="12" name="Straight Connector 31">
            <a:extLst>
              <a:ext uri="{FF2B5EF4-FFF2-40B4-BE49-F238E27FC236}">
                <a16:creationId xmlns:a16="http://schemas.microsoft.com/office/drawing/2014/main" id="{6E711552-69D9-4602-B640-609BEFA21D22}"/>
              </a:ext>
            </a:extLst>
          </p:cNvPr>
          <p:cNvCxnSpPr/>
          <p:nvPr/>
        </p:nvCxnSpPr>
        <p:spPr>
          <a:xfrm>
            <a:off x="951403" y="5612132"/>
            <a:ext cx="8021371" cy="0"/>
          </a:xfrm>
          <a:prstGeom prst="straightConnector1">
            <a:avLst/>
          </a:prstGeom>
          <a:noFill/>
          <a:ln w="6345" cap="flat">
            <a:solidFill>
              <a:srgbClr val="000000"/>
            </a:solidFill>
            <a:custDash>
              <a:ds d="300173" sp="300173"/>
            </a:custDash>
            <a:miter/>
          </a:ln>
        </p:spPr>
      </p:cxnSp>
      <p:sp>
        <p:nvSpPr>
          <p:cNvPr id="13" name="TextBox 27">
            <a:extLst>
              <a:ext uri="{FF2B5EF4-FFF2-40B4-BE49-F238E27FC236}">
                <a16:creationId xmlns:a16="http://schemas.microsoft.com/office/drawing/2014/main" id="{5A63B138-03E0-4528-92E1-393539D65E7D}"/>
              </a:ext>
            </a:extLst>
          </p:cNvPr>
          <p:cNvSpPr txBox="1"/>
          <p:nvPr/>
        </p:nvSpPr>
        <p:spPr>
          <a:xfrm>
            <a:off x="861748" y="926908"/>
            <a:ext cx="4966910" cy="750399"/>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a:solidFill>
                  <a:srgbClr val="000000"/>
                </a:solidFill>
                <a:latin typeface="Eras Demi ITC" panose="020B0805030504020804" pitchFamily="34" charset="0"/>
              </a:rPr>
              <a:t>LI: Analyse a recognised technique in the textiles industry and understand how we will use this for our project.</a:t>
            </a:r>
          </a:p>
        </p:txBody>
      </p:sp>
      <p:sp>
        <p:nvSpPr>
          <p:cNvPr id="14" name="TextBox 13">
            <a:extLst>
              <a:ext uri="{FF2B5EF4-FFF2-40B4-BE49-F238E27FC236}">
                <a16:creationId xmlns:a16="http://schemas.microsoft.com/office/drawing/2014/main" id="{5D3BECDC-70EB-4EFC-BE29-CBCD0CC1A14A}"/>
              </a:ext>
            </a:extLst>
          </p:cNvPr>
          <p:cNvSpPr txBox="1"/>
          <p:nvPr/>
        </p:nvSpPr>
        <p:spPr>
          <a:xfrm>
            <a:off x="861748" y="5904295"/>
            <a:ext cx="8066565" cy="523220"/>
          </a:xfrm>
          <a:prstGeom prst="rect">
            <a:avLst/>
          </a:prstGeom>
          <a:noFill/>
          <a:ln>
            <a:solidFill>
              <a:schemeClr val="tx1"/>
            </a:solidFill>
          </a:ln>
        </p:spPr>
        <p:txBody>
          <a:bodyPr wrap="square" rtlCol="0">
            <a:spAutoFit/>
          </a:bodyPr>
          <a:lstStyle/>
          <a:p>
            <a:r>
              <a:rPr lang="en-GB" sz="1400" b="1">
                <a:latin typeface="Eras Light ITC" panose="020B0402030504020804" pitchFamily="34" charset="0"/>
              </a:rPr>
              <a:t>Extend: Think about what we are trying to achieve for this project. Why would sublimation printing be a good alternative for smart inks and expensive resources?</a:t>
            </a:r>
          </a:p>
        </p:txBody>
      </p:sp>
      <p:pic>
        <p:nvPicPr>
          <p:cNvPr id="16" name="Picture 15">
            <a:extLst>
              <a:ext uri="{FF2B5EF4-FFF2-40B4-BE49-F238E27FC236}">
                <a16:creationId xmlns:a16="http://schemas.microsoft.com/office/drawing/2014/main" id="{569D9869-4AA0-4ECB-813A-4901D89BF1F8}"/>
              </a:ext>
            </a:extLst>
          </p:cNvPr>
          <p:cNvPicPr>
            <a:picLocks noChangeAspect="1"/>
          </p:cNvPicPr>
          <p:nvPr/>
        </p:nvPicPr>
        <p:blipFill>
          <a:blip r:embed="rId3"/>
          <a:stretch>
            <a:fillRect/>
          </a:stretch>
        </p:blipFill>
        <p:spPr>
          <a:xfrm>
            <a:off x="8579169" y="294704"/>
            <a:ext cx="1149618" cy="1065932"/>
          </a:xfrm>
          <a:prstGeom prst="rect">
            <a:avLst/>
          </a:prstGeom>
        </p:spPr>
      </p:pic>
      <p:pic>
        <p:nvPicPr>
          <p:cNvPr id="17" name="Picture 2">
            <a:extLst>
              <a:ext uri="{FF2B5EF4-FFF2-40B4-BE49-F238E27FC236}">
                <a16:creationId xmlns:a16="http://schemas.microsoft.com/office/drawing/2014/main" id="{C253842D-BF4D-4AE5-BE04-36204376A0E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212811" flipV="1">
            <a:off x="8776188" y="1504676"/>
            <a:ext cx="921127" cy="580804"/>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47918E75-ABE7-4261-B827-7C570725070F}"/>
              </a:ext>
            </a:extLst>
          </p:cNvPr>
          <p:cNvSpPr/>
          <p:nvPr/>
        </p:nvSpPr>
        <p:spPr>
          <a:xfrm>
            <a:off x="9060953" y="1795078"/>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6">
            <a:extLst>
              <a:ext uri="{FF2B5EF4-FFF2-40B4-BE49-F238E27FC236}">
                <a16:creationId xmlns:a16="http://schemas.microsoft.com/office/drawing/2014/main" id="{B78C5342-A804-4EC1-8DF6-92D0BC946EED}"/>
              </a:ext>
            </a:extLst>
          </p:cNvPr>
          <p:cNvSpPr/>
          <p:nvPr/>
        </p:nvSpPr>
        <p:spPr>
          <a:xfrm>
            <a:off x="3184922" y="2264129"/>
            <a:ext cx="2665702" cy="2385771"/>
          </a:xfrm>
          <a:prstGeom prst="rect">
            <a:avLst/>
          </a:pr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r>
              <a:rPr lang="en-GB" sz="1463">
                <a:solidFill>
                  <a:srgbClr val="FFFFFF"/>
                </a:solidFill>
                <a:latin typeface="Calibri"/>
              </a:rPr>
              <a:t>Idea 2</a:t>
            </a:r>
          </a:p>
        </p:txBody>
      </p:sp>
      <p:sp>
        <p:nvSpPr>
          <p:cNvPr id="3" name="Rectangle 15">
            <a:extLst>
              <a:ext uri="{FF2B5EF4-FFF2-40B4-BE49-F238E27FC236}">
                <a16:creationId xmlns:a16="http://schemas.microsoft.com/office/drawing/2014/main" id="{8890A273-A2F9-4783-BD27-46728F3E0518}"/>
              </a:ext>
            </a:extLst>
          </p:cNvPr>
          <p:cNvSpPr/>
          <p:nvPr/>
        </p:nvSpPr>
        <p:spPr>
          <a:xfrm>
            <a:off x="379308" y="2264129"/>
            <a:ext cx="2665702" cy="2385771"/>
          </a:xfrm>
          <a:prstGeom prst="rect">
            <a:avLst/>
          </a:pr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r>
              <a:rPr lang="en-GB" sz="1463">
                <a:solidFill>
                  <a:srgbClr val="FFFFFF"/>
                </a:solidFill>
                <a:latin typeface="Calibri"/>
              </a:rPr>
              <a:t>Idea 1</a:t>
            </a:r>
          </a:p>
        </p:txBody>
      </p:sp>
      <p:sp>
        <p:nvSpPr>
          <p:cNvPr id="4" name="Rectangle 17">
            <a:extLst>
              <a:ext uri="{FF2B5EF4-FFF2-40B4-BE49-F238E27FC236}">
                <a16:creationId xmlns:a16="http://schemas.microsoft.com/office/drawing/2014/main" id="{9738E31B-3EA5-4C54-921F-DB0DF1C16E19}"/>
              </a:ext>
            </a:extLst>
          </p:cNvPr>
          <p:cNvSpPr/>
          <p:nvPr/>
        </p:nvSpPr>
        <p:spPr>
          <a:xfrm>
            <a:off x="5984600" y="2264130"/>
            <a:ext cx="2665702" cy="2385771"/>
          </a:xfrm>
          <a:prstGeom prst="rect">
            <a:avLst/>
          </a:pr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r>
              <a:rPr lang="en-GB" sz="1463">
                <a:solidFill>
                  <a:srgbClr val="FFFFFF"/>
                </a:solidFill>
                <a:latin typeface="Calibri"/>
              </a:rPr>
              <a:t>Idea 3</a:t>
            </a:r>
          </a:p>
        </p:txBody>
      </p:sp>
      <p:sp>
        <p:nvSpPr>
          <p:cNvPr id="6" name="Rectangle 20">
            <a:extLst>
              <a:ext uri="{FF2B5EF4-FFF2-40B4-BE49-F238E27FC236}">
                <a16:creationId xmlns:a16="http://schemas.microsoft.com/office/drawing/2014/main" id="{D8FB7B63-E3BB-4B88-BE77-CE7C127DF06E}"/>
              </a:ext>
            </a:extLst>
          </p:cNvPr>
          <p:cNvSpPr/>
          <p:nvPr/>
        </p:nvSpPr>
        <p:spPr>
          <a:xfrm>
            <a:off x="579814" y="4746612"/>
            <a:ext cx="2163825" cy="1556784"/>
          </a:xfrm>
          <a:prstGeom prst="rect">
            <a:avLst/>
          </a:pr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r>
              <a:rPr lang="en-GB" sz="1100">
                <a:solidFill>
                  <a:srgbClr val="000000"/>
                </a:solidFill>
                <a:latin typeface="Eras Demi ITC"/>
              </a:rPr>
              <a:t>Peer evaluation</a:t>
            </a:r>
          </a:p>
          <a:p>
            <a:pPr algn="ctr" defTabSz="742950">
              <a:defRPr sz="1800" b="0" i="0" u="none" strike="noStrike" kern="0" cap="none" spc="0" baseline="0">
                <a:solidFill>
                  <a:srgbClr val="000000"/>
                </a:solidFill>
                <a:uFillTx/>
              </a:defRPr>
            </a:pPr>
            <a:r>
              <a:rPr lang="en-GB" sz="1100">
                <a:solidFill>
                  <a:srgbClr val="000000"/>
                </a:solidFill>
                <a:latin typeface="Calibri"/>
              </a:rPr>
              <a:t>…………………………………………………………………………………………………………………………………………………………………………………………………………………....................................................................................................................................................</a:t>
            </a:r>
            <a:endParaRPr lang="en-GB" sz="1100">
              <a:solidFill>
                <a:srgbClr val="000000"/>
              </a:solidFill>
              <a:latin typeface="Calibri"/>
              <a:cs typeface="Calibri"/>
            </a:endParaRPr>
          </a:p>
        </p:txBody>
      </p:sp>
      <p:sp>
        <p:nvSpPr>
          <p:cNvPr id="7" name="TextBox 14">
            <a:extLst>
              <a:ext uri="{FF2B5EF4-FFF2-40B4-BE49-F238E27FC236}">
                <a16:creationId xmlns:a16="http://schemas.microsoft.com/office/drawing/2014/main" id="{AA2AAA9F-0A40-4A72-9E20-E37E25D1E7D5}"/>
              </a:ext>
            </a:extLst>
          </p:cNvPr>
          <p:cNvSpPr txBox="1"/>
          <p:nvPr/>
        </p:nvSpPr>
        <p:spPr>
          <a:xfrm>
            <a:off x="625763" y="1937469"/>
            <a:ext cx="1754996" cy="300148"/>
          </a:xfrm>
          <a:prstGeom prst="rect">
            <a:avLst/>
          </a:prstGeom>
          <a:noFill/>
          <a:ln cap="flat">
            <a:noFill/>
          </a:ln>
        </p:spPr>
        <p:txBody>
          <a:bodyPr vert="horz" wrap="square" lIns="74295" tIns="37148" rIns="74295" bIns="37148" anchor="t" anchorCtr="1" compatLnSpc="1">
            <a:spAutoFit/>
          </a:bodyPr>
          <a:lstStyle/>
          <a:p>
            <a:pPr algn="ctr" defTabSz="742950">
              <a:defRPr sz="1800" b="0" i="0" u="none" strike="noStrike" kern="0" cap="none" spc="0" baseline="0">
                <a:solidFill>
                  <a:srgbClr val="000000"/>
                </a:solidFill>
                <a:uFillTx/>
              </a:defRPr>
            </a:pPr>
            <a:r>
              <a:rPr lang="en-GB" sz="1463">
                <a:solidFill>
                  <a:srgbClr val="000000"/>
                </a:solidFill>
                <a:latin typeface="Eras Demi ITC" panose="020B0805030504020804" pitchFamily="34" charset="0"/>
              </a:rPr>
              <a:t>Idea 1</a:t>
            </a:r>
          </a:p>
        </p:txBody>
      </p:sp>
      <p:sp>
        <p:nvSpPr>
          <p:cNvPr id="8" name="TextBox 35">
            <a:extLst>
              <a:ext uri="{FF2B5EF4-FFF2-40B4-BE49-F238E27FC236}">
                <a16:creationId xmlns:a16="http://schemas.microsoft.com/office/drawing/2014/main" id="{B96912C0-ABFB-4405-9A0E-B07A9FCF01F7}"/>
              </a:ext>
            </a:extLst>
          </p:cNvPr>
          <p:cNvSpPr txBox="1"/>
          <p:nvPr/>
        </p:nvSpPr>
        <p:spPr>
          <a:xfrm>
            <a:off x="5680693" y="1937469"/>
            <a:ext cx="1754996" cy="300148"/>
          </a:xfrm>
          <a:prstGeom prst="rect">
            <a:avLst/>
          </a:prstGeom>
          <a:noFill/>
          <a:ln cap="flat">
            <a:noFill/>
          </a:ln>
        </p:spPr>
        <p:txBody>
          <a:bodyPr vert="horz" wrap="square" lIns="74295" tIns="37148" rIns="74295" bIns="37148" anchor="t" anchorCtr="1" compatLnSpc="1">
            <a:spAutoFit/>
          </a:bodyPr>
          <a:lstStyle/>
          <a:p>
            <a:pPr algn="ctr" defTabSz="742950">
              <a:defRPr sz="1800" b="0" i="0" u="none" strike="noStrike" kern="0" cap="none" spc="0" baseline="0">
                <a:solidFill>
                  <a:srgbClr val="000000"/>
                </a:solidFill>
                <a:uFillTx/>
              </a:defRPr>
            </a:pPr>
            <a:r>
              <a:rPr lang="en-GB" sz="1463">
                <a:solidFill>
                  <a:srgbClr val="000000"/>
                </a:solidFill>
                <a:latin typeface="Eras Demi ITC" panose="020B0805030504020804" pitchFamily="34" charset="0"/>
              </a:rPr>
              <a:t>Idea 3</a:t>
            </a:r>
          </a:p>
        </p:txBody>
      </p:sp>
      <p:sp>
        <p:nvSpPr>
          <p:cNvPr id="9" name="TextBox 36">
            <a:extLst>
              <a:ext uri="{FF2B5EF4-FFF2-40B4-BE49-F238E27FC236}">
                <a16:creationId xmlns:a16="http://schemas.microsoft.com/office/drawing/2014/main" id="{26088165-3702-4A11-B715-422E96649B22}"/>
              </a:ext>
            </a:extLst>
          </p:cNvPr>
          <p:cNvSpPr txBox="1"/>
          <p:nvPr/>
        </p:nvSpPr>
        <p:spPr>
          <a:xfrm>
            <a:off x="3463738" y="1937469"/>
            <a:ext cx="1754996" cy="300148"/>
          </a:xfrm>
          <a:prstGeom prst="rect">
            <a:avLst/>
          </a:prstGeom>
          <a:noFill/>
          <a:ln cap="flat">
            <a:noFill/>
          </a:ln>
        </p:spPr>
        <p:txBody>
          <a:bodyPr vert="horz" wrap="square" lIns="74295" tIns="37148" rIns="74295" bIns="37148" anchor="t" anchorCtr="1" compatLnSpc="1">
            <a:spAutoFit/>
          </a:bodyPr>
          <a:lstStyle/>
          <a:p>
            <a:pPr algn="ctr" defTabSz="742950">
              <a:defRPr sz="1800" b="0" i="0" u="none" strike="noStrike" kern="0" cap="none" spc="0" baseline="0">
                <a:solidFill>
                  <a:srgbClr val="000000"/>
                </a:solidFill>
                <a:uFillTx/>
              </a:defRPr>
            </a:pPr>
            <a:r>
              <a:rPr lang="en-GB" sz="1463">
                <a:solidFill>
                  <a:srgbClr val="000000"/>
                </a:solidFill>
                <a:latin typeface="Eras Demi ITC" panose="020B0805030504020804" pitchFamily="34" charset="0"/>
              </a:rPr>
              <a:t>Idea 2</a:t>
            </a:r>
          </a:p>
        </p:txBody>
      </p:sp>
      <p:sp>
        <p:nvSpPr>
          <p:cNvPr id="10" name="Title 1">
            <a:extLst>
              <a:ext uri="{FF2B5EF4-FFF2-40B4-BE49-F238E27FC236}">
                <a16:creationId xmlns:a16="http://schemas.microsoft.com/office/drawing/2014/main" id="{9D078893-0654-4B31-949D-8A5DAFEA9D90}"/>
              </a:ext>
            </a:extLst>
          </p:cNvPr>
          <p:cNvSpPr txBox="1"/>
          <p:nvPr/>
        </p:nvSpPr>
        <p:spPr>
          <a:xfrm>
            <a:off x="308650" y="100414"/>
            <a:ext cx="6599869" cy="584998"/>
          </a:xfrm>
          <a:prstGeom prst="rect">
            <a:avLst/>
          </a:prstGeom>
          <a:noFill/>
          <a:ln cap="flat">
            <a:noFill/>
          </a:ln>
        </p:spPr>
        <p:txBody>
          <a:bodyPr vert="horz" wrap="square" lIns="74295" tIns="37148" rIns="74295" bIns="37148" anchor="t" anchorCtr="0" compatLnSpc="1">
            <a:normAutofit/>
          </a:bodyPr>
          <a:lstStyle/>
          <a:p>
            <a:pPr defTabSz="742950">
              <a:defRPr sz="1800" b="0" i="0" u="none" strike="noStrike" kern="0" cap="none" spc="0" baseline="0">
                <a:solidFill>
                  <a:srgbClr val="000000"/>
                </a:solidFill>
                <a:uFillTx/>
              </a:defRPr>
            </a:pPr>
            <a:r>
              <a:rPr lang="en-GB" sz="2600" b="1" spc="-81">
                <a:ln w="0">
                  <a:solidFill>
                    <a:srgbClr val="000000"/>
                  </a:solidFill>
                  <a:prstDash val="solid"/>
                </a:ln>
                <a:noFill/>
                <a:latin typeface="Eras Demi ITC" pitchFamily="34"/>
              </a:rPr>
              <a:t>Initial Ideas</a:t>
            </a:r>
            <a:endParaRPr lang="en-GB" sz="2600" spc="-81">
              <a:ln w="0">
                <a:solidFill>
                  <a:srgbClr val="000000"/>
                </a:solidFill>
                <a:prstDash val="solid"/>
              </a:ln>
              <a:noFill/>
              <a:latin typeface="Eras Demi ITC" pitchFamily="34"/>
            </a:endParaRPr>
          </a:p>
        </p:txBody>
      </p:sp>
      <p:sp>
        <p:nvSpPr>
          <p:cNvPr id="11" name="Rectangle 57">
            <a:extLst>
              <a:ext uri="{FF2B5EF4-FFF2-40B4-BE49-F238E27FC236}">
                <a16:creationId xmlns:a16="http://schemas.microsoft.com/office/drawing/2014/main" id="{DB6B3108-AC22-48EC-8401-1096490C029A}"/>
              </a:ext>
            </a:extLst>
          </p:cNvPr>
          <p:cNvSpPr/>
          <p:nvPr/>
        </p:nvSpPr>
        <p:spPr>
          <a:xfrm>
            <a:off x="6231340" y="4746612"/>
            <a:ext cx="2195968" cy="1556784"/>
          </a:xfrm>
          <a:prstGeom prst="rect">
            <a:avLst/>
          </a:pr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r>
              <a:rPr lang="en-GB" sz="1100">
                <a:solidFill>
                  <a:srgbClr val="000000"/>
                </a:solidFill>
                <a:latin typeface="Eras Demi ITC"/>
              </a:rPr>
              <a:t>Self Evaluation</a:t>
            </a:r>
          </a:p>
          <a:p>
            <a:pPr algn="ctr" defTabSz="742950">
              <a:defRPr sz="1800" b="0" i="0" u="none" strike="noStrike" kern="0" cap="none" spc="0" baseline="0">
                <a:solidFill>
                  <a:srgbClr val="000000"/>
                </a:solidFill>
                <a:uFillTx/>
              </a:defRPr>
            </a:pPr>
            <a:r>
              <a:rPr lang="en-GB" sz="1100">
                <a:solidFill>
                  <a:srgbClr val="000000"/>
                </a:solidFill>
                <a:latin typeface="Calibri"/>
              </a:rPr>
              <a:t>…………………………………………………………………………………………………………………………………………………………………………………………………………………....................................................................................................................................................</a:t>
            </a:r>
            <a:endParaRPr lang="en-GB" sz="1100">
              <a:solidFill>
                <a:srgbClr val="000000"/>
              </a:solidFill>
              <a:latin typeface="Calibri"/>
              <a:cs typeface="Calibri"/>
            </a:endParaRPr>
          </a:p>
        </p:txBody>
      </p:sp>
      <p:sp>
        <p:nvSpPr>
          <p:cNvPr id="12" name="Rectangle 58">
            <a:extLst>
              <a:ext uri="{FF2B5EF4-FFF2-40B4-BE49-F238E27FC236}">
                <a16:creationId xmlns:a16="http://schemas.microsoft.com/office/drawing/2014/main" id="{D09A7E66-3298-40A7-875F-C49DE1E45EBD}"/>
              </a:ext>
            </a:extLst>
          </p:cNvPr>
          <p:cNvSpPr/>
          <p:nvPr/>
        </p:nvSpPr>
        <p:spPr>
          <a:xfrm>
            <a:off x="3463738" y="4746612"/>
            <a:ext cx="2047503" cy="1556784"/>
          </a:xfrm>
          <a:prstGeom prst="rect">
            <a:avLst/>
          </a:pr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r>
              <a:rPr lang="en-GB" sz="1100">
                <a:solidFill>
                  <a:srgbClr val="000000"/>
                </a:solidFill>
                <a:latin typeface="Eras Demi ITC"/>
              </a:rPr>
              <a:t>Teacher evaluation</a:t>
            </a:r>
          </a:p>
          <a:p>
            <a:pPr algn="ctr" defTabSz="742950">
              <a:defRPr sz="1800" b="0" i="0" u="none" strike="noStrike" kern="0" cap="none" spc="0" baseline="0">
                <a:solidFill>
                  <a:srgbClr val="000000"/>
                </a:solidFill>
                <a:uFillTx/>
              </a:defRPr>
            </a:pPr>
            <a:r>
              <a:rPr lang="en-GB" sz="1100">
                <a:solidFill>
                  <a:srgbClr val="000000"/>
                </a:solidFill>
                <a:latin typeface="Calibri"/>
              </a:rPr>
              <a:t>…………………………………………………………………………………………………………………………………………………………………………………………………………………....................................................................................................................................................</a:t>
            </a:r>
            <a:endParaRPr lang="en-GB" sz="1100">
              <a:solidFill>
                <a:srgbClr val="000000"/>
              </a:solidFill>
              <a:latin typeface="Calibri"/>
              <a:cs typeface="Calibri"/>
            </a:endParaRPr>
          </a:p>
        </p:txBody>
      </p:sp>
      <p:sp>
        <p:nvSpPr>
          <p:cNvPr id="20" name="TextBox 22">
            <a:extLst>
              <a:ext uri="{FF2B5EF4-FFF2-40B4-BE49-F238E27FC236}">
                <a16:creationId xmlns:a16="http://schemas.microsoft.com/office/drawing/2014/main" id="{A891E475-0745-48B2-BE93-78D1FA5A3487}"/>
              </a:ext>
            </a:extLst>
          </p:cNvPr>
          <p:cNvSpPr txBox="1"/>
          <p:nvPr/>
        </p:nvSpPr>
        <p:spPr>
          <a:xfrm>
            <a:off x="2743639" y="235980"/>
            <a:ext cx="4966910" cy="275076"/>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300">
                <a:solidFill>
                  <a:srgbClr val="000000"/>
                </a:solidFill>
                <a:latin typeface="Eras Demi ITC" panose="020B0805030504020804" pitchFamily="34" charset="0"/>
              </a:rPr>
              <a:t>LI: Evaluate during the design process to improve</a:t>
            </a:r>
          </a:p>
        </p:txBody>
      </p:sp>
      <p:pic>
        <p:nvPicPr>
          <p:cNvPr id="13" name="Picture 12">
            <a:extLst>
              <a:ext uri="{FF2B5EF4-FFF2-40B4-BE49-F238E27FC236}">
                <a16:creationId xmlns:a16="http://schemas.microsoft.com/office/drawing/2014/main" id="{11937EC4-0020-4E5A-87D3-347EDA647686}"/>
              </a:ext>
            </a:extLst>
          </p:cNvPr>
          <p:cNvPicPr>
            <a:picLocks noChangeAspect="1"/>
          </p:cNvPicPr>
          <p:nvPr/>
        </p:nvPicPr>
        <p:blipFill>
          <a:blip r:embed="rId2"/>
          <a:stretch>
            <a:fillRect/>
          </a:stretch>
        </p:blipFill>
        <p:spPr>
          <a:xfrm>
            <a:off x="6908519" y="242073"/>
            <a:ext cx="2865368" cy="2740969"/>
          </a:xfrm>
          <a:prstGeom prst="rect">
            <a:avLst/>
          </a:prstGeom>
        </p:spPr>
      </p:pic>
      <p:pic>
        <p:nvPicPr>
          <p:cNvPr id="16" name="Picture 15">
            <a:extLst>
              <a:ext uri="{FF2B5EF4-FFF2-40B4-BE49-F238E27FC236}">
                <a16:creationId xmlns:a16="http://schemas.microsoft.com/office/drawing/2014/main" id="{D66E215D-456F-4093-A33D-F99A890449B7}"/>
              </a:ext>
            </a:extLst>
          </p:cNvPr>
          <p:cNvPicPr>
            <a:picLocks noChangeAspect="1"/>
          </p:cNvPicPr>
          <p:nvPr/>
        </p:nvPicPr>
        <p:blipFill>
          <a:blip r:embed="rId3"/>
          <a:stretch>
            <a:fillRect/>
          </a:stretch>
        </p:blipFill>
        <p:spPr>
          <a:xfrm>
            <a:off x="8573699" y="5334177"/>
            <a:ext cx="1144200" cy="1065932"/>
          </a:xfrm>
          <a:prstGeom prst="rect">
            <a:avLst/>
          </a:prstGeom>
        </p:spPr>
      </p:pic>
      <p:sp>
        <p:nvSpPr>
          <p:cNvPr id="17" name="TextBox 16">
            <a:extLst>
              <a:ext uri="{FF2B5EF4-FFF2-40B4-BE49-F238E27FC236}">
                <a16:creationId xmlns:a16="http://schemas.microsoft.com/office/drawing/2014/main" id="{76417EC0-06F0-44F6-9CBA-B3FBAE8D4042}"/>
              </a:ext>
            </a:extLst>
          </p:cNvPr>
          <p:cNvSpPr txBox="1"/>
          <p:nvPr/>
        </p:nvSpPr>
        <p:spPr>
          <a:xfrm>
            <a:off x="157794" y="560604"/>
            <a:ext cx="6653862" cy="1384995"/>
          </a:xfrm>
          <a:prstGeom prst="rect">
            <a:avLst/>
          </a:prstGeom>
          <a:noFill/>
          <a:ln>
            <a:solidFill>
              <a:schemeClr val="tx1"/>
            </a:solidFill>
          </a:ln>
        </p:spPr>
        <p:txBody>
          <a:bodyPr wrap="square">
            <a:spAutoFit/>
          </a:bodyPr>
          <a:lstStyle/>
          <a:p>
            <a:r>
              <a:rPr lang="en-GB" sz="1200" b="0" i="0">
                <a:solidFill>
                  <a:srgbClr val="404040"/>
                </a:solidFill>
                <a:effectLst/>
                <a:latin typeface="Eras Light ITC" panose="020B0402030504020804" pitchFamily="34" charset="0"/>
              </a:rPr>
              <a:t>Design and technology is a practical and valuable subject. It enables children and young people to actively contribute to the creativity, culture, wealth and well-being of themselves, their community and their nation. It teaches how to take risks and so become more resourceful, innovative, enterprising and capable. Students develop a critical understanding of the impact of design and technology on daily life and the wider world. Additionally, it provides excellent opportunities for students to develop and apply value judgements of an aesthetic, economic, moral, social, and technical nature both in their own designing and when evaluating the work of others.</a:t>
            </a:r>
            <a:endParaRPr lang="en-GB" sz="1200">
              <a:latin typeface="Eras Light ITC" panose="020B0402030504020804" pitchFamily="34" charset="0"/>
            </a:endParaRPr>
          </a:p>
        </p:txBody>
      </p:sp>
      <p:pic>
        <p:nvPicPr>
          <p:cNvPr id="18" name="Picture 2">
            <a:extLst>
              <a:ext uri="{FF2B5EF4-FFF2-40B4-BE49-F238E27FC236}">
                <a16:creationId xmlns:a16="http://schemas.microsoft.com/office/drawing/2014/main" id="{7FBBBE7E-452D-48E0-B0C1-73F43B45993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47803" y="75247"/>
            <a:ext cx="706034" cy="628542"/>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22">
            <a:extLst>
              <a:ext uri="{FF2B5EF4-FFF2-40B4-BE49-F238E27FC236}">
                <a16:creationId xmlns:a16="http://schemas.microsoft.com/office/drawing/2014/main" id="{FB9B6FE5-406E-4872-BDB7-DCABF8DD397B}"/>
              </a:ext>
            </a:extLst>
          </p:cNvPr>
          <p:cNvSpPr txBox="1"/>
          <p:nvPr/>
        </p:nvSpPr>
        <p:spPr>
          <a:xfrm>
            <a:off x="256049" y="6400109"/>
            <a:ext cx="8317649" cy="290465"/>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00">
                <a:solidFill>
                  <a:srgbClr val="000000"/>
                </a:solidFill>
                <a:latin typeface="Eras Demi ITC" panose="020B0805030504020804" pitchFamily="34" charset="0"/>
              </a:rPr>
              <a:t>Start creating your initial ideas. Reflect on them after the evaluations and improve the next one.</a:t>
            </a:r>
          </a:p>
        </p:txBody>
      </p:sp>
      <p:pic>
        <p:nvPicPr>
          <p:cNvPr id="21" name="Picture 2">
            <a:extLst>
              <a:ext uri="{FF2B5EF4-FFF2-40B4-BE49-F238E27FC236}">
                <a16:creationId xmlns:a16="http://schemas.microsoft.com/office/drawing/2014/main" id="{458F8D0F-CDFF-480F-8A75-7FCE326A8C0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1212811" flipV="1">
            <a:off x="8840750" y="2288088"/>
            <a:ext cx="875820" cy="552236"/>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3C3DDDAF-D84E-4BF3-B511-48F2B62D6BAE}"/>
              </a:ext>
            </a:extLst>
          </p:cNvPr>
          <p:cNvSpPr/>
          <p:nvPr/>
        </p:nvSpPr>
        <p:spPr>
          <a:xfrm>
            <a:off x="9145799" y="2512941"/>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
        <p:nvSpPr>
          <p:cNvPr id="23" name="Rectangle 22">
            <a:extLst>
              <a:ext uri="{FF2B5EF4-FFF2-40B4-BE49-F238E27FC236}">
                <a16:creationId xmlns:a16="http://schemas.microsoft.com/office/drawing/2014/main" id="{60BE4AEB-0E09-4BDF-9A1C-6FA38BA37762}"/>
              </a:ext>
            </a:extLst>
          </p:cNvPr>
          <p:cNvSpPr/>
          <p:nvPr/>
        </p:nvSpPr>
        <p:spPr>
          <a:xfrm rot="20781834">
            <a:off x="2058385" y="257340"/>
            <a:ext cx="635822" cy="345491"/>
          </a:xfrm>
          <a:prstGeom prst="rect">
            <a:avLst/>
          </a:prstGeom>
          <a:noFill/>
        </p:spPr>
        <p:txBody>
          <a:bodyPr wrap="none" lIns="91440" tIns="45720" rIns="91440" bIns="45720">
            <a:prstTxWarp prst="textArchUp">
              <a:avLst/>
            </a:prstTxWarp>
            <a:spAutoFit/>
          </a:bodyPr>
          <a:lstStyle/>
          <a:p>
            <a:pPr algn="ctr"/>
            <a:r>
              <a:rPr lang="en-US" sz="120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0.tqn.com/w/experts/Jewelry-Gems-Minerals-689/2012/06/rhodium-necklace.jpg">
            <a:extLst>
              <a:ext uri="{FF2B5EF4-FFF2-40B4-BE49-F238E27FC236}">
                <a16:creationId xmlns:a16="http://schemas.microsoft.com/office/drawing/2014/main" id="{19EE3117-70D7-447A-B980-F38FCA370559}"/>
              </a:ext>
            </a:extLst>
          </p:cNvPr>
          <p:cNvSpPr/>
          <p:nvPr/>
        </p:nvSpPr>
        <p:spPr>
          <a:xfrm>
            <a:off x="1055093" y="-818451"/>
            <a:ext cx="2855714" cy="3049193"/>
          </a:xfrm>
          <a:prstGeom prst="rect">
            <a:avLst/>
          </a:prstGeom>
          <a:noFill/>
          <a:ln cap="flat">
            <a:noFill/>
            <a:prstDash val="solid"/>
          </a:ln>
        </p:spPr>
        <p:txBody>
          <a:bodyPr vert="horz" wrap="square" lIns="74295" tIns="37148" rIns="74295" bIns="37148" anchor="t" anchorCtr="0" compatLnSpc="1">
            <a:noAutofit/>
          </a:bodyPr>
          <a:lstStyle/>
          <a:p>
            <a:pP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4" name="Title 1">
            <a:extLst>
              <a:ext uri="{FF2B5EF4-FFF2-40B4-BE49-F238E27FC236}">
                <a16:creationId xmlns:a16="http://schemas.microsoft.com/office/drawing/2014/main" id="{E470EB7B-05F1-4FD5-B9E7-5433AD1D822F}"/>
              </a:ext>
            </a:extLst>
          </p:cNvPr>
          <p:cNvSpPr txBox="1"/>
          <p:nvPr/>
        </p:nvSpPr>
        <p:spPr>
          <a:xfrm>
            <a:off x="223549" y="315390"/>
            <a:ext cx="3610187" cy="584998"/>
          </a:xfrm>
          <a:prstGeom prst="rect">
            <a:avLst/>
          </a:prstGeom>
          <a:noFill/>
          <a:ln cap="flat">
            <a:noFill/>
          </a:ln>
        </p:spPr>
        <p:txBody>
          <a:bodyPr vert="horz" wrap="square" lIns="74295" tIns="37148" rIns="74295" bIns="37148" anchor="ctr" anchorCtr="0" compatLnSpc="1">
            <a:noAutofit/>
          </a:bodyPr>
          <a:lstStyle/>
          <a:p>
            <a:pPr defTabSz="371475">
              <a:defRPr sz="1800" b="0" i="0" u="none" strike="noStrike" kern="0" cap="none" spc="0" baseline="0">
                <a:solidFill>
                  <a:srgbClr val="000000"/>
                </a:solidFill>
                <a:uFillTx/>
              </a:defRPr>
            </a:pPr>
            <a:r>
              <a:rPr lang="en-GB" sz="2600" b="1">
                <a:ln w="0">
                  <a:solidFill>
                    <a:srgbClr val="000000"/>
                  </a:solidFill>
                  <a:prstDash val="solid"/>
                </a:ln>
                <a:noFill/>
                <a:latin typeface="Eras Demi ITC" pitchFamily="34"/>
                <a:cs typeface="Trebuchet MS"/>
              </a:rPr>
              <a:t>Final Idea Homework</a:t>
            </a:r>
          </a:p>
        </p:txBody>
      </p:sp>
      <p:sp>
        <p:nvSpPr>
          <p:cNvPr id="5" name="Rectangle 54">
            <a:extLst>
              <a:ext uri="{FF2B5EF4-FFF2-40B4-BE49-F238E27FC236}">
                <a16:creationId xmlns:a16="http://schemas.microsoft.com/office/drawing/2014/main" id="{E072518A-7D7B-4ABC-B079-1999B6C5215F}"/>
              </a:ext>
            </a:extLst>
          </p:cNvPr>
          <p:cNvSpPr/>
          <p:nvPr/>
        </p:nvSpPr>
        <p:spPr>
          <a:xfrm>
            <a:off x="4471681" y="403833"/>
            <a:ext cx="3262851" cy="843174"/>
          </a:xfrm>
          <a:prstGeom prst="rect">
            <a:avLst/>
          </a:prstGeom>
          <a:solidFill>
            <a:srgbClr val="FFFFFF"/>
          </a:solidFill>
          <a:ln w="12701" cap="flat">
            <a:solidFill>
              <a:srgbClr val="000000"/>
            </a:solidFill>
            <a:prstDash val="solid"/>
            <a:miter/>
          </a:ln>
        </p:spPr>
        <p:txBody>
          <a:bodyPr vert="horz" wrap="square" lIns="74295" tIns="37148" rIns="74295" bIns="37148" anchor="ctr" anchorCtr="0" compatLnSpc="1">
            <a:noAutofit/>
          </a:bodyPr>
          <a:lstStyle/>
          <a:p>
            <a:pPr defTabSz="742950">
              <a:defRPr sz="1800" b="0" i="0" u="none" strike="noStrike" kern="0" cap="none" spc="0" baseline="0">
                <a:solidFill>
                  <a:srgbClr val="000000"/>
                </a:solidFill>
                <a:uFillTx/>
              </a:defRPr>
            </a:pPr>
            <a:r>
              <a:rPr lang="en-GB" sz="975" b="1" u="sng">
                <a:solidFill>
                  <a:srgbClr val="000000"/>
                </a:solidFill>
                <a:latin typeface="Eras Demi ITC" panose="020B0805030504020804" pitchFamily="34" charset="0"/>
              </a:rPr>
              <a:t>Numeracy Challenge</a:t>
            </a:r>
          </a:p>
          <a:p>
            <a:pPr defTabSz="742950">
              <a:defRPr sz="1800" b="0" i="0" u="none" strike="noStrike" kern="0" cap="none" spc="0" baseline="0">
                <a:solidFill>
                  <a:srgbClr val="000000"/>
                </a:solidFill>
                <a:uFillTx/>
              </a:defRPr>
            </a:pPr>
            <a:r>
              <a:rPr lang="en-GB" sz="975">
                <a:solidFill>
                  <a:srgbClr val="000000"/>
                </a:solidFill>
                <a:latin typeface="Eras Demi ITC" panose="020B0805030504020804" pitchFamily="34" charset="0"/>
              </a:rPr>
              <a:t>What is the size of a standard zip?</a:t>
            </a:r>
          </a:p>
          <a:p>
            <a:pPr defTabSz="742950">
              <a:defRPr sz="1800" b="0" i="0" u="none" strike="noStrike" kern="0" cap="none" spc="0" baseline="0">
                <a:solidFill>
                  <a:srgbClr val="000000"/>
                </a:solidFill>
                <a:uFillTx/>
              </a:defRPr>
            </a:pPr>
            <a:endParaRPr lang="en-GB" sz="975">
              <a:solidFill>
                <a:srgbClr val="000000"/>
              </a:solidFill>
              <a:latin typeface="Eras Demi ITC" panose="020B0805030504020804" pitchFamily="34" charset="0"/>
            </a:endParaRPr>
          </a:p>
          <a:p>
            <a:pPr defTabSz="742950">
              <a:defRPr sz="1800" b="0" i="0" u="none" strike="noStrike" kern="0" cap="none" spc="0" baseline="0">
                <a:solidFill>
                  <a:srgbClr val="000000"/>
                </a:solidFill>
                <a:uFillTx/>
              </a:defRPr>
            </a:pPr>
            <a:r>
              <a:rPr lang="en-GB" sz="975">
                <a:solidFill>
                  <a:srgbClr val="000000"/>
                </a:solidFill>
                <a:latin typeface="Eras Demi ITC" panose="020B0805030504020804" pitchFamily="34" charset="0"/>
              </a:rPr>
              <a:t>What will the measurements of my product be?</a:t>
            </a:r>
          </a:p>
        </p:txBody>
      </p:sp>
      <p:sp>
        <p:nvSpPr>
          <p:cNvPr id="7" name="TextBox 67">
            <a:extLst>
              <a:ext uri="{FF2B5EF4-FFF2-40B4-BE49-F238E27FC236}">
                <a16:creationId xmlns:a16="http://schemas.microsoft.com/office/drawing/2014/main" id="{A41951DE-8BFC-4A3F-9642-5A15AA62A8B1}"/>
              </a:ext>
            </a:extLst>
          </p:cNvPr>
          <p:cNvSpPr txBox="1"/>
          <p:nvPr/>
        </p:nvSpPr>
        <p:spPr>
          <a:xfrm>
            <a:off x="137836" y="856367"/>
            <a:ext cx="3416588" cy="413576"/>
          </a:xfrm>
          <a:prstGeom prst="rect">
            <a:avLst/>
          </a:prstGeom>
          <a:noFill/>
          <a:ln cap="flat">
            <a:noFill/>
          </a:ln>
        </p:spPr>
        <p:txBody>
          <a:bodyPr vert="horz" wrap="square" lIns="74295" tIns="37148" rIns="74295" bIns="37148" anchor="t" anchorCtr="1" compatLnSpc="1">
            <a:spAutoFit/>
          </a:bodyPr>
          <a:lstStyle/>
          <a:p>
            <a:pPr defTabSz="742950">
              <a:defRPr sz="1800" b="0" i="0" u="none" strike="noStrike" kern="0" cap="none" spc="0" baseline="0">
                <a:solidFill>
                  <a:srgbClr val="000000"/>
                </a:solidFill>
                <a:uFillTx/>
              </a:defRPr>
            </a:pPr>
            <a:r>
              <a:rPr lang="en-GB" sz="1100">
                <a:solidFill>
                  <a:srgbClr val="000000"/>
                </a:solidFill>
                <a:latin typeface="Eras Light ITC" panose="020B0402030504020804" pitchFamily="34" charset="0"/>
              </a:rPr>
              <a:t>Draw your final design front and back. Remember to annotate with the fabrics and techniques you will use</a:t>
            </a:r>
          </a:p>
        </p:txBody>
      </p:sp>
      <p:sp>
        <p:nvSpPr>
          <p:cNvPr id="15" name="TextBox 56">
            <a:extLst>
              <a:ext uri="{FF2B5EF4-FFF2-40B4-BE49-F238E27FC236}">
                <a16:creationId xmlns:a16="http://schemas.microsoft.com/office/drawing/2014/main" id="{5E50F2D8-AEA5-4448-954F-4FB7FC71AADA}"/>
              </a:ext>
            </a:extLst>
          </p:cNvPr>
          <p:cNvSpPr txBox="1"/>
          <p:nvPr/>
        </p:nvSpPr>
        <p:spPr>
          <a:xfrm>
            <a:off x="212729" y="1381322"/>
            <a:ext cx="4966910" cy="300148"/>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a:solidFill>
                  <a:srgbClr val="000000"/>
                </a:solidFill>
                <a:latin typeface="Eras Demi ITC" panose="020B0805030504020804" pitchFamily="34" charset="0"/>
              </a:rPr>
              <a:t>LI: Reflect during the design process to improve</a:t>
            </a:r>
          </a:p>
        </p:txBody>
      </p:sp>
      <p:pic>
        <p:nvPicPr>
          <p:cNvPr id="9" name="Picture 8">
            <a:extLst>
              <a:ext uri="{FF2B5EF4-FFF2-40B4-BE49-F238E27FC236}">
                <a16:creationId xmlns:a16="http://schemas.microsoft.com/office/drawing/2014/main" id="{DC2D41DB-B0E6-466F-BB55-0B762BFB6619}"/>
              </a:ext>
            </a:extLst>
          </p:cNvPr>
          <p:cNvPicPr>
            <a:picLocks noChangeAspect="1"/>
          </p:cNvPicPr>
          <p:nvPr/>
        </p:nvPicPr>
        <p:blipFill>
          <a:blip r:embed="rId2"/>
          <a:stretch>
            <a:fillRect/>
          </a:stretch>
        </p:blipFill>
        <p:spPr>
          <a:xfrm>
            <a:off x="6713424" y="4623968"/>
            <a:ext cx="3023878" cy="2651990"/>
          </a:xfrm>
          <a:prstGeom prst="rect">
            <a:avLst/>
          </a:prstGeom>
        </p:spPr>
      </p:pic>
      <p:pic>
        <p:nvPicPr>
          <p:cNvPr id="10" name="Picture 9">
            <a:extLst>
              <a:ext uri="{FF2B5EF4-FFF2-40B4-BE49-F238E27FC236}">
                <a16:creationId xmlns:a16="http://schemas.microsoft.com/office/drawing/2014/main" id="{54EFBAAB-16F4-4BBF-AA80-556EE66788CE}"/>
              </a:ext>
            </a:extLst>
          </p:cNvPr>
          <p:cNvPicPr>
            <a:picLocks noChangeAspect="1"/>
          </p:cNvPicPr>
          <p:nvPr/>
        </p:nvPicPr>
        <p:blipFill>
          <a:blip r:embed="rId3"/>
          <a:stretch>
            <a:fillRect/>
          </a:stretch>
        </p:blipFill>
        <p:spPr>
          <a:xfrm>
            <a:off x="8278807" y="315390"/>
            <a:ext cx="1144200" cy="1065932"/>
          </a:xfrm>
          <a:prstGeom prst="rect">
            <a:avLst/>
          </a:prstGeom>
        </p:spPr>
      </p:pic>
      <p:pic>
        <p:nvPicPr>
          <p:cNvPr id="11" name="Picture 2">
            <a:extLst>
              <a:ext uri="{FF2B5EF4-FFF2-40B4-BE49-F238E27FC236}">
                <a16:creationId xmlns:a16="http://schemas.microsoft.com/office/drawing/2014/main" id="{D8A92F11-F836-4689-8669-CE8A82AA951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212811" flipV="1">
            <a:off x="7161435" y="938369"/>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2B55641B-41DA-455E-A15D-109F7572D2B7}"/>
              </a:ext>
            </a:extLst>
          </p:cNvPr>
          <p:cNvSpPr/>
          <p:nvPr/>
        </p:nvSpPr>
        <p:spPr>
          <a:xfrm>
            <a:off x="7590422" y="1247007"/>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346A9059-AB0B-4C48-A048-AC66F3F8ADA7}"/>
              </a:ext>
            </a:extLst>
          </p:cNvPr>
          <p:cNvSpPr txBox="1"/>
          <p:nvPr/>
        </p:nvSpPr>
        <p:spPr>
          <a:xfrm>
            <a:off x="5448623" y="441489"/>
            <a:ext cx="4107506" cy="4795942"/>
          </a:xfrm>
          <a:prstGeom prst="rect">
            <a:avLst/>
          </a:prstGeom>
          <a:noFill/>
          <a:ln cap="flat">
            <a:solidFill>
              <a:schemeClr val="tx1"/>
            </a:solidFill>
          </a:ln>
        </p:spPr>
        <p:txBody>
          <a:bodyPr vert="horz" wrap="square" lIns="29718" tIns="29718" rIns="29718" bIns="29718" anchor="t" anchorCtr="1" compatLnSpc="1">
            <a:noAutofit/>
          </a:bodyPr>
          <a:lstStyle/>
          <a:p>
            <a:pPr algn="ctr" defTabSz="742950" hangingPunct="0">
              <a:defRPr sz="1800" b="0" i="0" u="none" strike="noStrike" kern="0" cap="none" spc="0" baseline="0">
                <a:solidFill>
                  <a:srgbClr val="000000"/>
                </a:solidFill>
                <a:uFillTx/>
              </a:defRPr>
            </a:pPr>
            <a:endParaRPr lang="en-GB" sz="1300">
              <a:solidFill>
                <a:srgbClr val="000000"/>
              </a:solidFill>
              <a:latin typeface="Arial" pitchFamily="34"/>
              <a:cs typeface="Arial" pitchFamily="34"/>
            </a:endParaRPr>
          </a:p>
          <a:p>
            <a:pPr algn="ctr" defTabSz="742950" hangingPunct="0">
              <a:defRPr sz="1800" b="0" i="0" u="none" strike="noStrike" kern="0" cap="none" spc="0" baseline="0">
                <a:solidFill>
                  <a:srgbClr val="000000"/>
                </a:solidFill>
                <a:uFillTx/>
              </a:defRPr>
            </a:pPr>
            <a:r>
              <a:rPr lang="en-GB" sz="1300">
                <a:solidFill>
                  <a:srgbClr val="000000"/>
                </a:solidFill>
                <a:latin typeface="Eras Demi ITC"/>
              </a:rPr>
              <a:t>Use a pencil to draw how you would wind a bobbin on.</a:t>
            </a:r>
            <a:endParaRPr lang="en-GB" sz="1300">
              <a:solidFill>
                <a:srgbClr val="000000"/>
              </a:solidFill>
              <a:latin typeface="Eras Demi ITC"/>
              <a:cs typeface="Arial" pitchFamily="34"/>
            </a:endParaRPr>
          </a:p>
          <a:p>
            <a:pPr algn="ctr" defTabSz="742950">
              <a:defRPr sz="1800" b="0" i="0" u="none" strike="noStrike" kern="0" cap="none" spc="0" baseline="0">
                <a:solidFill>
                  <a:srgbClr val="000000"/>
                </a:solidFill>
                <a:uFillTx/>
              </a:defRPr>
            </a:pPr>
            <a:endParaRPr lang="en-GB" sz="1300">
              <a:solidFill>
                <a:srgbClr val="000000"/>
              </a:solidFill>
              <a:latin typeface="Eras Demi ITC"/>
              <a:cs typeface="Arial"/>
            </a:endParaRPr>
          </a:p>
          <a:p>
            <a:pPr algn="ctr" defTabSz="742950" hangingPunct="0">
              <a:defRPr sz="1800" b="0" i="0" u="none" strike="noStrike" kern="0" cap="none" spc="0" baseline="0">
                <a:solidFill>
                  <a:srgbClr val="000000"/>
                </a:solidFill>
                <a:uFillTx/>
              </a:defRPr>
            </a:pPr>
            <a:endParaRPr lang="en-GB" sz="1300">
              <a:solidFill>
                <a:srgbClr val="000000"/>
              </a:solidFill>
              <a:latin typeface="Eras Demi ITC"/>
              <a:cs typeface="Arial" pitchFamily="34"/>
            </a:endParaRPr>
          </a:p>
          <a:p>
            <a:pPr algn="ctr" defTabSz="742950" hangingPunct="0">
              <a:defRPr sz="1800" b="0" i="0" u="none" strike="noStrike" kern="0" cap="none" spc="0" baseline="0">
                <a:solidFill>
                  <a:srgbClr val="000000"/>
                </a:solidFill>
                <a:uFillTx/>
              </a:defRPr>
            </a:pPr>
            <a:r>
              <a:rPr lang="en-GB" sz="1300">
                <a:solidFill>
                  <a:srgbClr val="000000"/>
                </a:solidFill>
                <a:latin typeface="Eras Demi ITC"/>
              </a:rPr>
              <a:t>Write yourself a tip for winding the bobbin on.</a:t>
            </a:r>
            <a:endParaRPr lang="en-GB" sz="1300">
              <a:solidFill>
                <a:srgbClr val="000000"/>
              </a:solidFill>
              <a:latin typeface="Eras Demi ITC"/>
              <a:cs typeface="Arial" pitchFamily="34"/>
            </a:endParaRPr>
          </a:p>
          <a:p>
            <a:pPr algn="ctr" defTabSz="742950">
              <a:defRPr sz="1800" b="0" i="0" u="none" strike="noStrike" kern="0" cap="none" spc="0" baseline="0">
                <a:solidFill>
                  <a:srgbClr val="000000"/>
                </a:solidFill>
                <a:uFillTx/>
              </a:defRPr>
            </a:pPr>
            <a:endParaRPr lang="en-GB">
              <a:solidFill>
                <a:srgbClr val="000000"/>
              </a:solidFill>
              <a:latin typeface="Arial"/>
              <a:cs typeface="Arial"/>
            </a:endParaRPr>
          </a:p>
          <a:p>
            <a:pPr algn="ctr" defTabSz="742950">
              <a:defRPr sz="1800" b="0" i="0" u="none" strike="noStrike" kern="0" cap="none" spc="0" baseline="0">
                <a:solidFill>
                  <a:srgbClr val="000000"/>
                </a:solidFill>
                <a:uFillTx/>
              </a:defRPr>
            </a:pPr>
            <a:r>
              <a:rPr lang="en-GB">
                <a:solidFill>
                  <a:srgbClr val="000000"/>
                </a:solidFill>
                <a:latin typeface="Arial"/>
                <a:cs typeface="Arial"/>
              </a:rPr>
              <a:t>….........................................................................................................................................................................................................</a:t>
            </a:r>
            <a:endParaRPr lang="en-GB">
              <a:solidFill>
                <a:srgbClr val="000000"/>
              </a:solidFill>
              <a:latin typeface="Arial" pitchFamily="34"/>
              <a:cs typeface="Arial"/>
            </a:endParaRPr>
          </a:p>
          <a:p>
            <a:pPr algn="ctr" defTabSz="742950">
              <a:defRPr sz="1800" b="0" i="0" u="none" strike="noStrike" kern="0" cap="none" spc="0" baseline="0">
                <a:solidFill>
                  <a:srgbClr val="000000"/>
                </a:solidFill>
                <a:uFillTx/>
              </a:defRPr>
            </a:pPr>
            <a:endParaRPr lang="en-GB" sz="1300">
              <a:solidFill>
                <a:srgbClr val="000000"/>
              </a:solidFill>
              <a:latin typeface="Arial" pitchFamily="34"/>
              <a:cs typeface="Arial"/>
            </a:endParaRPr>
          </a:p>
          <a:p>
            <a:pPr algn="ctr" defTabSz="742950">
              <a:defRPr sz="1800" b="0" i="0" u="none" strike="noStrike" kern="0" cap="none" spc="0" baseline="0">
                <a:solidFill>
                  <a:srgbClr val="000000"/>
                </a:solidFill>
                <a:uFillTx/>
              </a:defRPr>
            </a:pPr>
            <a:endParaRPr lang="en-GB" sz="1300">
              <a:solidFill>
                <a:srgbClr val="000000"/>
              </a:solidFill>
              <a:latin typeface="Eras Demi ITC"/>
              <a:cs typeface="Arial"/>
            </a:endParaRPr>
          </a:p>
          <a:p>
            <a:pPr algn="ctr" defTabSz="742950">
              <a:defRPr sz="1800" b="0" i="0" u="none" strike="noStrike" kern="0" cap="none" spc="0" baseline="0">
                <a:solidFill>
                  <a:srgbClr val="000000"/>
                </a:solidFill>
                <a:uFillTx/>
              </a:defRPr>
            </a:pPr>
            <a:r>
              <a:rPr lang="en-GB" sz="1300">
                <a:solidFill>
                  <a:srgbClr val="000000"/>
                </a:solidFill>
                <a:latin typeface="Eras Demi ITC"/>
                <a:cs typeface="Arial"/>
              </a:rPr>
              <a:t>Write down 3 steps to follow that you will understand when threading a machine</a:t>
            </a:r>
          </a:p>
          <a:p>
            <a:pPr algn="ctr" defTabSz="742950">
              <a:defRPr sz="1800" b="0" i="0" u="none" strike="noStrike" kern="0" cap="none" spc="0" baseline="0">
                <a:solidFill>
                  <a:srgbClr val="000000"/>
                </a:solidFill>
                <a:uFillTx/>
              </a:defRPr>
            </a:pPr>
            <a:endParaRPr lang="en-GB" sz="1300">
              <a:solidFill>
                <a:srgbClr val="000000"/>
              </a:solidFill>
              <a:latin typeface="Arial" pitchFamily="34"/>
              <a:cs typeface="Arial"/>
            </a:endParaRPr>
          </a:p>
          <a:p>
            <a:pPr algn="ctr" defTabSz="742950">
              <a:defRPr sz="1800" b="0" i="0" u="none" strike="noStrike" kern="0" cap="none" spc="0" baseline="0">
                <a:solidFill>
                  <a:srgbClr val="000000"/>
                </a:solidFill>
                <a:uFillTx/>
              </a:defRPr>
            </a:pPr>
            <a:r>
              <a:rPr lang="en-GB">
                <a:solidFill>
                  <a:srgbClr val="000000"/>
                </a:solidFill>
                <a:latin typeface="Arial"/>
                <a:cs typeface="Arial"/>
              </a:rPr>
              <a:t>............................................................................................................................................................................................................</a:t>
            </a:r>
            <a:endParaRPr lang="en-GB" sz="1300">
              <a:solidFill>
                <a:srgbClr val="000000"/>
              </a:solidFill>
              <a:latin typeface="Arial" pitchFamily="34"/>
              <a:cs typeface="Arial"/>
            </a:endParaRPr>
          </a:p>
        </p:txBody>
      </p:sp>
      <p:pic>
        <p:nvPicPr>
          <p:cNvPr id="3" name="Picture 4">
            <a:extLst>
              <a:ext uri="{FF2B5EF4-FFF2-40B4-BE49-F238E27FC236}">
                <a16:creationId xmlns:a16="http://schemas.microsoft.com/office/drawing/2014/main" id="{B2A2A2A3-9B49-4D8A-BD73-8354ACEA0AFC}"/>
              </a:ext>
            </a:extLst>
          </p:cNvPr>
          <p:cNvPicPr>
            <a:picLocks noChangeAspect="1"/>
          </p:cNvPicPr>
          <p:nvPr/>
        </p:nvPicPr>
        <p:blipFill>
          <a:blip r:embed="rId2"/>
          <a:srcRect/>
          <a:stretch>
            <a:fillRect/>
          </a:stretch>
        </p:blipFill>
        <p:spPr>
          <a:xfrm>
            <a:off x="654847" y="2799974"/>
            <a:ext cx="4298153" cy="2420171"/>
          </a:xfrm>
          <a:prstGeom prst="rect">
            <a:avLst/>
          </a:prstGeom>
          <a:noFill/>
          <a:ln cap="flat">
            <a:noFill/>
          </a:ln>
        </p:spPr>
      </p:pic>
      <p:sp>
        <p:nvSpPr>
          <p:cNvPr id="4" name="Text Box 6">
            <a:extLst>
              <a:ext uri="{FF2B5EF4-FFF2-40B4-BE49-F238E27FC236}">
                <a16:creationId xmlns:a16="http://schemas.microsoft.com/office/drawing/2014/main" id="{9041B4B7-1A2A-4922-BC84-8BBCCCB90039}"/>
              </a:ext>
            </a:extLst>
          </p:cNvPr>
          <p:cNvSpPr txBox="1"/>
          <p:nvPr/>
        </p:nvSpPr>
        <p:spPr>
          <a:xfrm>
            <a:off x="622722" y="1943451"/>
            <a:ext cx="3834657" cy="459432"/>
          </a:xfrm>
          <a:prstGeom prst="rect">
            <a:avLst/>
          </a:prstGeom>
          <a:noFill/>
          <a:ln cap="flat">
            <a:noFill/>
          </a:ln>
        </p:spPr>
        <p:txBody>
          <a:bodyPr vert="horz" wrap="square" lIns="29718" tIns="29718" rIns="29718" bIns="29718" anchor="t" anchorCtr="0" compatLnSpc="1">
            <a:noAutofit/>
          </a:bodyPr>
          <a:lstStyle/>
          <a:p>
            <a:pPr defTabSz="742950" hangingPunct="0">
              <a:defRPr sz="1800" b="0" i="0" u="none" strike="noStrike" kern="0" cap="none" spc="0" baseline="0">
                <a:solidFill>
                  <a:srgbClr val="000000"/>
                </a:solidFill>
                <a:uFillTx/>
              </a:defRPr>
            </a:pPr>
            <a:r>
              <a:rPr lang="en-GB" sz="1100" u="sng">
                <a:solidFill>
                  <a:srgbClr val="000000"/>
                </a:solidFill>
                <a:latin typeface="Eras Demi ITC"/>
              </a:rPr>
              <a:t>Winding on a bobbin;</a:t>
            </a:r>
          </a:p>
          <a:p>
            <a:pPr defTabSz="742950" hangingPunct="0">
              <a:defRPr sz="1800" b="0" i="0" u="none" strike="noStrike" kern="0" cap="none" spc="0" baseline="0">
                <a:solidFill>
                  <a:srgbClr val="000000"/>
                </a:solidFill>
                <a:uFillTx/>
              </a:defRPr>
            </a:pPr>
            <a:r>
              <a:rPr lang="en-GB" sz="1100">
                <a:solidFill>
                  <a:srgbClr val="000000"/>
                </a:solidFill>
                <a:latin typeface="Eras Demi ITC"/>
              </a:rPr>
              <a:t>Label up in a way you will remember (</a:t>
            </a:r>
            <a:r>
              <a:rPr lang="en-GB" sz="1100" err="1">
                <a:solidFill>
                  <a:srgbClr val="000000"/>
                </a:solidFill>
                <a:latin typeface="Eras Demi ITC"/>
              </a:rPr>
              <a:t>eg</a:t>
            </a:r>
            <a:r>
              <a:rPr lang="en-GB" sz="1100">
                <a:solidFill>
                  <a:srgbClr val="000000"/>
                </a:solidFill>
                <a:latin typeface="Eras Demi ITC"/>
              </a:rPr>
              <a:t>, around the duck pond</a:t>
            </a:r>
            <a:r>
              <a:rPr lang="en-GB" sz="1100">
                <a:solidFill>
                  <a:srgbClr val="000000"/>
                </a:solidFill>
                <a:latin typeface="Arial"/>
                <a:cs typeface="Arial"/>
              </a:rPr>
              <a:t>) </a:t>
            </a:r>
            <a:endParaRPr lang="en-US" sz="1463">
              <a:solidFill>
                <a:srgbClr val="000000"/>
              </a:solidFill>
              <a:latin typeface="Arial" pitchFamily="34"/>
            </a:endParaRPr>
          </a:p>
        </p:txBody>
      </p:sp>
      <p:sp>
        <p:nvSpPr>
          <p:cNvPr id="5" name="TextBox 1">
            <a:extLst>
              <a:ext uri="{FF2B5EF4-FFF2-40B4-BE49-F238E27FC236}">
                <a16:creationId xmlns:a16="http://schemas.microsoft.com/office/drawing/2014/main" id="{EC07BA97-430E-47EF-A6BB-6F10F70227A5}"/>
              </a:ext>
            </a:extLst>
          </p:cNvPr>
          <p:cNvSpPr txBox="1"/>
          <p:nvPr/>
        </p:nvSpPr>
        <p:spPr>
          <a:xfrm>
            <a:off x="614567" y="1375120"/>
            <a:ext cx="4107506" cy="521298"/>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US" sz="1450">
                <a:solidFill>
                  <a:srgbClr val="000000"/>
                </a:solidFill>
                <a:latin typeface="Eras Demi ITC"/>
              </a:rPr>
              <a:t>After the demonstration, think about how to thread a machine and bobbin.</a:t>
            </a:r>
          </a:p>
        </p:txBody>
      </p:sp>
      <p:sp>
        <p:nvSpPr>
          <p:cNvPr id="13" name="TextBox 14">
            <a:extLst>
              <a:ext uri="{FF2B5EF4-FFF2-40B4-BE49-F238E27FC236}">
                <a16:creationId xmlns:a16="http://schemas.microsoft.com/office/drawing/2014/main" id="{8B35675F-95C7-4881-BF17-C3E973566A77}"/>
              </a:ext>
            </a:extLst>
          </p:cNvPr>
          <p:cNvSpPr txBox="1"/>
          <p:nvPr/>
        </p:nvSpPr>
        <p:spPr>
          <a:xfrm>
            <a:off x="614567" y="1027939"/>
            <a:ext cx="4434578" cy="300148"/>
          </a:xfrm>
          <a:prstGeom prst="rect">
            <a:avLst/>
          </a:prstGeom>
          <a:noFill/>
          <a:ln cap="flat">
            <a:solidFill>
              <a:schemeClr val="tx1"/>
            </a:solid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b="1">
                <a:solidFill>
                  <a:srgbClr val="000000"/>
                </a:solidFill>
                <a:latin typeface="Eras Light ITC" panose="020B0402030504020804" pitchFamily="34" charset="0"/>
              </a:rPr>
              <a:t>LI: Recall sewing machine knowledge</a:t>
            </a:r>
          </a:p>
        </p:txBody>
      </p:sp>
      <p:sp>
        <p:nvSpPr>
          <p:cNvPr id="8" name="Title 1">
            <a:extLst>
              <a:ext uri="{FF2B5EF4-FFF2-40B4-BE49-F238E27FC236}">
                <a16:creationId xmlns:a16="http://schemas.microsoft.com/office/drawing/2014/main" id="{6EA559CC-2D63-4A43-BF70-1533BCCEF6EB}"/>
              </a:ext>
            </a:extLst>
          </p:cNvPr>
          <p:cNvSpPr txBox="1"/>
          <p:nvPr/>
        </p:nvSpPr>
        <p:spPr>
          <a:xfrm>
            <a:off x="614567" y="345999"/>
            <a:ext cx="3084654" cy="584998"/>
          </a:xfrm>
          <a:prstGeom prst="rect">
            <a:avLst/>
          </a:prstGeom>
          <a:noFill/>
          <a:ln cap="flat">
            <a:noFill/>
          </a:ln>
        </p:spPr>
        <p:txBody>
          <a:bodyPr vert="horz" wrap="square" lIns="74295" tIns="37148" rIns="74295" bIns="37148" anchor="ctr" anchorCtr="0" compatLnSpc="1">
            <a:noAutofit/>
          </a:bodyPr>
          <a:lstStyle/>
          <a:p>
            <a:pPr defTabSz="371475">
              <a:defRPr sz="1800" b="0" i="0" u="none" strike="noStrike" kern="0" cap="none" spc="0" baseline="0">
                <a:solidFill>
                  <a:srgbClr val="000000"/>
                </a:solidFill>
                <a:uFillTx/>
              </a:defRPr>
            </a:pPr>
            <a:r>
              <a:rPr lang="en-GB" sz="2600" b="1">
                <a:ln w="0">
                  <a:solidFill>
                    <a:srgbClr val="000000"/>
                  </a:solidFill>
                  <a:prstDash val="solid"/>
                </a:ln>
                <a:noFill/>
                <a:latin typeface="Eras Demi ITC" pitchFamily="34"/>
                <a:cs typeface="Trebuchet MS"/>
              </a:rPr>
              <a:t>Equipment Set-up</a:t>
            </a:r>
          </a:p>
        </p:txBody>
      </p:sp>
      <p:sp>
        <p:nvSpPr>
          <p:cNvPr id="6" name="TextBox 5">
            <a:extLst>
              <a:ext uri="{FF2B5EF4-FFF2-40B4-BE49-F238E27FC236}">
                <a16:creationId xmlns:a16="http://schemas.microsoft.com/office/drawing/2014/main" id="{6A5827D5-C75D-4111-BBBC-36D030037B55}"/>
              </a:ext>
            </a:extLst>
          </p:cNvPr>
          <p:cNvSpPr txBox="1"/>
          <p:nvPr/>
        </p:nvSpPr>
        <p:spPr>
          <a:xfrm>
            <a:off x="614567" y="5465975"/>
            <a:ext cx="8941562" cy="861774"/>
          </a:xfrm>
          <a:prstGeom prst="rect">
            <a:avLst/>
          </a:prstGeom>
          <a:noFill/>
          <a:ln>
            <a:solidFill>
              <a:schemeClr val="tx1"/>
            </a:solidFill>
          </a:ln>
        </p:spPr>
        <p:txBody>
          <a:bodyPr wrap="square" rtlCol="0">
            <a:spAutoFit/>
          </a:bodyPr>
          <a:lstStyle/>
          <a:p>
            <a:pPr algn="ctr"/>
            <a:r>
              <a:rPr lang="en-GB" sz="1400">
                <a:latin typeface="Eras Demi ITC" panose="020B0805030504020804" pitchFamily="34" charset="0"/>
              </a:rPr>
              <a:t>Extension: Write down a health and safety rule to remember when threading a sewing machine.</a:t>
            </a:r>
          </a:p>
          <a:p>
            <a:pPr algn="ctr"/>
            <a:endParaRPr lang="en-GB">
              <a:latin typeface="Eras Demi ITC" panose="020B0805030504020804" pitchFamily="34" charset="0"/>
            </a:endParaRPr>
          </a:p>
          <a:p>
            <a:pPr algn="ctr"/>
            <a:endParaRPr lang="en-GB">
              <a:latin typeface="Eras Demi ITC" panose="020B0805030504020804" pitchFamily="34" charset="0"/>
            </a:endParaRPr>
          </a:p>
        </p:txBody>
      </p:sp>
      <p:pic>
        <p:nvPicPr>
          <p:cNvPr id="9" name="Picture 2">
            <a:extLst>
              <a:ext uri="{FF2B5EF4-FFF2-40B4-BE49-F238E27FC236}">
                <a16:creationId xmlns:a16="http://schemas.microsoft.com/office/drawing/2014/main" id="{34955F48-8404-458F-8EE4-D354A28A168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8770253" y="12866"/>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FCB9779B-A14F-4C3C-A513-619E53CE43B9}"/>
              </a:ext>
            </a:extLst>
          </p:cNvPr>
          <p:cNvSpPr/>
          <p:nvPr/>
        </p:nvSpPr>
        <p:spPr>
          <a:xfrm>
            <a:off x="9103540" y="374224"/>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3">
            <a:extLst>
              <a:ext uri="{FF2B5EF4-FFF2-40B4-BE49-F238E27FC236}">
                <a16:creationId xmlns:a16="http://schemas.microsoft.com/office/drawing/2014/main" id="{4E62E6E0-45FE-43D4-AB2D-8A06E3227E1A}"/>
              </a:ext>
            </a:extLst>
          </p:cNvPr>
          <p:cNvSpPr txBox="1"/>
          <p:nvPr/>
        </p:nvSpPr>
        <p:spPr>
          <a:xfrm>
            <a:off x="336345" y="974572"/>
            <a:ext cx="5073264" cy="990784"/>
          </a:xfrm>
          <a:prstGeom prst="rect">
            <a:avLst/>
          </a:prstGeom>
          <a:noFill/>
          <a:ln cap="flat">
            <a:noFill/>
          </a:ln>
        </p:spPr>
        <p:txBody>
          <a:bodyPr vert="horz" wrap="square" lIns="29718" tIns="29718" rIns="29718" bIns="29718" anchor="t" anchorCtr="0" compatLnSpc="1">
            <a:noAutofit/>
          </a:bodyPr>
          <a:lstStyle/>
          <a:p>
            <a:pPr defTabSz="742950" hangingPunct="0">
              <a:defRPr sz="1800" b="0" i="0" u="none" strike="noStrike" kern="0" cap="none" spc="0" baseline="0">
                <a:solidFill>
                  <a:srgbClr val="000000"/>
                </a:solidFill>
                <a:uFillTx/>
              </a:defRPr>
            </a:pPr>
            <a:r>
              <a:rPr lang="en-GB" sz="1200">
                <a:solidFill>
                  <a:srgbClr val="000000"/>
                </a:solidFill>
                <a:latin typeface="Eras Light ITC" panose="020B0402030504020804" pitchFamily="34" charset="0"/>
              </a:rPr>
              <a:t>In Design and Technology, a step-by-step plan will help you remember how to manufacture your product with fewer problems. Number these stages so they’re in the correct order in black pen. Highlight the equipment needed.</a:t>
            </a:r>
          </a:p>
          <a:p>
            <a:pPr defTabSz="742950" hangingPunct="0">
              <a:defRPr sz="1800" b="0" i="0" u="none" strike="noStrike" kern="0" cap="none" spc="0" baseline="0">
                <a:solidFill>
                  <a:srgbClr val="000000"/>
                </a:solidFill>
                <a:uFillTx/>
              </a:defRPr>
            </a:pPr>
            <a:endParaRPr lang="en-GB" sz="1100">
              <a:solidFill>
                <a:srgbClr val="000000"/>
              </a:solidFill>
              <a:latin typeface="Eras Light ITC" panose="020B0402030504020804" pitchFamily="34" charset="0"/>
            </a:endParaRPr>
          </a:p>
          <a:p>
            <a:pPr defTabSz="742950" hangingPunct="0">
              <a:defRPr sz="1800" b="0" i="0" u="none" strike="noStrike" kern="0" cap="none" spc="0" baseline="0">
                <a:solidFill>
                  <a:srgbClr val="000000"/>
                </a:solidFill>
                <a:uFillTx/>
              </a:defRPr>
            </a:pPr>
            <a:r>
              <a:rPr lang="en-GB" sz="1200">
                <a:solidFill>
                  <a:srgbClr val="000000"/>
                </a:solidFill>
                <a:latin typeface="Eras Light ITC" panose="020B0402030504020804" pitchFamily="34" charset="0"/>
              </a:rPr>
              <a:t>As a class we will go through the answers. Please mark yourself in blue pen.</a:t>
            </a:r>
            <a:endParaRPr lang="en-US" sz="1200">
              <a:solidFill>
                <a:srgbClr val="000000"/>
              </a:solidFill>
              <a:latin typeface="Eras Light ITC" panose="020B0402030504020804" pitchFamily="34" charset="0"/>
            </a:endParaRPr>
          </a:p>
        </p:txBody>
      </p:sp>
      <p:sp>
        <p:nvSpPr>
          <p:cNvPr id="4" name="TextBox 1">
            <a:extLst>
              <a:ext uri="{FF2B5EF4-FFF2-40B4-BE49-F238E27FC236}">
                <a16:creationId xmlns:a16="http://schemas.microsoft.com/office/drawing/2014/main" id="{5ADA0C72-89E8-4BF5-A51C-04F85FE9CC8E}"/>
              </a:ext>
            </a:extLst>
          </p:cNvPr>
          <p:cNvSpPr txBox="1"/>
          <p:nvPr/>
        </p:nvSpPr>
        <p:spPr>
          <a:xfrm>
            <a:off x="902194" y="2486852"/>
            <a:ext cx="2372743" cy="525273"/>
          </a:xfrm>
          <a:prstGeom prst="rect">
            <a:avLst/>
          </a:prstGeom>
          <a:noFill/>
          <a:ln cap="flat">
            <a:solidFill>
              <a:schemeClr val="tx1"/>
            </a:solid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b="1">
                <a:solidFill>
                  <a:srgbClr val="000000"/>
                </a:solidFill>
                <a:latin typeface="Eras Light ITC" panose="020B0402030504020804" pitchFamily="34" charset="0"/>
              </a:rPr>
              <a:t>SEW AROUND YOUR TWO PIECES (SEWING MACHINE)</a:t>
            </a:r>
          </a:p>
        </p:txBody>
      </p:sp>
      <p:sp>
        <p:nvSpPr>
          <p:cNvPr id="5" name="TextBox 47">
            <a:extLst>
              <a:ext uri="{FF2B5EF4-FFF2-40B4-BE49-F238E27FC236}">
                <a16:creationId xmlns:a16="http://schemas.microsoft.com/office/drawing/2014/main" id="{2A3BD37B-9F77-4D15-904B-E9D8C477C1E3}"/>
              </a:ext>
            </a:extLst>
          </p:cNvPr>
          <p:cNvSpPr txBox="1"/>
          <p:nvPr/>
        </p:nvSpPr>
        <p:spPr>
          <a:xfrm>
            <a:off x="3862661" y="4916818"/>
            <a:ext cx="2060731" cy="525273"/>
          </a:xfrm>
          <a:prstGeom prst="rect">
            <a:avLst/>
          </a:prstGeom>
          <a:noFill/>
          <a:ln cap="flat">
            <a:solidFill>
              <a:schemeClr val="tx1"/>
            </a:solid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b="1">
                <a:solidFill>
                  <a:srgbClr val="000000"/>
                </a:solidFill>
                <a:latin typeface="Eras Light ITC" panose="020B0402030504020804" pitchFamily="34" charset="0"/>
              </a:rPr>
              <a:t>INSERT YOUR ZIP (SEWING MACHINE)</a:t>
            </a:r>
          </a:p>
        </p:txBody>
      </p:sp>
      <p:sp>
        <p:nvSpPr>
          <p:cNvPr id="6" name="TextBox 48">
            <a:extLst>
              <a:ext uri="{FF2B5EF4-FFF2-40B4-BE49-F238E27FC236}">
                <a16:creationId xmlns:a16="http://schemas.microsoft.com/office/drawing/2014/main" id="{A782FA83-B842-459E-9343-7A417D04C1FF}"/>
              </a:ext>
            </a:extLst>
          </p:cNvPr>
          <p:cNvSpPr txBox="1"/>
          <p:nvPr/>
        </p:nvSpPr>
        <p:spPr>
          <a:xfrm>
            <a:off x="902195" y="3251084"/>
            <a:ext cx="2372742" cy="525273"/>
          </a:xfrm>
          <a:prstGeom prst="rect">
            <a:avLst/>
          </a:prstGeom>
          <a:noFill/>
          <a:ln cap="flat">
            <a:solidFill>
              <a:schemeClr val="tx1"/>
            </a:solid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b="1">
                <a:solidFill>
                  <a:srgbClr val="000000"/>
                </a:solidFill>
                <a:latin typeface="Eras Light ITC" panose="020B0402030504020804" pitchFamily="34" charset="0"/>
              </a:rPr>
              <a:t>PIN PATTERN TO FABRIC (PINS)</a:t>
            </a:r>
          </a:p>
        </p:txBody>
      </p:sp>
      <p:sp>
        <p:nvSpPr>
          <p:cNvPr id="7" name="TextBox 49">
            <a:extLst>
              <a:ext uri="{FF2B5EF4-FFF2-40B4-BE49-F238E27FC236}">
                <a16:creationId xmlns:a16="http://schemas.microsoft.com/office/drawing/2014/main" id="{9EE978D8-33FF-4670-9324-3900339EF8D2}"/>
              </a:ext>
            </a:extLst>
          </p:cNvPr>
          <p:cNvSpPr txBox="1"/>
          <p:nvPr/>
        </p:nvSpPr>
        <p:spPr>
          <a:xfrm>
            <a:off x="902195" y="3924176"/>
            <a:ext cx="2411497" cy="750399"/>
          </a:xfrm>
          <a:prstGeom prst="rect">
            <a:avLst/>
          </a:prstGeom>
          <a:noFill/>
          <a:ln cap="flat">
            <a:solidFill>
              <a:schemeClr val="tx1"/>
            </a:solid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b="1">
                <a:solidFill>
                  <a:srgbClr val="000000"/>
                </a:solidFill>
                <a:latin typeface="Eras Light ITC" panose="020B0402030504020804" pitchFamily="34" charset="0"/>
              </a:rPr>
              <a:t>DRAW AND CUT YOUR PATTERN (SCISSORS AND PENCIL) </a:t>
            </a:r>
          </a:p>
        </p:txBody>
      </p:sp>
      <p:sp>
        <p:nvSpPr>
          <p:cNvPr id="8" name="TextBox 50">
            <a:extLst>
              <a:ext uri="{FF2B5EF4-FFF2-40B4-BE49-F238E27FC236}">
                <a16:creationId xmlns:a16="http://schemas.microsoft.com/office/drawing/2014/main" id="{E2173A05-472A-4C89-AD43-CF263DE2D534}"/>
              </a:ext>
            </a:extLst>
          </p:cNvPr>
          <p:cNvSpPr txBox="1"/>
          <p:nvPr/>
        </p:nvSpPr>
        <p:spPr>
          <a:xfrm>
            <a:off x="3880094" y="2480074"/>
            <a:ext cx="2060732" cy="525273"/>
          </a:xfrm>
          <a:prstGeom prst="rect">
            <a:avLst/>
          </a:prstGeom>
          <a:noFill/>
          <a:ln cap="flat">
            <a:solidFill>
              <a:schemeClr val="tx1"/>
            </a:solid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b="1">
                <a:solidFill>
                  <a:srgbClr val="000000"/>
                </a:solidFill>
                <a:latin typeface="Eras Light ITC" panose="020B0402030504020804" pitchFamily="34" charset="0"/>
              </a:rPr>
              <a:t>CUT OUT FABRIC (FABRIC SCISSORS)</a:t>
            </a:r>
          </a:p>
        </p:txBody>
      </p:sp>
      <p:sp>
        <p:nvSpPr>
          <p:cNvPr id="9" name="TextBox 51">
            <a:extLst>
              <a:ext uri="{FF2B5EF4-FFF2-40B4-BE49-F238E27FC236}">
                <a16:creationId xmlns:a16="http://schemas.microsoft.com/office/drawing/2014/main" id="{BC3D7DCA-CBA7-4E62-AD57-C0101BEF9DDC}"/>
              </a:ext>
            </a:extLst>
          </p:cNvPr>
          <p:cNvSpPr txBox="1"/>
          <p:nvPr/>
        </p:nvSpPr>
        <p:spPr>
          <a:xfrm>
            <a:off x="3880094" y="4196514"/>
            <a:ext cx="2060732" cy="525273"/>
          </a:xfrm>
          <a:prstGeom prst="rect">
            <a:avLst/>
          </a:prstGeom>
          <a:noFill/>
          <a:ln cap="flat">
            <a:solidFill>
              <a:schemeClr val="tx1"/>
            </a:solid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b="1">
                <a:solidFill>
                  <a:srgbClr val="000000"/>
                </a:solidFill>
                <a:latin typeface="Eras Light ITC" panose="020B0402030504020804" pitchFamily="34" charset="0"/>
              </a:rPr>
              <a:t>PIN PIECES TOGETHER (PINS)</a:t>
            </a:r>
          </a:p>
        </p:txBody>
      </p:sp>
      <p:sp>
        <p:nvSpPr>
          <p:cNvPr id="10" name="TextBox 52">
            <a:extLst>
              <a:ext uri="{FF2B5EF4-FFF2-40B4-BE49-F238E27FC236}">
                <a16:creationId xmlns:a16="http://schemas.microsoft.com/office/drawing/2014/main" id="{D3FE7F7A-38B6-4850-ADF0-D0D24403AEF2}"/>
              </a:ext>
            </a:extLst>
          </p:cNvPr>
          <p:cNvSpPr txBox="1"/>
          <p:nvPr/>
        </p:nvSpPr>
        <p:spPr>
          <a:xfrm>
            <a:off x="847007" y="5470976"/>
            <a:ext cx="2427930" cy="750399"/>
          </a:xfrm>
          <a:prstGeom prst="rect">
            <a:avLst/>
          </a:prstGeom>
          <a:noFill/>
          <a:ln cap="flat">
            <a:solidFill>
              <a:schemeClr val="tx1"/>
            </a:solid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b="1">
                <a:solidFill>
                  <a:srgbClr val="000000"/>
                </a:solidFill>
                <a:latin typeface="Eras Light ITC" panose="020B0402030504020804" pitchFamily="34" charset="0"/>
              </a:rPr>
              <a:t>DECORATE YOUR PIECES OF FABRIC WITH YOUR CHOSEN TECHNIQUE</a:t>
            </a:r>
          </a:p>
        </p:txBody>
      </p:sp>
      <p:sp>
        <p:nvSpPr>
          <p:cNvPr id="11" name="TextBox 53">
            <a:extLst>
              <a:ext uri="{FF2B5EF4-FFF2-40B4-BE49-F238E27FC236}">
                <a16:creationId xmlns:a16="http://schemas.microsoft.com/office/drawing/2014/main" id="{FECA0E47-92D1-4738-A2A6-7A807D87C427}"/>
              </a:ext>
            </a:extLst>
          </p:cNvPr>
          <p:cNvSpPr txBox="1"/>
          <p:nvPr/>
        </p:nvSpPr>
        <p:spPr>
          <a:xfrm>
            <a:off x="3880094" y="3251084"/>
            <a:ext cx="2060732" cy="750399"/>
          </a:xfrm>
          <a:prstGeom prst="rect">
            <a:avLst/>
          </a:prstGeom>
          <a:noFill/>
          <a:ln cap="flat">
            <a:solidFill>
              <a:schemeClr val="tx1"/>
            </a:solid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b="1">
                <a:solidFill>
                  <a:srgbClr val="000000"/>
                </a:solidFill>
                <a:latin typeface="Eras Light ITC" panose="020B0402030504020804" pitchFamily="34" charset="0"/>
              </a:rPr>
              <a:t>LEAVE ZIP OPEN WHEN SEWING SO WE CAN TURN INSIDE OUT </a:t>
            </a:r>
          </a:p>
        </p:txBody>
      </p:sp>
      <p:sp>
        <p:nvSpPr>
          <p:cNvPr id="12" name="TextBox 54">
            <a:extLst>
              <a:ext uri="{FF2B5EF4-FFF2-40B4-BE49-F238E27FC236}">
                <a16:creationId xmlns:a16="http://schemas.microsoft.com/office/drawing/2014/main" id="{48A33ECD-E3A7-4F64-841F-329FF150CFCE}"/>
              </a:ext>
            </a:extLst>
          </p:cNvPr>
          <p:cNvSpPr txBox="1"/>
          <p:nvPr/>
        </p:nvSpPr>
        <p:spPr>
          <a:xfrm>
            <a:off x="863441" y="4810139"/>
            <a:ext cx="2411496" cy="525273"/>
          </a:xfrm>
          <a:prstGeom prst="rect">
            <a:avLst/>
          </a:prstGeom>
          <a:noFill/>
          <a:ln cap="flat">
            <a:solidFill>
              <a:schemeClr val="tx1"/>
            </a:solid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b="1">
                <a:solidFill>
                  <a:srgbClr val="000000"/>
                </a:solidFill>
                <a:latin typeface="Eras Light ITC" panose="020B0402030504020804" pitchFamily="34" charset="0"/>
              </a:rPr>
              <a:t>TURN INSIDE OUT AND PUT YOUR CONTENTS IN</a:t>
            </a:r>
          </a:p>
        </p:txBody>
      </p:sp>
      <p:sp>
        <p:nvSpPr>
          <p:cNvPr id="17" name="TextBox 25">
            <a:extLst>
              <a:ext uri="{FF2B5EF4-FFF2-40B4-BE49-F238E27FC236}">
                <a16:creationId xmlns:a16="http://schemas.microsoft.com/office/drawing/2014/main" id="{850F955F-F967-48EC-BEE9-FFB1A071CBFF}"/>
              </a:ext>
            </a:extLst>
          </p:cNvPr>
          <p:cNvSpPr txBox="1"/>
          <p:nvPr/>
        </p:nvSpPr>
        <p:spPr>
          <a:xfrm>
            <a:off x="336345" y="610885"/>
            <a:ext cx="4966910" cy="300148"/>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a:solidFill>
                  <a:srgbClr val="000000"/>
                </a:solidFill>
                <a:latin typeface="Eras Demi ITC" panose="020B0805030504020804" pitchFamily="34" charset="0"/>
              </a:rPr>
              <a:t>LI: Recall prior manufacturing knowledge</a:t>
            </a:r>
          </a:p>
        </p:txBody>
      </p:sp>
      <p:pic>
        <p:nvPicPr>
          <p:cNvPr id="18" name="Picture 17">
            <a:extLst>
              <a:ext uri="{FF2B5EF4-FFF2-40B4-BE49-F238E27FC236}">
                <a16:creationId xmlns:a16="http://schemas.microsoft.com/office/drawing/2014/main" id="{E08BA869-FBC1-4FEC-89C6-1837B8435D22}"/>
              </a:ext>
            </a:extLst>
          </p:cNvPr>
          <p:cNvPicPr>
            <a:picLocks noChangeAspect="1"/>
          </p:cNvPicPr>
          <p:nvPr/>
        </p:nvPicPr>
        <p:blipFill rotWithShape="1">
          <a:blip r:embed="rId3"/>
          <a:srcRect l="12503" b="14641"/>
          <a:stretch/>
        </p:blipFill>
        <p:spPr>
          <a:xfrm>
            <a:off x="7292008" y="1658754"/>
            <a:ext cx="1600958" cy="1408517"/>
          </a:xfrm>
          <a:prstGeom prst="rect">
            <a:avLst/>
          </a:prstGeom>
        </p:spPr>
      </p:pic>
      <p:grpSp>
        <p:nvGrpSpPr>
          <p:cNvPr id="15" name="Group 14">
            <a:extLst>
              <a:ext uri="{FF2B5EF4-FFF2-40B4-BE49-F238E27FC236}">
                <a16:creationId xmlns:a16="http://schemas.microsoft.com/office/drawing/2014/main" id="{2F774B20-F3EE-4EF4-B82C-19E144DBE5AC}"/>
              </a:ext>
            </a:extLst>
          </p:cNvPr>
          <p:cNvGrpSpPr/>
          <p:nvPr/>
        </p:nvGrpSpPr>
        <p:grpSpPr>
          <a:xfrm>
            <a:off x="7017939" y="1543548"/>
            <a:ext cx="2783255" cy="2111623"/>
            <a:chOff x="40118" y="2950585"/>
            <a:chExt cx="2783255" cy="2111623"/>
          </a:xfrm>
        </p:grpSpPr>
        <p:grpSp>
          <p:nvGrpSpPr>
            <p:cNvPr id="16" name="Group 15">
              <a:extLst>
                <a:ext uri="{FF2B5EF4-FFF2-40B4-BE49-F238E27FC236}">
                  <a16:creationId xmlns:a16="http://schemas.microsoft.com/office/drawing/2014/main" id="{0B0814E2-9144-491D-8D7E-600A9471DC94}"/>
                </a:ext>
              </a:extLst>
            </p:cNvPr>
            <p:cNvGrpSpPr/>
            <p:nvPr/>
          </p:nvGrpSpPr>
          <p:grpSpPr>
            <a:xfrm>
              <a:off x="52557" y="2950585"/>
              <a:ext cx="2770816" cy="2111623"/>
              <a:chOff x="21945" y="3104964"/>
              <a:chExt cx="2611394" cy="2088232"/>
            </a:xfrm>
          </p:grpSpPr>
          <p:sp>
            <p:nvSpPr>
              <p:cNvPr id="20" name="Rectangle 19">
                <a:extLst>
                  <a:ext uri="{FF2B5EF4-FFF2-40B4-BE49-F238E27FC236}">
                    <a16:creationId xmlns:a16="http://schemas.microsoft.com/office/drawing/2014/main" id="{3EFC0CEC-5D96-4858-A67C-0548D72B9B1B}"/>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21" name="TextBox 20">
                <a:extLst>
                  <a:ext uri="{FF2B5EF4-FFF2-40B4-BE49-F238E27FC236}">
                    <a16:creationId xmlns:a16="http://schemas.microsoft.com/office/drawing/2014/main" id="{5DCD7D30-F6B4-4432-97F0-F5839C680ACD}"/>
                  </a:ext>
                </a:extLst>
              </p:cNvPr>
              <p:cNvSpPr txBox="1"/>
              <p:nvPr/>
            </p:nvSpPr>
            <p:spPr>
              <a:xfrm>
                <a:off x="50302" y="3110970"/>
                <a:ext cx="2453515" cy="372850"/>
              </a:xfrm>
              <a:prstGeom prst="rect">
                <a:avLst/>
              </a:prstGeom>
              <a:noFill/>
            </p:spPr>
            <p:txBody>
              <a:bodyPr wrap="square" rtlCol="0">
                <a:spAutoFit/>
              </a:bodyPr>
              <a:lstStyle/>
              <a:p>
                <a:pPr>
                  <a:spcBef>
                    <a:spcPts val="400"/>
                  </a:spcBef>
                </a:pPr>
                <a:r>
                  <a:rPr lang="en-GB" sz="1050" b="1" u="sng">
                    <a:latin typeface="+mn-lt"/>
                  </a:rPr>
                  <a:t>Stages of Manufacture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22" name="Rectangle 21">
                <a:extLst>
                  <a:ext uri="{FF2B5EF4-FFF2-40B4-BE49-F238E27FC236}">
                    <a16:creationId xmlns:a16="http://schemas.microsoft.com/office/drawing/2014/main" id="{4045CC20-D826-4058-A560-AFCF62C45931}"/>
                  </a:ext>
                </a:extLst>
              </p:cNvPr>
              <p:cNvSpPr/>
              <p:nvPr/>
            </p:nvSpPr>
            <p:spPr>
              <a:xfrm>
                <a:off x="2323819" y="3405485"/>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63CAD3C1-714D-4735-9AD6-356BBC4276FE}"/>
                  </a:ext>
                </a:extLst>
              </p:cNvPr>
              <p:cNvSpPr/>
              <p:nvPr/>
            </p:nvSpPr>
            <p:spPr>
              <a:xfrm>
                <a:off x="2332929" y="4118242"/>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2BDD25F9-2944-4539-96A6-8B0966DB7922}"/>
                  </a:ext>
                </a:extLst>
              </p:cNvPr>
              <p:cNvSpPr/>
              <p:nvPr/>
            </p:nvSpPr>
            <p:spPr>
              <a:xfrm>
                <a:off x="2329792" y="3760689"/>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9" name="Picture 5" descr="C:\Users\David\AppData\Local\Microsoft\Windows\INetCache\IE\XJVJXHFD\green-steps[1].png">
              <a:extLst>
                <a:ext uri="{FF2B5EF4-FFF2-40B4-BE49-F238E27FC236}">
                  <a16:creationId xmlns:a16="http://schemas.microsoft.com/office/drawing/2014/main" id="{830997E7-9545-4A21-AB83-DD6FF56ECE7E}"/>
                </a:ext>
              </a:extLst>
            </p:cNvPr>
            <p:cNvPicPr>
              <a:picLocks noChangeAspect="1" noChangeArrowheads="1"/>
            </p:cNvPicPr>
            <p:nvPr/>
          </p:nvPicPr>
          <p:blipFill>
            <a:blip r:embed="rId4" cstate="print">
              <a:biLevel thresh="75000"/>
              <a:extLst>
                <a:ext uri="{28A0092B-C50C-407E-A947-70E740481C1C}">
                  <a14:useLocalDpi xmlns:a14="http://schemas.microsoft.com/office/drawing/2010/main" val="0"/>
                </a:ext>
              </a:extLst>
            </a:blip>
            <a:srcRect/>
            <a:stretch>
              <a:fillRect/>
            </a:stretch>
          </p:blipFill>
          <p:spPr bwMode="auto">
            <a:xfrm>
              <a:off x="40118" y="4542712"/>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25" name="TextBox 24">
            <a:extLst>
              <a:ext uri="{FF2B5EF4-FFF2-40B4-BE49-F238E27FC236}">
                <a16:creationId xmlns:a16="http://schemas.microsoft.com/office/drawing/2014/main" id="{748394E8-793D-4FEE-8356-56FD18D6697C}"/>
              </a:ext>
            </a:extLst>
          </p:cNvPr>
          <p:cNvSpPr txBox="1"/>
          <p:nvPr/>
        </p:nvSpPr>
        <p:spPr>
          <a:xfrm>
            <a:off x="7414944" y="2749489"/>
            <a:ext cx="2491056" cy="1389676"/>
          </a:xfrm>
          <a:prstGeom prst="rect">
            <a:avLst/>
          </a:prstGeom>
          <a:noFill/>
        </p:spPr>
        <p:txBody>
          <a:bodyPr wrap="square">
            <a:spAutoFit/>
          </a:bodyPr>
          <a:lstStyle/>
          <a:p>
            <a:pPr marL="0" marR="0" indent="0" algn="l">
              <a:lnSpc>
                <a:spcPct val="119000"/>
              </a:lnSpc>
              <a:spcBef>
                <a:spcPts val="0"/>
              </a:spcBef>
              <a:spcAft>
                <a:spcPts val="600"/>
              </a:spcAft>
            </a:pPr>
            <a:r>
              <a:rPr lang="en-GB" sz="800" b="1" i="1" kern="1400">
                <a:ln>
                  <a:noFill/>
                </a:ln>
                <a:effectLst/>
                <a:latin typeface="Calibri" panose="020F0502020204030204" pitchFamily="34" charset="0"/>
              </a:rPr>
              <a:t>*Add more technical details including the names of the  tools/equipment, break down each stage into subsections</a:t>
            </a:r>
            <a:endParaRPr lang="en-GB" sz="2400" b="1" i="1" kern="1400">
              <a:ln>
                <a:noFill/>
              </a:ln>
              <a:effectLst/>
              <a:latin typeface="Calibri" panose="020F0502020204030204" pitchFamily="34" charset="0"/>
            </a:endParaRPr>
          </a:p>
          <a:p>
            <a:pPr marL="0" marR="0" indent="0" algn="l">
              <a:lnSpc>
                <a:spcPct val="119000"/>
              </a:lnSpc>
              <a:spcBef>
                <a:spcPts val="0"/>
              </a:spcBef>
              <a:spcAft>
                <a:spcPts val="600"/>
              </a:spcAft>
            </a:pPr>
            <a:r>
              <a:rPr lang="en-GB" sz="800" b="1" i="1" kern="1400">
                <a:ln>
                  <a:noFill/>
                </a:ln>
                <a:effectLst/>
                <a:latin typeface="Calibri" panose="020F0502020204030204" pitchFamily="34" charset="0"/>
              </a:rPr>
              <a:t>*Use a black fine liner, ruler and coloured pencils to enhance your work</a:t>
            </a:r>
            <a:endParaRPr lang="en-GB" sz="2400" b="1" i="1" kern="1400">
              <a:ln>
                <a:noFill/>
              </a:ln>
              <a:effectLst/>
              <a:latin typeface="Calibri" panose="020F0502020204030204" pitchFamily="34" charset="0"/>
            </a:endParaRPr>
          </a:p>
          <a:p>
            <a:pPr marL="0" marR="0" indent="0" algn="l">
              <a:lnSpc>
                <a:spcPct val="119000"/>
              </a:lnSpc>
              <a:spcBef>
                <a:spcPts val="0"/>
              </a:spcBef>
              <a:spcAft>
                <a:spcPts val="600"/>
              </a:spcAft>
            </a:pPr>
            <a:r>
              <a:rPr lang="en-GB" sz="2400" kern="1400">
                <a:ln>
                  <a:noFill/>
                </a:ln>
                <a:solidFill>
                  <a:srgbClr val="000000"/>
                </a:solidFill>
                <a:effectLst/>
                <a:latin typeface="Calibri" panose="020F0502020204030204" pitchFamily="34" charset="0"/>
              </a:rPr>
              <a:t> </a:t>
            </a:r>
          </a:p>
        </p:txBody>
      </p:sp>
      <p:sp>
        <p:nvSpPr>
          <p:cNvPr id="26" name="TextBox 25">
            <a:extLst>
              <a:ext uri="{FF2B5EF4-FFF2-40B4-BE49-F238E27FC236}">
                <a16:creationId xmlns:a16="http://schemas.microsoft.com/office/drawing/2014/main" id="{81ECAFC8-17BC-4D76-9461-6509042D4D16}"/>
              </a:ext>
            </a:extLst>
          </p:cNvPr>
          <p:cNvSpPr txBox="1"/>
          <p:nvPr/>
        </p:nvSpPr>
        <p:spPr>
          <a:xfrm>
            <a:off x="6994180" y="1776421"/>
            <a:ext cx="2485633" cy="1077218"/>
          </a:xfrm>
          <a:prstGeom prst="rect">
            <a:avLst/>
          </a:prstGeom>
          <a:noFill/>
        </p:spPr>
        <p:txBody>
          <a:bodyPr wrap="square" rtlCol="0">
            <a:spAutoFit/>
          </a:bodyPr>
          <a:lstStyle/>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a:t>
            </a:r>
            <a:r>
              <a:rPr kumimoji="0" lang="en-GB" altLang="en-US" sz="800" b="1" i="0" u="none" strike="noStrike" kern="0" cap="none" spc="0" normalizeH="0" baseline="0" noProof="0">
                <a:ln>
                  <a:noFill/>
                </a:ln>
                <a:solidFill>
                  <a:prstClr val="black"/>
                </a:solidFill>
                <a:effectLst/>
                <a:uLnTx/>
                <a:uFillTx/>
                <a:cs typeface="Arial" charset="0"/>
              </a:rPr>
              <a:t>precise</a:t>
            </a:r>
            <a:r>
              <a:rPr kumimoji="0" lang="en-GB" altLang="en-US" sz="800" b="0" i="0" u="none" strike="noStrike" kern="0" cap="none" spc="0" normalizeH="0" baseline="0" noProof="0">
                <a:ln>
                  <a:noFill/>
                </a:ln>
                <a:solidFill>
                  <a:prstClr val="black"/>
                </a:solidFill>
                <a:effectLst/>
                <a:uLnTx/>
                <a:uFillTx/>
                <a:cs typeface="Arial" charset="0"/>
              </a:rPr>
              <a:t> and </a:t>
            </a:r>
            <a:r>
              <a:rPr kumimoji="0" lang="en-GB" altLang="en-US" sz="800" b="1" i="0" u="none" strike="noStrike" kern="0" cap="none" spc="0" normalizeH="0" baseline="0" noProof="0">
                <a:ln>
                  <a:noFill/>
                </a:ln>
                <a:solidFill>
                  <a:prstClr val="black"/>
                </a:solidFill>
                <a:effectLst/>
                <a:uLnTx/>
                <a:uFillTx/>
                <a:cs typeface="Arial" charset="0"/>
              </a:rPr>
              <a:t>detailed</a:t>
            </a:r>
            <a:r>
              <a:rPr kumimoji="0" lang="en-GB" altLang="en-US" sz="800" b="0" i="0" u="none" strike="noStrike" kern="0" cap="none" spc="0" normalizeH="0" baseline="0" noProof="0">
                <a:ln>
                  <a:noFill/>
                </a:ln>
                <a:solidFill>
                  <a:prstClr val="black"/>
                </a:solidFill>
                <a:effectLst/>
                <a:uLnTx/>
                <a:uFillTx/>
                <a:cs typeface="Arial" charset="0"/>
              </a:rPr>
              <a:t> planning for how you will manufacture your idea with </a:t>
            </a:r>
            <a:r>
              <a:rPr kumimoji="0" lang="en-GB" altLang="en-US" sz="800" b="1" i="0" u="none" strike="noStrike" kern="0" cap="none" spc="0" normalizeH="0" baseline="0" noProof="0">
                <a:ln>
                  <a:noFill/>
                </a:ln>
                <a:solidFill>
                  <a:prstClr val="black"/>
                </a:solidFill>
                <a:effectLst/>
                <a:uLnTx/>
                <a:uFillTx/>
                <a:cs typeface="Arial" charset="0"/>
              </a:rPr>
              <a:t>exact details.</a:t>
            </a: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cs typeface="Arial" charset="0"/>
            </a:endParaRP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some </a:t>
            </a:r>
            <a:r>
              <a:rPr kumimoji="0" lang="en-GB" altLang="en-US" sz="800" b="1" i="0" u="none" strike="noStrike" kern="0" cap="none" spc="0" normalizeH="0" baseline="0" noProof="0">
                <a:ln>
                  <a:noFill/>
                </a:ln>
                <a:solidFill>
                  <a:prstClr val="black"/>
                </a:solidFill>
                <a:effectLst/>
                <a:uLnTx/>
                <a:uFillTx/>
                <a:cs typeface="Arial" charset="0"/>
              </a:rPr>
              <a:t>clear</a:t>
            </a:r>
            <a:r>
              <a:rPr kumimoji="0" lang="en-GB" altLang="en-US" sz="800" b="0" i="0" u="none" strike="noStrike" kern="0" cap="none" spc="0" normalizeH="0" baseline="0" noProof="0">
                <a:ln>
                  <a:noFill/>
                </a:ln>
                <a:solidFill>
                  <a:prstClr val="black"/>
                </a:solidFill>
                <a:effectLst/>
                <a:uLnTx/>
                <a:uFillTx/>
                <a:cs typeface="Arial" charset="0"/>
              </a:rPr>
              <a:t> planning for how you will manufacture your idea with </a:t>
            </a:r>
            <a:r>
              <a:rPr kumimoji="0" lang="en-GB" altLang="en-US" sz="800" b="1" i="0" u="none" strike="noStrike" kern="0" cap="none" spc="0" normalizeH="0" baseline="0" noProof="0">
                <a:ln>
                  <a:noFill/>
                </a:ln>
                <a:solidFill>
                  <a:prstClr val="black"/>
                </a:solidFill>
                <a:effectLst/>
                <a:uLnTx/>
                <a:uFillTx/>
                <a:cs typeface="Arial" charset="0"/>
              </a:rPr>
              <a:t>some details.</a:t>
            </a: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cs typeface="Arial" charset="0"/>
            </a:endParaRP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some </a:t>
            </a:r>
            <a:r>
              <a:rPr kumimoji="0" lang="en-GB" altLang="en-US" sz="800" b="1" i="0" u="none" strike="noStrike" kern="0" cap="none" spc="0" normalizeH="0" baseline="0" noProof="0">
                <a:ln>
                  <a:noFill/>
                </a:ln>
                <a:solidFill>
                  <a:prstClr val="black"/>
                </a:solidFill>
                <a:effectLst/>
                <a:uLnTx/>
                <a:uFillTx/>
                <a:cs typeface="Arial" charset="0"/>
              </a:rPr>
              <a:t>basic</a:t>
            </a:r>
            <a:r>
              <a:rPr kumimoji="0" lang="en-GB" altLang="en-US" sz="800" b="0" i="0" u="none" strike="noStrike" kern="0" cap="none" spc="0" normalizeH="0" baseline="0" noProof="0">
                <a:ln>
                  <a:noFill/>
                </a:ln>
                <a:solidFill>
                  <a:prstClr val="black"/>
                </a:solidFill>
                <a:effectLst/>
                <a:uLnTx/>
                <a:uFillTx/>
                <a:cs typeface="Arial" charset="0"/>
              </a:rPr>
              <a:t> planning for how you will manufacture your idea.</a:t>
            </a:r>
          </a:p>
        </p:txBody>
      </p:sp>
      <p:sp>
        <p:nvSpPr>
          <p:cNvPr id="27" name="Title 1">
            <a:extLst>
              <a:ext uri="{FF2B5EF4-FFF2-40B4-BE49-F238E27FC236}">
                <a16:creationId xmlns:a16="http://schemas.microsoft.com/office/drawing/2014/main" id="{3DD19B9C-E35D-4D1E-A814-549F2FAC87D0}"/>
              </a:ext>
            </a:extLst>
          </p:cNvPr>
          <p:cNvSpPr txBox="1"/>
          <p:nvPr/>
        </p:nvSpPr>
        <p:spPr>
          <a:xfrm>
            <a:off x="336345" y="44205"/>
            <a:ext cx="4089964" cy="602855"/>
          </a:xfrm>
          <a:prstGeom prst="rect">
            <a:avLst/>
          </a:prstGeom>
          <a:noFill/>
          <a:ln cap="flat">
            <a:noFill/>
          </a:ln>
        </p:spPr>
        <p:txBody>
          <a:bodyPr vert="horz" wrap="square" lIns="74295" tIns="37148" rIns="74295" bIns="37148" anchor="ctr" anchorCtr="0" compatLnSpc="1">
            <a:noAutofit/>
          </a:bodyPr>
          <a:lstStyle/>
          <a:p>
            <a:pPr defTabSz="371475">
              <a:defRPr sz="1800" b="0" i="0" u="none" strike="noStrike" kern="0" cap="none" spc="0" baseline="0">
                <a:solidFill>
                  <a:srgbClr val="000000"/>
                </a:solidFill>
                <a:uFillTx/>
              </a:defRPr>
            </a:pPr>
            <a:r>
              <a:rPr lang="en-GB" sz="2600" b="1">
                <a:ln w="0">
                  <a:solidFill>
                    <a:srgbClr val="000000"/>
                  </a:solidFill>
                  <a:prstDash val="solid"/>
                </a:ln>
                <a:noFill/>
                <a:latin typeface="Eras Demi ITC" pitchFamily="34"/>
                <a:cs typeface="Trebuchet MS"/>
              </a:rPr>
              <a:t>Stages of Manufacture</a:t>
            </a:r>
          </a:p>
        </p:txBody>
      </p:sp>
      <p:sp>
        <p:nvSpPr>
          <p:cNvPr id="2" name="TextBox 1">
            <a:extLst>
              <a:ext uri="{FF2B5EF4-FFF2-40B4-BE49-F238E27FC236}">
                <a16:creationId xmlns:a16="http://schemas.microsoft.com/office/drawing/2014/main" id="{AC8B56D1-AB70-42A4-BCF8-3CEDB19F7C70}"/>
              </a:ext>
            </a:extLst>
          </p:cNvPr>
          <p:cNvSpPr txBox="1"/>
          <p:nvPr/>
        </p:nvSpPr>
        <p:spPr>
          <a:xfrm>
            <a:off x="6986999" y="3745838"/>
            <a:ext cx="2807014" cy="3016210"/>
          </a:xfrm>
          <a:prstGeom prst="rect">
            <a:avLst/>
          </a:prstGeom>
          <a:noFill/>
          <a:ln>
            <a:solidFill>
              <a:schemeClr val="tx1"/>
            </a:solidFill>
          </a:ln>
        </p:spPr>
        <p:txBody>
          <a:bodyPr wrap="square" rtlCol="0">
            <a:spAutoFit/>
          </a:bodyPr>
          <a:lstStyle/>
          <a:p>
            <a:pPr algn="ctr"/>
            <a:r>
              <a:rPr lang="en-GB" sz="1400" b="1">
                <a:latin typeface="Eras Light ITC" panose="020B0402030504020804" pitchFamily="34" charset="0"/>
              </a:rPr>
              <a:t>Why is it important for you to know the stages of manufacture?</a:t>
            </a:r>
          </a:p>
          <a:p>
            <a:endParaRPr lang="en-GB" b="1">
              <a:latin typeface="Eras Light ITC" panose="020B0402030504020804" pitchFamily="34" charset="0"/>
            </a:endParaRPr>
          </a:p>
          <a:p>
            <a:endParaRPr lang="en-GB" b="1">
              <a:latin typeface="Eras Light ITC" panose="020B0402030504020804" pitchFamily="34" charset="0"/>
            </a:endParaRPr>
          </a:p>
          <a:p>
            <a:endParaRPr lang="en-GB" b="1">
              <a:latin typeface="Eras Light ITC" panose="020B0402030504020804" pitchFamily="34" charset="0"/>
            </a:endParaRPr>
          </a:p>
          <a:p>
            <a:endParaRPr lang="en-GB" b="1">
              <a:latin typeface="Eras Light ITC" panose="020B0402030504020804" pitchFamily="34" charset="0"/>
            </a:endParaRPr>
          </a:p>
          <a:p>
            <a:endParaRPr lang="en-GB" b="1">
              <a:latin typeface="Eras Light ITC" panose="020B0402030504020804" pitchFamily="34" charset="0"/>
            </a:endParaRPr>
          </a:p>
          <a:p>
            <a:endParaRPr lang="en-GB" b="1">
              <a:latin typeface="Eras Light ITC" panose="020B0402030504020804" pitchFamily="34" charset="0"/>
            </a:endParaRPr>
          </a:p>
          <a:p>
            <a:endParaRPr lang="en-GB" b="1">
              <a:latin typeface="Eras Light ITC" panose="020B0402030504020804" pitchFamily="34" charset="0"/>
            </a:endParaRPr>
          </a:p>
          <a:p>
            <a:endParaRPr lang="en-GB"/>
          </a:p>
          <a:p>
            <a:endParaRPr lang="en-GB"/>
          </a:p>
        </p:txBody>
      </p:sp>
      <p:cxnSp>
        <p:nvCxnSpPr>
          <p:cNvPr id="14" name="Straight Connector 13">
            <a:extLst>
              <a:ext uri="{FF2B5EF4-FFF2-40B4-BE49-F238E27FC236}">
                <a16:creationId xmlns:a16="http://schemas.microsoft.com/office/drawing/2014/main" id="{B5E53884-D2AD-4DCE-8C94-06537F5FFB0D}"/>
              </a:ext>
            </a:extLst>
          </p:cNvPr>
          <p:cNvCxnSpPr/>
          <p:nvPr/>
        </p:nvCxnSpPr>
        <p:spPr>
          <a:xfrm>
            <a:off x="6980672" y="4644756"/>
            <a:ext cx="280701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677CE07-6EFB-4D0E-86A5-FF1972D1F700}"/>
              </a:ext>
            </a:extLst>
          </p:cNvPr>
          <p:cNvCxnSpPr/>
          <p:nvPr/>
        </p:nvCxnSpPr>
        <p:spPr>
          <a:xfrm>
            <a:off x="6980672" y="5042256"/>
            <a:ext cx="280701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227B27FC-9207-497C-934E-F798D2D55B9E}"/>
              </a:ext>
            </a:extLst>
          </p:cNvPr>
          <p:cNvCxnSpPr/>
          <p:nvPr/>
        </p:nvCxnSpPr>
        <p:spPr>
          <a:xfrm>
            <a:off x="6994180" y="5455120"/>
            <a:ext cx="280701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035C2FE-5FBF-4B73-B568-DFF50AC8B3F9}"/>
              </a:ext>
            </a:extLst>
          </p:cNvPr>
          <p:cNvCxnSpPr/>
          <p:nvPr/>
        </p:nvCxnSpPr>
        <p:spPr>
          <a:xfrm>
            <a:off x="6980672" y="5927186"/>
            <a:ext cx="280701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51701CA8-BF24-4CB7-AFB1-F43EAA5DBBF4}"/>
              </a:ext>
            </a:extLst>
          </p:cNvPr>
          <p:cNvCxnSpPr/>
          <p:nvPr/>
        </p:nvCxnSpPr>
        <p:spPr>
          <a:xfrm>
            <a:off x="6980672" y="6369940"/>
            <a:ext cx="280701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8D560829-54D7-4C85-803A-FE8AEE436315}"/>
              </a:ext>
            </a:extLst>
          </p:cNvPr>
          <p:cNvSpPr txBox="1"/>
          <p:nvPr/>
        </p:nvSpPr>
        <p:spPr>
          <a:xfrm>
            <a:off x="3795451" y="5785296"/>
            <a:ext cx="2427930" cy="369332"/>
          </a:xfrm>
          <a:prstGeom prst="rect">
            <a:avLst/>
          </a:prstGeom>
          <a:noFill/>
        </p:spPr>
        <p:txBody>
          <a:bodyPr wrap="square" rtlCol="0">
            <a:spAutoFit/>
          </a:bodyPr>
          <a:lstStyle/>
          <a:p>
            <a:r>
              <a:rPr lang="en-GB" b="1">
                <a:latin typeface="Eras Light ITC" panose="020B0402030504020804" pitchFamily="34" charset="0"/>
              </a:rPr>
              <a:t>Mark out of 9: </a:t>
            </a:r>
          </a:p>
        </p:txBody>
      </p:sp>
      <p:pic>
        <p:nvPicPr>
          <p:cNvPr id="33" name="Picture 2">
            <a:extLst>
              <a:ext uri="{FF2B5EF4-FFF2-40B4-BE49-F238E27FC236}">
                <a16:creationId xmlns:a16="http://schemas.microsoft.com/office/drawing/2014/main" id="{5A2BABC3-F212-49BE-84BA-818BB7D57AA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78248" y="275877"/>
            <a:ext cx="706034" cy="628542"/>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a:extLst>
              <a:ext uri="{FF2B5EF4-FFF2-40B4-BE49-F238E27FC236}">
                <a16:creationId xmlns:a16="http://schemas.microsoft.com/office/drawing/2014/main" id="{136941EE-2DAC-47AC-9450-4BD0F15BEF3B}"/>
              </a:ext>
            </a:extLst>
          </p:cNvPr>
          <p:cNvSpPr txBox="1"/>
          <p:nvPr/>
        </p:nvSpPr>
        <p:spPr>
          <a:xfrm>
            <a:off x="5474168" y="94015"/>
            <a:ext cx="4302028" cy="1384995"/>
          </a:xfrm>
          <a:prstGeom prst="rect">
            <a:avLst/>
          </a:prstGeom>
          <a:noFill/>
          <a:ln>
            <a:solidFill>
              <a:schemeClr val="tx1"/>
            </a:solidFill>
          </a:ln>
        </p:spPr>
        <p:txBody>
          <a:bodyPr wrap="square">
            <a:spAutoFit/>
          </a:bodyPr>
          <a:lstStyle/>
          <a:p>
            <a:r>
              <a:rPr lang="en-GB" sz="1200" b="0" i="0">
                <a:solidFill>
                  <a:srgbClr val="222222"/>
                </a:solidFill>
                <a:effectLst/>
                <a:latin typeface="Eras Light ITC" panose="020B0402030504020804" pitchFamily="34" charset="0"/>
              </a:rPr>
              <a:t>Step by step, it is necessary to have every detail of your process </a:t>
            </a:r>
            <a:r>
              <a:rPr lang="en-GB" sz="1200">
                <a:solidFill>
                  <a:srgbClr val="222222"/>
                </a:solidFill>
                <a:latin typeface="Eras Light ITC" panose="020B0402030504020804" pitchFamily="34" charset="0"/>
              </a:rPr>
              <a:t>verified </a:t>
            </a:r>
            <a:r>
              <a:rPr lang="en-GB" sz="1200" b="0" i="0">
                <a:solidFill>
                  <a:srgbClr val="222222"/>
                </a:solidFill>
                <a:effectLst/>
                <a:latin typeface="Eras Light ITC" panose="020B0402030504020804" pitchFamily="34" charset="0"/>
              </a:rPr>
              <a:t>as much as possible to eliminate potential mistakes that could take a lot of time and money to recover from at a later stage. It is important to understand that any adjustments that need to be made during the design for manufacturing process will take time and affect the overall timeline. However, the payoff will be greater in the long run.</a:t>
            </a:r>
            <a:endParaRPr lang="en-GB" sz="1200">
              <a:latin typeface="Eras Light ITC" panose="020B0402030504020804" pitchFamily="34" charset="0"/>
            </a:endParaRPr>
          </a:p>
        </p:txBody>
      </p:sp>
      <p:pic>
        <p:nvPicPr>
          <p:cNvPr id="35" name="Picture 2">
            <a:extLst>
              <a:ext uri="{FF2B5EF4-FFF2-40B4-BE49-F238E27FC236}">
                <a16:creationId xmlns:a16="http://schemas.microsoft.com/office/drawing/2014/main" id="{DC4AD86D-F797-49F8-AC9C-241DAC7F4C4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1212811" flipV="1">
            <a:off x="5706278" y="6035177"/>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36" name="Rectangle 35">
            <a:extLst>
              <a:ext uri="{FF2B5EF4-FFF2-40B4-BE49-F238E27FC236}">
                <a16:creationId xmlns:a16="http://schemas.microsoft.com/office/drawing/2014/main" id="{B7850861-387F-446C-981B-A414237A6B8D}"/>
              </a:ext>
            </a:extLst>
          </p:cNvPr>
          <p:cNvSpPr/>
          <p:nvPr/>
        </p:nvSpPr>
        <p:spPr>
          <a:xfrm>
            <a:off x="6119245" y="6396096"/>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
        <p:nvSpPr>
          <p:cNvPr id="37" name="Rectangle 36">
            <a:extLst>
              <a:ext uri="{FF2B5EF4-FFF2-40B4-BE49-F238E27FC236}">
                <a16:creationId xmlns:a16="http://schemas.microsoft.com/office/drawing/2014/main" id="{8662DB4D-E1A3-4749-8C1D-6CF506BEA996}"/>
              </a:ext>
            </a:extLst>
          </p:cNvPr>
          <p:cNvSpPr/>
          <p:nvPr/>
        </p:nvSpPr>
        <p:spPr>
          <a:xfrm rot="20781834">
            <a:off x="4076507" y="449176"/>
            <a:ext cx="635822" cy="345491"/>
          </a:xfrm>
          <a:prstGeom prst="rect">
            <a:avLst/>
          </a:prstGeom>
          <a:noFill/>
        </p:spPr>
        <p:txBody>
          <a:bodyPr wrap="none" lIns="91440" tIns="45720" rIns="91440" bIns="45720">
            <a:prstTxWarp prst="textArchUp">
              <a:avLst/>
            </a:prstTxWarp>
            <a:spAutoFit/>
          </a:bodyPr>
          <a:lstStyle/>
          <a:p>
            <a:pPr algn="ctr"/>
            <a:r>
              <a:rPr lang="en-US" sz="120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
        <p:nvSpPr>
          <p:cNvPr id="13" name="TextBox 12">
            <a:extLst>
              <a:ext uri="{FF2B5EF4-FFF2-40B4-BE49-F238E27FC236}">
                <a16:creationId xmlns:a16="http://schemas.microsoft.com/office/drawing/2014/main" id="{6AFE330D-99EC-415C-AA1E-484DA8AAA251}"/>
              </a:ext>
            </a:extLst>
          </p:cNvPr>
          <p:cNvSpPr txBox="1"/>
          <p:nvPr/>
        </p:nvSpPr>
        <p:spPr>
          <a:xfrm>
            <a:off x="336345" y="1965356"/>
            <a:ext cx="6047435" cy="319687"/>
          </a:xfrm>
          <a:prstGeom prst="rect">
            <a:avLst/>
          </a:prstGeom>
          <a:noFill/>
          <a:ln>
            <a:solidFill>
              <a:schemeClr val="tx1"/>
            </a:solidFill>
          </a:ln>
        </p:spPr>
        <p:txBody>
          <a:bodyPr wrap="square" rtlCol="0">
            <a:spAutoFit/>
          </a:bodyPr>
          <a:lstStyle/>
          <a:p>
            <a:r>
              <a:rPr lang="en-GB" sz="1400">
                <a:latin typeface="Eras Light ITC" panose="020B0402030504020804" pitchFamily="34" charset="0"/>
              </a:rPr>
              <a:t>There is less chance of ……………….........................................     If you plan beforehand.</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38C35-8B1D-4FE0-9E73-3234AE752AC8}"/>
              </a:ext>
            </a:extLst>
          </p:cNvPr>
          <p:cNvSpPr txBox="1"/>
          <p:nvPr/>
        </p:nvSpPr>
        <p:spPr>
          <a:xfrm>
            <a:off x="116462" y="39930"/>
            <a:ext cx="2275280" cy="584998"/>
          </a:xfrm>
          <a:prstGeom prst="rect">
            <a:avLst/>
          </a:prstGeom>
          <a:noFill/>
          <a:ln cap="flat">
            <a:noFill/>
          </a:ln>
        </p:spPr>
        <p:txBody>
          <a:bodyPr vert="horz" wrap="square" lIns="74295" tIns="37148" rIns="74295" bIns="37148" anchor="ctr" anchorCtr="0" compatLnSpc="1">
            <a:noAutofit/>
          </a:bodyPr>
          <a:lstStyle/>
          <a:p>
            <a:pPr defTabSz="371475">
              <a:defRPr sz="1800" b="0" i="0" u="none" strike="noStrike" kern="0" cap="none" spc="0" baseline="0">
                <a:solidFill>
                  <a:srgbClr val="000000"/>
                </a:solidFill>
                <a:uFillTx/>
              </a:defRPr>
            </a:pPr>
            <a:r>
              <a:rPr lang="en-GB" sz="3000" b="1">
                <a:ln w="0">
                  <a:solidFill>
                    <a:srgbClr val="000000"/>
                  </a:solidFill>
                  <a:prstDash val="solid"/>
                </a:ln>
                <a:noFill/>
                <a:latin typeface="Eras Demi ITC" pitchFamily="34"/>
                <a:cs typeface="Trebuchet MS"/>
              </a:rPr>
              <a:t>Evaluation</a:t>
            </a:r>
          </a:p>
        </p:txBody>
      </p:sp>
      <p:sp>
        <p:nvSpPr>
          <p:cNvPr id="3" name="Rectangle 9">
            <a:extLst>
              <a:ext uri="{FF2B5EF4-FFF2-40B4-BE49-F238E27FC236}">
                <a16:creationId xmlns:a16="http://schemas.microsoft.com/office/drawing/2014/main" id="{B1FE7638-1DA3-47F7-B6BD-3C704D18834B}"/>
              </a:ext>
            </a:extLst>
          </p:cNvPr>
          <p:cNvSpPr/>
          <p:nvPr/>
        </p:nvSpPr>
        <p:spPr>
          <a:xfrm>
            <a:off x="153657" y="1675490"/>
            <a:ext cx="5617556" cy="4272971"/>
          </a:xfrm>
          <a:prstGeom prst="rect">
            <a:avLst/>
          </a:pr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r>
              <a:rPr lang="en-GB" sz="1463">
                <a:ln w="0">
                  <a:solidFill>
                    <a:srgbClr val="000000"/>
                  </a:solidFill>
                  <a:prstDash val="solid"/>
                </a:ln>
                <a:noFill/>
                <a:latin typeface="Calibri"/>
              </a:rPr>
              <a:t>Your Image Here</a:t>
            </a:r>
          </a:p>
          <a:p>
            <a:pPr algn="ctr" defTabSz="742950">
              <a:defRPr sz="1800" b="0" i="0" u="none" strike="noStrike" kern="0" cap="none" spc="0" baseline="0">
                <a:solidFill>
                  <a:srgbClr val="000000"/>
                </a:solidFill>
                <a:uFillTx/>
              </a:defRPr>
            </a:pPr>
            <a:endParaRPr lang="en-GB" sz="1463">
              <a:ln w="0">
                <a:solidFill>
                  <a:srgbClr val="000000"/>
                </a:solidFill>
                <a:prstDash val="solid"/>
              </a:ln>
              <a:noFill/>
              <a:latin typeface="Calibri"/>
            </a:endParaRPr>
          </a:p>
          <a:p>
            <a:pPr algn="ctr" defTabSz="742950">
              <a:defRPr sz="1800" b="0" i="0" u="none" strike="noStrike" kern="0" cap="none" spc="0" baseline="0">
                <a:solidFill>
                  <a:srgbClr val="000000"/>
                </a:solidFill>
                <a:uFillTx/>
              </a:defRPr>
            </a:pPr>
            <a:endParaRPr lang="en-GB" sz="1463">
              <a:ln w="0">
                <a:solidFill>
                  <a:srgbClr val="000000"/>
                </a:solidFill>
                <a:prstDash val="solid"/>
              </a:ln>
              <a:noFill/>
              <a:latin typeface="Calibri"/>
            </a:endParaRPr>
          </a:p>
          <a:p>
            <a:pPr algn="ctr" defTabSz="742950">
              <a:defRPr sz="1800" b="0" i="0" u="none" strike="noStrike" kern="0" cap="none" spc="0" baseline="0">
                <a:solidFill>
                  <a:srgbClr val="000000"/>
                </a:solidFill>
                <a:uFillTx/>
              </a:defRPr>
            </a:pPr>
            <a:endParaRPr lang="en-GB" sz="1463">
              <a:ln w="0">
                <a:solidFill>
                  <a:srgbClr val="000000"/>
                </a:solidFill>
                <a:prstDash val="solid"/>
              </a:ln>
              <a:noFill/>
              <a:latin typeface="Calibri"/>
            </a:endParaRPr>
          </a:p>
          <a:p>
            <a:pPr algn="ctr" defTabSz="742950">
              <a:defRPr sz="1800" b="0" i="0" u="none" strike="noStrike" kern="0" cap="none" spc="0" baseline="0">
                <a:solidFill>
                  <a:srgbClr val="000000"/>
                </a:solidFill>
                <a:uFillTx/>
              </a:defRPr>
            </a:pPr>
            <a:endParaRPr lang="en-GB" sz="1463">
              <a:ln w="0">
                <a:solidFill>
                  <a:srgbClr val="000000"/>
                </a:solidFill>
                <a:prstDash val="solid"/>
              </a:ln>
              <a:noFill/>
              <a:latin typeface="Calibri"/>
            </a:endParaRPr>
          </a:p>
          <a:p>
            <a:pPr algn="ctr" defTabSz="742950">
              <a:defRPr sz="1800" b="0" i="0" u="none" strike="noStrike" kern="0" cap="none" spc="0" baseline="0">
                <a:solidFill>
                  <a:srgbClr val="000000"/>
                </a:solidFill>
                <a:uFillTx/>
              </a:defRPr>
            </a:pPr>
            <a:endParaRPr lang="en-GB" sz="1463">
              <a:ln w="0">
                <a:solidFill>
                  <a:srgbClr val="000000"/>
                </a:solidFill>
                <a:prstDash val="solid"/>
              </a:ln>
              <a:noFill/>
              <a:latin typeface="Calibri"/>
            </a:endParaRPr>
          </a:p>
          <a:p>
            <a:pPr algn="ctr" defTabSz="742950">
              <a:defRPr sz="1800" b="0" i="0" u="none" strike="noStrike" kern="0" cap="none" spc="0" baseline="0">
                <a:solidFill>
                  <a:srgbClr val="000000"/>
                </a:solidFill>
                <a:uFillTx/>
              </a:defRPr>
            </a:pPr>
            <a:endParaRPr lang="en-GB" sz="1463">
              <a:ln w="0">
                <a:solidFill>
                  <a:srgbClr val="000000"/>
                </a:solidFill>
                <a:prstDash val="solid"/>
              </a:ln>
              <a:noFill/>
              <a:latin typeface="Calibri"/>
            </a:endParaRPr>
          </a:p>
          <a:p>
            <a:pPr algn="ctr" defTabSz="742950">
              <a:defRPr sz="1800" b="0" i="0" u="none" strike="noStrike" kern="0" cap="none" spc="0" baseline="0">
                <a:solidFill>
                  <a:srgbClr val="000000"/>
                </a:solidFill>
                <a:uFillTx/>
              </a:defRPr>
            </a:pPr>
            <a:endParaRPr lang="en-GB" sz="1463">
              <a:ln w="0">
                <a:solidFill>
                  <a:srgbClr val="000000"/>
                </a:solidFill>
                <a:prstDash val="solid"/>
              </a:ln>
              <a:noFill/>
              <a:latin typeface="Calibri"/>
            </a:endParaRPr>
          </a:p>
        </p:txBody>
      </p:sp>
      <p:sp>
        <p:nvSpPr>
          <p:cNvPr id="37" name="TextBox 80">
            <a:extLst>
              <a:ext uri="{FF2B5EF4-FFF2-40B4-BE49-F238E27FC236}">
                <a16:creationId xmlns:a16="http://schemas.microsoft.com/office/drawing/2014/main" id="{7F7138BD-9474-4D14-B95B-7D9C90A41C45}"/>
              </a:ext>
            </a:extLst>
          </p:cNvPr>
          <p:cNvSpPr txBox="1"/>
          <p:nvPr/>
        </p:nvSpPr>
        <p:spPr>
          <a:xfrm>
            <a:off x="116462" y="614568"/>
            <a:ext cx="4966910" cy="300148"/>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b="1">
                <a:solidFill>
                  <a:srgbClr val="000000"/>
                </a:solidFill>
                <a:latin typeface="Eras Light ITC" panose="020B0402030504020804" pitchFamily="34" charset="0"/>
              </a:rPr>
              <a:t>LI: Analyse and evaluate entire project.</a:t>
            </a:r>
          </a:p>
        </p:txBody>
      </p:sp>
      <p:sp>
        <p:nvSpPr>
          <p:cNvPr id="45" name="TextBox 85">
            <a:extLst>
              <a:ext uri="{FF2B5EF4-FFF2-40B4-BE49-F238E27FC236}">
                <a16:creationId xmlns:a16="http://schemas.microsoft.com/office/drawing/2014/main" id="{66AEF566-9573-4A0B-8BAA-B44E3192A833}"/>
              </a:ext>
            </a:extLst>
          </p:cNvPr>
          <p:cNvSpPr txBox="1"/>
          <p:nvPr/>
        </p:nvSpPr>
        <p:spPr>
          <a:xfrm>
            <a:off x="3297102" y="6045350"/>
            <a:ext cx="2162262" cy="651823"/>
          </a:xfrm>
          <a:prstGeom prst="rect">
            <a:avLst/>
          </a:prstGeom>
          <a:noFill/>
          <a:ln cap="flat">
            <a:noFill/>
          </a:ln>
        </p:spPr>
        <p:txBody>
          <a:bodyPr vert="horz" wrap="square" lIns="74295" tIns="37148" rIns="74295" bIns="37148" anchor="t" anchorCtr="1" compatLnSpc="1">
            <a:spAutoFit/>
          </a:bodyPr>
          <a:lstStyle/>
          <a:p>
            <a:pPr algn="ctr" defTabSz="742950">
              <a:defRPr sz="1800" b="0" i="0" u="none" strike="noStrike" kern="0" cap="none" spc="0" baseline="0">
                <a:solidFill>
                  <a:srgbClr val="000000"/>
                </a:solidFill>
                <a:uFillTx/>
              </a:defRPr>
            </a:pPr>
            <a:r>
              <a:rPr lang="en-GB">
                <a:solidFill>
                  <a:srgbClr val="000000"/>
                </a:solidFill>
                <a:latin typeface="Brush Script MT" pitchFamily="66"/>
              </a:rPr>
              <a:t>Well done for completing your project!</a:t>
            </a:r>
          </a:p>
        </p:txBody>
      </p:sp>
      <p:pic>
        <p:nvPicPr>
          <p:cNvPr id="38" name="Picture 37">
            <a:extLst>
              <a:ext uri="{FF2B5EF4-FFF2-40B4-BE49-F238E27FC236}">
                <a16:creationId xmlns:a16="http://schemas.microsoft.com/office/drawing/2014/main" id="{B54448B5-4FC1-47DB-9779-E47193DFA434}"/>
              </a:ext>
            </a:extLst>
          </p:cNvPr>
          <p:cNvPicPr>
            <a:picLocks noChangeAspect="1"/>
          </p:cNvPicPr>
          <p:nvPr/>
        </p:nvPicPr>
        <p:blipFill>
          <a:blip r:embed="rId2"/>
          <a:stretch>
            <a:fillRect/>
          </a:stretch>
        </p:blipFill>
        <p:spPr>
          <a:xfrm>
            <a:off x="0" y="4588918"/>
            <a:ext cx="3005588" cy="2651990"/>
          </a:xfrm>
          <a:prstGeom prst="rect">
            <a:avLst/>
          </a:prstGeom>
        </p:spPr>
      </p:pic>
      <p:pic>
        <p:nvPicPr>
          <p:cNvPr id="64" name="Picture 63">
            <a:extLst>
              <a:ext uri="{FF2B5EF4-FFF2-40B4-BE49-F238E27FC236}">
                <a16:creationId xmlns:a16="http://schemas.microsoft.com/office/drawing/2014/main" id="{A5B2ADED-5CF7-4635-8702-983AA9CD5706}"/>
              </a:ext>
            </a:extLst>
          </p:cNvPr>
          <p:cNvPicPr>
            <a:picLocks noChangeAspect="1"/>
          </p:cNvPicPr>
          <p:nvPr/>
        </p:nvPicPr>
        <p:blipFill>
          <a:blip r:embed="rId3"/>
          <a:stretch>
            <a:fillRect/>
          </a:stretch>
        </p:blipFill>
        <p:spPr>
          <a:xfrm>
            <a:off x="5909537" y="1675490"/>
            <a:ext cx="3879040" cy="5061141"/>
          </a:xfrm>
          <a:prstGeom prst="rect">
            <a:avLst/>
          </a:prstGeom>
        </p:spPr>
      </p:pic>
      <p:sp>
        <p:nvSpPr>
          <p:cNvPr id="8" name="TextBox 7">
            <a:extLst>
              <a:ext uri="{FF2B5EF4-FFF2-40B4-BE49-F238E27FC236}">
                <a16:creationId xmlns:a16="http://schemas.microsoft.com/office/drawing/2014/main" id="{E0CA24AE-CBCC-45FA-91FF-4169401B47F5}"/>
              </a:ext>
            </a:extLst>
          </p:cNvPr>
          <p:cNvSpPr txBox="1"/>
          <p:nvPr/>
        </p:nvSpPr>
        <p:spPr>
          <a:xfrm>
            <a:off x="3297102" y="105462"/>
            <a:ext cx="6491475" cy="1384995"/>
          </a:xfrm>
          <a:prstGeom prst="rect">
            <a:avLst/>
          </a:prstGeom>
          <a:noFill/>
          <a:ln>
            <a:solidFill>
              <a:schemeClr val="tx1"/>
            </a:solidFill>
          </a:ln>
        </p:spPr>
        <p:txBody>
          <a:bodyPr wrap="square">
            <a:spAutoFit/>
          </a:bodyPr>
          <a:lstStyle/>
          <a:p>
            <a:pPr algn="l"/>
            <a:r>
              <a:rPr lang="en-GB" sz="1200" i="0">
                <a:effectLst/>
                <a:latin typeface="Eras Light ITC" panose="020B0402030504020804" pitchFamily="34" charset="0"/>
              </a:rPr>
              <a:t>It is important for a designer to test and evaluate their prototype and finished product against the design specification by conducting a variety of tests under realistic conditions. This ensures that the product is fit for purpose and responds to wants and needs of the user. Feedback may be asked from the client, target market and other experts in the market. Allowing these groups of people to physically test the product, by handling and using it, will help in gathering useful feedback for improvements to be made. You must critically analyse your product and think of it as if you did not make it</a:t>
            </a:r>
          </a:p>
        </p:txBody>
      </p:sp>
      <p:pic>
        <p:nvPicPr>
          <p:cNvPr id="9" name="Picture 2">
            <a:extLst>
              <a:ext uri="{FF2B5EF4-FFF2-40B4-BE49-F238E27FC236}">
                <a16:creationId xmlns:a16="http://schemas.microsoft.com/office/drawing/2014/main" id="{AFB5C454-287E-4C40-B92E-22F7CD3A044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298187" y="1206383"/>
            <a:ext cx="706034" cy="62854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32448108-DFEB-4D35-B611-71B894EF5E0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1212811" flipV="1">
            <a:off x="2376138" y="58242"/>
            <a:ext cx="1010673" cy="637266"/>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C7ABA4A4-FE51-455F-B444-282563BC1181}"/>
              </a:ext>
            </a:extLst>
          </p:cNvPr>
          <p:cNvSpPr/>
          <p:nvPr/>
        </p:nvSpPr>
        <p:spPr>
          <a:xfrm>
            <a:off x="2777181" y="317151"/>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
        <p:nvSpPr>
          <p:cNvPr id="4" name="TextBox 3">
            <a:extLst>
              <a:ext uri="{FF2B5EF4-FFF2-40B4-BE49-F238E27FC236}">
                <a16:creationId xmlns:a16="http://schemas.microsoft.com/office/drawing/2014/main" id="{C68DF37B-ED7F-457B-BE9E-7181EACE2C7A}"/>
              </a:ext>
            </a:extLst>
          </p:cNvPr>
          <p:cNvSpPr txBox="1"/>
          <p:nvPr/>
        </p:nvSpPr>
        <p:spPr>
          <a:xfrm>
            <a:off x="153657" y="914716"/>
            <a:ext cx="3005121" cy="553998"/>
          </a:xfrm>
          <a:prstGeom prst="rect">
            <a:avLst/>
          </a:prstGeom>
          <a:noFill/>
          <a:ln>
            <a:solidFill>
              <a:schemeClr val="tx1"/>
            </a:solidFill>
          </a:ln>
        </p:spPr>
        <p:txBody>
          <a:bodyPr wrap="square" rtlCol="0">
            <a:spAutoFit/>
          </a:bodyPr>
          <a:lstStyle/>
          <a:p>
            <a:r>
              <a:rPr lang="en-GB" sz="1500">
                <a:latin typeface="Eras Light ITC" panose="020B0402030504020804" pitchFamily="34" charset="0"/>
              </a:rPr>
              <a:t>Who can you ask to test your product?</a:t>
            </a:r>
          </a:p>
        </p:txBody>
      </p:sp>
      <p:sp>
        <p:nvSpPr>
          <p:cNvPr id="13" name="Rectangle 12">
            <a:extLst>
              <a:ext uri="{FF2B5EF4-FFF2-40B4-BE49-F238E27FC236}">
                <a16:creationId xmlns:a16="http://schemas.microsoft.com/office/drawing/2014/main" id="{FADA2EFA-5258-49C9-A9E6-091B8A9817DF}"/>
              </a:ext>
            </a:extLst>
          </p:cNvPr>
          <p:cNvSpPr/>
          <p:nvPr/>
        </p:nvSpPr>
        <p:spPr>
          <a:xfrm rot="20781834">
            <a:off x="9166833" y="1395397"/>
            <a:ext cx="635822" cy="345491"/>
          </a:xfrm>
          <a:prstGeom prst="rect">
            <a:avLst/>
          </a:prstGeom>
          <a:noFill/>
        </p:spPr>
        <p:txBody>
          <a:bodyPr wrap="none" lIns="91440" tIns="45720" rIns="91440" bIns="45720">
            <a:prstTxWarp prst="textArchUp">
              <a:avLst/>
            </a:prstTxWarp>
            <a:spAutoFit/>
          </a:bodyPr>
          <a:lstStyle/>
          <a:p>
            <a:pPr algn="ctr"/>
            <a:r>
              <a:rPr lang="en-US" sz="120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gs>
            <a:gs pos="100000">
              <a:schemeClr val="bg2">
                <a:lumMod val="61000"/>
                <a:lumOff val="39000"/>
              </a:schemeClr>
            </a:gs>
          </a:gsLst>
          <a:lin ang="5400000" scaled="1"/>
          <a:tileRect/>
        </a:gradFill>
        <a:effectLst/>
      </p:bgPr>
    </p:bg>
    <p:spTree>
      <p:nvGrpSpPr>
        <p:cNvPr id="1" name=""/>
        <p:cNvGrpSpPr/>
        <p:nvPr/>
      </p:nvGrpSpPr>
      <p:grpSpPr>
        <a:xfrm>
          <a:off x="0" y="0"/>
          <a:ext cx="0" cy="0"/>
          <a:chOff x="0" y="0"/>
          <a:chExt cx="0" cy="0"/>
        </a:xfrm>
      </p:grpSpPr>
      <p:sp>
        <p:nvSpPr>
          <p:cNvPr id="7" name="Freeform 5"/>
          <p:cNvSpPr>
            <a:spLocks noEditPoints="1"/>
          </p:cNvSpPr>
          <p:nvPr/>
        </p:nvSpPr>
        <p:spPr bwMode="auto">
          <a:xfrm>
            <a:off x="-802191" y="970826"/>
            <a:ext cx="4934490" cy="4916350"/>
          </a:xfrm>
          <a:custGeom>
            <a:avLst/>
            <a:gdLst>
              <a:gd name="T0" fmla="*/ 1000 w 1000"/>
              <a:gd name="T1" fmla="*/ 500 h 1000"/>
              <a:gd name="T2" fmla="*/ 993 w 1000"/>
              <a:gd name="T3" fmla="*/ 417 h 1000"/>
              <a:gd name="T4" fmla="*/ 967 w 1000"/>
              <a:gd name="T5" fmla="*/ 321 h 1000"/>
              <a:gd name="T6" fmla="*/ 924 w 1000"/>
              <a:gd name="T7" fmla="*/ 235 h 1000"/>
              <a:gd name="T8" fmla="*/ 865 w 1000"/>
              <a:gd name="T9" fmla="*/ 159 h 1000"/>
              <a:gd name="T10" fmla="*/ 794 w 1000"/>
              <a:gd name="T11" fmla="*/ 96 h 1000"/>
              <a:gd name="T12" fmla="*/ 710 w 1000"/>
              <a:gd name="T13" fmla="*/ 47 h 1000"/>
              <a:gd name="T14" fmla="*/ 618 w 1000"/>
              <a:gd name="T15" fmla="*/ 14 h 1000"/>
              <a:gd name="T16" fmla="*/ 518 w 1000"/>
              <a:gd name="T17" fmla="*/ 1 h 1000"/>
              <a:gd name="T18" fmla="*/ 483 w 1000"/>
              <a:gd name="T19" fmla="*/ 1 h 1000"/>
              <a:gd name="T20" fmla="*/ 382 w 1000"/>
              <a:gd name="T21" fmla="*/ 14 h 1000"/>
              <a:gd name="T22" fmla="*/ 290 w 1000"/>
              <a:gd name="T23" fmla="*/ 47 h 1000"/>
              <a:gd name="T24" fmla="*/ 207 w 1000"/>
              <a:gd name="T25" fmla="*/ 96 h 1000"/>
              <a:gd name="T26" fmla="*/ 135 w 1000"/>
              <a:gd name="T27" fmla="*/ 159 h 1000"/>
              <a:gd name="T28" fmla="*/ 76 w 1000"/>
              <a:gd name="T29" fmla="*/ 235 h 1000"/>
              <a:gd name="T30" fmla="*/ 33 w 1000"/>
              <a:gd name="T31" fmla="*/ 321 h 1000"/>
              <a:gd name="T32" fmla="*/ 7 w 1000"/>
              <a:gd name="T33" fmla="*/ 417 h 1000"/>
              <a:gd name="T34" fmla="*/ 0 w 1000"/>
              <a:gd name="T35" fmla="*/ 500 h 1000"/>
              <a:gd name="T36" fmla="*/ 7 w 1000"/>
              <a:gd name="T37" fmla="*/ 584 h 1000"/>
              <a:gd name="T38" fmla="*/ 33 w 1000"/>
              <a:gd name="T39" fmla="*/ 680 h 1000"/>
              <a:gd name="T40" fmla="*/ 76 w 1000"/>
              <a:gd name="T41" fmla="*/ 766 h 1000"/>
              <a:gd name="T42" fmla="*/ 135 w 1000"/>
              <a:gd name="T43" fmla="*/ 842 h 1000"/>
              <a:gd name="T44" fmla="*/ 207 w 1000"/>
              <a:gd name="T45" fmla="*/ 905 h 1000"/>
              <a:gd name="T46" fmla="*/ 290 w 1000"/>
              <a:gd name="T47" fmla="*/ 954 h 1000"/>
              <a:gd name="T48" fmla="*/ 382 w 1000"/>
              <a:gd name="T49" fmla="*/ 987 h 1000"/>
              <a:gd name="T50" fmla="*/ 483 w 1000"/>
              <a:gd name="T51" fmla="*/ 1000 h 1000"/>
              <a:gd name="T52" fmla="*/ 518 w 1000"/>
              <a:gd name="T53" fmla="*/ 1000 h 1000"/>
              <a:gd name="T54" fmla="*/ 618 w 1000"/>
              <a:gd name="T55" fmla="*/ 987 h 1000"/>
              <a:gd name="T56" fmla="*/ 710 w 1000"/>
              <a:gd name="T57" fmla="*/ 954 h 1000"/>
              <a:gd name="T58" fmla="*/ 794 w 1000"/>
              <a:gd name="T59" fmla="*/ 905 h 1000"/>
              <a:gd name="T60" fmla="*/ 865 w 1000"/>
              <a:gd name="T61" fmla="*/ 842 h 1000"/>
              <a:gd name="T62" fmla="*/ 924 w 1000"/>
              <a:gd name="T63" fmla="*/ 766 h 1000"/>
              <a:gd name="T64" fmla="*/ 967 w 1000"/>
              <a:gd name="T65" fmla="*/ 680 h 1000"/>
              <a:gd name="T66" fmla="*/ 993 w 1000"/>
              <a:gd name="T67" fmla="*/ 584 h 1000"/>
              <a:gd name="T68" fmla="*/ 112 w 1000"/>
              <a:gd name="T69" fmla="*/ 540 h 1000"/>
              <a:gd name="T70" fmla="*/ 112 w 1000"/>
              <a:gd name="T71" fmla="*/ 460 h 1000"/>
              <a:gd name="T72" fmla="*/ 112 w 1000"/>
              <a:gd name="T73" fmla="*/ 540 h 1000"/>
              <a:gd name="T74" fmla="*/ 540 w 1000"/>
              <a:gd name="T75" fmla="*/ 123 h 1000"/>
              <a:gd name="T76" fmla="*/ 460 w 1000"/>
              <a:gd name="T77" fmla="*/ 123 h 1000"/>
              <a:gd name="T78" fmla="*/ 201 w 1000"/>
              <a:gd name="T79" fmla="*/ 200 h 1000"/>
              <a:gd name="T80" fmla="*/ 258 w 1000"/>
              <a:gd name="T81" fmla="*/ 256 h 1000"/>
              <a:gd name="T82" fmla="*/ 201 w 1000"/>
              <a:gd name="T83" fmla="*/ 200 h 1000"/>
              <a:gd name="T84" fmla="*/ 206 w 1000"/>
              <a:gd name="T85" fmla="*/ 801 h 1000"/>
              <a:gd name="T86" fmla="*/ 262 w 1000"/>
              <a:gd name="T87" fmla="*/ 744 h 1000"/>
              <a:gd name="T88" fmla="*/ 500 w 1000"/>
              <a:gd name="T89" fmla="*/ 922 h 1000"/>
              <a:gd name="T90" fmla="*/ 500 w 1000"/>
              <a:gd name="T91" fmla="*/ 842 h 1000"/>
              <a:gd name="T92" fmla="*/ 500 w 1000"/>
              <a:gd name="T93" fmla="*/ 922 h 1000"/>
              <a:gd name="T94" fmla="*/ 200 w 1000"/>
              <a:gd name="T95" fmla="*/ 500 h 1000"/>
              <a:gd name="T96" fmla="*/ 800 w 1000"/>
              <a:gd name="T97" fmla="*/ 500 h 1000"/>
              <a:gd name="T98" fmla="*/ 796 w 1000"/>
              <a:gd name="T99" fmla="*/ 795 h 1000"/>
              <a:gd name="T100" fmla="*/ 740 w 1000"/>
              <a:gd name="T101" fmla="*/ 738 h 1000"/>
              <a:gd name="T102" fmla="*/ 796 w 1000"/>
              <a:gd name="T103" fmla="*/ 795 h 1000"/>
              <a:gd name="T104" fmla="*/ 743 w 1000"/>
              <a:gd name="T105" fmla="*/ 264 h 1000"/>
              <a:gd name="T106" fmla="*/ 799 w 1000"/>
              <a:gd name="T107" fmla="*/ 208 h 1000"/>
              <a:gd name="T108" fmla="*/ 873 w 1000"/>
              <a:gd name="T109" fmla="*/ 540 h 1000"/>
              <a:gd name="T110" fmla="*/ 873 w 1000"/>
              <a:gd name="T111" fmla="*/ 460 h 1000"/>
              <a:gd name="T112" fmla="*/ 873 w 1000"/>
              <a:gd name="T113" fmla="*/ 540 h 1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0" h="1000">
                <a:moveTo>
                  <a:pt x="1000" y="518"/>
                </a:moveTo>
                <a:cubicBezTo>
                  <a:pt x="1000" y="512"/>
                  <a:pt x="1000" y="506"/>
                  <a:pt x="1000" y="500"/>
                </a:cubicBezTo>
                <a:cubicBezTo>
                  <a:pt x="1000" y="495"/>
                  <a:pt x="1000" y="489"/>
                  <a:pt x="1000" y="483"/>
                </a:cubicBezTo>
                <a:cubicBezTo>
                  <a:pt x="937" y="466"/>
                  <a:pt x="933" y="447"/>
                  <a:pt x="993" y="417"/>
                </a:cubicBezTo>
                <a:cubicBezTo>
                  <a:pt x="991" y="405"/>
                  <a:pt x="989" y="394"/>
                  <a:pt x="986" y="383"/>
                </a:cubicBezTo>
                <a:cubicBezTo>
                  <a:pt x="919" y="379"/>
                  <a:pt x="915" y="360"/>
                  <a:pt x="967" y="321"/>
                </a:cubicBezTo>
                <a:cubicBezTo>
                  <a:pt x="963" y="311"/>
                  <a:pt x="959" y="301"/>
                  <a:pt x="954" y="291"/>
                </a:cubicBezTo>
                <a:cubicBezTo>
                  <a:pt x="890" y="301"/>
                  <a:pt x="879" y="285"/>
                  <a:pt x="924" y="235"/>
                </a:cubicBezTo>
                <a:cubicBezTo>
                  <a:pt x="918" y="226"/>
                  <a:pt x="912" y="216"/>
                  <a:pt x="905" y="207"/>
                </a:cubicBezTo>
                <a:cubicBezTo>
                  <a:pt x="842" y="230"/>
                  <a:pt x="832" y="214"/>
                  <a:pt x="865" y="159"/>
                </a:cubicBezTo>
                <a:cubicBezTo>
                  <a:pt x="858" y="151"/>
                  <a:pt x="850" y="143"/>
                  <a:pt x="842" y="135"/>
                </a:cubicBezTo>
                <a:cubicBezTo>
                  <a:pt x="786" y="169"/>
                  <a:pt x="771" y="159"/>
                  <a:pt x="794" y="96"/>
                </a:cubicBezTo>
                <a:cubicBezTo>
                  <a:pt x="785" y="89"/>
                  <a:pt x="775" y="83"/>
                  <a:pt x="766" y="77"/>
                </a:cubicBezTo>
                <a:cubicBezTo>
                  <a:pt x="715" y="122"/>
                  <a:pt x="700" y="111"/>
                  <a:pt x="710" y="47"/>
                </a:cubicBezTo>
                <a:cubicBezTo>
                  <a:pt x="700" y="42"/>
                  <a:pt x="690" y="37"/>
                  <a:pt x="679" y="34"/>
                </a:cubicBezTo>
                <a:cubicBezTo>
                  <a:pt x="640" y="86"/>
                  <a:pt x="622" y="82"/>
                  <a:pt x="618" y="14"/>
                </a:cubicBezTo>
                <a:cubicBezTo>
                  <a:pt x="607" y="12"/>
                  <a:pt x="595" y="9"/>
                  <a:pt x="584" y="7"/>
                </a:cubicBezTo>
                <a:cubicBezTo>
                  <a:pt x="554" y="68"/>
                  <a:pt x="534" y="64"/>
                  <a:pt x="518" y="1"/>
                </a:cubicBezTo>
                <a:cubicBezTo>
                  <a:pt x="512" y="1"/>
                  <a:pt x="506" y="0"/>
                  <a:pt x="500" y="0"/>
                </a:cubicBezTo>
                <a:cubicBezTo>
                  <a:pt x="494" y="0"/>
                  <a:pt x="488" y="1"/>
                  <a:pt x="483" y="1"/>
                </a:cubicBezTo>
                <a:cubicBezTo>
                  <a:pt x="466" y="64"/>
                  <a:pt x="447" y="68"/>
                  <a:pt x="417" y="7"/>
                </a:cubicBezTo>
                <a:cubicBezTo>
                  <a:pt x="405" y="9"/>
                  <a:pt x="394" y="12"/>
                  <a:pt x="382" y="14"/>
                </a:cubicBezTo>
                <a:cubicBezTo>
                  <a:pt x="379" y="82"/>
                  <a:pt x="360" y="86"/>
                  <a:pt x="321" y="34"/>
                </a:cubicBezTo>
                <a:cubicBezTo>
                  <a:pt x="311" y="38"/>
                  <a:pt x="300" y="42"/>
                  <a:pt x="290" y="47"/>
                </a:cubicBezTo>
                <a:cubicBezTo>
                  <a:pt x="301" y="111"/>
                  <a:pt x="285" y="122"/>
                  <a:pt x="235" y="77"/>
                </a:cubicBezTo>
                <a:cubicBezTo>
                  <a:pt x="225" y="83"/>
                  <a:pt x="216" y="89"/>
                  <a:pt x="207" y="96"/>
                </a:cubicBezTo>
                <a:cubicBezTo>
                  <a:pt x="230" y="159"/>
                  <a:pt x="214" y="169"/>
                  <a:pt x="159" y="135"/>
                </a:cubicBezTo>
                <a:cubicBezTo>
                  <a:pt x="151" y="143"/>
                  <a:pt x="143" y="151"/>
                  <a:pt x="135" y="159"/>
                </a:cubicBezTo>
                <a:cubicBezTo>
                  <a:pt x="169" y="214"/>
                  <a:pt x="159" y="230"/>
                  <a:pt x="95" y="207"/>
                </a:cubicBezTo>
                <a:cubicBezTo>
                  <a:pt x="89" y="216"/>
                  <a:pt x="82" y="226"/>
                  <a:pt x="76" y="235"/>
                </a:cubicBezTo>
                <a:cubicBezTo>
                  <a:pt x="121" y="285"/>
                  <a:pt x="111" y="301"/>
                  <a:pt x="46" y="291"/>
                </a:cubicBezTo>
                <a:cubicBezTo>
                  <a:pt x="42" y="301"/>
                  <a:pt x="37" y="311"/>
                  <a:pt x="33" y="321"/>
                </a:cubicBezTo>
                <a:cubicBezTo>
                  <a:pt x="85" y="360"/>
                  <a:pt x="82" y="379"/>
                  <a:pt x="14" y="383"/>
                </a:cubicBezTo>
                <a:cubicBezTo>
                  <a:pt x="12" y="394"/>
                  <a:pt x="9" y="405"/>
                  <a:pt x="7" y="417"/>
                </a:cubicBezTo>
                <a:cubicBezTo>
                  <a:pt x="68" y="447"/>
                  <a:pt x="64" y="466"/>
                  <a:pt x="1" y="483"/>
                </a:cubicBezTo>
                <a:cubicBezTo>
                  <a:pt x="0" y="489"/>
                  <a:pt x="0" y="495"/>
                  <a:pt x="0" y="500"/>
                </a:cubicBezTo>
                <a:cubicBezTo>
                  <a:pt x="0" y="506"/>
                  <a:pt x="0" y="512"/>
                  <a:pt x="1" y="518"/>
                </a:cubicBezTo>
                <a:cubicBezTo>
                  <a:pt x="64" y="535"/>
                  <a:pt x="68" y="554"/>
                  <a:pt x="7" y="584"/>
                </a:cubicBezTo>
                <a:cubicBezTo>
                  <a:pt x="9" y="596"/>
                  <a:pt x="12" y="607"/>
                  <a:pt x="14" y="618"/>
                </a:cubicBezTo>
                <a:cubicBezTo>
                  <a:pt x="82" y="622"/>
                  <a:pt x="85" y="641"/>
                  <a:pt x="33" y="680"/>
                </a:cubicBezTo>
                <a:cubicBezTo>
                  <a:pt x="37" y="690"/>
                  <a:pt x="42" y="700"/>
                  <a:pt x="46" y="710"/>
                </a:cubicBezTo>
                <a:cubicBezTo>
                  <a:pt x="111" y="700"/>
                  <a:pt x="121" y="716"/>
                  <a:pt x="76" y="766"/>
                </a:cubicBezTo>
                <a:cubicBezTo>
                  <a:pt x="82" y="775"/>
                  <a:pt x="89" y="785"/>
                  <a:pt x="95" y="794"/>
                </a:cubicBezTo>
                <a:cubicBezTo>
                  <a:pt x="159" y="771"/>
                  <a:pt x="169" y="787"/>
                  <a:pt x="135" y="842"/>
                </a:cubicBezTo>
                <a:cubicBezTo>
                  <a:pt x="143" y="850"/>
                  <a:pt x="151" y="858"/>
                  <a:pt x="159" y="866"/>
                </a:cubicBezTo>
                <a:cubicBezTo>
                  <a:pt x="214" y="832"/>
                  <a:pt x="230" y="842"/>
                  <a:pt x="207" y="905"/>
                </a:cubicBezTo>
                <a:cubicBezTo>
                  <a:pt x="216" y="912"/>
                  <a:pt x="225" y="918"/>
                  <a:pt x="235" y="924"/>
                </a:cubicBezTo>
                <a:cubicBezTo>
                  <a:pt x="285" y="879"/>
                  <a:pt x="301" y="890"/>
                  <a:pt x="290" y="954"/>
                </a:cubicBezTo>
                <a:cubicBezTo>
                  <a:pt x="300" y="959"/>
                  <a:pt x="311" y="963"/>
                  <a:pt x="321" y="967"/>
                </a:cubicBezTo>
                <a:cubicBezTo>
                  <a:pt x="360" y="915"/>
                  <a:pt x="379" y="919"/>
                  <a:pt x="382" y="987"/>
                </a:cubicBezTo>
                <a:cubicBezTo>
                  <a:pt x="394" y="989"/>
                  <a:pt x="405" y="992"/>
                  <a:pt x="417" y="994"/>
                </a:cubicBezTo>
                <a:cubicBezTo>
                  <a:pt x="447" y="933"/>
                  <a:pt x="466" y="937"/>
                  <a:pt x="483" y="1000"/>
                </a:cubicBezTo>
                <a:cubicBezTo>
                  <a:pt x="488" y="1000"/>
                  <a:pt x="494" y="1000"/>
                  <a:pt x="500" y="1000"/>
                </a:cubicBezTo>
                <a:cubicBezTo>
                  <a:pt x="506" y="1000"/>
                  <a:pt x="512" y="1000"/>
                  <a:pt x="518" y="1000"/>
                </a:cubicBezTo>
                <a:cubicBezTo>
                  <a:pt x="534" y="937"/>
                  <a:pt x="554" y="933"/>
                  <a:pt x="584" y="994"/>
                </a:cubicBezTo>
                <a:cubicBezTo>
                  <a:pt x="595" y="992"/>
                  <a:pt x="607" y="989"/>
                  <a:pt x="618" y="987"/>
                </a:cubicBezTo>
                <a:cubicBezTo>
                  <a:pt x="622" y="919"/>
                  <a:pt x="640" y="915"/>
                  <a:pt x="679" y="967"/>
                </a:cubicBezTo>
                <a:cubicBezTo>
                  <a:pt x="690" y="963"/>
                  <a:pt x="700" y="959"/>
                  <a:pt x="710" y="954"/>
                </a:cubicBezTo>
                <a:cubicBezTo>
                  <a:pt x="700" y="890"/>
                  <a:pt x="715" y="879"/>
                  <a:pt x="766" y="924"/>
                </a:cubicBezTo>
                <a:cubicBezTo>
                  <a:pt x="775" y="918"/>
                  <a:pt x="785" y="912"/>
                  <a:pt x="794" y="905"/>
                </a:cubicBezTo>
                <a:cubicBezTo>
                  <a:pt x="771" y="842"/>
                  <a:pt x="786" y="832"/>
                  <a:pt x="842" y="866"/>
                </a:cubicBezTo>
                <a:cubicBezTo>
                  <a:pt x="850" y="858"/>
                  <a:pt x="858" y="850"/>
                  <a:pt x="865" y="842"/>
                </a:cubicBezTo>
                <a:cubicBezTo>
                  <a:pt x="832" y="787"/>
                  <a:pt x="842" y="771"/>
                  <a:pt x="905" y="794"/>
                </a:cubicBezTo>
                <a:cubicBezTo>
                  <a:pt x="912" y="785"/>
                  <a:pt x="918" y="775"/>
                  <a:pt x="924" y="766"/>
                </a:cubicBezTo>
                <a:cubicBezTo>
                  <a:pt x="879" y="716"/>
                  <a:pt x="890" y="700"/>
                  <a:pt x="954" y="710"/>
                </a:cubicBezTo>
                <a:cubicBezTo>
                  <a:pt x="959" y="700"/>
                  <a:pt x="963" y="690"/>
                  <a:pt x="967" y="680"/>
                </a:cubicBezTo>
                <a:cubicBezTo>
                  <a:pt x="915" y="641"/>
                  <a:pt x="919" y="622"/>
                  <a:pt x="986" y="618"/>
                </a:cubicBezTo>
                <a:cubicBezTo>
                  <a:pt x="989" y="607"/>
                  <a:pt x="991" y="596"/>
                  <a:pt x="993" y="584"/>
                </a:cubicBezTo>
                <a:cubicBezTo>
                  <a:pt x="933" y="554"/>
                  <a:pt x="937" y="535"/>
                  <a:pt x="1000" y="518"/>
                </a:cubicBezTo>
                <a:close/>
                <a:moveTo>
                  <a:pt x="112" y="540"/>
                </a:moveTo>
                <a:cubicBezTo>
                  <a:pt x="90" y="540"/>
                  <a:pt x="72" y="523"/>
                  <a:pt x="72" y="500"/>
                </a:cubicBezTo>
                <a:cubicBezTo>
                  <a:pt x="72" y="478"/>
                  <a:pt x="90" y="460"/>
                  <a:pt x="112" y="460"/>
                </a:cubicBezTo>
                <a:cubicBezTo>
                  <a:pt x="134" y="460"/>
                  <a:pt x="152" y="478"/>
                  <a:pt x="152" y="500"/>
                </a:cubicBezTo>
                <a:cubicBezTo>
                  <a:pt x="152" y="523"/>
                  <a:pt x="134" y="540"/>
                  <a:pt x="112" y="540"/>
                </a:cubicBezTo>
                <a:close/>
                <a:moveTo>
                  <a:pt x="500" y="83"/>
                </a:moveTo>
                <a:cubicBezTo>
                  <a:pt x="522" y="83"/>
                  <a:pt x="540" y="101"/>
                  <a:pt x="540" y="123"/>
                </a:cubicBezTo>
                <a:cubicBezTo>
                  <a:pt x="540" y="145"/>
                  <a:pt x="522" y="163"/>
                  <a:pt x="500" y="163"/>
                </a:cubicBezTo>
                <a:cubicBezTo>
                  <a:pt x="478" y="163"/>
                  <a:pt x="460" y="145"/>
                  <a:pt x="460" y="123"/>
                </a:cubicBezTo>
                <a:cubicBezTo>
                  <a:pt x="460" y="101"/>
                  <a:pt x="478" y="83"/>
                  <a:pt x="500" y="83"/>
                </a:cubicBezTo>
                <a:close/>
                <a:moveTo>
                  <a:pt x="201" y="200"/>
                </a:moveTo>
                <a:cubicBezTo>
                  <a:pt x="217" y="184"/>
                  <a:pt x="242" y="184"/>
                  <a:pt x="258" y="200"/>
                </a:cubicBezTo>
                <a:cubicBezTo>
                  <a:pt x="274" y="216"/>
                  <a:pt x="274" y="241"/>
                  <a:pt x="258" y="256"/>
                </a:cubicBezTo>
                <a:cubicBezTo>
                  <a:pt x="242" y="272"/>
                  <a:pt x="217" y="272"/>
                  <a:pt x="201" y="256"/>
                </a:cubicBezTo>
                <a:cubicBezTo>
                  <a:pt x="186" y="241"/>
                  <a:pt x="186" y="216"/>
                  <a:pt x="201" y="200"/>
                </a:cubicBezTo>
                <a:close/>
                <a:moveTo>
                  <a:pt x="262" y="801"/>
                </a:moveTo>
                <a:cubicBezTo>
                  <a:pt x="247" y="817"/>
                  <a:pt x="222" y="817"/>
                  <a:pt x="206" y="801"/>
                </a:cubicBezTo>
                <a:cubicBezTo>
                  <a:pt x="190" y="785"/>
                  <a:pt x="190" y="760"/>
                  <a:pt x="206" y="744"/>
                </a:cubicBezTo>
                <a:cubicBezTo>
                  <a:pt x="222" y="729"/>
                  <a:pt x="247" y="729"/>
                  <a:pt x="262" y="744"/>
                </a:cubicBezTo>
                <a:cubicBezTo>
                  <a:pt x="278" y="760"/>
                  <a:pt x="278" y="785"/>
                  <a:pt x="262" y="801"/>
                </a:cubicBezTo>
                <a:close/>
                <a:moveTo>
                  <a:pt x="500" y="922"/>
                </a:moveTo>
                <a:cubicBezTo>
                  <a:pt x="478" y="922"/>
                  <a:pt x="460" y="904"/>
                  <a:pt x="460" y="882"/>
                </a:cubicBezTo>
                <a:cubicBezTo>
                  <a:pt x="460" y="860"/>
                  <a:pt x="478" y="842"/>
                  <a:pt x="500" y="842"/>
                </a:cubicBezTo>
                <a:cubicBezTo>
                  <a:pt x="522" y="842"/>
                  <a:pt x="540" y="860"/>
                  <a:pt x="540" y="882"/>
                </a:cubicBezTo>
                <a:cubicBezTo>
                  <a:pt x="540" y="904"/>
                  <a:pt x="522" y="922"/>
                  <a:pt x="500" y="922"/>
                </a:cubicBezTo>
                <a:close/>
                <a:moveTo>
                  <a:pt x="500" y="800"/>
                </a:moveTo>
                <a:cubicBezTo>
                  <a:pt x="335" y="800"/>
                  <a:pt x="200" y="666"/>
                  <a:pt x="200" y="500"/>
                </a:cubicBezTo>
                <a:cubicBezTo>
                  <a:pt x="200" y="335"/>
                  <a:pt x="335" y="200"/>
                  <a:pt x="500" y="200"/>
                </a:cubicBezTo>
                <a:cubicBezTo>
                  <a:pt x="666" y="200"/>
                  <a:pt x="800" y="335"/>
                  <a:pt x="800" y="500"/>
                </a:cubicBezTo>
                <a:cubicBezTo>
                  <a:pt x="800" y="666"/>
                  <a:pt x="666" y="800"/>
                  <a:pt x="500" y="800"/>
                </a:cubicBezTo>
                <a:close/>
                <a:moveTo>
                  <a:pt x="796" y="795"/>
                </a:moveTo>
                <a:cubicBezTo>
                  <a:pt x="780" y="810"/>
                  <a:pt x="755" y="810"/>
                  <a:pt x="740" y="795"/>
                </a:cubicBezTo>
                <a:cubicBezTo>
                  <a:pt x="724" y="779"/>
                  <a:pt x="724" y="754"/>
                  <a:pt x="740" y="738"/>
                </a:cubicBezTo>
                <a:cubicBezTo>
                  <a:pt x="755" y="722"/>
                  <a:pt x="780" y="722"/>
                  <a:pt x="796" y="738"/>
                </a:cubicBezTo>
                <a:cubicBezTo>
                  <a:pt x="812" y="754"/>
                  <a:pt x="812" y="779"/>
                  <a:pt x="796" y="795"/>
                </a:cubicBezTo>
                <a:close/>
                <a:moveTo>
                  <a:pt x="799" y="264"/>
                </a:moveTo>
                <a:cubicBezTo>
                  <a:pt x="784" y="280"/>
                  <a:pt x="758" y="280"/>
                  <a:pt x="743" y="264"/>
                </a:cubicBezTo>
                <a:cubicBezTo>
                  <a:pt x="727" y="249"/>
                  <a:pt x="727" y="223"/>
                  <a:pt x="743" y="208"/>
                </a:cubicBezTo>
                <a:cubicBezTo>
                  <a:pt x="758" y="192"/>
                  <a:pt x="784" y="192"/>
                  <a:pt x="799" y="208"/>
                </a:cubicBezTo>
                <a:cubicBezTo>
                  <a:pt x="815" y="223"/>
                  <a:pt x="815" y="249"/>
                  <a:pt x="799" y="264"/>
                </a:cubicBezTo>
                <a:close/>
                <a:moveTo>
                  <a:pt x="873" y="540"/>
                </a:moveTo>
                <a:cubicBezTo>
                  <a:pt x="851" y="540"/>
                  <a:pt x="833" y="523"/>
                  <a:pt x="833" y="500"/>
                </a:cubicBezTo>
                <a:cubicBezTo>
                  <a:pt x="833" y="478"/>
                  <a:pt x="851" y="460"/>
                  <a:pt x="873" y="460"/>
                </a:cubicBezTo>
                <a:cubicBezTo>
                  <a:pt x="895" y="460"/>
                  <a:pt x="913" y="478"/>
                  <a:pt x="913" y="500"/>
                </a:cubicBezTo>
                <a:cubicBezTo>
                  <a:pt x="913" y="523"/>
                  <a:pt x="895" y="540"/>
                  <a:pt x="873" y="540"/>
                </a:cubicBezTo>
                <a:close/>
              </a:path>
            </a:pathLst>
          </a:custGeom>
          <a:solidFill>
            <a:schemeClr val="tx1">
              <a:lumMod val="75000"/>
              <a:lumOff val="25000"/>
            </a:schemeClr>
          </a:solidFill>
          <a:ln>
            <a:solidFill>
              <a:schemeClr val="accent5"/>
            </a:solidFill>
          </a:ln>
          <a:effectLst>
            <a:outerShdw blurRad="215900" dist="38100" dir="6540000" algn="tl" rotWithShape="0">
              <a:prstClr val="black">
                <a:alpha val="40000"/>
              </a:prstClr>
            </a:outerShdw>
          </a:effectLst>
        </p:spPr>
        <p:txBody>
          <a:bodyPr vert="horz" wrap="square" lIns="74294" tIns="37146" rIns="74294" bIns="37146" numCol="1" anchor="t" anchorCtr="0" compatLnSpc="1">
            <a:prstTxWarp prst="textNoShape">
              <a:avLst/>
            </a:prstTxWarp>
            <a:normAutofit/>
          </a:bodyPr>
          <a:lstStyle/>
          <a:p>
            <a:pPr marL="0" marR="0" lvl="0" indent="0" algn="l"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27" name="Rectangle 26"/>
          <p:cNvSpPr/>
          <p:nvPr/>
        </p:nvSpPr>
        <p:spPr>
          <a:xfrm>
            <a:off x="2921354" y="4793369"/>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r>
              <a:rPr kumimoji="0" lang="en-US" sz="1517" b="0" i="0" u="none" strike="noStrike" kern="1200" cap="none" spc="0" normalizeH="0" baseline="0" noProof="0">
                <a:ln>
                  <a:noFill/>
                </a:ln>
                <a:solidFill>
                  <a:prstClr val="white"/>
                </a:solidFill>
                <a:effectLst/>
                <a:uLnTx/>
                <a:uFillTx/>
                <a:latin typeface="Calibri" panose="020F0502020204030204"/>
                <a:ea typeface="+mn-ea"/>
                <a:cs typeface="+mn-cs"/>
              </a:rPr>
              <a:t>z</a:t>
            </a:r>
          </a:p>
        </p:txBody>
      </p:sp>
      <p:sp>
        <p:nvSpPr>
          <p:cNvPr id="28" name="Rectangle 27"/>
          <p:cNvSpPr/>
          <p:nvPr/>
        </p:nvSpPr>
        <p:spPr>
          <a:xfrm>
            <a:off x="2792942" y="4697059"/>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ectangle 28"/>
          <p:cNvSpPr/>
          <p:nvPr/>
        </p:nvSpPr>
        <p:spPr>
          <a:xfrm>
            <a:off x="2756250" y="4564062"/>
            <a:ext cx="7181850" cy="5319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p:cNvSpPr/>
          <p:nvPr/>
        </p:nvSpPr>
        <p:spPr>
          <a:xfrm>
            <a:off x="2898424" y="1550987"/>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r>
              <a:rPr kumimoji="0" lang="en-US" sz="1517" b="0" i="0" u="none" strike="noStrike" kern="1200" cap="none" spc="0" normalizeH="0" baseline="0" noProof="0">
                <a:ln>
                  <a:noFill/>
                </a:ln>
                <a:solidFill>
                  <a:prstClr val="white"/>
                </a:solidFill>
                <a:effectLst/>
                <a:uLnTx/>
                <a:uFillTx/>
                <a:latin typeface="Calibri" panose="020F0502020204030204"/>
                <a:ea typeface="+mn-ea"/>
                <a:cs typeface="+mn-cs"/>
              </a:rPr>
              <a:t>z</a:t>
            </a:r>
          </a:p>
        </p:txBody>
      </p:sp>
      <p:sp>
        <p:nvSpPr>
          <p:cNvPr id="25" name="Rectangle 24"/>
          <p:cNvSpPr/>
          <p:nvPr/>
        </p:nvSpPr>
        <p:spPr>
          <a:xfrm>
            <a:off x="2774599" y="1647298"/>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p:cNvSpPr/>
          <p:nvPr/>
        </p:nvSpPr>
        <p:spPr>
          <a:xfrm>
            <a:off x="2724151" y="1780293"/>
            <a:ext cx="7181850" cy="5319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4" name="Group 13"/>
          <p:cNvGrpSpPr/>
          <p:nvPr/>
        </p:nvGrpSpPr>
        <p:grpSpPr>
          <a:xfrm>
            <a:off x="188997" y="1952879"/>
            <a:ext cx="11081416" cy="2952247"/>
            <a:chOff x="232610" y="1612232"/>
            <a:chExt cx="13638665" cy="3633535"/>
          </a:xfrm>
          <a:solidFill>
            <a:srgbClr val="92D050"/>
          </a:solidFill>
        </p:grpSpPr>
        <p:sp>
          <p:nvSpPr>
            <p:cNvPr id="6" name="Rounded Rectangle 5"/>
            <p:cNvSpPr/>
            <p:nvPr/>
          </p:nvSpPr>
          <p:spPr>
            <a:xfrm>
              <a:off x="232610" y="1612232"/>
              <a:ext cx="13638665" cy="3633535"/>
            </a:xfrm>
            <a:prstGeom prst="roundRect">
              <a:avLst>
                <a:gd name="adj" fmla="val 50000"/>
              </a:avLst>
            </a:prstGeom>
            <a:grpFill/>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ounded Rectangle 21"/>
            <p:cNvSpPr/>
            <p:nvPr/>
          </p:nvSpPr>
          <p:spPr>
            <a:xfrm>
              <a:off x="352426" y="1724025"/>
              <a:ext cx="13392150" cy="3409950"/>
            </a:xfrm>
            <a:prstGeom prst="roundRect">
              <a:avLst>
                <a:gd name="adj" fmla="val 50000"/>
              </a:avLst>
            </a:prstGeom>
            <a:grpFill/>
            <a:ln>
              <a:solidFill>
                <a:schemeClr val="bg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0" name="TextBox 9"/>
          <p:cNvSpPr txBox="1"/>
          <p:nvPr/>
        </p:nvSpPr>
        <p:spPr>
          <a:xfrm>
            <a:off x="538217" y="2865333"/>
            <a:ext cx="10881122" cy="1294310"/>
          </a:xfrm>
          <a:prstGeom prst="rect">
            <a:avLst/>
          </a:prstGeom>
          <a:noFill/>
          <a:effectLst>
            <a:innerShdw blurRad="63500" dist="50800" dir="10800000">
              <a:schemeClr val="accent5">
                <a:lumMod val="50000"/>
                <a:alpha val="50000"/>
              </a:schemeClr>
            </a:innerShdw>
          </a:effectLst>
        </p:spPr>
        <p:txBody>
          <a:bodyPr wrap="square" lIns="74294" tIns="37146" rIns="74294" bIns="37146" rtlCol="0">
            <a:normAutofit/>
          </a:bodyPr>
          <a:lstStyle/>
          <a:p>
            <a:pPr marL="0" marR="0" lvl="0" indent="0" algn="l" defTabSz="742909"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a:ln w="28575">
                  <a:solidFill>
                    <a:prstClr val="white"/>
                  </a:solidFill>
                </a:ln>
                <a:solidFill>
                  <a:prstClr val="black">
                    <a:lumMod val="75000"/>
                    <a:lumOff val="25000"/>
                  </a:prstClr>
                </a:solidFill>
                <a:effectLst>
                  <a:innerShdw blurRad="63500" dist="50800" dir="13500000">
                    <a:srgbClr val="4472C4">
                      <a:lumMod val="50000"/>
                    </a:srgbClr>
                  </a:innerShdw>
                </a:effectLst>
                <a:uLnTx/>
                <a:uFillTx/>
                <a:latin typeface="Eras Demi ITC" panose="020B0805030504020804" pitchFamily="34" charset="0"/>
              </a:rPr>
              <a:t>DESIGN &amp; TECHNOLOGY</a:t>
            </a:r>
          </a:p>
        </p:txBody>
      </p:sp>
      <p:sp>
        <p:nvSpPr>
          <p:cNvPr id="21" name="TextBox 20"/>
          <p:cNvSpPr txBox="1"/>
          <p:nvPr/>
        </p:nvSpPr>
        <p:spPr>
          <a:xfrm>
            <a:off x="-119920" y="3637951"/>
            <a:ext cx="9631510" cy="675185"/>
          </a:xfrm>
          <a:prstGeom prst="rect">
            <a:avLst/>
          </a:prstGeom>
          <a:noFill/>
        </p:spPr>
        <p:txBody>
          <a:bodyPr wrap="square" lIns="74294" tIns="37146" rIns="74294" bIns="37146" rtlCol="0">
            <a:noAutofit/>
          </a:bodyPr>
          <a:lstStyle/>
          <a:p>
            <a:pPr marL="0" marR="0" lvl="0" indent="0" algn="r" defTabSz="742909"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a:ln w="3175">
                  <a:solidFill>
                    <a:prstClr val="black">
                      <a:lumMod val="85000"/>
                      <a:lumOff val="15000"/>
                    </a:prstClr>
                  </a:solidFill>
                </a:ln>
                <a:solidFill>
                  <a:prstClr val="white"/>
                </a:solidFill>
                <a:effectLst/>
                <a:uLnTx/>
                <a:uFillTx/>
                <a:latin typeface="Eras Demi ITC" panose="020B0805030504020804" pitchFamily="34" charset="0"/>
              </a:rPr>
              <a:t>Trinket Box Project</a:t>
            </a:r>
          </a:p>
        </p:txBody>
      </p:sp>
      <p:pic>
        <p:nvPicPr>
          <p:cNvPr id="2" name="Picture 1">
            <a:extLst>
              <a:ext uri="{FF2B5EF4-FFF2-40B4-BE49-F238E27FC236}">
                <a16:creationId xmlns:a16="http://schemas.microsoft.com/office/drawing/2014/main" id="{5EC0ECEE-E358-43E1-B2D5-7C666E87F436}"/>
              </a:ext>
            </a:extLst>
          </p:cNvPr>
          <p:cNvPicPr>
            <a:picLocks noChangeAspect="1"/>
          </p:cNvPicPr>
          <p:nvPr/>
        </p:nvPicPr>
        <p:blipFill rotWithShape="1">
          <a:blip r:embed="rId2"/>
          <a:srcRect l="20628" t="11769" r="20792" b="13799"/>
          <a:stretch/>
        </p:blipFill>
        <p:spPr>
          <a:xfrm>
            <a:off x="8786491" y="120106"/>
            <a:ext cx="1038875" cy="1328520"/>
          </a:xfrm>
          <a:prstGeom prst="rect">
            <a:avLst/>
          </a:prstGeom>
          <a:ln w="12700">
            <a:solidFill>
              <a:srgbClr val="002060"/>
            </a:solidFill>
          </a:ln>
        </p:spPr>
      </p:pic>
      <p:sp>
        <p:nvSpPr>
          <p:cNvPr id="15" name="TextBox 14">
            <a:extLst>
              <a:ext uri="{FF2B5EF4-FFF2-40B4-BE49-F238E27FC236}">
                <a16:creationId xmlns:a16="http://schemas.microsoft.com/office/drawing/2014/main" id="{9538288E-2CBC-46C1-A5AB-48A892D6AF4D}"/>
              </a:ext>
            </a:extLst>
          </p:cNvPr>
          <p:cNvSpPr txBox="1"/>
          <p:nvPr/>
        </p:nvSpPr>
        <p:spPr>
          <a:xfrm>
            <a:off x="1105780" y="2015795"/>
            <a:ext cx="8765658" cy="1061367"/>
          </a:xfrm>
          <a:prstGeom prst="rect">
            <a:avLst/>
          </a:prstGeom>
          <a:noFill/>
        </p:spPr>
        <p:txBody>
          <a:bodyPr wrap="square" lIns="74294" tIns="37146" rIns="74294" bIns="37146" rtlCol="0">
            <a:noAutofit/>
          </a:bodyPr>
          <a:lstStyle/>
          <a:p>
            <a:pPr marL="0" marR="0" lvl="0" indent="0" algn="l" defTabSz="742909" rtl="0" eaLnBrk="1" fontAlgn="auto" latinLnBrk="0" hangingPunct="1">
              <a:lnSpc>
                <a:spcPct val="100000"/>
              </a:lnSpc>
              <a:spcBef>
                <a:spcPts val="0"/>
              </a:spcBef>
              <a:spcAft>
                <a:spcPts val="0"/>
              </a:spcAft>
              <a:buClrTx/>
              <a:buSzTx/>
              <a:buFontTx/>
              <a:buNone/>
              <a:tabLst/>
              <a:defRPr/>
            </a:pPr>
            <a:r>
              <a:rPr kumimoji="0" lang="en-US" sz="6500" b="1" i="0" u="none" strike="noStrike" kern="1200" cap="none" spc="0" normalizeH="0" baseline="0" noProof="0">
                <a:ln w="3175">
                  <a:solidFill>
                    <a:prstClr val="black">
                      <a:lumMod val="85000"/>
                      <a:lumOff val="15000"/>
                    </a:prstClr>
                  </a:solidFill>
                </a:ln>
                <a:solidFill>
                  <a:prstClr val="white"/>
                </a:solidFill>
                <a:effectLst/>
                <a:uLnTx/>
                <a:uFillTx/>
                <a:latin typeface="Eras Demi ITC" panose="020B0805030504020804" pitchFamily="34" charset="0"/>
              </a:rPr>
              <a:t>Stewards Academy</a:t>
            </a:r>
          </a:p>
        </p:txBody>
      </p:sp>
      <p:sp>
        <p:nvSpPr>
          <p:cNvPr id="17" name="TextBox 16">
            <a:extLst>
              <a:ext uri="{FF2B5EF4-FFF2-40B4-BE49-F238E27FC236}">
                <a16:creationId xmlns:a16="http://schemas.microsoft.com/office/drawing/2014/main" id="{46EE409B-A6B6-44CD-973E-6A30D5A68701}"/>
              </a:ext>
            </a:extLst>
          </p:cNvPr>
          <p:cNvSpPr txBox="1"/>
          <p:nvPr/>
        </p:nvSpPr>
        <p:spPr>
          <a:xfrm>
            <a:off x="2898424" y="982278"/>
            <a:ext cx="6160709" cy="523220"/>
          </a:xfrm>
          <a:prstGeom prst="rect">
            <a:avLst/>
          </a:prstGeom>
          <a:noFill/>
        </p:spPr>
        <p:txBody>
          <a:bodyPr wrap="square" rtlCol="0">
            <a:spAutoFit/>
          </a:bodyPr>
          <a:lstStyle/>
          <a:p>
            <a:pPr marL="0" marR="0" lvl="0" indent="0" algn="ctr" defTabSz="99057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A3CEED"/>
                </a:solidFill>
                <a:effectLst/>
                <a:uLnTx/>
                <a:uFillTx/>
                <a:latin typeface="Boulder" pitchFamily="2" charset="0"/>
                <a:ea typeface="+mn-ea"/>
                <a:cs typeface="Arial" charset="0"/>
              </a:rPr>
              <a:t>Make</a:t>
            </a:r>
            <a:r>
              <a:rPr kumimoji="0" lang="en-US" sz="2800" b="1" i="0" u="none" strike="noStrike" kern="1200" cap="none" spc="0" normalizeH="0" baseline="0" noProof="0">
                <a:ln>
                  <a:noFill/>
                </a:ln>
                <a:solidFill>
                  <a:srgbClr val="373545">
                    <a:lumMod val="20000"/>
                    <a:lumOff val="80000"/>
                  </a:srgbClr>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00B050"/>
                </a:solidFill>
                <a:effectLst/>
                <a:uLnTx/>
                <a:uFillTx/>
                <a:latin typeface="Boulder" pitchFamily="2" charset="0"/>
                <a:ea typeface="+mn-ea"/>
                <a:cs typeface="Arial" charset="0"/>
              </a:rPr>
              <a:t>your</a:t>
            </a:r>
            <a:r>
              <a:rPr kumimoji="0" lang="en-US" sz="2800" b="1" i="0" u="none" strike="noStrike" kern="1200" cap="none" spc="0" normalizeH="0" baseline="0" noProof="0">
                <a:ln>
                  <a:noFill/>
                </a:ln>
                <a:solidFill>
                  <a:srgbClr val="2683C6">
                    <a:lumMod val="40000"/>
                    <a:lumOff val="60000"/>
                  </a:srgbClr>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F15623"/>
                </a:solidFill>
                <a:effectLst/>
                <a:uLnTx/>
                <a:uFillTx/>
                <a:latin typeface="Boulder" pitchFamily="2" charset="0"/>
                <a:ea typeface="+mn-ea"/>
                <a:cs typeface="Arial" charset="0"/>
              </a:rPr>
              <a:t>own </a:t>
            </a:r>
            <a:r>
              <a:rPr kumimoji="0" lang="en-US" sz="2800" b="1" i="0" u="none" strike="noStrike" kern="1200" cap="none" spc="0" normalizeH="0" baseline="0" noProof="0">
                <a:ln>
                  <a:noFill/>
                </a:ln>
                <a:solidFill>
                  <a:srgbClr val="002060"/>
                </a:solidFill>
                <a:effectLst/>
                <a:uLnTx/>
                <a:uFillTx/>
                <a:latin typeface="Boulder" pitchFamily="2" charset="0"/>
                <a:ea typeface="+mn-ea"/>
                <a:cs typeface="Arial" charset="0"/>
              </a:rPr>
              <a:t>ideas</a:t>
            </a:r>
            <a:r>
              <a:rPr kumimoji="0" lang="en-US" sz="2800" b="1" i="0" u="none" strike="noStrike" kern="1200" cap="none" spc="0" normalizeH="0" baseline="0" noProof="0">
                <a:ln>
                  <a:noFill/>
                </a:ln>
                <a:solidFill>
                  <a:srgbClr val="FFFF00"/>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7030A0"/>
                </a:solidFill>
                <a:effectLst/>
                <a:uLnTx/>
                <a:uFillTx/>
                <a:latin typeface="Boulder" pitchFamily="2" charset="0"/>
                <a:ea typeface="+mn-ea"/>
                <a:cs typeface="Arial" charset="0"/>
              </a:rPr>
              <a:t>come</a:t>
            </a:r>
            <a:r>
              <a:rPr kumimoji="0" lang="en-US" sz="2800" b="1" i="0" u="none" strike="noStrike" kern="1200" cap="none" spc="0" normalizeH="0" baseline="0" noProof="0">
                <a:ln>
                  <a:noFill/>
                </a:ln>
                <a:solidFill>
                  <a:srgbClr val="FFFF00"/>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A04DA3">
                    <a:lumMod val="60000"/>
                    <a:lumOff val="40000"/>
                  </a:srgbClr>
                </a:solidFill>
                <a:effectLst/>
                <a:uLnTx/>
                <a:uFillTx/>
                <a:latin typeface="Boulder" pitchFamily="2" charset="0"/>
                <a:ea typeface="+mn-ea"/>
                <a:cs typeface="Arial" charset="0"/>
              </a:rPr>
              <a:t>to</a:t>
            </a:r>
            <a:r>
              <a:rPr kumimoji="0" lang="en-US" sz="2800" b="1" i="0" u="none" strike="noStrike" kern="1200" cap="none" spc="0" normalizeH="0" baseline="0" noProof="0">
                <a:ln>
                  <a:noFill/>
                </a:ln>
                <a:solidFill>
                  <a:srgbClr val="FFFF00"/>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FFC000"/>
                </a:solidFill>
                <a:effectLst/>
                <a:uLnTx/>
                <a:uFillTx/>
                <a:latin typeface="Boulder" pitchFamily="2" charset="0"/>
                <a:ea typeface="+mn-ea"/>
                <a:cs typeface="Arial" charset="0"/>
              </a:rPr>
              <a:t>life</a:t>
            </a:r>
            <a:r>
              <a:rPr kumimoji="0" lang="en-US" sz="2800" b="1" i="0" u="none" strike="noStrike" kern="1200" cap="none" spc="0" normalizeH="0" baseline="0" noProof="0">
                <a:ln>
                  <a:noFill/>
                </a:ln>
                <a:solidFill>
                  <a:srgbClr val="002060"/>
                </a:solidFill>
                <a:effectLst/>
                <a:uLnTx/>
                <a:uFillTx/>
                <a:latin typeface="Boulder" pitchFamily="2" charset="0"/>
                <a:ea typeface="+mn-ea"/>
                <a:cs typeface="Arial" charset="0"/>
              </a:rPr>
              <a:t>!</a:t>
            </a:r>
          </a:p>
        </p:txBody>
      </p:sp>
      <p:sp>
        <p:nvSpPr>
          <p:cNvPr id="19" name="TextBox 18">
            <a:extLst>
              <a:ext uri="{FF2B5EF4-FFF2-40B4-BE49-F238E27FC236}">
                <a16:creationId xmlns:a16="http://schemas.microsoft.com/office/drawing/2014/main" id="{A33387B6-F082-4477-BA76-80606D9DBFE1}"/>
              </a:ext>
            </a:extLst>
          </p:cNvPr>
          <p:cNvSpPr txBox="1"/>
          <p:nvPr/>
        </p:nvSpPr>
        <p:spPr>
          <a:xfrm>
            <a:off x="4211135" y="5478857"/>
            <a:ext cx="5614231" cy="584775"/>
          </a:xfrm>
          <a:prstGeom prst="rect">
            <a:avLst/>
          </a:prstGeom>
          <a:noFill/>
        </p:spPr>
        <p:txBody>
          <a:bodyPr wrap="square" rtlCol="0">
            <a:spAutoFit/>
          </a:bodyPr>
          <a:lstStyle/>
          <a:p>
            <a:pPr marL="0" marR="0" lvl="0" indent="0" algn="ctr" defTabSz="990570" rtl="0" eaLnBrk="1" fontAlgn="auto" latinLnBrk="0" hangingPunct="1">
              <a:lnSpc>
                <a:spcPct val="100000"/>
              </a:lnSpc>
              <a:spcBef>
                <a:spcPts val="0"/>
              </a:spcBef>
              <a:spcAft>
                <a:spcPts val="0"/>
              </a:spcAft>
              <a:buClrTx/>
              <a:buSzTx/>
              <a:buFontTx/>
              <a:buNone/>
              <a:tabLst/>
              <a:defRPr/>
            </a:pPr>
            <a:r>
              <a:rPr kumimoji="0" lang="en-US" sz="3200" b="1" i="1" u="none" strike="noStrike" kern="1200" cap="none" spc="0" normalizeH="0" baseline="0" noProof="0">
                <a:ln>
                  <a:noFill/>
                </a:ln>
                <a:solidFill>
                  <a:srgbClr val="002060"/>
                </a:solidFill>
                <a:effectLst/>
                <a:uLnTx/>
                <a:uFillTx/>
                <a:latin typeface="Boulder" pitchFamily="2" charset="0"/>
                <a:ea typeface="+mn-ea"/>
                <a:cs typeface="Arial" charset="0"/>
              </a:rPr>
              <a:t>“Imagine it, Design it, Make it”</a:t>
            </a:r>
          </a:p>
        </p:txBody>
      </p:sp>
      <p:sp>
        <p:nvSpPr>
          <p:cNvPr id="20" name="Text Box 6">
            <a:extLst>
              <a:ext uri="{FF2B5EF4-FFF2-40B4-BE49-F238E27FC236}">
                <a16:creationId xmlns:a16="http://schemas.microsoft.com/office/drawing/2014/main" id="{FAB82D90-C002-46C8-861E-9E0FD48835DB}"/>
              </a:ext>
            </a:extLst>
          </p:cNvPr>
          <p:cNvSpPr txBox="1">
            <a:spLocks noChangeArrowheads="1"/>
          </p:cNvSpPr>
          <p:nvPr/>
        </p:nvSpPr>
        <p:spPr bwMode="auto">
          <a:xfrm>
            <a:off x="1302468" y="6054197"/>
            <a:ext cx="3001458" cy="462474"/>
          </a:xfrm>
          <a:prstGeom prst="rect">
            <a:avLst/>
          </a:prstGeom>
          <a:solidFill>
            <a:srgbClr val="FFFFFF"/>
          </a:solid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ts val="1200"/>
              </a:spcBef>
              <a:spcAft>
                <a:spcPct val="0"/>
              </a:spcAft>
              <a:buClrTx/>
              <a:buSzTx/>
              <a:buFontTx/>
              <a:buNone/>
              <a:tabLst/>
              <a:defRPr/>
            </a:pPr>
            <a:endParaRPr kumimoji="0" lang="en-GB" sz="800" b="1" i="0" u="none" strike="noStrike" kern="1200" cap="none" spc="0" normalizeH="0" baseline="0" noProof="0">
              <a:ln>
                <a:noFill/>
              </a:ln>
              <a:solidFill>
                <a:prstClr val="black"/>
              </a:solidFill>
              <a:effectLst/>
              <a:uLnTx/>
              <a:uFillTx/>
              <a:latin typeface="Arial" pitchFamily="34" charset="0"/>
              <a:ea typeface="Calibri" pitchFamily="34" charset="0"/>
              <a:cs typeface="Arial" pitchFamily="34" charset="0"/>
            </a:endParaRPr>
          </a:p>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1400" b="1" i="0" u="none" strike="noStrike" kern="1200" cap="none" spc="0" normalizeH="0" baseline="0" noProof="0">
                <a:ln>
                  <a:noFill/>
                </a:ln>
                <a:solidFill>
                  <a:prstClr val="black"/>
                </a:solidFill>
                <a:effectLst/>
                <a:uLnTx/>
                <a:uFillTx/>
                <a:latin typeface="Arial" pitchFamily="34" charset="0"/>
                <a:ea typeface="Calibri" pitchFamily="34" charset="0"/>
                <a:cs typeface="Arial" pitchFamily="34" charset="0"/>
              </a:rPr>
              <a:t>My target level................................</a:t>
            </a:r>
            <a:endParaRPr kumimoji="0" lang="en-GB" sz="1800" b="0" i="0" u="none" strike="noStrike" kern="1200" cap="none" spc="0" normalizeH="0" baseline="0" noProof="0">
              <a:ln>
                <a:noFill/>
              </a:ln>
              <a:solidFill>
                <a:prstClr val="black"/>
              </a:solidFill>
              <a:effectLst/>
              <a:uLnTx/>
              <a:uFillTx/>
              <a:latin typeface="Arial" pitchFamily="34" charset="0"/>
              <a:ea typeface="+mn-ea"/>
              <a:cs typeface="Arial" pitchFamily="34" charset="0"/>
            </a:endParaRPr>
          </a:p>
        </p:txBody>
      </p:sp>
      <p:sp>
        <p:nvSpPr>
          <p:cNvPr id="23" name="Oval 22">
            <a:extLst>
              <a:ext uri="{FF2B5EF4-FFF2-40B4-BE49-F238E27FC236}">
                <a16:creationId xmlns:a16="http://schemas.microsoft.com/office/drawing/2014/main" id="{FAF2A3F5-61E7-4B6D-9948-79D40130ED25}"/>
              </a:ext>
            </a:extLst>
          </p:cNvPr>
          <p:cNvSpPr/>
          <p:nvPr/>
        </p:nvSpPr>
        <p:spPr>
          <a:xfrm>
            <a:off x="3095730" y="5823769"/>
            <a:ext cx="900000" cy="9000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53444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AF699CE0-11E8-4F60-844D-D150102A9B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57541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a:extLst>
              <a:ext uri="{FF2B5EF4-FFF2-40B4-BE49-F238E27FC236}">
                <a16:creationId xmlns:a16="http://schemas.microsoft.com/office/drawing/2014/main" id="{4314C9CF-7C06-44BE-92C5-3E64C3FB918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2238" y="944363"/>
            <a:ext cx="5219700" cy="260985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a:extLst>
              <a:ext uri="{FF2B5EF4-FFF2-40B4-BE49-F238E27FC236}">
                <a16:creationId xmlns:a16="http://schemas.microsoft.com/office/drawing/2014/main" id="{16074B6F-9CB6-4EAE-856B-D15D46F04C3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3159966"/>
            <a:ext cx="4975225" cy="3698034"/>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a:extLst>
              <a:ext uri="{FF2B5EF4-FFF2-40B4-BE49-F238E27FC236}">
                <a16:creationId xmlns:a16="http://schemas.microsoft.com/office/drawing/2014/main" id="{2F4D47F5-50E6-41DB-B0B3-7A5FC85043F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36937" y="1265437"/>
            <a:ext cx="5402413" cy="2163563"/>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a:extLst>
              <a:ext uri="{FF2B5EF4-FFF2-40B4-BE49-F238E27FC236}">
                <a16:creationId xmlns:a16="http://schemas.microsoft.com/office/drawing/2014/main" id="{FDB258D0-EE4D-476F-AE30-EA3005580BD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64075" y="3754065"/>
            <a:ext cx="5375275" cy="2992581"/>
          </a:xfrm>
          <a:prstGeom prst="rect">
            <a:avLst/>
          </a:prstGeom>
          <a:noFill/>
          <a:extLst>
            <a:ext uri="{909E8E84-426E-40DD-AFC4-6F175D3DCCD1}">
              <a14:hiddenFill xmlns:a14="http://schemas.microsoft.com/office/drawing/2010/main">
                <a:solidFill>
                  <a:srgbClr val="FFFFFF"/>
                </a:solidFill>
              </a14:hiddenFill>
            </a:ext>
          </a:extLst>
        </p:spPr>
      </p:pic>
      <p:pic>
        <p:nvPicPr>
          <p:cNvPr id="8202" name="Picture 10">
            <a:extLst>
              <a:ext uri="{FF2B5EF4-FFF2-40B4-BE49-F238E27FC236}">
                <a16:creationId xmlns:a16="http://schemas.microsoft.com/office/drawing/2014/main" id="{C8BCF0F9-9250-436F-B715-41B5A4E6084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75125" y="96811"/>
            <a:ext cx="5730875" cy="90096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F0E13391-93CC-4F9A-8056-954757251F2E}"/>
              </a:ext>
            </a:extLst>
          </p:cNvPr>
          <p:cNvSpPr txBox="1"/>
          <p:nvPr/>
        </p:nvSpPr>
        <p:spPr>
          <a:xfrm>
            <a:off x="143214" y="153477"/>
            <a:ext cx="4954248" cy="523220"/>
          </a:xfrm>
          <a:prstGeom prst="rect">
            <a:avLst/>
          </a:prstGeom>
          <a:noFill/>
        </p:spPr>
        <p:txBody>
          <a:bodyPr wrap="square">
            <a:spAutoFit/>
          </a:bodyPr>
          <a:lstStyle/>
          <a:p>
            <a:r>
              <a:rPr lang="en-GB" sz="2800" b="1">
                <a:ln w="12700">
                  <a:solidFill>
                    <a:schemeClr val="tx1"/>
                  </a:solidFill>
                  <a:prstDash val="solid"/>
                </a:ln>
                <a:noFill/>
                <a:latin typeface="Eras Demi ITC" panose="020B0805030504020804" pitchFamily="34" charset="0"/>
              </a:rPr>
              <a:t>Knowledge Organiser</a:t>
            </a:r>
            <a:endParaRPr lang="en-GB" sz="2800"/>
          </a:p>
        </p:txBody>
      </p:sp>
    </p:spTree>
    <p:extLst>
      <p:ext uri="{BB962C8B-B14F-4D97-AF65-F5344CB8AC3E}">
        <p14:creationId xmlns:p14="http://schemas.microsoft.com/office/powerpoint/2010/main" val="30460230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DB298A04-7818-48A5-82CB-25AA02F0D130}"/>
              </a:ext>
            </a:extLst>
          </p:cNvPr>
          <p:cNvGraphicFramePr>
            <a:graphicFrameLocks noGrp="1"/>
          </p:cNvGraphicFramePr>
          <p:nvPr>
            <p:extLst>
              <p:ext uri="{D42A27DB-BD31-4B8C-83A1-F6EECF244321}">
                <p14:modId xmlns:p14="http://schemas.microsoft.com/office/powerpoint/2010/main" val="2706139422"/>
              </p:ext>
            </p:extLst>
          </p:nvPr>
        </p:nvGraphicFramePr>
        <p:xfrm>
          <a:off x="175101" y="167640"/>
          <a:ext cx="9730899" cy="6522720"/>
        </p:xfrm>
        <a:graphic>
          <a:graphicData uri="http://schemas.openxmlformats.org/drawingml/2006/table">
            <a:tbl>
              <a:tblPr>
                <a:tableStyleId>{5940675A-B579-460E-94D1-54222C63F5DA}</a:tableStyleId>
              </a:tblPr>
              <a:tblGrid>
                <a:gridCol w="1186552">
                  <a:extLst>
                    <a:ext uri="{9D8B030D-6E8A-4147-A177-3AD203B41FA5}">
                      <a16:colId xmlns:a16="http://schemas.microsoft.com/office/drawing/2014/main" val="2876469751"/>
                    </a:ext>
                  </a:extLst>
                </a:gridCol>
                <a:gridCol w="3502918">
                  <a:extLst>
                    <a:ext uri="{9D8B030D-6E8A-4147-A177-3AD203B41FA5}">
                      <a16:colId xmlns:a16="http://schemas.microsoft.com/office/drawing/2014/main" val="2183953006"/>
                    </a:ext>
                  </a:extLst>
                </a:gridCol>
                <a:gridCol w="5041429">
                  <a:extLst>
                    <a:ext uri="{9D8B030D-6E8A-4147-A177-3AD203B41FA5}">
                      <a16:colId xmlns:a16="http://schemas.microsoft.com/office/drawing/2014/main" val="672825929"/>
                    </a:ext>
                  </a:extLst>
                </a:gridCol>
              </a:tblGrid>
              <a:tr h="0">
                <a:tc rowSpan="2">
                  <a:txBody>
                    <a:bodyPr/>
                    <a:lstStyle/>
                    <a:p>
                      <a:pPr marR="0" indent="0" algn="ctr" rtl="0">
                        <a:spcBef>
                          <a:spcPts val="0"/>
                        </a:spcBef>
                        <a:spcAft>
                          <a:spcPts val="0"/>
                        </a:spcAft>
                      </a:pPr>
                      <a:r>
                        <a:rPr lang="en-GB" sz="800" kern="1400">
                          <a:ln>
                            <a:noFill/>
                          </a:ln>
                          <a:solidFill>
                            <a:srgbClr val="000000"/>
                          </a:solidFill>
                          <a:effectLst/>
                        </a:rPr>
                        <a:t> </a:t>
                      </a:r>
                    </a:p>
                    <a:p>
                      <a:pPr marR="0" indent="0" algn="ctr" rtl="0">
                        <a:spcBef>
                          <a:spcPts val="0"/>
                        </a:spcBef>
                        <a:spcAft>
                          <a:spcPts val="0"/>
                        </a:spcAft>
                      </a:pPr>
                      <a:r>
                        <a:rPr lang="en-GB" sz="1200" b="1" kern="1400">
                          <a:ln>
                            <a:noFill/>
                          </a:ln>
                          <a:solidFill>
                            <a:srgbClr val="000000"/>
                          </a:solidFill>
                          <a:effectLst/>
                          <a:latin typeface="Eras Light ITC" panose="020B0402030504020804" pitchFamily="34" charset="0"/>
                        </a:rPr>
                        <a:t>Assessment</a:t>
                      </a:r>
                    </a:p>
                    <a:p>
                      <a:pPr marR="0" indent="0" algn="ctr" rtl="0">
                        <a:spcBef>
                          <a:spcPts val="0"/>
                        </a:spcBef>
                        <a:spcAft>
                          <a:spcPts val="0"/>
                        </a:spcAft>
                      </a:pPr>
                      <a:r>
                        <a:rPr lang="en-GB" sz="1200" b="1" kern="1400">
                          <a:ln>
                            <a:noFill/>
                          </a:ln>
                          <a:solidFill>
                            <a:srgbClr val="000000"/>
                          </a:solidFill>
                          <a:effectLst/>
                          <a:latin typeface="Eras Light ITC" panose="020B0402030504020804" pitchFamily="34" charset="0"/>
                        </a:rPr>
                        <a:t>Ladder</a:t>
                      </a:r>
                    </a:p>
                  </a:txBody>
                  <a:tcPr marL="37900" marR="37900" marT="0" marB="0"/>
                </a:tc>
                <a:tc gridSpan="2">
                  <a:txBody>
                    <a:bodyPr/>
                    <a:lstStyle/>
                    <a:p>
                      <a:pPr marR="0" indent="0" algn="ctr" rtl="0">
                        <a:spcBef>
                          <a:spcPts val="0"/>
                        </a:spcBef>
                        <a:spcAft>
                          <a:spcPts val="0"/>
                        </a:spcAft>
                      </a:pPr>
                      <a:r>
                        <a:rPr lang="en-GB" sz="3000" b="1" kern="1400">
                          <a:ln>
                            <a:noFill/>
                          </a:ln>
                          <a:solidFill>
                            <a:srgbClr val="000000"/>
                          </a:solidFill>
                          <a:effectLst/>
                          <a:latin typeface="Eras Light ITC" panose="020B0402030504020804" pitchFamily="34" charset="0"/>
                        </a:rPr>
                        <a:t>TRINKET BOX</a:t>
                      </a:r>
                      <a:endParaRPr lang="en-GB" sz="3000" kern="1400">
                        <a:ln>
                          <a:noFill/>
                        </a:ln>
                        <a:solidFill>
                          <a:srgbClr val="000000"/>
                        </a:solidFill>
                        <a:effectLst/>
                        <a:latin typeface="Eras Light ITC" panose="020B0402030504020804" pitchFamily="34" charset="0"/>
                      </a:endParaRPr>
                    </a:p>
                  </a:txBody>
                  <a:tcPr marL="37900" marR="37900" marT="0" marB="0"/>
                </a:tc>
                <a:tc hMerge="1">
                  <a:txBody>
                    <a:bodyPr/>
                    <a:lstStyle/>
                    <a:p>
                      <a:endParaRPr lang="en-GB"/>
                    </a:p>
                  </a:txBody>
                  <a:tcPr/>
                </a:tc>
                <a:extLst>
                  <a:ext uri="{0D108BD9-81ED-4DB2-BD59-A6C34878D82A}">
                    <a16:rowId xmlns:a16="http://schemas.microsoft.com/office/drawing/2014/main" val="1337372041"/>
                  </a:ext>
                </a:extLst>
              </a:tr>
              <a:tr h="133353">
                <a:tc vMerge="1">
                  <a:txBody>
                    <a:bodyPr/>
                    <a:lstStyle/>
                    <a:p>
                      <a:endParaRPr lang="en-GB"/>
                    </a:p>
                  </a:txBody>
                  <a:tcPr/>
                </a:tc>
                <a:tc>
                  <a:txBody>
                    <a:bodyPr/>
                    <a:lstStyle/>
                    <a:p>
                      <a:pPr marR="0" indent="0" algn="ctr" rtl="0">
                        <a:spcBef>
                          <a:spcPts val="0"/>
                        </a:spcBef>
                        <a:spcAft>
                          <a:spcPts val="0"/>
                        </a:spcAft>
                      </a:pPr>
                      <a:r>
                        <a:rPr lang="en-GB" sz="1800" b="1" kern="1400">
                          <a:ln>
                            <a:noFill/>
                          </a:ln>
                          <a:solidFill>
                            <a:srgbClr val="000000"/>
                          </a:solidFill>
                          <a:effectLst/>
                          <a:latin typeface="Eras Light ITC" panose="020B0402030504020804" pitchFamily="34" charset="0"/>
                        </a:rPr>
                        <a:t>Knowledge and Understanding</a:t>
                      </a:r>
                    </a:p>
                  </a:txBody>
                  <a:tcPr marL="37900" marR="37900" marT="0" marB="0"/>
                </a:tc>
                <a:tc>
                  <a:txBody>
                    <a:bodyPr/>
                    <a:lstStyle/>
                    <a:p>
                      <a:pPr marR="0" indent="0" algn="ctr" rtl="0">
                        <a:spcBef>
                          <a:spcPts val="0"/>
                        </a:spcBef>
                        <a:spcAft>
                          <a:spcPts val="0"/>
                        </a:spcAft>
                      </a:pPr>
                      <a:r>
                        <a:rPr lang="en-GB" sz="1800" b="1" kern="1400">
                          <a:ln>
                            <a:noFill/>
                          </a:ln>
                          <a:solidFill>
                            <a:srgbClr val="000000"/>
                          </a:solidFill>
                          <a:effectLst/>
                          <a:latin typeface="Eras Light ITC" panose="020B0402030504020804" pitchFamily="34" charset="0"/>
                        </a:rPr>
                        <a:t>Skills</a:t>
                      </a:r>
                      <a:endParaRPr lang="en-GB" sz="1800" kern="1400">
                        <a:ln>
                          <a:noFill/>
                        </a:ln>
                        <a:solidFill>
                          <a:srgbClr val="000000"/>
                        </a:solidFill>
                        <a:effectLst/>
                        <a:latin typeface="Eras Light ITC" panose="020B0402030504020804" pitchFamily="34" charset="0"/>
                      </a:endParaRPr>
                    </a:p>
                  </a:txBody>
                  <a:tcPr marL="37900" marR="37900" marT="0" marB="0"/>
                </a:tc>
                <a:extLst>
                  <a:ext uri="{0D108BD9-81ED-4DB2-BD59-A6C34878D82A}">
                    <a16:rowId xmlns:a16="http://schemas.microsoft.com/office/drawing/2014/main" val="2054863431"/>
                  </a:ext>
                </a:extLst>
              </a:tr>
              <a:tr h="850655">
                <a:tc>
                  <a:txBody>
                    <a:bodyPr/>
                    <a:lstStyle/>
                    <a:p>
                      <a:pPr marL="71755" marR="71755" algn="ctr" rtl="0"/>
                      <a:endParaRPr lang="en-GB">
                        <a:effectLst/>
                        <a:latin typeface="Eras Demi ITC" panose="020B0805030504020804" pitchFamily="34" charset="0"/>
                      </a:endParaRPr>
                    </a:p>
                    <a:p>
                      <a:pPr marL="71755" marR="71755" algn="ctr" rtl="0"/>
                      <a:r>
                        <a:rPr lang="en-GB">
                          <a:solidFill>
                            <a:srgbClr val="FFC000"/>
                          </a:solidFill>
                          <a:effectLst/>
                          <a:latin typeface="Eras Demi ITC" panose="020B0805030504020804" pitchFamily="34" charset="0"/>
                        </a:rPr>
                        <a:t>Yellow Plus</a:t>
                      </a:r>
                    </a:p>
                  </a:txBody>
                  <a:tcPr marL="68580" marR="68580" marT="0" marB="0"/>
                </a:tc>
                <a:tc>
                  <a:txBody>
                    <a:bodyPr/>
                    <a:lstStyle/>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Produces independent projects to a high standard.</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Understands how to design in colour and to annotate designs to a high standard.</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Knowledge of tools, materials, and processes is used to predict the time needed to complete the project.</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Evaluation shows ability for self criticism</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 </a:t>
                      </a:r>
                    </a:p>
                  </a:txBody>
                  <a:tcPr marL="37900" marR="37900" marT="0" marB="0"/>
                </a:tc>
                <a:tc>
                  <a:txBody>
                    <a:bodyPr/>
                    <a:lstStyle/>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Can analyse and evaluate research</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Uses research to help design work. Produces 4 good quality designs, annotated and can develop designs and produce a final design.</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Able to create a making plan</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Selects and uses a range of tools and equipment with accuracy to produce high quality products.</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Can evaluate research, designs and making.</a:t>
                      </a:r>
                    </a:p>
                  </a:txBody>
                  <a:tcPr marL="37900" marR="37900" marT="0" marB="0"/>
                </a:tc>
                <a:extLst>
                  <a:ext uri="{0D108BD9-81ED-4DB2-BD59-A6C34878D82A}">
                    <a16:rowId xmlns:a16="http://schemas.microsoft.com/office/drawing/2014/main" val="64687035"/>
                  </a:ext>
                </a:extLst>
              </a:tr>
              <a:tr h="1044368">
                <a:tc>
                  <a:txBody>
                    <a:bodyPr/>
                    <a:lstStyle/>
                    <a:p>
                      <a:pPr marL="71755" marR="71755" algn="ctr" rtl="0"/>
                      <a:endParaRPr lang="en-GB">
                        <a:effectLst/>
                        <a:latin typeface="Eras Demi ITC" panose="020B0805030504020804" pitchFamily="34" charset="0"/>
                      </a:endParaRPr>
                    </a:p>
                    <a:p>
                      <a:pPr marL="71755" marR="71755" algn="ctr" rtl="0"/>
                      <a:r>
                        <a:rPr lang="en-GB">
                          <a:solidFill>
                            <a:srgbClr val="FFFF00"/>
                          </a:solidFill>
                          <a:effectLst/>
                          <a:latin typeface="Eras Demi ITC" panose="020B0805030504020804" pitchFamily="34" charset="0"/>
                        </a:rPr>
                        <a:t>Yellow</a:t>
                      </a:r>
                    </a:p>
                  </a:txBody>
                  <a:tcPr marL="68580" marR="68580" marT="0" marB="0"/>
                </a:tc>
                <a:tc>
                  <a:txBody>
                    <a:bodyPr/>
                    <a:lstStyle/>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Good knowledge of how to research to find quality images.</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Annotation shows understanding of how products are made</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Knowledge of tools, materials and processes help to make good quality products.</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Evaluation shows understanding of how to improve work.</a:t>
                      </a:r>
                    </a:p>
                  </a:txBody>
                  <a:tcPr marL="37900" marR="37900" marT="0" marB="0"/>
                </a:tc>
                <a:tc>
                  <a:txBody>
                    <a:bodyPr/>
                    <a:lstStyle/>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finds a variety of unusual research images, analyses them and evaluates research.</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Produce 4 good designs from the research and 1 final design in colour and annotated.</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Able to work out the sequence of a making plan</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Chooses the correct tools, uses them accurately and creates quality products</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Can evaluate work</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Understands and can set up cadcam in 2design</a:t>
                      </a:r>
                    </a:p>
                  </a:txBody>
                  <a:tcPr marL="37900" marR="37900" marT="0" marB="0"/>
                </a:tc>
                <a:extLst>
                  <a:ext uri="{0D108BD9-81ED-4DB2-BD59-A6C34878D82A}">
                    <a16:rowId xmlns:a16="http://schemas.microsoft.com/office/drawing/2014/main" val="1310041351"/>
                  </a:ext>
                </a:extLst>
              </a:tr>
              <a:tr h="968567">
                <a:tc>
                  <a:txBody>
                    <a:bodyPr/>
                    <a:lstStyle/>
                    <a:p>
                      <a:pPr marL="71755" marR="71755" algn="ctr" rtl="0"/>
                      <a:endParaRPr lang="en-US">
                        <a:latin typeface="Eras Demi ITC" panose="020B0805030504020804" pitchFamily="34" charset="0"/>
                      </a:endParaRPr>
                    </a:p>
                    <a:p>
                      <a:pPr marL="71755" marR="71755" algn="ctr" rtl="0"/>
                      <a:r>
                        <a:rPr lang="en-GB">
                          <a:solidFill>
                            <a:srgbClr val="0070C0"/>
                          </a:solidFill>
                          <a:effectLst/>
                          <a:latin typeface="Eras Demi ITC" panose="020B0805030504020804" pitchFamily="34" charset="0"/>
                        </a:rPr>
                        <a:t>Blue</a:t>
                      </a:r>
                    </a:p>
                  </a:txBody>
                  <a:tcPr marL="68580" marR="68580" marT="0" marB="0"/>
                </a:tc>
                <a:tc>
                  <a:txBody>
                    <a:bodyPr/>
                    <a:lstStyle/>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Has sound knowledge of tools and workshop safety</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Understands how designs come from research and imagination.</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Understands how to do a simple evaluation.</a:t>
                      </a:r>
                    </a:p>
                  </a:txBody>
                  <a:tcPr marL="37900" marR="37900" marT="0" marB="0"/>
                </a:tc>
                <a:tc>
                  <a:txBody>
                    <a:bodyPr/>
                    <a:lstStyle/>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Can find useful research images and evaluate research</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Can make 3 design ideas, annotated and in colour, 1 final design</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Can follow a simple plan</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Selects and uses a range of tools and equipment safely,</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3 www and 3 EBI’s.</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Can create sophisticated designs using 2ddesign</a:t>
                      </a:r>
                    </a:p>
                  </a:txBody>
                  <a:tcPr marL="37900" marR="37900" marT="0" marB="0"/>
                </a:tc>
                <a:extLst>
                  <a:ext uri="{0D108BD9-81ED-4DB2-BD59-A6C34878D82A}">
                    <a16:rowId xmlns:a16="http://schemas.microsoft.com/office/drawing/2014/main" val="586763660"/>
                  </a:ext>
                </a:extLst>
              </a:tr>
              <a:tr h="925130">
                <a:tc>
                  <a:txBody>
                    <a:bodyPr/>
                    <a:lstStyle/>
                    <a:p>
                      <a:pPr marL="71755" marR="71755" algn="ctr" rtl="0"/>
                      <a:endParaRPr lang="en-GB">
                        <a:effectLst/>
                        <a:latin typeface="Eras Demi ITC" panose="020B0805030504020804" pitchFamily="34" charset="0"/>
                      </a:endParaRPr>
                    </a:p>
                    <a:p>
                      <a:pPr marL="71755" marR="71755" algn="ctr" rtl="0"/>
                      <a:r>
                        <a:rPr lang="en-GB">
                          <a:solidFill>
                            <a:srgbClr val="00B050"/>
                          </a:solidFill>
                          <a:effectLst/>
                          <a:latin typeface="Eras Demi ITC" panose="020B0805030504020804" pitchFamily="34" charset="0"/>
                        </a:rPr>
                        <a:t>Green</a:t>
                      </a:r>
                    </a:p>
                  </a:txBody>
                  <a:tcPr marL="68580" marR="68580" marT="0" marB="0"/>
                </a:tc>
                <a:tc>
                  <a:txBody>
                    <a:bodyPr/>
                    <a:lstStyle/>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Understands the information and explains ideas and concepts with limited support.</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Explains ideas and suggest ways to make them better.</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B050"/>
                          </a:solidFill>
                          <a:effectLst/>
                          <a:latin typeface="Eras Light ITC" panose="020B0402030504020804" pitchFamily="34" charset="0"/>
                        </a:rPr>
                        <a:t> </a:t>
                      </a:r>
                      <a:endParaRPr lang="en-GB" sz="1000" kern="1400">
                        <a:ln>
                          <a:noFill/>
                        </a:ln>
                        <a:solidFill>
                          <a:srgbClr val="000000"/>
                        </a:solidFill>
                        <a:effectLst/>
                        <a:latin typeface="Eras Light ITC" panose="020B0402030504020804" pitchFamily="34" charset="0"/>
                      </a:endParaRPr>
                    </a:p>
                  </a:txBody>
                  <a:tcPr marL="37900" marR="37900" marT="0" marB="0"/>
                </a:tc>
                <a:tc>
                  <a:txBody>
                    <a:bodyPr/>
                    <a:lstStyle/>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Can research independently and print out images to help designs</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Can create 2 design ideas and improve one final design</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Selects and uses tools, machines and processes safely, taking into consideration the health and safety aspects with little supervision.</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Can use a variety of tools in 2ddesign well</a:t>
                      </a:r>
                    </a:p>
                  </a:txBody>
                  <a:tcPr marL="37900" marR="37900" marT="0" marB="0"/>
                </a:tc>
                <a:extLst>
                  <a:ext uri="{0D108BD9-81ED-4DB2-BD59-A6C34878D82A}">
                    <a16:rowId xmlns:a16="http://schemas.microsoft.com/office/drawing/2014/main" val="763499685"/>
                  </a:ext>
                </a:extLst>
              </a:tr>
              <a:tr h="656941">
                <a:tc>
                  <a:txBody>
                    <a:bodyPr/>
                    <a:lstStyle/>
                    <a:p>
                      <a:pPr marL="71755" marR="71755" algn="ctr" rtl="0"/>
                      <a:endParaRPr lang="en-GB">
                        <a:effectLst/>
                        <a:latin typeface="Eras Demi ITC" panose="020B0805030504020804" pitchFamily="34" charset="0"/>
                      </a:endParaRPr>
                    </a:p>
                    <a:p>
                      <a:pPr marL="71755" marR="71755" algn="ctr" rtl="0"/>
                      <a:r>
                        <a:rPr lang="en-GB">
                          <a:solidFill>
                            <a:schemeClr val="tx1"/>
                          </a:solidFill>
                          <a:effectLst/>
                          <a:latin typeface="Eras Demi ITC" panose="020B0805030504020804" pitchFamily="34" charset="0"/>
                        </a:rPr>
                        <a:t>White</a:t>
                      </a:r>
                    </a:p>
                  </a:txBody>
                  <a:tcPr marL="68580" marR="68580" marT="0" marB="0"/>
                </a:tc>
                <a:tc>
                  <a:txBody>
                    <a:bodyPr/>
                    <a:lstStyle/>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Remembers information with help.</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Identifies likes and dislikes of products.</a:t>
                      </a:r>
                    </a:p>
                  </a:txBody>
                  <a:tcPr marL="37900" marR="37900" marT="0" marB="0"/>
                </a:tc>
                <a:tc>
                  <a:txBody>
                    <a:bodyPr/>
                    <a:lstStyle/>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Research information with help.</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Draws or demonstrates a simple idea with help.</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Can be helped to use simple tools and equipment safely.</a:t>
                      </a:r>
                    </a:p>
                    <a:p>
                      <a:pPr marL="171450" marR="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Can use basic tools and colour in 2d design with help</a:t>
                      </a:r>
                    </a:p>
                  </a:txBody>
                  <a:tcPr marL="37900" marR="37900" marT="0" marB="0"/>
                </a:tc>
                <a:extLst>
                  <a:ext uri="{0D108BD9-81ED-4DB2-BD59-A6C34878D82A}">
                    <a16:rowId xmlns:a16="http://schemas.microsoft.com/office/drawing/2014/main" val="1158660159"/>
                  </a:ext>
                </a:extLst>
              </a:tr>
            </a:tbl>
          </a:graphicData>
        </a:graphic>
      </p:graphicFrame>
      <p:sp>
        <p:nvSpPr>
          <p:cNvPr id="3" name="Control 1">
            <a:extLst>
              <a:ext uri="{FF2B5EF4-FFF2-40B4-BE49-F238E27FC236}">
                <a16:creationId xmlns:a16="http://schemas.microsoft.com/office/drawing/2014/main" id="{DBFFF258-9C4B-4836-BDCF-3C1E3DA4A22B}"/>
              </a:ext>
            </a:extLst>
          </p:cNvPr>
          <p:cNvSpPr>
            <a:spLocks noChangeArrowheads="1" noChangeShapeType="1"/>
          </p:cNvSpPr>
          <p:nvPr/>
        </p:nvSpPr>
        <p:spPr bwMode="auto">
          <a:xfrm>
            <a:off x="-2102239" y="2255838"/>
            <a:ext cx="16876161" cy="8113712"/>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spTree>
    <p:extLst>
      <p:ext uri="{BB962C8B-B14F-4D97-AF65-F5344CB8AC3E}">
        <p14:creationId xmlns:p14="http://schemas.microsoft.com/office/powerpoint/2010/main" val="24455934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Table 19"/>
          <p:cNvGraphicFramePr>
            <a:graphicFrameLocks noGrp="1"/>
          </p:cNvGraphicFramePr>
          <p:nvPr>
            <p:extLst>
              <p:ext uri="{D42A27DB-BD31-4B8C-83A1-F6EECF244321}">
                <p14:modId xmlns:p14="http://schemas.microsoft.com/office/powerpoint/2010/main" val="3083059286"/>
              </p:ext>
            </p:extLst>
          </p:nvPr>
        </p:nvGraphicFramePr>
        <p:xfrm>
          <a:off x="305961" y="5065223"/>
          <a:ext cx="2772000" cy="1524000"/>
        </p:xfrm>
        <a:graphic>
          <a:graphicData uri="http://schemas.openxmlformats.org/drawingml/2006/table">
            <a:tbl>
              <a:tblPr firstRow="1">
                <a:tableStyleId>{5940675A-B579-460E-94D1-54222C63F5DA}</a:tableStyleId>
              </a:tblPr>
              <a:tblGrid>
                <a:gridCol w="871200">
                  <a:extLst>
                    <a:ext uri="{9D8B030D-6E8A-4147-A177-3AD203B41FA5}">
                      <a16:colId xmlns:a16="http://schemas.microsoft.com/office/drawing/2014/main" val="20000"/>
                    </a:ext>
                  </a:extLst>
                </a:gridCol>
                <a:gridCol w="1663200">
                  <a:extLst>
                    <a:ext uri="{9D8B030D-6E8A-4147-A177-3AD203B41FA5}">
                      <a16:colId xmlns:a16="http://schemas.microsoft.com/office/drawing/2014/main" val="20001"/>
                    </a:ext>
                  </a:extLst>
                </a:gridCol>
                <a:gridCol w="237600">
                  <a:extLst>
                    <a:ext uri="{9D8B030D-6E8A-4147-A177-3AD203B41FA5}">
                      <a16:colId xmlns:a16="http://schemas.microsoft.com/office/drawing/2014/main" val="20002"/>
                    </a:ext>
                  </a:extLst>
                </a:gridCol>
              </a:tblGrid>
              <a:tr h="0">
                <a:tc>
                  <a:txBody>
                    <a:bodyPr/>
                    <a:lstStyle/>
                    <a:p>
                      <a:pPr algn="l"/>
                      <a:r>
                        <a:rPr lang="en-GB" sz="800" b="1"/>
                        <a:t>Literacy Target Area:</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endParaRPr lang="en-GB" sz="800" b="1"/>
                    </a:p>
                    <a:p>
                      <a:pPr algn="l"/>
                      <a:r>
                        <a:rPr lang="en-GB" sz="800" b="1"/>
                        <a:t>Action(s)</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0">
                <a:tc>
                  <a:txBody>
                    <a:bodyPr/>
                    <a:lstStyle/>
                    <a:p>
                      <a:pPr algn="l"/>
                      <a:r>
                        <a:rPr lang="en-GB" sz="800"/>
                        <a:t>Spelling:</a:t>
                      </a:r>
                    </a:p>
                  </a:txBody>
                  <a:tcPr marL="0" marR="0" marT="0" marB="0"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a:r>
                        <a:rPr lang="en-GB" sz="800"/>
                        <a:t>Make use of a dictionary</a:t>
                      </a: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0">
                <a:tc>
                  <a:txBody>
                    <a:bodyPr/>
                    <a:lstStyle/>
                    <a:p>
                      <a:pPr algn="l"/>
                      <a:endParaRPr lang="en-GB" sz="800"/>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800"/>
                        <a:t>List and learn corrections</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0">
                <a:tc>
                  <a:txBody>
                    <a:bodyPr/>
                    <a:lstStyle/>
                    <a:p>
                      <a:pPr algn="l"/>
                      <a:r>
                        <a:rPr lang="en-GB" sz="800"/>
                        <a:t>Punctuation:</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800"/>
                        <a:t>Use the punctuation pyramid</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0">
                <a:tc>
                  <a:txBody>
                    <a:bodyPr/>
                    <a:lstStyle/>
                    <a:p>
                      <a:pPr algn="l"/>
                      <a:endParaRPr lang="en-GB" sz="800"/>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800"/>
                        <a:t>Write in </a:t>
                      </a:r>
                      <a:r>
                        <a:rPr lang="en-GB" sz="800" b="1" u="sng"/>
                        <a:t>FULL</a:t>
                      </a:r>
                      <a:r>
                        <a:rPr lang="en-GB" sz="800"/>
                        <a:t> sentences</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0">
                <a:tc>
                  <a:txBody>
                    <a:bodyPr/>
                    <a:lstStyle/>
                    <a:p>
                      <a:pPr algn="l"/>
                      <a:r>
                        <a:rPr lang="en-GB" sz="800"/>
                        <a:t>Vocabulary:</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800"/>
                        <a:t>Use Key Words for this subject</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0">
                <a:tc>
                  <a:txBody>
                    <a:bodyPr/>
                    <a:lstStyle/>
                    <a:p>
                      <a:pPr algn="l"/>
                      <a:r>
                        <a:rPr lang="en-GB" sz="800"/>
                        <a:t>Grammar:</a:t>
                      </a:r>
                    </a:p>
                  </a:txBody>
                  <a:tcPr marL="0" marR="0" marT="0" marB="0" anchor="ctr">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GB" sz="800"/>
                        <a:t>Correct Non-Standard English</a:t>
                      </a: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bl>
          </a:graphicData>
        </a:graphic>
      </p:graphicFrame>
      <p:sp>
        <p:nvSpPr>
          <p:cNvPr id="21" name="Rectangle 20"/>
          <p:cNvSpPr/>
          <p:nvPr/>
        </p:nvSpPr>
        <p:spPr>
          <a:xfrm>
            <a:off x="2720961" y="5358497"/>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sp>
        <p:nvSpPr>
          <p:cNvPr id="22" name="Rectangle 21"/>
          <p:cNvSpPr/>
          <p:nvPr/>
        </p:nvSpPr>
        <p:spPr>
          <a:xfrm>
            <a:off x="2720961" y="5574521"/>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sp>
        <p:nvSpPr>
          <p:cNvPr id="23" name="Rectangle 22"/>
          <p:cNvSpPr/>
          <p:nvPr/>
        </p:nvSpPr>
        <p:spPr>
          <a:xfrm>
            <a:off x="2720961" y="5790545"/>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sp>
        <p:nvSpPr>
          <p:cNvPr id="24" name="Rectangle 23"/>
          <p:cNvSpPr/>
          <p:nvPr/>
        </p:nvSpPr>
        <p:spPr>
          <a:xfrm>
            <a:off x="2721408" y="6006569"/>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sp>
        <p:nvSpPr>
          <p:cNvPr id="25" name="Rectangle 24"/>
          <p:cNvSpPr/>
          <p:nvPr/>
        </p:nvSpPr>
        <p:spPr>
          <a:xfrm>
            <a:off x="2721408" y="6222593"/>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sp>
        <p:nvSpPr>
          <p:cNvPr id="26" name="Rectangle 25"/>
          <p:cNvSpPr/>
          <p:nvPr/>
        </p:nvSpPr>
        <p:spPr>
          <a:xfrm>
            <a:off x="2720961" y="6438617"/>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pic>
        <p:nvPicPr>
          <p:cNvPr id="27" name="Picture 2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50269" y="5718537"/>
            <a:ext cx="187701" cy="214822"/>
          </a:xfrm>
          <a:prstGeom prst="rect">
            <a:avLst/>
          </a:prstGeom>
          <a:ln>
            <a:noFill/>
          </a:ln>
        </p:spPr>
      </p:pic>
      <p:pic>
        <p:nvPicPr>
          <p:cNvPr id="28" name="Picture 2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50269" y="5926798"/>
            <a:ext cx="187701" cy="214822"/>
          </a:xfrm>
          <a:prstGeom prst="rect">
            <a:avLst/>
          </a:prstGeom>
          <a:ln>
            <a:noFill/>
          </a:ln>
        </p:spPr>
      </p:pic>
      <p:sp>
        <p:nvSpPr>
          <p:cNvPr id="7" name="Rectangle 6"/>
          <p:cNvSpPr/>
          <p:nvPr/>
        </p:nvSpPr>
        <p:spPr>
          <a:xfrm>
            <a:off x="260058" y="5041577"/>
            <a:ext cx="2772000" cy="15840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sp>
        <p:nvSpPr>
          <p:cNvPr id="35" name="Title 34"/>
          <p:cNvSpPr>
            <a:spLocks noGrp="1"/>
          </p:cNvSpPr>
          <p:nvPr>
            <p:ph type="title"/>
          </p:nvPr>
        </p:nvSpPr>
        <p:spPr>
          <a:xfrm>
            <a:off x="73402" y="134468"/>
            <a:ext cx="9906000" cy="720000"/>
          </a:xfrm>
          <a:ln>
            <a:noFill/>
          </a:ln>
        </p:spPr>
        <p:txBody>
          <a:bodyPr>
            <a:normAutofit/>
          </a:bodyPr>
          <a:lstStyle/>
          <a:p>
            <a:r>
              <a:rPr lang="en-GB" sz="3200" b="1">
                <a:ln w="12700">
                  <a:solidFill>
                    <a:schemeClr val="tx1"/>
                  </a:solidFill>
                  <a:prstDash val="solid"/>
                </a:ln>
                <a:noFill/>
                <a:latin typeface="Eras Demi ITC" panose="020B0805030504020804" pitchFamily="34" charset="0"/>
              </a:rPr>
              <a:t>Trinket Box - Design Brief</a:t>
            </a:r>
          </a:p>
        </p:txBody>
      </p:sp>
      <p:sp>
        <p:nvSpPr>
          <p:cNvPr id="8" name="Rounded Rectangle 7"/>
          <p:cNvSpPr/>
          <p:nvPr/>
        </p:nvSpPr>
        <p:spPr>
          <a:xfrm>
            <a:off x="3797456" y="2091915"/>
            <a:ext cx="2592000" cy="975424"/>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fontAlgn="base">
              <a:spcBef>
                <a:spcPct val="0"/>
              </a:spcBef>
              <a:spcAft>
                <a:spcPct val="0"/>
              </a:spcAft>
            </a:pPr>
            <a:r>
              <a:rPr lang="en-GB" sz="1200" u="sng">
                <a:solidFill>
                  <a:srgbClr val="000000"/>
                </a:solidFill>
                <a:latin typeface="Eras Light ITC" panose="020B0402030504020804" pitchFamily="34" charset="0"/>
              </a:rPr>
              <a:t>Key Words from the TASK </a:t>
            </a:r>
          </a:p>
          <a:p>
            <a:pPr algn="ctr" fontAlgn="base">
              <a:spcBef>
                <a:spcPct val="0"/>
              </a:spcBef>
              <a:spcAft>
                <a:spcPct val="0"/>
              </a:spcAft>
            </a:pPr>
            <a:endParaRPr lang="en-GB" sz="1200">
              <a:solidFill>
                <a:prstClr val="black"/>
              </a:solidFill>
            </a:endParaRPr>
          </a:p>
        </p:txBody>
      </p:sp>
      <p:sp>
        <p:nvSpPr>
          <p:cNvPr id="41" name="Rounded Rectangle 40"/>
          <p:cNvSpPr/>
          <p:nvPr/>
        </p:nvSpPr>
        <p:spPr>
          <a:xfrm>
            <a:off x="3797456" y="4205889"/>
            <a:ext cx="5234682" cy="2419688"/>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fontAlgn="base">
              <a:spcBef>
                <a:spcPct val="0"/>
              </a:spcBef>
              <a:spcAft>
                <a:spcPct val="0"/>
              </a:spcAft>
            </a:pPr>
            <a:endParaRPr lang="en-GB" sz="1200">
              <a:solidFill>
                <a:srgbClr val="000000"/>
              </a:solidFill>
            </a:endParaRPr>
          </a:p>
          <a:p>
            <a:pPr algn="ctr" fontAlgn="base">
              <a:spcBef>
                <a:spcPct val="0"/>
              </a:spcBef>
              <a:spcAft>
                <a:spcPct val="0"/>
              </a:spcAft>
            </a:pPr>
            <a:endParaRPr lang="en-GB" sz="800">
              <a:solidFill>
                <a:srgbClr val="000000"/>
              </a:solidFill>
            </a:endParaRPr>
          </a:p>
          <a:p>
            <a:pPr fontAlgn="base">
              <a:spcBef>
                <a:spcPct val="0"/>
              </a:spcBef>
              <a:spcAft>
                <a:spcPct val="0"/>
              </a:spcAft>
            </a:pPr>
            <a:r>
              <a:rPr lang="en-GB" sz="1200">
                <a:solidFill>
                  <a:srgbClr val="000000"/>
                </a:solidFill>
                <a:latin typeface="Eras Light ITC" panose="020B0402030504020804" pitchFamily="34" charset="0"/>
              </a:rPr>
              <a:t>I am going to research, design and manufacture a…..</a:t>
            </a:r>
          </a:p>
        </p:txBody>
      </p:sp>
      <p:sp>
        <p:nvSpPr>
          <p:cNvPr id="42" name="Rectangle 41"/>
          <p:cNvSpPr/>
          <p:nvPr/>
        </p:nvSpPr>
        <p:spPr>
          <a:xfrm>
            <a:off x="3884796" y="4245471"/>
            <a:ext cx="1595309" cy="276999"/>
          </a:xfrm>
          <a:prstGeom prst="rect">
            <a:avLst/>
          </a:prstGeom>
          <a:ln>
            <a:noFill/>
          </a:ln>
        </p:spPr>
        <p:txBody>
          <a:bodyPr wrap="none">
            <a:spAutoFit/>
          </a:bodyPr>
          <a:lstStyle/>
          <a:p>
            <a:pPr algn="ctr" fontAlgn="base">
              <a:spcBef>
                <a:spcPct val="0"/>
              </a:spcBef>
              <a:spcAft>
                <a:spcPct val="0"/>
              </a:spcAft>
            </a:pPr>
            <a:r>
              <a:rPr lang="en-GB" sz="1200" u="sng">
                <a:solidFill>
                  <a:prstClr val="black"/>
                </a:solidFill>
                <a:latin typeface="Eras Light ITC" panose="020B0402030504020804" pitchFamily="34" charset="0"/>
                <a:cs typeface="Arial" charset="0"/>
              </a:rPr>
              <a:t>Write your Brief here…</a:t>
            </a:r>
          </a:p>
        </p:txBody>
      </p:sp>
      <p:sp>
        <p:nvSpPr>
          <p:cNvPr id="43" name="Rectangle 42"/>
          <p:cNvSpPr/>
          <p:nvPr/>
        </p:nvSpPr>
        <p:spPr>
          <a:xfrm>
            <a:off x="3631538" y="1995596"/>
            <a:ext cx="5544616" cy="475098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sp>
        <p:nvSpPr>
          <p:cNvPr id="44" name="Rectangle 43"/>
          <p:cNvSpPr/>
          <p:nvPr/>
        </p:nvSpPr>
        <p:spPr>
          <a:xfrm>
            <a:off x="254009" y="1114513"/>
            <a:ext cx="2772000" cy="15840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sz="1200" b="1" u="sng">
                <a:solidFill>
                  <a:prstClr val="black"/>
                </a:solidFill>
                <a:latin typeface="Eras Light ITC" panose="020B0402030504020804" pitchFamily="34" charset="0"/>
              </a:rPr>
              <a:t>Numeracy Challenge</a:t>
            </a:r>
          </a:p>
          <a:p>
            <a:pPr algn="ctr" fontAlgn="base">
              <a:spcBef>
                <a:spcPct val="0"/>
              </a:spcBef>
              <a:spcAft>
                <a:spcPct val="0"/>
              </a:spcAft>
            </a:pPr>
            <a:r>
              <a:rPr lang="en-GB" sz="1200">
                <a:solidFill>
                  <a:prstClr val="black"/>
                </a:solidFill>
                <a:latin typeface="Eras Light ITC" panose="020B0402030504020804" pitchFamily="34" charset="0"/>
              </a:rPr>
              <a:t>If each letter of the alphabet has a value according to its position (i.e.. A=1 B=2 C=3  and Z=26). </a:t>
            </a:r>
            <a:r>
              <a:rPr lang="en-GB" sz="1400">
                <a:solidFill>
                  <a:prstClr val="black"/>
                </a:solidFill>
                <a:latin typeface="Eras Light ITC" panose="020B0402030504020804" pitchFamily="34" charset="0"/>
              </a:rPr>
              <a:t> </a:t>
            </a:r>
          </a:p>
          <a:p>
            <a:pPr algn="ctr" fontAlgn="base">
              <a:spcBef>
                <a:spcPct val="0"/>
              </a:spcBef>
              <a:spcAft>
                <a:spcPct val="0"/>
              </a:spcAft>
            </a:pPr>
            <a:endParaRPr lang="en-GB" sz="1050">
              <a:solidFill>
                <a:prstClr val="black"/>
              </a:solidFill>
              <a:latin typeface="Eras Light ITC" panose="020B0402030504020804" pitchFamily="34" charset="0"/>
            </a:endParaRPr>
          </a:p>
          <a:p>
            <a:pPr algn="ctr" fontAlgn="base">
              <a:spcBef>
                <a:spcPct val="0"/>
              </a:spcBef>
              <a:spcAft>
                <a:spcPct val="0"/>
              </a:spcAft>
            </a:pPr>
            <a:r>
              <a:rPr lang="en-GB" sz="1400">
                <a:solidFill>
                  <a:prstClr val="black"/>
                </a:solidFill>
                <a:latin typeface="Eras Light ITC" panose="020B0402030504020804" pitchFamily="34" charset="0"/>
              </a:rPr>
              <a:t>What is the Total of</a:t>
            </a:r>
          </a:p>
          <a:p>
            <a:pPr algn="ctr" fontAlgn="base">
              <a:spcBef>
                <a:spcPct val="0"/>
              </a:spcBef>
              <a:spcAft>
                <a:spcPct val="0"/>
              </a:spcAft>
            </a:pPr>
            <a:endParaRPr lang="en-GB" sz="800">
              <a:solidFill>
                <a:prstClr val="black"/>
              </a:solidFill>
              <a:latin typeface="Eras Light ITC" panose="020B0402030504020804" pitchFamily="34" charset="0"/>
            </a:endParaRPr>
          </a:p>
          <a:p>
            <a:pPr algn="ctr" fontAlgn="base">
              <a:spcBef>
                <a:spcPct val="0"/>
              </a:spcBef>
              <a:spcAft>
                <a:spcPct val="0"/>
              </a:spcAft>
            </a:pPr>
            <a:r>
              <a:rPr lang="en-GB" sz="1400">
                <a:solidFill>
                  <a:prstClr val="black"/>
                </a:solidFill>
                <a:latin typeface="Eras Light ITC" panose="020B0402030504020804" pitchFamily="34" charset="0"/>
              </a:rPr>
              <a:t>JEWELLERY = ……………….</a:t>
            </a:r>
          </a:p>
        </p:txBody>
      </p:sp>
      <p:sp>
        <p:nvSpPr>
          <p:cNvPr id="45" name="Rounded Rectangle 44"/>
          <p:cNvSpPr/>
          <p:nvPr/>
        </p:nvSpPr>
        <p:spPr>
          <a:xfrm>
            <a:off x="3797456" y="3160860"/>
            <a:ext cx="5234682" cy="975424"/>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fontAlgn="base">
              <a:spcBef>
                <a:spcPct val="0"/>
              </a:spcBef>
              <a:spcAft>
                <a:spcPct val="0"/>
              </a:spcAft>
            </a:pPr>
            <a:r>
              <a:rPr lang="en-GB" sz="1200" u="sng">
                <a:solidFill>
                  <a:srgbClr val="000000"/>
                </a:solidFill>
                <a:latin typeface="Eras Light ITC" panose="020B0402030504020804" pitchFamily="34" charset="0"/>
              </a:rPr>
              <a:t>Who? What? Where? When? Why How?</a:t>
            </a:r>
            <a:r>
              <a:rPr lang="en-GB" sz="1200" u="sng">
                <a:solidFill>
                  <a:prstClr val="white"/>
                </a:solidFill>
                <a:latin typeface="Eras Light ITC" panose="020B0402030504020804" pitchFamily="34" charset="0"/>
              </a:rPr>
              <a:t>? Why?</a:t>
            </a:r>
          </a:p>
          <a:p>
            <a:pPr algn="ctr" fontAlgn="base">
              <a:spcBef>
                <a:spcPct val="0"/>
              </a:spcBef>
              <a:spcAft>
                <a:spcPct val="0"/>
              </a:spcAft>
            </a:pPr>
            <a:endParaRPr lang="en-GB" sz="1200" u="sng">
              <a:solidFill>
                <a:srgbClr val="000000"/>
              </a:solidFill>
            </a:endParaRPr>
          </a:p>
        </p:txBody>
      </p:sp>
      <p:sp>
        <p:nvSpPr>
          <p:cNvPr id="46" name="Rounded Rectangle 45"/>
          <p:cNvSpPr/>
          <p:nvPr/>
        </p:nvSpPr>
        <p:spPr>
          <a:xfrm>
            <a:off x="6456483" y="2085408"/>
            <a:ext cx="2592000" cy="975424"/>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fontAlgn="base">
              <a:spcBef>
                <a:spcPct val="0"/>
              </a:spcBef>
              <a:spcAft>
                <a:spcPct val="0"/>
              </a:spcAft>
            </a:pPr>
            <a:r>
              <a:rPr lang="en-GB" sz="1200" u="sng">
                <a:solidFill>
                  <a:srgbClr val="000000"/>
                </a:solidFill>
                <a:latin typeface="Eras Light ITC" panose="020B0402030504020804" pitchFamily="34" charset="0"/>
              </a:rPr>
              <a:t>Deeper thoughts?</a:t>
            </a:r>
          </a:p>
        </p:txBody>
      </p:sp>
      <p:sp>
        <p:nvSpPr>
          <p:cNvPr id="64" name="Text Placeholder 2"/>
          <p:cNvSpPr txBox="1">
            <a:spLocks/>
          </p:cNvSpPr>
          <p:nvPr/>
        </p:nvSpPr>
        <p:spPr>
          <a:xfrm>
            <a:off x="3579586" y="797081"/>
            <a:ext cx="5452506" cy="1305701"/>
          </a:xfrm>
          <a:prstGeom prst="rect">
            <a:avLst/>
          </a:prstGeom>
          <a:ln>
            <a:noFill/>
          </a:ln>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indent="0" algn="l">
              <a:spcBef>
                <a:spcPts val="0"/>
              </a:spcBef>
              <a:spcAft>
                <a:spcPts val="0"/>
              </a:spcAft>
              <a:buNone/>
            </a:pPr>
            <a:r>
              <a:rPr lang="en-GB" sz="1400" kern="1400">
                <a:ln>
                  <a:noFill/>
                </a:ln>
                <a:solidFill>
                  <a:srgbClr val="000000"/>
                </a:solidFill>
                <a:effectLst/>
                <a:latin typeface="Eras Demi ITC" panose="020B0805030504020804" pitchFamily="34" charset="0"/>
              </a:rPr>
              <a:t>On this project you will design a trinket box to hold a ring, a necklace, a small coin or other precious object. </a:t>
            </a:r>
          </a:p>
          <a:p>
            <a:pPr marL="0" marR="0" indent="0" algn="l">
              <a:spcBef>
                <a:spcPts val="0"/>
              </a:spcBef>
              <a:spcAft>
                <a:spcPts val="0"/>
              </a:spcAft>
              <a:buNone/>
            </a:pPr>
            <a:r>
              <a:rPr lang="en-GB" sz="1400" kern="1400">
                <a:ln>
                  <a:noFill/>
                </a:ln>
                <a:solidFill>
                  <a:srgbClr val="000000"/>
                </a:solidFill>
                <a:effectLst/>
                <a:latin typeface="Eras Demi ITC" panose="020B0805030504020804" pitchFamily="34" charset="0"/>
              </a:rPr>
              <a:t>You will make it using the workshop tools and machines. </a:t>
            </a:r>
          </a:p>
          <a:p>
            <a:pPr marL="0" marR="0" indent="0" algn="l">
              <a:spcBef>
                <a:spcPts val="0"/>
              </a:spcBef>
              <a:spcAft>
                <a:spcPts val="0"/>
              </a:spcAft>
              <a:buNone/>
            </a:pPr>
            <a:r>
              <a:rPr lang="en-GB" sz="1400" kern="1400">
                <a:ln>
                  <a:noFill/>
                </a:ln>
                <a:solidFill>
                  <a:srgbClr val="000000"/>
                </a:solidFill>
                <a:effectLst/>
                <a:latin typeface="Eras Demi ITC" panose="020B0805030504020804" pitchFamily="34" charset="0"/>
              </a:rPr>
              <a:t>You will paint it using acrylic paint and put some material inside. You can then take it home. </a:t>
            </a:r>
          </a:p>
          <a:p>
            <a:pPr marL="0" lvl="0" indent="0">
              <a:spcBef>
                <a:spcPts val="0"/>
              </a:spcBef>
              <a:buClr>
                <a:srgbClr val="94C600"/>
              </a:buClr>
              <a:buNone/>
            </a:pPr>
            <a:r>
              <a:rPr lang="en-GB" sz="1400">
                <a:solidFill>
                  <a:prstClr val="black"/>
                </a:solidFill>
              </a:rPr>
              <a:t> </a:t>
            </a:r>
          </a:p>
        </p:txBody>
      </p:sp>
      <p:grpSp>
        <p:nvGrpSpPr>
          <p:cNvPr id="54" name="Group 53">
            <a:extLst>
              <a:ext uri="{FF2B5EF4-FFF2-40B4-BE49-F238E27FC236}">
                <a16:creationId xmlns:a16="http://schemas.microsoft.com/office/drawing/2014/main" id="{6C4FB9A5-10B4-4887-A2CE-7B7D41DEE5A1}"/>
              </a:ext>
            </a:extLst>
          </p:cNvPr>
          <p:cNvGrpSpPr/>
          <p:nvPr/>
        </p:nvGrpSpPr>
        <p:grpSpPr>
          <a:xfrm>
            <a:off x="266988" y="2806963"/>
            <a:ext cx="2794732" cy="2111623"/>
            <a:chOff x="425977" y="502342"/>
            <a:chExt cx="2794732" cy="2111623"/>
          </a:xfrm>
        </p:grpSpPr>
        <p:grpSp>
          <p:nvGrpSpPr>
            <p:cNvPr id="65" name="Group 64">
              <a:extLst>
                <a:ext uri="{FF2B5EF4-FFF2-40B4-BE49-F238E27FC236}">
                  <a16:creationId xmlns:a16="http://schemas.microsoft.com/office/drawing/2014/main" id="{F26F1AF3-71D9-49D1-B2EC-805C17467B2F}"/>
                </a:ext>
              </a:extLst>
            </p:cNvPr>
            <p:cNvGrpSpPr/>
            <p:nvPr/>
          </p:nvGrpSpPr>
          <p:grpSpPr>
            <a:xfrm>
              <a:off x="425977" y="502342"/>
              <a:ext cx="2770816" cy="2111623"/>
              <a:chOff x="52557" y="2950585"/>
              <a:chExt cx="2770816" cy="2111623"/>
            </a:xfrm>
          </p:grpSpPr>
          <p:grpSp>
            <p:nvGrpSpPr>
              <p:cNvPr id="69" name="Group 68">
                <a:extLst>
                  <a:ext uri="{FF2B5EF4-FFF2-40B4-BE49-F238E27FC236}">
                    <a16:creationId xmlns:a16="http://schemas.microsoft.com/office/drawing/2014/main" id="{9D181C10-EA88-45FA-AF4A-466E67BC918C}"/>
                  </a:ext>
                </a:extLst>
              </p:cNvPr>
              <p:cNvGrpSpPr/>
              <p:nvPr/>
            </p:nvGrpSpPr>
            <p:grpSpPr>
              <a:xfrm>
                <a:off x="52557" y="2950585"/>
                <a:ext cx="2770816" cy="2111623"/>
                <a:chOff x="21945" y="3104964"/>
                <a:chExt cx="2611394" cy="2088232"/>
              </a:xfrm>
            </p:grpSpPr>
            <p:sp>
              <p:nvSpPr>
                <p:cNvPr id="71" name="Rectangle 70">
                  <a:extLst>
                    <a:ext uri="{FF2B5EF4-FFF2-40B4-BE49-F238E27FC236}">
                      <a16:creationId xmlns:a16="http://schemas.microsoft.com/office/drawing/2014/main" id="{BB304129-01EF-47B0-B419-60B1CE93684B}"/>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72" name="TextBox 71">
                  <a:extLst>
                    <a:ext uri="{FF2B5EF4-FFF2-40B4-BE49-F238E27FC236}">
                      <a16:creationId xmlns:a16="http://schemas.microsoft.com/office/drawing/2014/main" id="{90C2F960-DBEE-4D4B-9856-D20D17D07BD6}"/>
                    </a:ext>
                  </a:extLst>
                </p:cNvPr>
                <p:cNvSpPr txBox="1"/>
                <p:nvPr/>
              </p:nvSpPr>
              <p:spPr>
                <a:xfrm>
                  <a:off x="50303" y="3110970"/>
                  <a:ext cx="2276474" cy="1278343"/>
                </a:xfrm>
                <a:prstGeom prst="rect">
                  <a:avLst/>
                </a:prstGeom>
                <a:noFill/>
              </p:spPr>
              <p:txBody>
                <a:bodyPr wrap="square" rtlCol="0">
                  <a:spAutoFit/>
                </a:bodyPr>
                <a:lstStyle/>
                <a:p>
                  <a:pPr>
                    <a:spcBef>
                      <a:spcPts val="400"/>
                    </a:spcBef>
                  </a:pPr>
                  <a:r>
                    <a:rPr lang="en-GB" sz="1050" b="1" u="sng">
                      <a:latin typeface="+mn-lt"/>
                    </a:rPr>
                    <a:t>Design Brief - </a:t>
                  </a:r>
                  <a:r>
                    <a:rPr lang="en-GB" sz="1050" b="1" i="1" u="sng">
                      <a:latin typeface="+mn-lt"/>
                    </a:rPr>
                    <a:t>Success Criteria</a:t>
                  </a:r>
                  <a:endParaRPr lang="en-GB" altLang="en-US" sz="1050" b="1" i="1">
                    <a:latin typeface="+mn-lt"/>
                  </a:endParaRPr>
                </a:p>
                <a:p>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Demonstrate that you can write a </a:t>
                  </a:r>
                  <a:r>
                    <a:rPr lang="en-GB" altLang="en-US" sz="800" b="1">
                      <a:latin typeface="Calibri" pitchFamily="34" charset="0"/>
                    </a:rPr>
                    <a:t>clear</a:t>
                  </a:r>
                  <a:r>
                    <a:rPr lang="en-GB" altLang="en-US" sz="800">
                      <a:latin typeface="Calibri" pitchFamily="34" charset="0"/>
                    </a:rPr>
                    <a:t> design brief and </a:t>
                  </a:r>
                  <a:r>
                    <a:rPr lang="en-GB" altLang="en-US" sz="800" b="1">
                      <a:latin typeface="Calibri" pitchFamily="34" charset="0"/>
                    </a:rPr>
                    <a:t>plan</a:t>
                  </a:r>
                  <a:r>
                    <a:rPr lang="en-GB" altLang="en-US" sz="800">
                      <a:latin typeface="Calibri" pitchFamily="34" charset="0"/>
                    </a:rPr>
                    <a:t> </a:t>
                  </a:r>
                  <a:r>
                    <a:rPr lang="en-GB" altLang="en-US" sz="800" b="1">
                      <a:latin typeface="Calibri" pitchFamily="34" charset="0"/>
                    </a:rPr>
                    <a:t>all</a:t>
                  </a:r>
                  <a:r>
                    <a:rPr lang="en-GB" altLang="en-US" sz="800">
                      <a:latin typeface="Calibri" pitchFamily="34" charset="0"/>
                    </a:rPr>
                    <a:t> your </a:t>
                  </a:r>
                  <a:r>
                    <a:rPr lang="en-GB" altLang="en-US" sz="800" b="1">
                      <a:latin typeface="Calibri" pitchFamily="34" charset="0"/>
                    </a:rPr>
                    <a:t>relevant</a:t>
                  </a:r>
                  <a:r>
                    <a:rPr lang="en-GB" altLang="en-US" sz="800">
                      <a:latin typeface="Calibri" pitchFamily="34" charset="0"/>
                    </a:rPr>
                    <a:t> research.</a:t>
                  </a:r>
                </a:p>
                <a:p>
                  <a:pPr marL="87313" indent="-87313"/>
                  <a:endParaRPr lang="en-GB" altLang="en-US" sz="6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Demonstrate that you can write a design brief and how to </a:t>
                  </a:r>
                  <a:r>
                    <a:rPr lang="en-GB" altLang="en-US" sz="800" b="1">
                      <a:latin typeface="Calibri" pitchFamily="34" charset="0"/>
                    </a:rPr>
                    <a:t>plan</a:t>
                  </a:r>
                  <a:r>
                    <a:rPr lang="en-GB" altLang="en-US" sz="800">
                      <a:latin typeface="Calibri" pitchFamily="34" charset="0"/>
                    </a:rPr>
                    <a:t> research.</a:t>
                  </a:r>
                </a:p>
                <a:p>
                  <a:pPr marL="87313" indent="-87313"/>
                  <a:endParaRPr lang="en-GB" altLang="en-US" sz="6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Demonstrate that you can write a </a:t>
                  </a:r>
                  <a:r>
                    <a:rPr lang="en-GB" altLang="en-US" sz="800" b="1">
                      <a:latin typeface="Calibri" pitchFamily="34" charset="0"/>
                    </a:rPr>
                    <a:t>basic</a:t>
                  </a:r>
                  <a:r>
                    <a:rPr lang="en-GB" altLang="en-US" sz="800">
                      <a:latin typeface="Calibri" pitchFamily="34" charset="0"/>
                    </a:rPr>
                    <a:t> design brief.</a:t>
                  </a:r>
                </a:p>
              </p:txBody>
            </p:sp>
            <p:sp>
              <p:nvSpPr>
                <p:cNvPr id="73" name="Rectangle 72">
                  <a:extLst>
                    <a:ext uri="{FF2B5EF4-FFF2-40B4-BE49-F238E27FC236}">
                      <a16:creationId xmlns:a16="http://schemas.microsoft.com/office/drawing/2014/main" id="{995C2ACE-7248-4675-9253-5CE0E9F17A31}"/>
                    </a:ext>
                  </a:extLst>
                </p:cNvPr>
                <p:cNvSpPr/>
                <p:nvPr/>
              </p:nvSpPr>
              <p:spPr>
                <a:xfrm>
                  <a:off x="2326777" y="3421164"/>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29F5644C-C329-4EE7-B44C-7AAA833FB2BB}"/>
                    </a:ext>
                  </a:extLst>
                </p:cNvPr>
                <p:cNvSpPr/>
                <p:nvPr/>
              </p:nvSpPr>
              <p:spPr>
                <a:xfrm>
                  <a:off x="2326777" y="4088269"/>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19DF1232-78C7-41A8-A745-F9FCC50AB583}"/>
                    </a:ext>
                  </a:extLst>
                </p:cNvPr>
                <p:cNvSpPr/>
                <p:nvPr/>
              </p:nvSpPr>
              <p:spPr>
                <a:xfrm>
                  <a:off x="2326777" y="3754716"/>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Rectangle 75">
                  <a:extLst>
                    <a:ext uri="{FF2B5EF4-FFF2-40B4-BE49-F238E27FC236}">
                      <a16:creationId xmlns:a16="http://schemas.microsoft.com/office/drawing/2014/main" id="{DB14E832-A46B-4D16-915B-94790076C33E}"/>
                    </a:ext>
                  </a:extLst>
                </p:cNvPr>
                <p:cNvSpPr/>
                <p:nvPr/>
              </p:nvSpPr>
              <p:spPr>
                <a:xfrm>
                  <a:off x="2326777" y="4086860"/>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Rectangle 76">
                  <a:extLst>
                    <a:ext uri="{FF2B5EF4-FFF2-40B4-BE49-F238E27FC236}">
                      <a16:creationId xmlns:a16="http://schemas.microsoft.com/office/drawing/2014/main" id="{4C9171B6-56FE-4CBA-BBF4-39F36E5FD9E1}"/>
                    </a:ext>
                  </a:extLst>
                </p:cNvPr>
                <p:cNvSpPr/>
                <p:nvPr/>
              </p:nvSpPr>
              <p:spPr>
                <a:xfrm>
                  <a:off x="2326777" y="3753308"/>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70" name="Picture 5" descr="C:\Users\David\AppData\Local\Microsoft\Windows\INetCache\IE\XJVJXHFD\green-steps[1].png">
                <a:extLst>
                  <a:ext uri="{FF2B5EF4-FFF2-40B4-BE49-F238E27FC236}">
                    <a16:creationId xmlns:a16="http://schemas.microsoft.com/office/drawing/2014/main" id="{C572FBF0-517E-4B7A-BE74-269C11F2483D}"/>
                  </a:ext>
                </a:extLst>
              </p:cNvPr>
              <p:cNvPicPr>
                <a:picLocks noChangeAspect="1" noChangeArrowheads="1"/>
              </p:cNvPicPr>
              <p:nvPr/>
            </p:nvPicPr>
            <p:blipFill>
              <a:blip r:embed="rId3" cstate="print">
                <a:biLevel thresh="75000"/>
                <a:extLst>
                  <a:ext uri="{28A0092B-C50C-407E-A947-70E740481C1C}">
                    <a14:useLocalDpi xmlns:a14="http://schemas.microsoft.com/office/drawing/2010/main" val="0"/>
                  </a:ext>
                </a:extLst>
              </a:blip>
              <a:srcRect/>
              <a:stretch>
                <a:fillRect/>
              </a:stretch>
            </p:blipFill>
            <p:spPr bwMode="auto">
              <a:xfrm>
                <a:off x="82646" y="4358836"/>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68" name="Text Box 2">
              <a:extLst>
                <a:ext uri="{FF2B5EF4-FFF2-40B4-BE49-F238E27FC236}">
                  <a16:creationId xmlns:a16="http://schemas.microsoft.com/office/drawing/2014/main" id="{BEBC3BC4-E586-4E7A-A239-B93FCA985121}"/>
                </a:ext>
              </a:extLst>
            </p:cNvPr>
            <p:cNvSpPr txBox="1">
              <a:spLocks noChangeArrowheads="1"/>
            </p:cNvSpPr>
            <p:nvPr/>
          </p:nvSpPr>
          <p:spPr bwMode="auto">
            <a:xfrm>
              <a:off x="963690" y="1802802"/>
              <a:ext cx="2257019" cy="623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1" u="none" strike="noStrike" cap="none" normalizeH="0" baseline="0">
                  <a:ln>
                    <a:noFill/>
                  </a:ln>
                  <a:effectLst/>
                  <a:latin typeface="Calibri" panose="020F0502020204030204" pitchFamily="34" charset="0"/>
                </a:rPr>
                <a:t>Next Steps…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900" b="1" i="1" u="none" strike="noStrike" cap="none" normalizeH="0" baseline="0">
                  <a:ln>
                    <a:noFill/>
                  </a:ln>
                  <a:effectLst/>
                  <a:latin typeface="Calibri" panose="020F0502020204030204" pitchFamily="34" charset="0"/>
                </a:rPr>
                <a:t>Add more detail to your Design Brief regarding Customer, Material and the Shape of your product.  Use ACCESS FM to help you.  What else could you add? </a:t>
              </a:r>
              <a:endParaRPr kumimoji="0" lang="en-US" altLang="en-US" sz="900" b="1" i="1" u="none" strike="noStrike" cap="none" normalizeH="0" baseline="0">
                <a:ln>
                  <a:noFill/>
                </a:ln>
                <a:effectLst/>
                <a:latin typeface="Arial" panose="020B0604020202020204" pitchFamily="34" charset="0"/>
              </a:endParaRPr>
            </a:p>
          </p:txBody>
        </p:sp>
      </p:grpSp>
      <p:pic>
        <p:nvPicPr>
          <p:cNvPr id="33" name="Picture 2">
            <a:extLst>
              <a:ext uri="{FF2B5EF4-FFF2-40B4-BE49-F238E27FC236}">
                <a16:creationId xmlns:a16="http://schemas.microsoft.com/office/drawing/2014/main" id="{37E6C7F9-B05B-4D26-BEBB-C294174153E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212811" flipV="1">
            <a:off x="8603058" y="1063673"/>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a:extLst>
              <a:ext uri="{FF2B5EF4-FFF2-40B4-BE49-F238E27FC236}">
                <a16:creationId xmlns:a16="http://schemas.microsoft.com/office/drawing/2014/main" id="{AD9B734A-F32A-4EA7-81A8-D7914FD0D68F}"/>
              </a:ext>
            </a:extLst>
          </p:cNvPr>
          <p:cNvSpPr txBox="1"/>
          <p:nvPr/>
        </p:nvSpPr>
        <p:spPr>
          <a:xfrm>
            <a:off x="117587" y="724225"/>
            <a:ext cx="4376813" cy="307777"/>
          </a:xfrm>
          <a:prstGeom prst="rect">
            <a:avLst/>
          </a:prstGeom>
          <a:noFill/>
        </p:spPr>
        <p:txBody>
          <a:bodyPr wrap="square" rtlCol="0">
            <a:spAutoFit/>
          </a:bodyPr>
          <a:lstStyle/>
          <a:p>
            <a:r>
              <a:rPr lang="en-GB" sz="1400" b="1">
                <a:latin typeface="Eras Light ITC" panose="020B0402030504020804" pitchFamily="34" charset="0"/>
              </a:rPr>
              <a:t>LI: Complete a relevant design brief</a:t>
            </a:r>
          </a:p>
        </p:txBody>
      </p:sp>
      <p:sp>
        <p:nvSpPr>
          <p:cNvPr id="36" name="Rectangle 35">
            <a:extLst>
              <a:ext uri="{FF2B5EF4-FFF2-40B4-BE49-F238E27FC236}">
                <a16:creationId xmlns:a16="http://schemas.microsoft.com/office/drawing/2014/main" id="{A3AA1F2E-B44C-481B-ABDF-7C917B9F4D03}"/>
              </a:ext>
            </a:extLst>
          </p:cNvPr>
          <p:cNvSpPr/>
          <p:nvPr/>
        </p:nvSpPr>
        <p:spPr>
          <a:xfrm>
            <a:off x="9026129" y="1363192"/>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25071421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81B1F-8276-459B-ADB2-C0CC5AE5A7D6}"/>
              </a:ext>
            </a:extLst>
          </p:cNvPr>
          <p:cNvSpPr txBox="1"/>
          <p:nvPr/>
        </p:nvSpPr>
        <p:spPr>
          <a:xfrm>
            <a:off x="277607" y="104516"/>
            <a:ext cx="2317825" cy="584998"/>
          </a:xfrm>
          <a:prstGeom prst="rect">
            <a:avLst/>
          </a:prstGeom>
          <a:noFill/>
          <a:ln cap="flat">
            <a:noFill/>
          </a:ln>
        </p:spPr>
        <p:txBody>
          <a:bodyPr vert="horz" wrap="square" lIns="74295" tIns="37148" rIns="74295" bIns="37148" anchor="ctr" anchorCtr="0" compatLnSpc="1">
            <a:noAutofit/>
          </a:bodyPr>
          <a:lstStyle/>
          <a:p>
            <a:pPr defTabSz="371475">
              <a:defRPr sz="1800" b="0" i="0" u="none" strike="noStrike" kern="0" cap="none" spc="0" baseline="0">
                <a:solidFill>
                  <a:srgbClr val="000000"/>
                </a:solidFill>
                <a:uFillTx/>
              </a:defRPr>
            </a:pPr>
            <a:r>
              <a:rPr lang="en-GB" sz="3250" b="1">
                <a:solidFill>
                  <a:srgbClr val="EBEAEA"/>
                </a:solidFill>
                <a:effectLst>
                  <a:outerShdw dist="20323" dir="1799338">
                    <a:srgbClr val="000000"/>
                  </a:outerShdw>
                </a:effectLst>
                <a:latin typeface="Eras Demi ITC" pitchFamily="34"/>
                <a:cs typeface="Trebuchet MS"/>
              </a:rPr>
              <a:t>  </a:t>
            </a:r>
            <a:r>
              <a:rPr lang="en-GB" sz="2600" b="1">
                <a:ln w="0">
                  <a:solidFill>
                    <a:srgbClr val="000000"/>
                  </a:solidFill>
                  <a:prstDash val="solid"/>
                </a:ln>
                <a:noFill/>
                <a:latin typeface="Eras Demi ITC" pitchFamily="34"/>
                <a:cs typeface="Trebuchet MS"/>
              </a:rPr>
              <a:t>Mind Map</a:t>
            </a:r>
          </a:p>
        </p:txBody>
      </p:sp>
      <p:sp>
        <p:nvSpPr>
          <p:cNvPr id="34" name="TextBox 53">
            <a:extLst>
              <a:ext uri="{FF2B5EF4-FFF2-40B4-BE49-F238E27FC236}">
                <a16:creationId xmlns:a16="http://schemas.microsoft.com/office/drawing/2014/main" id="{3D38058C-A34A-454A-AD0E-6DD4AF554808}"/>
              </a:ext>
            </a:extLst>
          </p:cNvPr>
          <p:cNvSpPr txBox="1"/>
          <p:nvPr/>
        </p:nvSpPr>
        <p:spPr>
          <a:xfrm>
            <a:off x="473742" y="755781"/>
            <a:ext cx="4966910" cy="321243"/>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600">
                <a:solidFill>
                  <a:srgbClr val="000000"/>
                </a:solidFill>
                <a:latin typeface="Eras Demi ITC"/>
              </a:rPr>
              <a:t>LI: Generate ideas to produce your product</a:t>
            </a:r>
            <a:endParaRPr lang="en-GB" sz="1600">
              <a:solidFill>
                <a:srgbClr val="000000"/>
              </a:solidFill>
              <a:latin typeface="Eras Demi ITC"/>
              <a:cs typeface="Calibri"/>
            </a:endParaRPr>
          </a:p>
        </p:txBody>
      </p:sp>
      <p:grpSp>
        <p:nvGrpSpPr>
          <p:cNvPr id="25" name="Group 24">
            <a:extLst>
              <a:ext uri="{FF2B5EF4-FFF2-40B4-BE49-F238E27FC236}">
                <a16:creationId xmlns:a16="http://schemas.microsoft.com/office/drawing/2014/main" id="{64C55D91-BA17-47D3-92CA-B787711C2026}"/>
              </a:ext>
            </a:extLst>
          </p:cNvPr>
          <p:cNvGrpSpPr/>
          <p:nvPr/>
        </p:nvGrpSpPr>
        <p:grpSpPr>
          <a:xfrm>
            <a:off x="6823942" y="306415"/>
            <a:ext cx="2770816" cy="2111623"/>
            <a:chOff x="52557" y="2950585"/>
            <a:chExt cx="2770816" cy="2111623"/>
          </a:xfrm>
        </p:grpSpPr>
        <p:grpSp>
          <p:nvGrpSpPr>
            <p:cNvPr id="27" name="Group 26">
              <a:extLst>
                <a:ext uri="{FF2B5EF4-FFF2-40B4-BE49-F238E27FC236}">
                  <a16:creationId xmlns:a16="http://schemas.microsoft.com/office/drawing/2014/main" id="{AE5057AA-9DE2-4D8E-8D86-457D9DF5B4F4}"/>
                </a:ext>
              </a:extLst>
            </p:cNvPr>
            <p:cNvGrpSpPr/>
            <p:nvPr/>
          </p:nvGrpSpPr>
          <p:grpSpPr>
            <a:xfrm>
              <a:off x="52557" y="2950585"/>
              <a:ext cx="2770816" cy="2111623"/>
              <a:chOff x="21945" y="3104964"/>
              <a:chExt cx="2611394" cy="2088232"/>
            </a:xfrm>
          </p:grpSpPr>
          <p:sp>
            <p:nvSpPr>
              <p:cNvPr id="29" name="Rectangle 28">
                <a:extLst>
                  <a:ext uri="{FF2B5EF4-FFF2-40B4-BE49-F238E27FC236}">
                    <a16:creationId xmlns:a16="http://schemas.microsoft.com/office/drawing/2014/main" id="{A60B6937-A782-4365-9E96-1489B0A0C793}"/>
                  </a:ext>
                </a:extLst>
              </p:cNvPr>
              <p:cNvSpPr/>
              <p:nvPr/>
            </p:nvSpPr>
            <p:spPr>
              <a:xfrm>
                <a:off x="21945" y="3104964"/>
                <a:ext cx="2611394" cy="2088232"/>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20D06AC0-C41F-4A5E-A49B-FE9AB3CAB9D5}"/>
                  </a:ext>
                </a:extLst>
              </p:cNvPr>
              <p:cNvSpPr txBox="1"/>
              <p:nvPr/>
            </p:nvSpPr>
            <p:spPr>
              <a:xfrm>
                <a:off x="50303" y="3110970"/>
                <a:ext cx="2276474" cy="372850"/>
              </a:xfrm>
              <a:prstGeom prst="rect">
                <a:avLst/>
              </a:prstGeom>
              <a:noFill/>
            </p:spPr>
            <p:txBody>
              <a:bodyPr wrap="square" rtlCol="0">
                <a:spAutoFit/>
              </a:bodyPr>
              <a:lstStyle/>
              <a:p>
                <a:pPr marL="0" marR="0" lvl="0" indent="0" defTabSz="914400" eaLnBrk="1" fontAlgn="auto" latinLnBrk="0" hangingPunct="1">
                  <a:lnSpc>
                    <a:spcPct val="100000"/>
                  </a:lnSpc>
                  <a:spcBef>
                    <a:spcPts val="400"/>
                  </a:spcBef>
                  <a:spcAft>
                    <a:spcPts val="0"/>
                  </a:spcAft>
                  <a:buClrTx/>
                  <a:buSzTx/>
                  <a:buFontTx/>
                  <a:buNone/>
                  <a:tabLst/>
                  <a:defRPr/>
                </a:pPr>
                <a:r>
                  <a:rPr kumimoji="0" lang="en-GB" sz="1050" b="1" i="0" u="sng" strike="noStrike" kern="0" cap="none" spc="0" normalizeH="0" baseline="0" noProof="0">
                    <a:ln>
                      <a:noFill/>
                    </a:ln>
                    <a:solidFill>
                      <a:prstClr val="black"/>
                    </a:solidFill>
                    <a:effectLst/>
                    <a:uLnTx/>
                    <a:uFillTx/>
                  </a:rPr>
                  <a:t>Investigation – </a:t>
                </a:r>
                <a:r>
                  <a:rPr kumimoji="0" lang="en-GB" sz="1050" b="1" i="1" u="sng" strike="noStrike" kern="0" cap="none" spc="0" normalizeH="0" baseline="0" noProof="0">
                    <a:ln>
                      <a:noFill/>
                    </a:ln>
                    <a:solidFill>
                      <a:prstClr val="black"/>
                    </a:solidFill>
                    <a:effectLst/>
                    <a:uLnTx/>
                    <a:uFillTx/>
                  </a:rPr>
                  <a:t>Success Criteria</a:t>
                </a:r>
                <a:endParaRPr kumimoji="0" lang="en-GB" altLang="en-US" sz="1050" b="1" i="1" u="none" strike="noStrike" kern="0" cap="none" spc="0" normalizeH="0" baseline="0" noProof="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altLang="en-US" sz="800" b="0" i="0" u="none" strike="noStrike" kern="0" cap="none" spc="0" normalizeH="0" baseline="0" noProof="0">
                  <a:ln>
                    <a:noFill/>
                  </a:ln>
                  <a:solidFill>
                    <a:prstClr val="black"/>
                  </a:solidFill>
                  <a:effectLst/>
                  <a:uLnTx/>
                  <a:uFillTx/>
                </a:endParaRPr>
              </a:p>
            </p:txBody>
          </p:sp>
          <p:sp>
            <p:nvSpPr>
              <p:cNvPr id="31" name="Rectangle 30">
                <a:extLst>
                  <a:ext uri="{FF2B5EF4-FFF2-40B4-BE49-F238E27FC236}">
                    <a16:creationId xmlns:a16="http://schemas.microsoft.com/office/drawing/2014/main" id="{78C5170B-C196-45E0-921C-83B1ECAB6F92}"/>
                  </a:ext>
                </a:extLst>
              </p:cNvPr>
              <p:cNvSpPr/>
              <p:nvPr/>
            </p:nvSpPr>
            <p:spPr>
              <a:xfrm>
                <a:off x="2326777" y="3421164"/>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890CDB41-333D-4BDA-BC4E-FB447AC1266B}"/>
                  </a:ext>
                </a:extLst>
              </p:cNvPr>
              <p:cNvSpPr/>
              <p:nvPr/>
            </p:nvSpPr>
            <p:spPr>
              <a:xfrm>
                <a:off x="2326776" y="4266860"/>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FEF771DE-D3E9-4787-A952-788A655ACA7A}"/>
                  </a:ext>
                </a:extLst>
              </p:cNvPr>
              <p:cNvSpPr/>
              <p:nvPr/>
            </p:nvSpPr>
            <p:spPr>
              <a:xfrm>
                <a:off x="2326776" y="3860861"/>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pic>
          <p:nvPicPr>
            <p:cNvPr id="28" name="Picture 5" descr="C:\Users\David\AppData\Local\Microsoft\Windows\INetCache\IE\XJVJXHFD\green-steps[1].png">
              <a:extLst>
                <a:ext uri="{FF2B5EF4-FFF2-40B4-BE49-F238E27FC236}">
                  <a16:creationId xmlns:a16="http://schemas.microsoft.com/office/drawing/2014/main" id="{01758F3A-A851-49BF-851D-4843EBB3179B}"/>
                </a:ext>
              </a:extLst>
            </p:cNvPr>
            <p:cNvPicPr>
              <a:picLocks noChangeAspect="1" noChangeArrowheads="1"/>
            </p:cNvPicPr>
            <p:nvPr/>
          </p:nvPicPr>
          <p:blipFill>
            <a:blip r:embed="rId3" cstate="print">
              <a:biLevel thresh="75000"/>
              <a:extLst>
                <a:ext uri="{28A0092B-C50C-407E-A947-70E740481C1C}">
                  <a14:useLocalDpi xmlns:a14="http://schemas.microsoft.com/office/drawing/2010/main" val="0"/>
                </a:ext>
              </a:extLst>
            </a:blip>
            <a:srcRect/>
            <a:stretch>
              <a:fillRect/>
            </a:stretch>
          </p:blipFill>
          <p:spPr bwMode="auto">
            <a:xfrm>
              <a:off x="140571" y="4504098"/>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36" name="TextBox 35">
            <a:extLst>
              <a:ext uri="{FF2B5EF4-FFF2-40B4-BE49-F238E27FC236}">
                <a16:creationId xmlns:a16="http://schemas.microsoft.com/office/drawing/2014/main" id="{874CAAFA-63AA-425C-9A01-6FCFFBCE022A}"/>
              </a:ext>
            </a:extLst>
          </p:cNvPr>
          <p:cNvSpPr txBox="1"/>
          <p:nvPr/>
        </p:nvSpPr>
        <p:spPr>
          <a:xfrm>
            <a:off x="6826180" y="522193"/>
            <a:ext cx="2415450" cy="1323439"/>
          </a:xfrm>
          <a:prstGeom prst="rect">
            <a:avLst/>
          </a:prstGeom>
          <a:noFill/>
        </p:spPr>
        <p:txBody>
          <a:bodyPr wrap="square">
            <a:spAutoFit/>
          </a:bodyPr>
          <a:lstStyle/>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You have analysed past and present professionals in </a:t>
            </a:r>
            <a:r>
              <a:rPr kumimoji="0" lang="en-GB" altLang="en-US" sz="800" b="1" i="0" u="none" strike="noStrike" kern="0" cap="none" spc="0" normalizeH="0" baseline="0" noProof="0">
                <a:ln>
                  <a:noFill/>
                </a:ln>
                <a:solidFill>
                  <a:prstClr val="black"/>
                </a:solidFill>
                <a:effectLst/>
                <a:uLnTx/>
                <a:uFillTx/>
              </a:rPr>
              <a:t>depth</a:t>
            </a:r>
            <a:r>
              <a:rPr kumimoji="0" lang="en-GB" altLang="en-US" sz="800" b="0" i="0" u="none" strike="noStrike" kern="0" cap="none" spc="0" normalizeH="0" baseline="0" noProof="0">
                <a:ln>
                  <a:noFill/>
                </a:ln>
                <a:solidFill>
                  <a:prstClr val="black"/>
                </a:solidFill>
                <a:effectLst/>
                <a:uLnTx/>
                <a:uFillTx/>
              </a:rPr>
              <a:t> and drawn relevant </a:t>
            </a:r>
            <a:r>
              <a:rPr kumimoji="0" lang="en-GB" altLang="en-US" sz="800" b="1" i="0" u="none" strike="noStrike" kern="0" cap="none" spc="0" normalizeH="0" baseline="0" noProof="0">
                <a:ln>
                  <a:noFill/>
                </a:ln>
                <a:solidFill>
                  <a:prstClr val="black"/>
                </a:solidFill>
                <a:effectLst/>
                <a:uLnTx/>
                <a:uFillTx/>
              </a:rPr>
              <a:t>conclusions</a:t>
            </a:r>
            <a:r>
              <a:rPr kumimoji="0" lang="en-GB" altLang="en-US" sz="800" b="0" i="0" u="none" strike="noStrike" kern="0" cap="none" spc="0" normalizeH="0" baseline="0" noProof="0">
                <a:ln>
                  <a:noFill/>
                </a:ln>
                <a:solidFill>
                  <a:prstClr val="black"/>
                </a:solidFill>
                <a:effectLst/>
                <a:uLnTx/>
                <a:uFillTx/>
              </a:rPr>
              <a:t> of </a:t>
            </a:r>
            <a:r>
              <a:rPr kumimoji="0" lang="en-GB" altLang="en-US" sz="800" b="1" i="0" u="none" strike="noStrike" kern="0" cap="none" spc="0" normalizeH="0" baseline="0" noProof="0">
                <a:ln>
                  <a:noFill/>
                </a:ln>
                <a:solidFill>
                  <a:prstClr val="black"/>
                </a:solidFill>
                <a:effectLst/>
                <a:uLnTx/>
                <a:uFillTx/>
              </a:rPr>
              <a:t>key points</a:t>
            </a:r>
            <a:r>
              <a:rPr kumimoji="0" lang="en-GB" altLang="en-US" sz="800" b="0" i="0" u="none" strike="noStrike" kern="0" cap="none" spc="0" normalizeH="0" baseline="0" noProof="0">
                <a:ln>
                  <a:noFill/>
                </a:ln>
                <a:solidFill>
                  <a:prstClr val="black"/>
                </a:solidFill>
                <a:effectLst/>
                <a:uLnTx/>
                <a:uFillTx/>
              </a:rPr>
              <a:t>.</a:t>
            </a: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You have analysed past and present professionals and </a:t>
            </a:r>
            <a:r>
              <a:rPr kumimoji="0" lang="en-GB" altLang="en-US" sz="800" b="1" i="0" u="none" strike="noStrike" kern="0" cap="none" spc="0" normalizeH="0" baseline="0" noProof="0">
                <a:ln>
                  <a:noFill/>
                </a:ln>
                <a:solidFill>
                  <a:prstClr val="black"/>
                </a:solidFill>
                <a:effectLst/>
                <a:uLnTx/>
                <a:uFillTx/>
              </a:rPr>
              <a:t>identified</a:t>
            </a:r>
            <a:r>
              <a:rPr kumimoji="0" lang="en-GB" altLang="en-US" sz="800" b="0" i="0" u="none" strike="noStrike" kern="0" cap="none" spc="0" normalizeH="0" baseline="0" noProof="0">
                <a:ln>
                  <a:noFill/>
                </a:ln>
                <a:solidFill>
                  <a:prstClr val="black"/>
                </a:solidFill>
                <a:effectLst/>
                <a:uLnTx/>
                <a:uFillTx/>
              </a:rPr>
              <a:t> some </a:t>
            </a:r>
            <a:r>
              <a:rPr kumimoji="0" lang="en-GB" altLang="en-US" sz="800" b="1" i="0" u="none" strike="noStrike" kern="0" cap="none" spc="0" normalizeH="0" baseline="0" noProof="0">
                <a:ln>
                  <a:noFill/>
                </a:ln>
                <a:solidFill>
                  <a:prstClr val="black"/>
                </a:solidFill>
                <a:effectLst/>
                <a:uLnTx/>
                <a:uFillTx/>
              </a:rPr>
              <a:t>key points</a:t>
            </a:r>
            <a:r>
              <a:rPr kumimoji="0" lang="en-GB" altLang="en-US" sz="800" b="0" i="0" u="none" strike="noStrike" kern="0" cap="none" spc="0" normalizeH="0" baseline="0" noProof="0">
                <a:ln>
                  <a:noFill/>
                </a:ln>
                <a:solidFill>
                  <a:prstClr val="black"/>
                </a:solidFill>
                <a:effectLst/>
                <a:uLnTx/>
                <a:uFillTx/>
              </a:rPr>
              <a:t>.</a:t>
            </a: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You have analysed past and present professionals  in a </a:t>
            </a:r>
            <a:r>
              <a:rPr kumimoji="0" lang="en-GB" altLang="en-US" sz="800" b="1" i="0" u="none" strike="noStrike" kern="0" cap="none" spc="0" normalizeH="0" baseline="0" noProof="0">
                <a:ln>
                  <a:noFill/>
                </a:ln>
                <a:solidFill>
                  <a:prstClr val="black"/>
                </a:solidFill>
                <a:effectLst/>
                <a:uLnTx/>
                <a:uFillTx/>
              </a:rPr>
              <a:t>basic</a:t>
            </a:r>
            <a:r>
              <a:rPr kumimoji="0" lang="en-GB" altLang="en-US" sz="800" b="0" i="0" u="none" strike="noStrike" kern="0" cap="none" spc="0" normalizeH="0" baseline="0" noProof="0">
                <a:ln>
                  <a:noFill/>
                </a:ln>
                <a:solidFill>
                  <a:prstClr val="black"/>
                </a:solidFill>
                <a:effectLst/>
                <a:uLnTx/>
                <a:uFillTx/>
              </a:rPr>
              <a:t> fashion with little relevance to your project.</a:t>
            </a:r>
          </a:p>
        </p:txBody>
      </p:sp>
      <p:sp>
        <p:nvSpPr>
          <p:cNvPr id="37" name="TextBox 36">
            <a:extLst>
              <a:ext uri="{FF2B5EF4-FFF2-40B4-BE49-F238E27FC236}">
                <a16:creationId xmlns:a16="http://schemas.microsoft.com/office/drawing/2014/main" id="{CBCD244E-22B2-420B-839B-C3427707F1C1}"/>
              </a:ext>
            </a:extLst>
          </p:cNvPr>
          <p:cNvSpPr txBox="1"/>
          <p:nvPr/>
        </p:nvSpPr>
        <p:spPr>
          <a:xfrm>
            <a:off x="7354148" y="1625547"/>
            <a:ext cx="2282126" cy="779893"/>
          </a:xfrm>
          <a:prstGeom prst="rect">
            <a:avLst/>
          </a:prstGeom>
          <a:noFill/>
        </p:spPr>
        <p:txBody>
          <a:bodyPr wrap="square">
            <a:spAutoFit/>
          </a:bodyPr>
          <a:lstStyle/>
          <a:p>
            <a:pPr marL="0" marR="0" lvl="0" indent="0" defTabSz="914400" eaLnBrk="1" fontAlgn="auto" latinLnBrk="0" hangingPunct="1">
              <a:lnSpc>
                <a:spcPct val="119000"/>
              </a:lnSpc>
              <a:spcBef>
                <a:spcPts val="0"/>
              </a:spcBef>
              <a:spcAft>
                <a:spcPts val="0"/>
              </a:spcAft>
              <a:buClrTx/>
              <a:buSzTx/>
              <a:buFontTx/>
              <a:buNone/>
              <a:tabLst/>
              <a:defRPr/>
            </a:pPr>
            <a:r>
              <a:rPr kumimoji="0" lang="en-GB" sz="1000" b="1" i="1" u="none" strike="noStrike" kern="1400" cap="none" spc="0" normalizeH="0" baseline="0" noProof="0">
                <a:ln>
                  <a:noFill/>
                </a:ln>
                <a:solidFill>
                  <a:prstClr val="black"/>
                </a:solidFill>
                <a:effectLst/>
                <a:uLnTx/>
                <a:uFillTx/>
              </a:rPr>
              <a:t>Next Steps…</a:t>
            </a:r>
            <a:endParaRPr kumimoji="0" lang="en-GB" sz="3200" b="1" i="0" u="none" strike="noStrike" kern="1400" cap="none" spc="0" normalizeH="0" baseline="0" noProof="0">
              <a:ln>
                <a:noFill/>
              </a:ln>
              <a:solidFill>
                <a:prstClr val="black"/>
              </a:solidFill>
              <a:effectLst/>
              <a:uLnTx/>
              <a:uFillTx/>
            </a:endParaRPr>
          </a:p>
          <a:p>
            <a:pPr marL="0" marR="0" lvl="0" indent="0" defTabSz="914400" eaLnBrk="1" fontAlgn="auto" latinLnBrk="0" hangingPunct="1">
              <a:lnSpc>
                <a:spcPct val="119000"/>
              </a:lnSpc>
              <a:spcBef>
                <a:spcPts val="0"/>
              </a:spcBef>
              <a:spcAft>
                <a:spcPts val="600"/>
              </a:spcAft>
              <a:buClrTx/>
              <a:buSzTx/>
              <a:buFontTx/>
              <a:buNone/>
              <a:tabLst/>
              <a:defRPr/>
            </a:pPr>
            <a:r>
              <a:rPr kumimoji="0" lang="en-GB" sz="700" b="1" i="1" u="none" strike="noStrike" kern="1400" cap="none" spc="0" normalizeH="0" baseline="0" noProof="0">
                <a:ln>
                  <a:noFill/>
                </a:ln>
                <a:solidFill>
                  <a:prstClr val="black"/>
                </a:solidFill>
                <a:effectLst/>
                <a:uLnTx/>
                <a:uFillTx/>
              </a:rPr>
              <a:t>Ensure that the products you have found inform your next steps and that you use some of the designs in your own work.  Use parts of other designs to come up with something new </a:t>
            </a:r>
            <a:endParaRPr kumimoji="0" lang="en-GB" sz="2000" b="1" i="1" u="none" strike="noStrike" kern="1400" cap="none" spc="0" normalizeH="0" baseline="0" noProof="0">
              <a:ln>
                <a:noFill/>
              </a:ln>
              <a:solidFill>
                <a:prstClr val="black"/>
              </a:solidFill>
              <a:effectLst/>
              <a:uLnTx/>
              <a:uFillTx/>
            </a:endParaRPr>
          </a:p>
        </p:txBody>
      </p:sp>
      <p:sp>
        <p:nvSpPr>
          <p:cNvPr id="35" name="TextBox 34">
            <a:extLst>
              <a:ext uri="{FF2B5EF4-FFF2-40B4-BE49-F238E27FC236}">
                <a16:creationId xmlns:a16="http://schemas.microsoft.com/office/drawing/2014/main" id="{B1C99077-BE09-4A8C-B4F3-BF9381ECB25C}"/>
              </a:ext>
            </a:extLst>
          </p:cNvPr>
          <p:cNvSpPr txBox="1"/>
          <p:nvPr/>
        </p:nvSpPr>
        <p:spPr>
          <a:xfrm>
            <a:off x="6838687" y="2575194"/>
            <a:ext cx="2744002" cy="3970318"/>
          </a:xfrm>
          <a:prstGeom prst="rect">
            <a:avLst/>
          </a:prstGeom>
          <a:noFill/>
          <a:ln>
            <a:solidFill>
              <a:schemeClr val="tx1"/>
            </a:solidFill>
          </a:ln>
        </p:spPr>
        <p:txBody>
          <a:bodyPr wrap="square">
            <a:spAutoFit/>
          </a:bodyPr>
          <a:lstStyle/>
          <a:p>
            <a:r>
              <a:rPr lang="en-GB" sz="1400" b="1" i="0">
                <a:solidFill>
                  <a:srgbClr val="202124"/>
                </a:solidFill>
                <a:effectLst/>
                <a:latin typeface="Eras Light ITC" panose="020B0402030504020804" pitchFamily="34" charset="0"/>
              </a:rPr>
              <a:t>Mind mapping</a:t>
            </a:r>
            <a:r>
              <a:rPr lang="en-GB" sz="1400" b="0" i="0">
                <a:solidFill>
                  <a:srgbClr val="202124"/>
                </a:solidFill>
                <a:effectLst/>
                <a:latin typeface="Eras Light ITC" panose="020B0402030504020804" pitchFamily="34" charset="0"/>
              </a:rPr>
              <a:t> increases your creativity and productivity because it's an excellent tool to let you generate more ideas, identify relationships among the different data and information, and effectively improve your memory and retention. Making a mind map is an excellent way for you to be able to sort through your thoughts and ideas. This activity allows you to quickly generate creative and even unique ideas in less time. It gives you the freedom you need when brainstorming so that the flow of ideas is not blocked or hampered like linear thinking does.</a:t>
            </a:r>
            <a:endParaRPr lang="en-GB" sz="1400">
              <a:latin typeface="Eras Light ITC" panose="020B0402030504020804" pitchFamily="34" charset="0"/>
            </a:endParaRPr>
          </a:p>
        </p:txBody>
      </p:sp>
      <p:pic>
        <p:nvPicPr>
          <p:cNvPr id="38" name="Picture 2">
            <a:extLst>
              <a:ext uri="{FF2B5EF4-FFF2-40B4-BE49-F238E27FC236}">
                <a16:creationId xmlns:a16="http://schemas.microsoft.com/office/drawing/2014/main" id="{8DE3B29D-22D8-445E-B22C-B74A4884346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26401" y="6153983"/>
            <a:ext cx="879599" cy="783057"/>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2">
            <a:extLst>
              <a:ext uri="{FF2B5EF4-FFF2-40B4-BE49-F238E27FC236}">
                <a16:creationId xmlns:a16="http://schemas.microsoft.com/office/drawing/2014/main" id="{7BD0BBC8-3A42-47F4-8C91-0FC99B6011D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1212811" flipV="1">
            <a:off x="5280416" y="446816"/>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a:extLst>
              <a:ext uri="{FF2B5EF4-FFF2-40B4-BE49-F238E27FC236}">
                <a16:creationId xmlns:a16="http://schemas.microsoft.com/office/drawing/2014/main" id="{01B626BB-A64D-47FE-9A30-C46452F859CC}"/>
              </a:ext>
            </a:extLst>
          </p:cNvPr>
          <p:cNvSpPr txBox="1"/>
          <p:nvPr/>
        </p:nvSpPr>
        <p:spPr>
          <a:xfrm>
            <a:off x="83681" y="5719575"/>
            <a:ext cx="6725962" cy="830997"/>
          </a:xfrm>
          <a:prstGeom prst="rect">
            <a:avLst/>
          </a:prstGeom>
          <a:noFill/>
          <a:ln>
            <a:solidFill>
              <a:schemeClr val="tx1"/>
            </a:solidFill>
          </a:ln>
        </p:spPr>
        <p:txBody>
          <a:bodyPr wrap="square" rtlCol="0">
            <a:spAutoFit/>
          </a:bodyPr>
          <a:lstStyle/>
          <a:p>
            <a:r>
              <a:rPr lang="en-GB" sz="1200">
                <a:latin typeface="Eras Demi ITC" panose="020B0805030504020804" pitchFamily="34" charset="0"/>
              </a:rPr>
              <a:t>What conclusions have your drawn from your mind-map?</a:t>
            </a:r>
          </a:p>
          <a:p>
            <a:endParaRPr lang="en-GB" sz="1200">
              <a:latin typeface="Eras Demi ITC" panose="020B0805030504020804" pitchFamily="34" charset="0"/>
            </a:endParaRPr>
          </a:p>
          <a:p>
            <a:endParaRPr lang="en-GB" sz="1200"/>
          </a:p>
          <a:p>
            <a:endParaRPr lang="en-GB" sz="1200"/>
          </a:p>
        </p:txBody>
      </p:sp>
      <p:sp>
        <p:nvSpPr>
          <p:cNvPr id="41" name="Rectangle 40">
            <a:extLst>
              <a:ext uri="{FF2B5EF4-FFF2-40B4-BE49-F238E27FC236}">
                <a16:creationId xmlns:a16="http://schemas.microsoft.com/office/drawing/2014/main" id="{976729FC-A23F-4AB9-927E-A2F020C09D52}"/>
              </a:ext>
            </a:extLst>
          </p:cNvPr>
          <p:cNvSpPr/>
          <p:nvPr/>
        </p:nvSpPr>
        <p:spPr>
          <a:xfrm>
            <a:off x="5767500" y="792152"/>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
        <p:nvSpPr>
          <p:cNvPr id="42" name="Rectangle 41">
            <a:extLst>
              <a:ext uri="{FF2B5EF4-FFF2-40B4-BE49-F238E27FC236}">
                <a16:creationId xmlns:a16="http://schemas.microsoft.com/office/drawing/2014/main" id="{F98608E2-7F97-4B0B-9506-A1A0A8CC1FA6}"/>
              </a:ext>
            </a:extLst>
          </p:cNvPr>
          <p:cNvSpPr/>
          <p:nvPr/>
        </p:nvSpPr>
        <p:spPr>
          <a:xfrm rot="20781834">
            <a:off x="8994790" y="6372766"/>
            <a:ext cx="635822" cy="345491"/>
          </a:xfrm>
          <a:prstGeom prst="rect">
            <a:avLst/>
          </a:prstGeom>
          <a:noFill/>
        </p:spPr>
        <p:txBody>
          <a:bodyPr wrap="none" lIns="91440" tIns="45720" rIns="91440" bIns="45720">
            <a:prstTxWarp prst="textArchUp">
              <a:avLst/>
            </a:prstTxWarp>
            <a:spAutoFit/>
          </a:bodyPr>
          <a:lstStyle/>
          <a:p>
            <a:pPr algn="ctr"/>
            <a:r>
              <a:rPr lang="en-US" sz="120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grpSp>
        <p:nvGrpSpPr>
          <p:cNvPr id="43" name="Group 81">
            <a:extLst>
              <a:ext uri="{FF2B5EF4-FFF2-40B4-BE49-F238E27FC236}">
                <a16:creationId xmlns:a16="http://schemas.microsoft.com/office/drawing/2014/main" id="{9DD87B9D-E893-4837-A8CF-69B5B6C08603}"/>
              </a:ext>
            </a:extLst>
          </p:cNvPr>
          <p:cNvGrpSpPr/>
          <p:nvPr/>
        </p:nvGrpSpPr>
        <p:grpSpPr>
          <a:xfrm>
            <a:off x="531446" y="1727008"/>
            <a:ext cx="5969185" cy="3659703"/>
            <a:chOff x="1234028" y="1969379"/>
            <a:chExt cx="6755925" cy="4088646"/>
          </a:xfrm>
        </p:grpSpPr>
        <p:sp>
          <p:nvSpPr>
            <p:cNvPr id="44" name="Oval 83">
              <a:extLst>
                <a:ext uri="{FF2B5EF4-FFF2-40B4-BE49-F238E27FC236}">
                  <a16:creationId xmlns:a16="http://schemas.microsoft.com/office/drawing/2014/main" id="{E2FA4604-C88A-4187-9AA1-69D12A3A099B}"/>
                </a:ext>
              </a:extLst>
            </p:cNvPr>
            <p:cNvSpPr/>
            <p:nvPr/>
          </p:nvSpPr>
          <p:spPr>
            <a:xfrm>
              <a:off x="5993690" y="2654795"/>
              <a:ext cx="1322048" cy="811008"/>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45" name="Oval 84">
              <a:extLst>
                <a:ext uri="{FF2B5EF4-FFF2-40B4-BE49-F238E27FC236}">
                  <a16:creationId xmlns:a16="http://schemas.microsoft.com/office/drawing/2014/main" id="{7C21BD01-AFAB-4DFD-A306-D1B8E619332B}"/>
                </a:ext>
              </a:extLst>
            </p:cNvPr>
            <p:cNvSpPr/>
            <p:nvPr/>
          </p:nvSpPr>
          <p:spPr>
            <a:xfrm>
              <a:off x="6520906" y="3618317"/>
              <a:ext cx="1469047" cy="78471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46" name="Oval 86">
              <a:extLst>
                <a:ext uri="{FF2B5EF4-FFF2-40B4-BE49-F238E27FC236}">
                  <a16:creationId xmlns:a16="http://schemas.microsoft.com/office/drawing/2014/main" id="{F3804BFA-787F-4730-9329-0F0068B5F68F}"/>
                </a:ext>
              </a:extLst>
            </p:cNvPr>
            <p:cNvSpPr/>
            <p:nvPr/>
          </p:nvSpPr>
          <p:spPr>
            <a:xfrm>
              <a:off x="5623258" y="4884596"/>
              <a:ext cx="1459793" cy="753593"/>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47" name="Oval 87">
              <a:extLst>
                <a:ext uri="{FF2B5EF4-FFF2-40B4-BE49-F238E27FC236}">
                  <a16:creationId xmlns:a16="http://schemas.microsoft.com/office/drawing/2014/main" id="{7879309D-4856-41AE-BAEA-3DFCA37DA3EC}"/>
                </a:ext>
              </a:extLst>
            </p:cNvPr>
            <p:cNvSpPr/>
            <p:nvPr/>
          </p:nvSpPr>
          <p:spPr>
            <a:xfrm>
              <a:off x="3787045" y="5315315"/>
              <a:ext cx="1080079" cy="74271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48" name="Oval 88">
              <a:extLst>
                <a:ext uri="{FF2B5EF4-FFF2-40B4-BE49-F238E27FC236}">
                  <a16:creationId xmlns:a16="http://schemas.microsoft.com/office/drawing/2014/main" id="{35D7762F-4690-42F5-B487-56076996AF98}"/>
                </a:ext>
              </a:extLst>
            </p:cNvPr>
            <p:cNvSpPr/>
            <p:nvPr/>
          </p:nvSpPr>
          <p:spPr>
            <a:xfrm>
              <a:off x="1882091" y="4929502"/>
              <a:ext cx="1238103" cy="708687"/>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49" name="Oval 89">
              <a:extLst>
                <a:ext uri="{FF2B5EF4-FFF2-40B4-BE49-F238E27FC236}">
                  <a16:creationId xmlns:a16="http://schemas.microsoft.com/office/drawing/2014/main" id="{42EC3D6E-55A5-49E7-A00D-139086E3F61D}"/>
                </a:ext>
              </a:extLst>
            </p:cNvPr>
            <p:cNvSpPr/>
            <p:nvPr/>
          </p:nvSpPr>
          <p:spPr>
            <a:xfrm>
              <a:off x="3897940" y="1969379"/>
              <a:ext cx="1554717" cy="766943"/>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50" name="Oval 91">
              <a:extLst>
                <a:ext uri="{FF2B5EF4-FFF2-40B4-BE49-F238E27FC236}">
                  <a16:creationId xmlns:a16="http://schemas.microsoft.com/office/drawing/2014/main" id="{CB9DA5A4-293B-430A-9590-17B63C3F885F}"/>
                </a:ext>
              </a:extLst>
            </p:cNvPr>
            <p:cNvSpPr/>
            <p:nvPr/>
          </p:nvSpPr>
          <p:spPr>
            <a:xfrm>
              <a:off x="2366951" y="2500728"/>
              <a:ext cx="1229447" cy="766258"/>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51" name="Oval 92">
              <a:extLst>
                <a:ext uri="{FF2B5EF4-FFF2-40B4-BE49-F238E27FC236}">
                  <a16:creationId xmlns:a16="http://schemas.microsoft.com/office/drawing/2014/main" id="{42740B12-B221-4E82-91E4-26144488D3CB}"/>
                </a:ext>
              </a:extLst>
            </p:cNvPr>
            <p:cNvSpPr/>
            <p:nvPr/>
          </p:nvSpPr>
          <p:spPr>
            <a:xfrm>
              <a:off x="1234028" y="3723500"/>
              <a:ext cx="1295649" cy="708782"/>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52" name="TextBox 23">
              <a:extLst>
                <a:ext uri="{FF2B5EF4-FFF2-40B4-BE49-F238E27FC236}">
                  <a16:creationId xmlns:a16="http://schemas.microsoft.com/office/drawing/2014/main" id="{44399FA6-792E-4767-850A-B322D3F2E03E}"/>
                </a:ext>
              </a:extLst>
            </p:cNvPr>
            <p:cNvSpPr txBox="1"/>
            <p:nvPr/>
          </p:nvSpPr>
          <p:spPr>
            <a:xfrm>
              <a:off x="3382974" y="3915875"/>
              <a:ext cx="2428170" cy="290124"/>
            </a:xfrm>
            <a:prstGeom prst="rect">
              <a:avLst/>
            </a:prstGeom>
            <a:noFill/>
            <a:ln cap="flat">
              <a:noFill/>
            </a:ln>
          </p:spPr>
          <p:txBody>
            <a:bodyPr vert="horz" wrap="square" lIns="74295" tIns="37148" rIns="74295" bIns="37148" anchor="t" anchorCtr="1" compatLnSpc="1">
              <a:spAutoFit/>
            </a:bodyPr>
            <a:lstStyle/>
            <a:p>
              <a:pPr algn="ctr" defTabSz="742950">
                <a:defRPr sz="1800" b="0" i="0" u="none" strike="noStrike" kern="0" cap="none" spc="0" baseline="0">
                  <a:solidFill>
                    <a:srgbClr val="000000"/>
                  </a:solidFill>
                  <a:uFillTx/>
                </a:defRPr>
              </a:pPr>
              <a:r>
                <a:rPr lang="en-GB" sz="1200">
                  <a:solidFill>
                    <a:srgbClr val="000000"/>
                  </a:solidFill>
                  <a:latin typeface="Eras Demi ITC" pitchFamily="34"/>
                </a:rPr>
                <a:t>Trinket box</a:t>
              </a:r>
            </a:p>
          </p:txBody>
        </p:sp>
      </p:grpSp>
      <p:cxnSp>
        <p:nvCxnSpPr>
          <p:cNvPr id="53" name="Straight Arrow Connector 52">
            <a:extLst>
              <a:ext uri="{FF2B5EF4-FFF2-40B4-BE49-F238E27FC236}">
                <a16:creationId xmlns:a16="http://schemas.microsoft.com/office/drawing/2014/main" id="{F2D965BF-400B-4BD7-9EBE-7CAEAF505854}"/>
              </a:ext>
            </a:extLst>
          </p:cNvPr>
          <p:cNvCxnSpPr>
            <a:cxnSpLocks/>
          </p:cNvCxnSpPr>
          <p:nvPr/>
        </p:nvCxnSpPr>
        <p:spPr>
          <a:xfrm flipH="1" flipV="1">
            <a:off x="2514481" y="2896487"/>
            <a:ext cx="384336" cy="48299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a:extLst>
              <a:ext uri="{FF2B5EF4-FFF2-40B4-BE49-F238E27FC236}">
                <a16:creationId xmlns:a16="http://schemas.microsoft.com/office/drawing/2014/main" id="{4A0FBCB7-6344-413A-93C8-B5FEAE8493B4}"/>
              </a:ext>
            </a:extLst>
          </p:cNvPr>
          <p:cNvCxnSpPr/>
          <p:nvPr/>
        </p:nvCxnSpPr>
        <p:spPr>
          <a:xfrm flipH="1" flipV="1">
            <a:off x="3502845" y="2545547"/>
            <a:ext cx="69129" cy="75155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5" name="Straight Arrow Connector 54">
            <a:extLst>
              <a:ext uri="{FF2B5EF4-FFF2-40B4-BE49-F238E27FC236}">
                <a16:creationId xmlns:a16="http://schemas.microsoft.com/office/drawing/2014/main" id="{5F5CE485-58D1-4717-954A-9CE1C0541376}"/>
              </a:ext>
            </a:extLst>
          </p:cNvPr>
          <p:cNvCxnSpPr>
            <a:cxnSpLocks/>
          </p:cNvCxnSpPr>
          <p:nvPr/>
        </p:nvCxnSpPr>
        <p:spPr>
          <a:xfrm flipH="1" flipV="1">
            <a:off x="1829772" y="3614718"/>
            <a:ext cx="802952" cy="6968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6" name="Straight Arrow Connector 55">
            <a:extLst>
              <a:ext uri="{FF2B5EF4-FFF2-40B4-BE49-F238E27FC236}">
                <a16:creationId xmlns:a16="http://schemas.microsoft.com/office/drawing/2014/main" id="{22798832-6635-4CD9-85DC-BCC02E2236BA}"/>
              </a:ext>
            </a:extLst>
          </p:cNvPr>
          <p:cNvCxnSpPr>
            <a:cxnSpLocks/>
          </p:cNvCxnSpPr>
          <p:nvPr/>
        </p:nvCxnSpPr>
        <p:spPr>
          <a:xfrm flipV="1">
            <a:off x="4114372" y="3066443"/>
            <a:ext cx="562660" cy="41809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7" name="Straight Arrow Connector 56">
            <a:extLst>
              <a:ext uri="{FF2B5EF4-FFF2-40B4-BE49-F238E27FC236}">
                <a16:creationId xmlns:a16="http://schemas.microsoft.com/office/drawing/2014/main" id="{44012120-4DE1-4186-8DCE-00614E2D9D33}"/>
              </a:ext>
            </a:extLst>
          </p:cNvPr>
          <p:cNvCxnSpPr>
            <a:cxnSpLocks/>
          </p:cNvCxnSpPr>
          <p:nvPr/>
        </p:nvCxnSpPr>
        <p:spPr>
          <a:xfrm>
            <a:off x="4047381" y="3944160"/>
            <a:ext cx="375901" cy="46021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8" name="Straight Arrow Connector 57">
            <a:extLst>
              <a:ext uri="{FF2B5EF4-FFF2-40B4-BE49-F238E27FC236}">
                <a16:creationId xmlns:a16="http://schemas.microsoft.com/office/drawing/2014/main" id="{9A34BFE1-FEE3-4303-9A33-EFD29CAF1B7B}"/>
              </a:ext>
            </a:extLst>
          </p:cNvPr>
          <p:cNvCxnSpPr>
            <a:cxnSpLocks/>
          </p:cNvCxnSpPr>
          <p:nvPr/>
        </p:nvCxnSpPr>
        <p:spPr>
          <a:xfrm flipV="1">
            <a:off x="4159676" y="3570533"/>
            <a:ext cx="894764" cy="12537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9" name="Straight Arrow Connector 58">
            <a:extLst>
              <a:ext uri="{FF2B5EF4-FFF2-40B4-BE49-F238E27FC236}">
                <a16:creationId xmlns:a16="http://schemas.microsoft.com/office/drawing/2014/main" id="{B03B5E85-8388-4DE2-BD5D-14D37650039A}"/>
              </a:ext>
            </a:extLst>
          </p:cNvPr>
          <p:cNvCxnSpPr>
            <a:cxnSpLocks/>
          </p:cNvCxnSpPr>
          <p:nvPr/>
        </p:nvCxnSpPr>
        <p:spPr>
          <a:xfrm>
            <a:off x="3360066" y="3931526"/>
            <a:ext cx="11495" cy="70178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60" name="Straight Arrow Connector 59">
            <a:extLst>
              <a:ext uri="{FF2B5EF4-FFF2-40B4-BE49-F238E27FC236}">
                <a16:creationId xmlns:a16="http://schemas.microsoft.com/office/drawing/2014/main" id="{C858C990-162B-449A-A66B-72FFBCF125C3}"/>
              </a:ext>
            </a:extLst>
          </p:cNvPr>
          <p:cNvCxnSpPr>
            <a:cxnSpLocks/>
          </p:cNvCxnSpPr>
          <p:nvPr/>
        </p:nvCxnSpPr>
        <p:spPr>
          <a:xfrm flipH="1">
            <a:off x="2153763" y="3931526"/>
            <a:ext cx="745054" cy="33817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79953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245" y="479661"/>
            <a:ext cx="3362088" cy="1015663"/>
          </a:xfrm>
          <a:prstGeom prst="rect">
            <a:avLst/>
          </a:prstGeom>
          <a:noFill/>
          <a:ln>
            <a:noFill/>
          </a:ln>
        </p:spPr>
        <p:txBody>
          <a:bodyPr wrap="square" lIns="91440" tIns="45720" rIns="91440" bIns="45720" rtlCol="0" anchor="t">
            <a:spAutoFit/>
          </a:bodyPr>
          <a:lstStyle/>
          <a:p>
            <a:r>
              <a:rPr lang="en-GB" sz="1200">
                <a:latin typeface="Eras Light ITC" panose="020B0402030504020804" pitchFamily="34" charset="0"/>
                <a:cs typeface="Arial"/>
              </a:rPr>
              <a:t>Use the space below to help you generate ideas for your cushion. You can use any form of investigation e.g. Internet, magazines, newspapers or  books. Look for key aspects that you could use in your designs.</a:t>
            </a:r>
          </a:p>
        </p:txBody>
      </p:sp>
      <p:sp>
        <p:nvSpPr>
          <p:cNvPr id="5" name="Title 1"/>
          <p:cNvSpPr txBox="1">
            <a:spLocks/>
          </p:cNvSpPr>
          <p:nvPr/>
        </p:nvSpPr>
        <p:spPr>
          <a:xfrm>
            <a:off x="23759" y="-47319"/>
            <a:ext cx="4016896" cy="720000"/>
          </a:xfrm>
          <a:prstGeom prst="rect">
            <a:avLst/>
          </a:prstGeom>
          <a:ln>
            <a:noFill/>
          </a:ln>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a:ln w="12700">
                  <a:solidFill>
                    <a:schemeClr val="tx1"/>
                  </a:solidFill>
                  <a:prstDash val="solid"/>
                </a:ln>
                <a:noFill/>
                <a:latin typeface="Eras Demi ITC" panose="020B0805030504020804" pitchFamily="34" charset="0"/>
              </a:rPr>
              <a:t>Existing Products</a:t>
            </a:r>
          </a:p>
        </p:txBody>
      </p:sp>
      <p:sp>
        <p:nvSpPr>
          <p:cNvPr id="26" name="Rectangle 25"/>
          <p:cNvSpPr/>
          <p:nvPr/>
        </p:nvSpPr>
        <p:spPr>
          <a:xfrm>
            <a:off x="230056" y="2296137"/>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sp>
        <p:nvSpPr>
          <p:cNvPr id="27" name="Rectangle 26"/>
          <p:cNvSpPr/>
          <p:nvPr/>
        </p:nvSpPr>
        <p:spPr>
          <a:xfrm>
            <a:off x="2620179" y="2296138"/>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sp>
        <p:nvSpPr>
          <p:cNvPr id="28" name="Rectangle 27"/>
          <p:cNvSpPr/>
          <p:nvPr/>
        </p:nvSpPr>
        <p:spPr>
          <a:xfrm>
            <a:off x="5053434" y="2296136"/>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sp>
        <p:nvSpPr>
          <p:cNvPr id="29" name="Rectangle 28"/>
          <p:cNvSpPr/>
          <p:nvPr/>
        </p:nvSpPr>
        <p:spPr>
          <a:xfrm>
            <a:off x="7443558" y="2296138"/>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grpSp>
        <p:nvGrpSpPr>
          <p:cNvPr id="20" name="Group 19">
            <a:extLst>
              <a:ext uri="{FF2B5EF4-FFF2-40B4-BE49-F238E27FC236}">
                <a16:creationId xmlns:a16="http://schemas.microsoft.com/office/drawing/2014/main" id="{2587580C-4B33-4734-A972-79EBA50339DB}"/>
              </a:ext>
            </a:extLst>
          </p:cNvPr>
          <p:cNvGrpSpPr/>
          <p:nvPr/>
        </p:nvGrpSpPr>
        <p:grpSpPr>
          <a:xfrm>
            <a:off x="7005338" y="86117"/>
            <a:ext cx="2770816" cy="2111623"/>
            <a:chOff x="52557" y="2950585"/>
            <a:chExt cx="2770816" cy="2111623"/>
          </a:xfrm>
        </p:grpSpPr>
        <p:grpSp>
          <p:nvGrpSpPr>
            <p:cNvPr id="21" name="Group 20">
              <a:extLst>
                <a:ext uri="{FF2B5EF4-FFF2-40B4-BE49-F238E27FC236}">
                  <a16:creationId xmlns:a16="http://schemas.microsoft.com/office/drawing/2014/main" id="{D4E925F9-43DB-4F82-AD04-7428DF80D732}"/>
                </a:ext>
              </a:extLst>
            </p:cNvPr>
            <p:cNvGrpSpPr/>
            <p:nvPr/>
          </p:nvGrpSpPr>
          <p:grpSpPr>
            <a:xfrm>
              <a:off x="52557" y="2950585"/>
              <a:ext cx="2770816" cy="2111623"/>
              <a:chOff x="21945" y="3104964"/>
              <a:chExt cx="2611394" cy="2088232"/>
            </a:xfrm>
          </p:grpSpPr>
          <p:sp>
            <p:nvSpPr>
              <p:cNvPr id="23" name="Rectangle 22">
                <a:extLst>
                  <a:ext uri="{FF2B5EF4-FFF2-40B4-BE49-F238E27FC236}">
                    <a16:creationId xmlns:a16="http://schemas.microsoft.com/office/drawing/2014/main" id="{F93CEE13-D116-44B4-AF5D-218F2115B0A2}"/>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24" name="TextBox 23">
                <a:extLst>
                  <a:ext uri="{FF2B5EF4-FFF2-40B4-BE49-F238E27FC236}">
                    <a16:creationId xmlns:a16="http://schemas.microsoft.com/office/drawing/2014/main" id="{0218426F-B984-4DC4-9D94-CC1FA4A27D1A}"/>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Investigation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25" name="Rectangle 24">
                <a:extLst>
                  <a:ext uri="{FF2B5EF4-FFF2-40B4-BE49-F238E27FC236}">
                    <a16:creationId xmlns:a16="http://schemas.microsoft.com/office/drawing/2014/main" id="{A205D2A4-6394-4F4E-8B38-2FD42E258F85}"/>
                  </a:ext>
                </a:extLst>
              </p:cNvPr>
              <p:cNvSpPr/>
              <p:nvPr/>
            </p:nvSpPr>
            <p:spPr>
              <a:xfrm>
                <a:off x="2326777" y="3421164"/>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A5750541-A723-47AA-AE44-BC3F2C6DCBEB}"/>
                  </a:ext>
                </a:extLst>
              </p:cNvPr>
              <p:cNvSpPr/>
              <p:nvPr/>
            </p:nvSpPr>
            <p:spPr>
              <a:xfrm>
                <a:off x="2326776" y="4266860"/>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extLst>
                  <a:ext uri="{FF2B5EF4-FFF2-40B4-BE49-F238E27FC236}">
                    <a16:creationId xmlns:a16="http://schemas.microsoft.com/office/drawing/2014/main" id="{67CFF991-6BAE-4031-99E2-0EAA0F0D4972}"/>
                  </a:ext>
                </a:extLst>
              </p:cNvPr>
              <p:cNvSpPr/>
              <p:nvPr/>
            </p:nvSpPr>
            <p:spPr>
              <a:xfrm>
                <a:off x="2326776" y="3860861"/>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2" name="Picture 5" descr="C:\Users\David\AppData\Local\Microsoft\Windows\INetCache\IE\XJVJXHFD\green-steps[1].png">
              <a:extLst>
                <a:ext uri="{FF2B5EF4-FFF2-40B4-BE49-F238E27FC236}">
                  <a16:creationId xmlns:a16="http://schemas.microsoft.com/office/drawing/2014/main" id="{910E8091-19BA-44F6-8580-6CDEFC4E90FB}"/>
                </a:ext>
              </a:extLst>
            </p:cNvPr>
            <p:cNvPicPr>
              <a:picLocks noChangeAspect="1" noChangeArrowheads="1"/>
            </p:cNvPicPr>
            <p:nvPr/>
          </p:nvPicPr>
          <p:blipFill>
            <a:blip r:embed="rId3" cstate="print">
              <a:biLevel thresh="75000"/>
              <a:extLst>
                <a:ext uri="{28A0092B-C50C-407E-A947-70E740481C1C}">
                  <a14:useLocalDpi xmlns:a14="http://schemas.microsoft.com/office/drawing/2010/main" val="0"/>
                </a:ext>
              </a:extLst>
            </a:blip>
            <a:srcRect/>
            <a:stretch>
              <a:fillRect/>
            </a:stretch>
          </p:blipFill>
          <p:spPr bwMode="auto">
            <a:xfrm>
              <a:off x="140571" y="4504098"/>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32" name="TextBox 31">
            <a:extLst>
              <a:ext uri="{FF2B5EF4-FFF2-40B4-BE49-F238E27FC236}">
                <a16:creationId xmlns:a16="http://schemas.microsoft.com/office/drawing/2014/main" id="{46BFDECE-72D9-40E2-85CE-4E24230FB132}"/>
              </a:ext>
            </a:extLst>
          </p:cNvPr>
          <p:cNvSpPr txBox="1"/>
          <p:nvPr/>
        </p:nvSpPr>
        <p:spPr>
          <a:xfrm>
            <a:off x="7007576" y="301895"/>
            <a:ext cx="2415450" cy="1323439"/>
          </a:xfrm>
          <a:prstGeom prst="rect">
            <a:avLst/>
          </a:prstGeom>
          <a:noFill/>
        </p:spPr>
        <p:txBody>
          <a:bodyPr wrap="square">
            <a:spAutoFit/>
          </a:bodyPr>
          <a:lstStyle/>
          <a:p>
            <a:pPr marL="87313" indent="-87313" algn="just">
              <a:buFont typeface="Arial" panose="020B0604020202020204" pitchFamily="34" charset="0"/>
              <a:buChar char="•"/>
            </a:pPr>
            <a:r>
              <a:rPr lang="en-GB" altLang="en-US" sz="800">
                <a:latin typeface="Calibri" pitchFamily="34" charset="0"/>
              </a:rPr>
              <a:t>You have analysed past and present professionals in </a:t>
            </a:r>
            <a:r>
              <a:rPr lang="en-GB" altLang="en-US" sz="800" b="1">
                <a:latin typeface="Calibri" pitchFamily="34" charset="0"/>
              </a:rPr>
              <a:t>depth</a:t>
            </a:r>
            <a:r>
              <a:rPr lang="en-GB" altLang="en-US" sz="800">
                <a:latin typeface="Calibri" pitchFamily="34" charset="0"/>
              </a:rPr>
              <a:t> and drawn relevant </a:t>
            </a:r>
            <a:r>
              <a:rPr lang="en-GB" altLang="en-US" sz="800" b="1">
                <a:latin typeface="Calibri" pitchFamily="34" charset="0"/>
              </a:rPr>
              <a:t>conclusions</a:t>
            </a:r>
            <a:r>
              <a:rPr lang="en-GB" altLang="en-US" sz="800">
                <a:latin typeface="Calibri" pitchFamily="34" charset="0"/>
              </a:rPr>
              <a:t> of </a:t>
            </a:r>
            <a:r>
              <a:rPr lang="en-GB" altLang="en-US" sz="800" b="1">
                <a:latin typeface="Calibri" pitchFamily="34" charset="0"/>
              </a:rPr>
              <a:t>key points</a:t>
            </a:r>
            <a:r>
              <a:rPr lang="en-GB" altLang="en-US" sz="800">
                <a:latin typeface="Calibri" pitchFamily="34" charset="0"/>
              </a:rPr>
              <a:t>.</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have analysed past and present professionals and </a:t>
            </a:r>
            <a:r>
              <a:rPr lang="en-GB" altLang="en-US" sz="800" b="1">
                <a:latin typeface="Calibri" pitchFamily="34" charset="0"/>
              </a:rPr>
              <a:t>identified</a:t>
            </a:r>
            <a:r>
              <a:rPr lang="en-GB" altLang="en-US" sz="800">
                <a:latin typeface="Calibri" pitchFamily="34" charset="0"/>
              </a:rPr>
              <a:t> some </a:t>
            </a:r>
            <a:r>
              <a:rPr lang="en-GB" altLang="en-US" sz="800" b="1">
                <a:latin typeface="Calibri" pitchFamily="34" charset="0"/>
              </a:rPr>
              <a:t>key points</a:t>
            </a:r>
            <a:r>
              <a:rPr lang="en-GB" altLang="en-US" sz="800">
                <a:latin typeface="Calibri" pitchFamily="34" charset="0"/>
              </a:rPr>
              <a:t>.</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have analysed past and present professionals  in a </a:t>
            </a:r>
            <a:r>
              <a:rPr lang="en-GB" altLang="en-US" sz="800" b="1">
                <a:latin typeface="Calibri" pitchFamily="34" charset="0"/>
              </a:rPr>
              <a:t>basic</a:t>
            </a:r>
            <a:r>
              <a:rPr lang="en-GB" altLang="en-US" sz="800">
                <a:latin typeface="Calibri" pitchFamily="34" charset="0"/>
              </a:rPr>
              <a:t> fashion with little relevance to your project.</a:t>
            </a:r>
          </a:p>
        </p:txBody>
      </p:sp>
      <p:sp>
        <p:nvSpPr>
          <p:cNvPr id="33" name="TextBox 32">
            <a:extLst>
              <a:ext uri="{FF2B5EF4-FFF2-40B4-BE49-F238E27FC236}">
                <a16:creationId xmlns:a16="http://schemas.microsoft.com/office/drawing/2014/main" id="{87379258-7950-4C47-B7B9-49A28D713C58}"/>
              </a:ext>
            </a:extLst>
          </p:cNvPr>
          <p:cNvSpPr txBox="1"/>
          <p:nvPr/>
        </p:nvSpPr>
        <p:spPr>
          <a:xfrm>
            <a:off x="7538688" y="1420343"/>
            <a:ext cx="2282126" cy="779893"/>
          </a:xfrm>
          <a:prstGeom prst="rect">
            <a:avLst/>
          </a:prstGeom>
          <a:noFill/>
        </p:spPr>
        <p:txBody>
          <a:bodyPr wrap="square">
            <a:spAutoFit/>
          </a:bodyPr>
          <a:lstStyle/>
          <a:p>
            <a:pPr marL="0" marR="0" indent="0" algn="l">
              <a:lnSpc>
                <a:spcPct val="119000"/>
              </a:lnSpc>
              <a:spcBef>
                <a:spcPts val="0"/>
              </a:spcBef>
              <a:spcAft>
                <a:spcPts val="0"/>
              </a:spcAft>
            </a:pPr>
            <a:r>
              <a:rPr lang="en-GB" sz="1000" b="1" i="1" kern="1400">
                <a:ln>
                  <a:noFill/>
                </a:ln>
                <a:effectLst/>
                <a:latin typeface="Calibri" panose="020F0502020204030204" pitchFamily="34" charset="0"/>
              </a:rPr>
              <a:t>Next Steps…</a:t>
            </a:r>
            <a:endParaRPr lang="en-GB" sz="3200" b="1" kern="1400">
              <a:ln>
                <a:noFill/>
              </a:ln>
              <a:effectLst/>
              <a:latin typeface="Calibri" panose="020F0502020204030204" pitchFamily="34" charset="0"/>
            </a:endParaRPr>
          </a:p>
          <a:p>
            <a:pPr marL="0" marR="0" indent="0" algn="l">
              <a:lnSpc>
                <a:spcPct val="119000"/>
              </a:lnSpc>
              <a:spcBef>
                <a:spcPts val="0"/>
              </a:spcBef>
              <a:spcAft>
                <a:spcPts val="600"/>
              </a:spcAft>
            </a:pPr>
            <a:r>
              <a:rPr lang="en-GB" sz="700" b="1" i="1" kern="1400">
                <a:ln>
                  <a:noFill/>
                </a:ln>
                <a:effectLst/>
                <a:latin typeface="Calibri" panose="020F0502020204030204" pitchFamily="34" charset="0"/>
              </a:rPr>
              <a:t>Ensure that the products you have found inform your next steps and that you use some of the designs in your own work.  Use parts of other designs to come up with something new </a:t>
            </a:r>
            <a:endParaRPr lang="en-GB" sz="2000" b="1" i="1" kern="1400">
              <a:ln>
                <a:noFill/>
              </a:ln>
              <a:effectLst/>
              <a:latin typeface="Calibri" panose="020F0502020204030204" pitchFamily="34" charset="0"/>
            </a:endParaRPr>
          </a:p>
        </p:txBody>
      </p:sp>
      <p:sp>
        <p:nvSpPr>
          <p:cNvPr id="3" name="Rectangle 2">
            <a:extLst>
              <a:ext uri="{FF2B5EF4-FFF2-40B4-BE49-F238E27FC236}">
                <a16:creationId xmlns:a16="http://schemas.microsoft.com/office/drawing/2014/main" id="{8AB0FC9F-2F0B-4C8E-A655-7D96504CF1BA}"/>
              </a:ext>
            </a:extLst>
          </p:cNvPr>
          <p:cNvSpPr/>
          <p:nvPr/>
        </p:nvSpPr>
        <p:spPr>
          <a:xfrm>
            <a:off x="220269" y="4182386"/>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6" name="Rectangle 5">
            <a:extLst>
              <a:ext uri="{FF2B5EF4-FFF2-40B4-BE49-F238E27FC236}">
                <a16:creationId xmlns:a16="http://schemas.microsoft.com/office/drawing/2014/main" id="{DFC36048-F953-4A90-A92A-A7D8BD2AE521}"/>
              </a:ext>
            </a:extLst>
          </p:cNvPr>
          <p:cNvSpPr/>
          <p:nvPr/>
        </p:nvSpPr>
        <p:spPr>
          <a:xfrm>
            <a:off x="2613144" y="4179883"/>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7" name="Rectangle 6">
            <a:extLst>
              <a:ext uri="{FF2B5EF4-FFF2-40B4-BE49-F238E27FC236}">
                <a16:creationId xmlns:a16="http://schemas.microsoft.com/office/drawing/2014/main" id="{3949FDD5-B2CF-4EAF-A92B-F86BB9161B7F}"/>
              </a:ext>
            </a:extLst>
          </p:cNvPr>
          <p:cNvSpPr/>
          <p:nvPr/>
        </p:nvSpPr>
        <p:spPr>
          <a:xfrm>
            <a:off x="5050894" y="4179883"/>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8" name="Rectangle 7">
            <a:extLst>
              <a:ext uri="{FF2B5EF4-FFF2-40B4-BE49-F238E27FC236}">
                <a16:creationId xmlns:a16="http://schemas.microsoft.com/office/drawing/2014/main" id="{CBE943EA-85FA-46CD-8C10-ADFE35E64763}"/>
              </a:ext>
            </a:extLst>
          </p:cNvPr>
          <p:cNvSpPr/>
          <p:nvPr/>
        </p:nvSpPr>
        <p:spPr>
          <a:xfrm>
            <a:off x="7446370" y="4179883"/>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34" name="TextBox 33">
            <a:extLst>
              <a:ext uri="{FF2B5EF4-FFF2-40B4-BE49-F238E27FC236}">
                <a16:creationId xmlns:a16="http://schemas.microsoft.com/office/drawing/2014/main" id="{122BDD76-3C4D-495A-97E9-7F2EF9A3A2B8}"/>
              </a:ext>
            </a:extLst>
          </p:cNvPr>
          <p:cNvSpPr txBox="1"/>
          <p:nvPr/>
        </p:nvSpPr>
        <p:spPr>
          <a:xfrm>
            <a:off x="3508962" y="178387"/>
            <a:ext cx="3362088" cy="1938992"/>
          </a:xfrm>
          <a:prstGeom prst="rect">
            <a:avLst/>
          </a:prstGeom>
          <a:noFill/>
          <a:ln>
            <a:solidFill>
              <a:schemeClr val="tx1"/>
            </a:solidFill>
          </a:ln>
        </p:spPr>
        <p:txBody>
          <a:bodyPr wrap="square">
            <a:spAutoFit/>
          </a:bodyPr>
          <a:lstStyle/>
          <a:p>
            <a:pPr algn="l"/>
            <a:r>
              <a:rPr lang="en-GB" sz="1200" i="0">
                <a:solidFill>
                  <a:schemeClr val="accent2">
                    <a:lumMod val="50000"/>
                  </a:schemeClr>
                </a:solidFill>
                <a:effectLst/>
                <a:latin typeface="Eras Light ITC" panose="020B0402030504020804" pitchFamily="34" charset="0"/>
              </a:rPr>
              <a:t>Initial product research will help you evaluate your idea for a new product and service and see if there is a need for it and what it is that your potential customers are looking for. If your product already exists, product research will tell you whether the available options on the market are meeting the needs and expectations of existing customers. This way you can learn what you can do differently, to meet the needs and expectations but also to exceed the competition.</a:t>
            </a:r>
          </a:p>
        </p:txBody>
      </p:sp>
      <p:pic>
        <p:nvPicPr>
          <p:cNvPr id="35" name="Picture 2">
            <a:extLst>
              <a:ext uri="{FF2B5EF4-FFF2-40B4-BE49-F238E27FC236}">
                <a16:creationId xmlns:a16="http://schemas.microsoft.com/office/drawing/2014/main" id="{0469DBC9-CB21-4A68-A3AA-D2262389206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04421" y="363697"/>
            <a:ext cx="880033" cy="783444"/>
          </a:xfrm>
          <a:prstGeom prst="rect">
            <a:avLst/>
          </a:prstGeom>
          <a:noFill/>
          <a:extLst>
            <a:ext uri="{909E8E84-426E-40DD-AFC4-6F175D3DCCD1}">
              <a14:hiddenFill xmlns:a14="http://schemas.microsoft.com/office/drawing/2010/main">
                <a:solidFill>
                  <a:srgbClr val="FFFFFF"/>
                </a:solidFill>
              </a14:hiddenFill>
            </a:ext>
          </a:extLst>
        </p:spPr>
      </p:pic>
      <p:sp>
        <p:nvSpPr>
          <p:cNvPr id="37" name="Rectangle 36">
            <a:extLst>
              <a:ext uri="{FF2B5EF4-FFF2-40B4-BE49-F238E27FC236}">
                <a16:creationId xmlns:a16="http://schemas.microsoft.com/office/drawing/2014/main" id="{C0ADB56D-AA59-4320-AE47-42754C53DF0B}"/>
              </a:ext>
            </a:extLst>
          </p:cNvPr>
          <p:cNvSpPr/>
          <p:nvPr/>
        </p:nvSpPr>
        <p:spPr>
          <a:xfrm>
            <a:off x="2212535" y="2198990"/>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
        <p:nvSpPr>
          <p:cNvPr id="38" name="Rectangle 37">
            <a:extLst>
              <a:ext uri="{FF2B5EF4-FFF2-40B4-BE49-F238E27FC236}">
                <a16:creationId xmlns:a16="http://schemas.microsoft.com/office/drawing/2014/main" id="{65E9FEDF-D86A-4636-B187-8CCCA467E9C3}"/>
              </a:ext>
            </a:extLst>
          </p:cNvPr>
          <p:cNvSpPr/>
          <p:nvPr/>
        </p:nvSpPr>
        <p:spPr>
          <a:xfrm rot="20781834">
            <a:off x="6347935" y="582673"/>
            <a:ext cx="635822" cy="345491"/>
          </a:xfrm>
          <a:prstGeom prst="rect">
            <a:avLst/>
          </a:prstGeom>
          <a:noFill/>
        </p:spPr>
        <p:txBody>
          <a:bodyPr wrap="none" lIns="91440" tIns="45720" rIns="91440" bIns="45720">
            <a:prstTxWarp prst="textArchUp">
              <a:avLst/>
            </a:prstTxWarp>
            <a:spAutoFit/>
          </a:bodyPr>
          <a:lstStyle/>
          <a:p>
            <a:pPr algn="ctr"/>
            <a:r>
              <a:rPr lang="en-US" sz="120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
        <p:nvSpPr>
          <p:cNvPr id="2" name="TextBox 1">
            <a:extLst>
              <a:ext uri="{FF2B5EF4-FFF2-40B4-BE49-F238E27FC236}">
                <a16:creationId xmlns:a16="http://schemas.microsoft.com/office/drawing/2014/main" id="{B2B72FA4-3C8B-4DC2-823C-FB5D359D4043}"/>
              </a:ext>
            </a:extLst>
          </p:cNvPr>
          <p:cNvSpPr txBox="1"/>
          <p:nvPr/>
        </p:nvSpPr>
        <p:spPr>
          <a:xfrm>
            <a:off x="100793" y="1528165"/>
            <a:ext cx="3331135" cy="584775"/>
          </a:xfrm>
          <a:prstGeom prst="rect">
            <a:avLst/>
          </a:prstGeom>
          <a:noFill/>
          <a:ln>
            <a:solidFill>
              <a:schemeClr val="tx1"/>
            </a:solidFill>
          </a:ln>
        </p:spPr>
        <p:txBody>
          <a:bodyPr wrap="square" rtlCol="0">
            <a:spAutoFit/>
          </a:bodyPr>
          <a:lstStyle/>
          <a:p>
            <a:r>
              <a:rPr lang="en-GB" sz="1400">
                <a:latin typeface="Eras Light ITC" panose="020B0402030504020804" pitchFamily="34" charset="0"/>
              </a:rPr>
              <a:t>What is a business competitor?</a:t>
            </a:r>
          </a:p>
          <a:p>
            <a:endParaRPr lang="en-GB"/>
          </a:p>
        </p:txBody>
      </p:sp>
      <p:pic>
        <p:nvPicPr>
          <p:cNvPr id="36" name="Picture 2">
            <a:extLst>
              <a:ext uri="{FF2B5EF4-FFF2-40B4-BE49-F238E27FC236}">
                <a16:creationId xmlns:a16="http://schemas.microsoft.com/office/drawing/2014/main" id="{8D4C9D1C-6F16-4150-9700-47D73193A6F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1212811" flipV="1">
            <a:off x="1889576" y="1976249"/>
            <a:ext cx="878727" cy="5540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83397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B8390441-325A-4F35-BD9C-80A82C4A2F3C}"/>
              </a:ext>
            </a:extLst>
          </p:cNvPr>
          <p:cNvSpPr txBox="1">
            <a:spLocks noChangeArrowheads="1"/>
          </p:cNvSpPr>
          <p:nvPr/>
        </p:nvSpPr>
        <p:spPr bwMode="auto">
          <a:xfrm>
            <a:off x="272268" y="222639"/>
            <a:ext cx="10343314" cy="4683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200" b="0" i="0" u="none" strike="noStrike" cap="none" normalizeH="0" baseline="0">
                <a:ln>
                  <a:noFill/>
                </a:ln>
                <a:solidFill>
                  <a:srgbClr val="000000"/>
                </a:solidFill>
                <a:effectLst/>
                <a:latin typeface="Eras Demi ITC" panose="020B0805030504020804" pitchFamily="34" charset="0"/>
              </a:rPr>
              <a:t>Investigating the project</a:t>
            </a:r>
            <a:r>
              <a:rPr kumimoji="0" lang="en-GB" altLang="en-US" sz="2200" b="0" i="1" u="none" strike="noStrike" cap="none" normalizeH="0" baseline="0">
                <a:ln>
                  <a:noFill/>
                </a:ln>
                <a:solidFill>
                  <a:srgbClr val="000000"/>
                </a:solidFill>
                <a:effectLst/>
                <a:latin typeface="Eras Demi ITC" panose="020B0805030504020804" pitchFamily="34" charset="0"/>
              </a:rPr>
              <a:t>:</a:t>
            </a:r>
            <a:r>
              <a:rPr lang="en-GB" altLang="en-US" sz="2200" b="1" i="1">
                <a:solidFill>
                  <a:srgbClr val="000000"/>
                </a:solidFill>
                <a:latin typeface="Eras Demi ITC" panose="020B0805030504020804" pitchFamily="34" charset="0"/>
              </a:rPr>
              <a:t> </a:t>
            </a:r>
            <a:r>
              <a:rPr lang="en-GB" altLang="en-US" sz="2200" i="1">
                <a:solidFill>
                  <a:srgbClr val="000000"/>
                </a:solidFill>
                <a:latin typeface="Eras Demi ITC" panose="020B0805030504020804" pitchFamily="34" charset="0"/>
              </a:rPr>
              <a:t>M</a:t>
            </a:r>
            <a:r>
              <a:rPr kumimoji="0" lang="en-GB" altLang="en-US" sz="2200" i="1" u="none" strike="noStrike" cap="none" normalizeH="0" baseline="0">
                <a:ln>
                  <a:noFill/>
                </a:ln>
                <a:solidFill>
                  <a:srgbClr val="000000"/>
                </a:solidFill>
                <a:effectLst/>
                <a:latin typeface="Eras Demi ITC" panose="020B0805030504020804" pitchFamily="34" charset="0"/>
              </a:rPr>
              <a:t>aterials</a:t>
            </a:r>
            <a:r>
              <a:rPr kumimoji="0" lang="en-GB" altLang="en-US" sz="2200" b="1" i="1" u="none" strike="noStrike" cap="none" normalizeH="0" baseline="0">
                <a:ln>
                  <a:noFill/>
                </a:ln>
                <a:solidFill>
                  <a:srgbClr val="000000"/>
                </a:solidFill>
                <a:effectLst/>
                <a:latin typeface="Eras Demi ITC" panose="020B0805030504020804" pitchFamily="34" charset="0"/>
              </a:rPr>
              <a:t> </a:t>
            </a:r>
            <a:endParaRPr kumimoji="0" lang="en-US" altLang="en-US" sz="1800" b="0" i="0" u="none" strike="noStrike" cap="none" normalizeH="0" baseline="0">
              <a:ln>
                <a:noFill/>
              </a:ln>
              <a:solidFill>
                <a:schemeClr val="tx1"/>
              </a:solidFill>
              <a:effectLst/>
              <a:latin typeface="Eras Demi ITC" panose="020B0805030504020804" pitchFamily="34" charset="0"/>
            </a:endParaRPr>
          </a:p>
        </p:txBody>
      </p:sp>
      <p:sp>
        <p:nvSpPr>
          <p:cNvPr id="4" name="Text Box 4">
            <a:extLst>
              <a:ext uri="{FF2B5EF4-FFF2-40B4-BE49-F238E27FC236}">
                <a16:creationId xmlns:a16="http://schemas.microsoft.com/office/drawing/2014/main" id="{C9A121A2-E926-47CC-84C3-EFF248CA5DCB}"/>
              </a:ext>
            </a:extLst>
          </p:cNvPr>
          <p:cNvSpPr txBox="1">
            <a:spLocks noChangeArrowheads="1"/>
          </p:cNvSpPr>
          <p:nvPr/>
        </p:nvSpPr>
        <p:spPr bwMode="auto">
          <a:xfrm>
            <a:off x="272268" y="762910"/>
            <a:ext cx="6131707" cy="901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u="none" strike="noStrike" cap="none" normalizeH="0" baseline="0">
                <a:ln>
                  <a:noFill/>
                </a:ln>
                <a:solidFill>
                  <a:srgbClr val="000000"/>
                </a:solidFill>
                <a:effectLst/>
                <a:latin typeface="Eras Light ITC" panose="020B0402030504020804" pitchFamily="34" charset="0"/>
              </a:rPr>
              <a:t>Pine wood comes from pine trees that grow in the cool and temperate regions of the northern hemisphere. There are vast pine forests in Europe, North America and Siberia</a:t>
            </a:r>
            <a:endParaRPr kumimoji="0" lang="en-US" altLang="en-US" sz="1800" b="1" u="none" strike="noStrike" cap="none" normalizeH="0" baseline="0">
              <a:ln>
                <a:noFill/>
              </a:ln>
              <a:solidFill>
                <a:schemeClr val="tx1"/>
              </a:solidFill>
              <a:effectLst/>
              <a:latin typeface="Eras Light ITC" panose="020B0402030504020804" pitchFamily="34" charset="0"/>
            </a:endParaRPr>
          </a:p>
        </p:txBody>
      </p:sp>
      <p:sp>
        <p:nvSpPr>
          <p:cNvPr id="5" name="Text Box 6">
            <a:extLst>
              <a:ext uri="{FF2B5EF4-FFF2-40B4-BE49-F238E27FC236}">
                <a16:creationId xmlns:a16="http://schemas.microsoft.com/office/drawing/2014/main" id="{7BC2483A-7835-4F18-9CAE-176C8A46CA50}"/>
              </a:ext>
            </a:extLst>
          </p:cNvPr>
          <p:cNvSpPr txBox="1">
            <a:spLocks noChangeArrowheads="1"/>
          </p:cNvSpPr>
          <p:nvPr/>
        </p:nvSpPr>
        <p:spPr bwMode="auto">
          <a:xfrm>
            <a:off x="272268" y="1597415"/>
            <a:ext cx="9291457" cy="4809372"/>
          </a:xfrm>
          <a:prstGeom prst="rect">
            <a:avLst/>
          </a:prstGeom>
          <a:noFill/>
          <a:ln w="9525" algn="in">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a:ln>
                  <a:noFill/>
                </a:ln>
                <a:solidFill>
                  <a:srgbClr val="000000"/>
                </a:solidFill>
                <a:effectLst/>
                <a:latin typeface="Eras Light ITC" panose="020B0402030504020804" pitchFamily="34" charset="0"/>
              </a:rPr>
              <a:t>Fill in the missing words. The word bank is at the bottom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000000"/>
              </a:solidFill>
              <a:effectLst/>
              <a:latin typeface="Eras Light ITC" panose="020B04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a:ln>
                  <a:noFill/>
                </a:ln>
                <a:solidFill>
                  <a:srgbClr val="000000"/>
                </a:solidFill>
                <a:effectLst/>
                <a:latin typeface="Eras Light ITC" panose="020B0402030504020804" pitchFamily="34" charset="0"/>
              </a:rPr>
              <a:t>Pine Wood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a:ln>
                  <a:noFill/>
                </a:ln>
                <a:solidFill>
                  <a:srgbClr val="000000"/>
                </a:solidFill>
                <a:effectLst/>
                <a:latin typeface="Eras Light ITC" panose="020B0402030504020804" pitchFamily="34" charset="0"/>
              </a:rPr>
              <a:t>Trees and the wood they give us are divided into two categories, soft and hardwood. It is the size of the …….. that make up the trees which makes them hard or soft. However, not all softwoods are soft and not all ……………..are hard. Confusing isn't it?</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a:ln>
                  <a:noFill/>
                </a:ln>
                <a:solidFill>
                  <a:srgbClr val="000000"/>
                </a:solidFill>
                <a:effectLst/>
                <a:latin typeface="Eras Light ITC" panose="020B0402030504020804" pitchFamily="34" charset="0"/>
              </a:rPr>
              <a:t>Pine wood is a softwood, and it is one of the easy ones as it is easy to cut and sand.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a:ln>
                  <a:noFill/>
                </a:ln>
                <a:solidFill>
                  <a:srgbClr val="000000"/>
                </a:solidFill>
                <a:effectLst/>
                <a:latin typeface="Eras Light ITC" panose="020B0402030504020804" pitchFamily="34" charset="0"/>
              </a:rPr>
              <a:t>Pine wood trees look like Christmas trees. They have thin needle-like leaves to stop them losing water. They grow for ……...years before they are cut down and sawn up.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a:ln>
                  <a:noFill/>
                </a:ln>
                <a:solidFill>
                  <a:srgbClr val="000000"/>
                </a:solidFill>
                <a:effectLst/>
                <a:latin typeface="Eras Light ITC" panose="020B0402030504020804" pitchFamily="34" charset="0"/>
              </a:rPr>
              <a:t>Every year all trees add an extra layer on the outside of the tree just under the …….... So, the oldest part of the tree is the centre at the bottom. When we cut down a tree, we can see the growth rings and scientists can tell if there was a warm, long …………...or a short cold one, through the size of the growth ring.</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a:ln>
                  <a:noFill/>
                </a:ln>
                <a:solidFill>
                  <a:srgbClr val="000000"/>
                </a:solidFill>
                <a:effectLst/>
                <a:latin typeface="Eras Light ITC" panose="020B0402030504020804" pitchFamily="34" charset="0"/>
              </a:rPr>
              <a:t>In Canada and USA, trees are cut down and floated down the river in huge numbers to the lumber mill or …….... Here, they are processed into many different products.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a:ln>
                  <a:noFill/>
                </a:ln>
                <a:solidFill>
                  <a:srgbClr val="000000"/>
                </a:solidFill>
                <a:effectLst/>
                <a:latin typeface="Eras Light ITC" panose="020B0402030504020804" pitchFamily="34" charset="0"/>
              </a:rPr>
              <a:t>Sawmills waste very little of the original tree. They use the bark for fertilizer, they use the main part of the tree to make …….. of wood and they use the wasted chips of wood to make …………. and </a:t>
            </a:r>
            <a:r>
              <a:rPr lang="en-GB" altLang="en-US" sz="1600" b="1">
                <a:solidFill>
                  <a:srgbClr val="000000"/>
                </a:solidFill>
                <a:latin typeface="Eras Light ITC" panose="020B0402030504020804" pitchFamily="34" charset="0"/>
              </a:rPr>
              <a:t>MDF</a:t>
            </a:r>
            <a:r>
              <a:rPr kumimoji="0" lang="en-GB" altLang="en-US" sz="1600" b="1" i="0" u="none" strike="noStrike" cap="none" normalizeH="0" baseline="0">
                <a:ln>
                  <a:noFill/>
                </a:ln>
                <a:solidFill>
                  <a:srgbClr val="000000"/>
                </a:solidFill>
                <a:effectLst/>
                <a:latin typeface="Eras Light ITC" panose="020B04020305040208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ahom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900" b="0" i="0" u="none" strike="noStrike" cap="none" normalizeH="0" baseline="0">
              <a:ln>
                <a:noFill/>
              </a:ln>
              <a:solidFill>
                <a:srgbClr val="000000"/>
              </a:solidFill>
              <a:effectLst/>
              <a:latin typeface="Tahom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a:ln>
                  <a:noFill/>
                </a:ln>
                <a:solidFill>
                  <a:srgbClr val="000000"/>
                </a:solidFill>
                <a:effectLst/>
                <a:latin typeface="Eras Light ITC" panose="020B0402030504020804" pitchFamily="34" charset="0"/>
              </a:rPr>
              <a:t>Word bank: Sawmill, Growth, chipboard, 30-50, planks, summer, Cells, hardwoods, bark,</a:t>
            </a:r>
            <a:endParaRPr kumimoji="0" lang="en-US" altLang="en-US" sz="3600" b="1" i="0" u="none" strike="noStrike" cap="none" normalizeH="0" baseline="0">
              <a:ln>
                <a:noFill/>
              </a:ln>
              <a:solidFill>
                <a:schemeClr val="tx1"/>
              </a:solidFill>
              <a:effectLst/>
              <a:latin typeface="Eras Light ITC" panose="020B0402030504020804" pitchFamily="34" charset="0"/>
            </a:endParaRPr>
          </a:p>
        </p:txBody>
      </p:sp>
      <p:pic>
        <p:nvPicPr>
          <p:cNvPr id="6" name="Picture 2">
            <a:extLst>
              <a:ext uri="{FF2B5EF4-FFF2-40B4-BE49-F238E27FC236}">
                <a16:creationId xmlns:a16="http://schemas.microsoft.com/office/drawing/2014/main" id="{F14EEB58-410B-4044-9865-B67424AFA01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37941" y="5396460"/>
            <a:ext cx="1009797" cy="89896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74C3044-36D0-4704-B603-0CBBBDD63C1F}"/>
              </a:ext>
            </a:extLst>
          </p:cNvPr>
          <p:cNvSpPr txBox="1"/>
          <p:nvPr/>
        </p:nvSpPr>
        <p:spPr>
          <a:xfrm>
            <a:off x="272268" y="1251699"/>
            <a:ext cx="4376813" cy="307777"/>
          </a:xfrm>
          <a:prstGeom prst="rect">
            <a:avLst/>
          </a:prstGeom>
          <a:noFill/>
        </p:spPr>
        <p:txBody>
          <a:bodyPr wrap="square" rtlCol="0">
            <a:spAutoFit/>
          </a:bodyPr>
          <a:lstStyle/>
          <a:p>
            <a:r>
              <a:rPr lang="en-GB" sz="1400" b="1">
                <a:latin typeface="Eras Light ITC" panose="020B0402030504020804" pitchFamily="34" charset="0"/>
              </a:rPr>
              <a:t>LI: Obtain knowledge on pine wood and it’s appearance</a:t>
            </a:r>
          </a:p>
        </p:txBody>
      </p:sp>
      <p:sp>
        <p:nvSpPr>
          <p:cNvPr id="8" name="Rectangle 7">
            <a:extLst>
              <a:ext uri="{FF2B5EF4-FFF2-40B4-BE49-F238E27FC236}">
                <a16:creationId xmlns:a16="http://schemas.microsoft.com/office/drawing/2014/main" id="{165FDF09-FD94-47D7-9D21-6880110C434A}"/>
              </a:ext>
            </a:extLst>
          </p:cNvPr>
          <p:cNvSpPr/>
          <p:nvPr/>
        </p:nvSpPr>
        <p:spPr>
          <a:xfrm rot="20781834">
            <a:off x="8469706" y="5673197"/>
            <a:ext cx="635822" cy="345491"/>
          </a:xfrm>
          <a:prstGeom prst="rect">
            <a:avLst/>
          </a:prstGeom>
          <a:noFill/>
        </p:spPr>
        <p:txBody>
          <a:bodyPr wrap="none" lIns="91440" tIns="45720" rIns="91440" bIns="45720">
            <a:prstTxWarp prst="textArchUp">
              <a:avLst/>
            </a:prstTxWarp>
            <a:spAutoFit/>
          </a:bodyPr>
          <a:lstStyle/>
          <a:p>
            <a:pPr algn="ctr"/>
            <a:r>
              <a:rPr lang="en-US" sz="120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Tree>
    <p:extLst>
      <p:ext uri="{BB962C8B-B14F-4D97-AF65-F5344CB8AC3E}">
        <p14:creationId xmlns:p14="http://schemas.microsoft.com/office/powerpoint/2010/main" val="30105047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37DC2A2E-D434-4963-B3A4-A50F5C31723B}"/>
              </a:ext>
            </a:extLst>
          </p:cNvPr>
          <p:cNvSpPr txBox="1">
            <a:spLocks noChangeArrowheads="1"/>
          </p:cNvSpPr>
          <p:nvPr/>
        </p:nvSpPr>
        <p:spPr bwMode="auto">
          <a:xfrm>
            <a:off x="357968" y="380635"/>
            <a:ext cx="5767388" cy="4683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200" b="0" i="0" u="none" strike="noStrike" cap="none" normalizeH="0" baseline="0">
                <a:ln>
                  <a:noFill/>
                </a:ln>
                <a:solidFill>
                  <a:srgbClr val="000000"/>
                </a:solidFill>
                <a:effectLst/>
                <a:latin typeface="Eras Demi ITC" panose="020B0805030504020804" pitchFamily="34" charset="0"/>
              </a:rPr>
              <a:t>Investigating the project</a:t>
            </a:r>
            <a:r>
              <a:rPr lang="en-GB" altLang="en-US" sz="2200" i="1">
                <a:solidFill>
                  <a:srgbClr val="000000"/>
                </a:solidFill>
                <a:latin typeface="Eras Demi ITC" panose="020B0805030504020804" pitchFamily="34" charset="0"/>
              </a:rPr>
              <a:t>:</a:t>
            </a:r>
            <a:r>
              <a:rPr lang="en-GB" altLang="en-US" sz="2200" b="1" i="1">
                <a:solidFill>
                  <a:srgbClr val="000000"/>
                </a:solidFill>
                <a:latin typeface="Eras Demi ITC" panose="020B0805030504020804" pitchFamily="34" charset="0"/>
              </a:rPr>
              <a:t>  </a:t>
            </a:r>
            <a:r>
              <a:rPr lang="en-GB" altLang="en-US" sz="3200" b="1" i="1">
                <a:solidFill>
                  <a:srgbClr val="000000"/>
                </a:solidFill>
                <a:latin typeface="Eras Demi ITC" panose="020B0805030504020804" pitchFamily="34" charset="0"/>
              </a:rPr>
              <a:t>P</a:t>
            </a:r>
            <a:r>
              <a:rPr kumimoji="0" lang="en-GB" altLang="en-US" sz="3200" b="1" i="1" u="none" strike="noStrike" cap="none" normalizeH="0" baseline="0">
                <a:ln>
                  <a:noFill/>
                </a:ln>
                <a:solidFill>
                  <a:srgbClr val="000000"/>
                </a:solidFill>
                <a:effectLst/>
                <a:latin typeface="Eras Demi ITC" panose="020B0805030504020804" pitchFamily="34" charset="0"/>
              </a:rPr>
              <a:t>ine</a:t>
            </a:r>
            <a:endParaRPr kumimoji="0" lang="en-US" altLang="en-US" sz="1800" b="0" i="0" u="none" strike="noStrike" cap="none" normalizeH="0" baseline="0">
              <a:ln>
                <a:noFill/>
              </a:ln>
              <a:solidFill>
                <a:schemeClr val="tx1"/>
              </a:solidFill>
              <a:effectLst/>
              <a:latin typeface="Eras Demi ITC" panose="020B0805030504020804" pitchFamily="34" charset="0"/>
            </a:endParaRPr>
          </a:p>
        </p:txBody>
      </p:sp>
      <p:sp>
        <p:nvSpPr>
          <p:cNvPr id="3" name="Text Box 3">
            <a:extLst>
              <a:ext uri="{FF2B5EF4-FFF2-40B4-BE49-F238E27FC236}">
                <a16:creationId xmlns:a16="http://schemas.microsoft.com/office/drawing/2014/main" id="{67284B22-EBC3-40D4-B46E-EB6F39EFC370}"/>
              </a:ext>
            </a:extLst>
          </p:cNvPr>
          <p:cNvSpPr txBox="1">
            <a:spLocks noChangeArrowheads="1"/>
          </p:cNvSpPr>
          <p:nvPr/>
        </p:nvSpPr>
        <p:spPr bwMode="auto">
          <a:xfrm>
            <a:off x="6845167" y="5550569"/>
            <a:ext cx="2138785" cy="1063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Demi ITC" panose="020B0805030504020804" pitchFamily="34" charset="0"/>
              </a:rPr>
              <a:t>Draw a typical softwood branch and leaves in this box.</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200" b="0" i="0" u="none" strike="noStrike" cap="none" normalizeH="0" baseline="0">
                <a:ln>
                  <a:noFill/>
                </a:ln>
                <a:solidFill>
                  <a:srgbClr val="000000"/>
                </a:solidFill>
                <a:effectLst/>
                <a:latin typeface="Eras Demi ITC" panose="020B0805030504020804" pitchFamily="34" charset="0"/>
              </a:rPr>
              <a:t>Label the drawing.</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200" b="0" i="0" u="none" strike="noStrike" cap="none" normalizeH="0" baseline="0">
                <a:ln>
                  <a:noFill/>
                </a:ln>
                <a:solidFill>
                  <a:srgbClr val="000000"/>
                </a:solidFill>
                <a:effectLst/>
                <a:latin typeface="Eras Demi ITC" panose="020B0805030504020804" pitchFamily="34" charset="0"/>
              </a:rPr>
              <a:t>Draw it in colour</a:t>
            </a:r>
            <a:endParaRPr kumimoji="0" lang="en-US" altLang="en-US" sz="1800" b="0" i="0" u="none" strike="noStrike" cap="none" normalizeH="0" baseline="0">
              <a:ln>
                <a:noFill/>
              </a:ln>
              <a:solidFill>
                <a:schemeClr val="tx1"/>
              </a:solidFill>
              <a:effectLst/>
              <a:latin typeface="Eras Demi ITC" panose="020B0805030504020804" pitchFamily="34" charset="0"/>
            </a:endParaRPr>
          </a:p>
        </p:txBody>
      </p:sp>
      <p:sp>
        <p:nvSpPr>
          <p:cNvPr id="4" name="Text Box 4">
            <a:extLst>
              <a:ext uri="{FF2B5EF4-FFF2-40B4-BE49-F238E27FC236}">
                <a16:creationId xmlns:a16="http://schemas.microsoft.com/office/drawing/2014/main" id="{56DAD482-4B76-41BF-9AD0-5DDA549D94B4}"/>
              </a:ext>
            </a:extLst>
          </p:cNvPr>
          <p:cNvSpPr txBox="1">
            <a:spLocks noChangeArrowheads="1"/>
          </p:cNvSpPr>
          <p:nvPr/>
        </p:nvSpPr>
        <p:spPr bwMode="auto">
          <a:xfrm>
            <a:off x="3432685" y="5522529"/>
            <a:ext cx="2655871" cy="133006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Demi ITC" panose="020B0805030504020804" pitchFamily="34" charset="0"/>
              </a:rPr>
              <a:t>Draw in colour a cross section of a tree in the box. Make sure you label;</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200" b="0" i="0" u="none" strike="noStrike" cap="none" normalizeH="0" baseline="0">
                <a:ln>
                  <a:noFill/>
                </a:ln>
                <a:solidFill>
                  <a:srgbClr val="000000"/>
                </a:solidFill>
                <a:effectLst/>
                <a:latin typeface="Eras Demi ITC" panose="020B0805030504020804" pitchFamily="34" charset="0"/>
              </a:rPr>
              <a:t>Growth rings </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200" b="0" i="0" u="none" strike="noStrike" cap="none" normalizeH="0" baseline="0">
                <a:ln>
                  <a:noFill/>
                </a:ln>
                <a:solidFill>
                  <a:srgbClr val="000000"/>
                </a:solidFill>
                <a:effectLst/>
                <a:latin typeface="Eras Demi ITC" panose="020B0805030504020804" pitchFamily="34" charset="0"/>
              </a:rPr>
              <a:t>Bark</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ltLang="en-US" sz="1200">
                <a:solidFill>
                  <a:srgbClr val="000000"/>
                </a:solidFill>
                <a:latin typeface="Eras Demi ITC" panose="020B0805030504020804" pitchFamily="34" charset="0"/>
              </a:rPr>
              <a:t>B</a:t>
            </a:r>
            <a:r>
              <a:rPr kumimoji="0" lang="en-GB" altLang="en-US" sz="1200" b="0" i="0" u="none" strike="noStrike" cap="none" normalizeH="0" baseline="0">
                <a:ln>
                  <a:noFill/>
                </a:ln>
                <a:solidFill>
                  <a:srgbClr val="000000"/>
                </a:solidFill>
                <a:effectLst/>
                <a:latin typeface="Eras Demi ITC" panose="020B0805030504020804" pitchFamily="34" charset="0"/>
              </a:rPr>
              <a:t>ranch</a:t>
            </a:r>
            <a:endParaRPr kumimoji="0" lang="en-US" altLang="en-US" sz="1800" b="0" i="0" u="none" strike="noStrike" cap="none" normalizeH="0" baseline="0">
              <a:ln>
                <a:noFill/>
              </a:ln>
              <a:solidFill>
                <a:schemeClr val="tx1"/>
              </a:solidFill>
              <a:effectLst/>
              <a:latin typeface="Eras Demi ITC" panose="020B0805030504020804" pitchFamily="34" charset="0"/>
            </a:endParaRPr>
          </a:p>
        </p:txBody>
      </p:sp>
      <p:sp>
        <p:nvSpPr>
          <p:cNvPr id="7" name="Rectangle 7">
            <a:extLst>
              <a:ext uri="{FF2B5EF4-FFF2-40B4-BE49-F238E27FC236}">
                <a16:creationId xmlns:a16="http://schemas.microsoft.com/office/drawing/2014/main" id="{5626AB32-0154-4816-B86C-998861093493}"/>
              </a:ext>
            </a:extLst>
          </p:cNvPr>
          <p:cNvSpPr>
            <a:spLocks noChangeArrowheads="1"/>
          </p:cNvSpPr>
          <p:nvPr/>
        </p:nvSpPr>
        <p:spPr bwMode="auto">
          <a:xfrm>
            <a:off x="235146" y="1307429"/>
            <a:ext cx="2895396" cy="4171161"/>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8" name="Text Box 8">
            <a:extLst>
              <a:ext uri="{FF2B5EF4-FFF2-40B4-BE49-F238E27FC236}">
                <a16:creationId xmlns:a16="http://schemas.microsoft.com/office/drawing/2014/main" id="{D56AC868-AF11-439F-B3A9-91BE8A45734E}"/>
              </a:ext>
            </a:extLst>
          </p:cNvPr>
          <p:cNvSpPr txBox="1">
            <a:spLocks noChangeArrowheads="1"/>
          </p:cNvSpPr>
          <p:nvPr/>
        </p:nvSpPr>
        <p:spPr bwMode="auto">
          <a:xfrm>
            <a:off x="537289" y="5656009"/>
            <a:ext cx="2138785" cy="1063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Demi ITC" panose="020B0805030504020804" pitchFamily="34" charset="0"/>
              </a:rPr>
              <a:t>Draw a typical pine tree in this box.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200" b="0" i="0" u="none" strike="noStrike" cap="none" normalizeH="0" baseline="0">
                <a:ln>
                  <a:noFill/>
                </a:ln>
                <a:solidFill>
                  <a:srgbClr val="000000"/>
                </a:solidFill>
                <a:effectLst/>
                <a:latin typeface="Eras Demi ITC" panose="020B0805030504020804" pitchFamily="34" charset="0"/>
              </a:rPr>
              <a:t>Make sure it is in colour</a:t>
            </a:r>
            <a:endParaRPr kumimoji="0" lang="en-US" altLang="en-US" sz="1800" b="0" i="0" u="none" strike="noStrike" cap="none" normalizeH="0" baseline="0">
              <a:ln>
                <a:noFill/>
              </a:ln>
              <a:solidFill>
                <a:schemeClr val="tx1"/>
              </a:solidFill>
              <a:effectLst/>
              <a:latin typeface="Eras Demi ITC" panose="020B0805030504020804" pitchFamily="34" charset="0"/>
            </a:endParaRPr>
          </a:p>
        </p:txBody>
      </p:sp>
      <p:sp>
        <p:nvSpPr>
          <p:cNvPr id="9" name="Rectangle 7">
            <a:extLst>
              <a:ext uri="{FF2B5EF4-FFF2-40B4-BE49-F238E27FC236}">
                <a16:creationId xmlns:a16="http://schemas.microsoft.com/office/drawing/2014/main" id="{D109F31F-E47D-489E-9FDC-1FECBBAE509A}"/>
              </a:ext>
            </a:extLst>
          </p:cNvPr>
          <p:cNvSpPr>
            <a:spLocks noChangeArrowheads="1"/>
          </p:cNvSpPr>
          <p:nvPr/>
        </p:nvSpPr>
        <p:spPr bwMode="auto">
          <a:xfrm>
            <a:off x="3338151" y="1307429"/>
            <a:ext cx="2895396" cy="4171161"/>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0" name="Rectangle 7">
            <a:extLst>
              <a:ext uri="{FF2B5EF4-FFF2-40B4-BE49-F238E27FC236}">
                <a16:creationId xmlns:a16="http://schemas.microsoft.com/office/drawing/2014/main" id="{E2FCCDA6-D57B-455E-B6B4-A1469106C8C0}"/>
              </a:ext>
            </a:extLst>
          </p:cNvPr>
          <p:cNvSpPr>
            <a:spLocks noChangeArrowheads="1"/>
          </p:cNvSpPr>
          <p:nvPr/>
        </p:nvSpPr>
        <p:spPr bwMode="auto">
          <a:xfrm>
            <a:off x="6441157" y="1307431"/>
            <a:ext cx="2895396" cy="4171161"/>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11" name="Picture 2">
            <a:extLst>
              <a:ext uri="{FF2B5EF4-FFF2-40B4-BE49-F238E27FC236}">
                <a16:creationId xmlns:a16="http://schemas.microsoft.com/office/drawing/2014/main" id="{F905FBFE-BD95-484A-A45F-AF6D3428639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1212811" flipV="1">
            <a:off x="8555208" y="5993457"/>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28D6BE80-F31F-4B42-8731-F84B6A166A29}"/>
              </a:ext>
            </a:extLst>
          </p:cNvPr>
          <p:cNvSpPr/>
          <p:nvPr/>
        </p:nvSpPr>
        <p:spPr>
          <a:xfrm>
            <a:off x="8983952" y="6305892"/>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17291230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3">
            <a:extLst>
              <a:ext uri="{FF2B5EF4-FFF2-40B4-BE49-F238E27FC236}">
                <a16:creationId xmlns:a16="http://schemas.microsoft.com/office/drawing/2014/main" id="{B4589FD2-C295-4F88-BB40-0224677DC5CA}"/>
              </a:ext>
            </a:extLst>
          </p:cNvPr>
          <p:cNvSpPr txBox="1">
            <a:spLocks noChangeArrowheads="1"/>
          </p:cNvSpPr>
          <p:nvPr/>
        </p:nvSpPr>
        <p:spPr bwMode="auto">
          <a:xfrm>
            <a:off x="273169" y="122632"/>
            <a:ext cx="3792537" cy="492125"/>
          </a:xfrm>
          <a:prstGeom prst="rect">
            <a:avLst/>
          </a:prstGeom>
          <a:noFill/>
          <a:ln w="3175" algn="in">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200" b="0" i="0" u="none" strike="noStrike" cap="none" normalizeH="0" baseline="0">
                <a:ln>
                  <a:noFill/>
                </a:ln>
                <a:solidFill>
                  <a:srgbClr val="000000"/>
                </a:solidFill>
                <a:effectLst/>
                <a:latin typeface="Eras Demi ITC" panose="020B0805030504020804" pitchFamily="34" charset="0"/>
              </a:rPr>
              <a:t>Manufacturing  </a:t>
            </a:r>
            <a:r>
              <a:rPr lang="en-GB" altLang="en-US" sz="2800" b="1" i="1">
                <a:solidFill>
                  <a:srgbClr val="000000"/>
                </a:solidFill>
                <a:latin typeface="Eras Demi ITC" panose="020B0805030504020804" pitchFamily="34" charset="0"/>
              </a:rPr>
              <a:t>T</a:t>
            </a:r>
            <a:r>
              <a:rPr kumimoji="0" lang="en-GB" altLang="en-US" sz="2800" b="1" i="1" u="none" strike="noStrike" cap="none" normalizeH="0" baseline="0">
                <a:ln>
                  <a:noFill/>
                </a:ln>
                <a:solidFill>
                  <a:srgbClr val="000000"/>
                </a:solidFill>
                <a:effectLst/>
                <a:latin typeface="Eras Demi ITC" panose="020B0805030504020804" pitchFamily="34" charset="0"/>
              </a:rPr>
              <a:t>ools</a:t>
            </a:r>
            <a:endParaRPr kumimoji="0" lang="en-US" altLang="en-US" sz="1800" b="0" i="0" u="none" strike="noStrike" cap="none" normalizeH="0" baseline="0">
              <a:ln>
                <a:noFill/>
              </a:ln>
              <a:solidFill>
                <a:schemeClr val="tx1"/>
              </a:solidFill>
              <a:effectLst/>
              <a:latin typeface="Eras Demi ITC" panose="020B0805030504020804" pitchFamily="34" charset="0"/>
            </a:endParaRPr>
          </a:p>
        </p:txBody>
      </p:sp>
      <p:pic>
        <p:nvPicPr>
          <p:cNvPr id="7172" name="Picture 4" descr="Image result for tenon saw">
            <a:extLst>
              <a:ext uri="{FF2B5EF4-FFF2-40B4-BE49-F238E27FC236}">
                <a16:creationId xmlns:a16="http://schemas.microsoft.com/office/drawing/2014/main" id="{0A3852B8-CC80-4ED4-B4BB-C8CDC72D65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79600" y="900232"/>
            <a:ext cx="162242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7173" name="Picture 5" descr="Image result for coping  saw">
            <a:extLst>
              <a:ext uri="{FF2B5EF4-FFF2-40B4-BE49-F238E27FC236}">
                <a16:creationId xmlns:a16="http://schemas.microsoft.com/office/drawing/2014/main" id="{78542387-A340-43EF-B858-3041612731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26242" b="25366"/>
          <a:stretch>
            <a:fillRect/>
          </a:stretch>
        </p:blipFill>
        <p:spPr bwMode="auto">
          <a:xfrm>
            <a:off x="2348705" y="4592278"/>
            <a:ext cx="1871663"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7174" name="Picture 6" descr="Image result for try square">
            <a:extLst>
              <a:ext uri="{FF2B5EF4-FFF2-40B4-BE49-F238E27FC236}">
                <a16:creationId xmlns:a16="http://schemas.microsoft.com/office/drawing/2014/main" id="{123FEFF4-821B-404C-A039-1D937E7EC57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6506" y="2408386"/>
            <a:ext cx="1335088" cy="69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7175" name="Picture 7" descr="Image result for disc sander">
            <a:extLst>
              <a:ext uri="{FF2B5EF4-FFF2-40B4-BE49-F238E27FC236}">
                <a16:creationId xmlns:a16="http://schemas.microsoft.com/office/drawing/2014/main" id="{3073B5B3-3982-4A92-9452-ACFC1E6DAF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62394" y="2276066"/>
            <a:ext cx="1103312" cy="110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7176" name="Picture 8" descr="Image result for pillar drill">
            <a:extLst>
              <a:ext uri="{FF2B5EF4-FFF2-40B4-BE49-F238E27FC236}">
                <a16:creationId xmlns:a16="http://schemas.microsoft.com/office/drawing/2014/main" id="{E31F822E-8CD4-4198-AE40-1A965355306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l="22017" r="24397"/>
          <a:stretch>
            <a:fillRect/>
          </a:stretch>
        </p:blipFill>
        <p:spPr bwMode="auto">
          <a:xfrm>
            <a:off x="407988" y="4265344"/>
            <a:ext cx="990928" cy="1847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7177" name="Picture 9">
            <a:extLst>
              <a:ext uri="{FF2B5EF4-FFF2-40B4-BE49-F238E27FC236}">
                <a16:creationId xmlns:a16="http://schemas.microsoft.com/office/drawing/2014/main" id="{CFE95D21-9854-481D-8EDD-B2743A11BBF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95056" y="4593817"/>
            <a:ext cx="162560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7178" name="Picture 10" descr="Image result for rasp">
            <a:extLst>
              <a:ext uri="{FF2B5EF4-FFF2-40B4-BE49-F238E27FC236}">
                <a16:creationId xmlns:a16="http://schemas.microsoft.com/office/drawing/2014/main" id="{AB8C7746-62AC-4B06-9842-A5DD3F904769}"/>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101681" y="5031015"/>
            <a:ext cx="2111375"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4" name="Text Box 11">
            <a:extLst>
              <a:ext uri="{FF2B5EF4-FFF2-40B4-BE49-F238E27FC236}">
                <a16:creationId xmlns:a16="http://schemas.microsoft.com/office/drawing/2014/main" id="{BC611511-3089-4E2A-9FF4-A5DBFD6DDF68}"/>
              </a:ext>
            </a:extLst>
          </p:cNvPr>
          <p:cNvSpPr txBox="1">
            <a:spLocks noChangeArrowheads="1"/>
          </p:cNvSpPr>
          <p:nvPr/>
        </p:nvSpPr>
        <p:spPr bwMode="auto">
          <a:xfrm>
            <a:off x="7676328" y="1669034"/>
            <a:ext cx="2649671" cy="2596310"/>
          </a:xfrm>
          <a:prstGeom prst="rect">
            <a:avLst/>
          </a:prstGeom>
          <a:noFill/>
          <a:ln>
            <a:noFill/>
          </a:ln>
          <a:effectLst/>
          <a:extLst>
            <a:ext uri="{909E8E84-426E-40DD-AFC4-6F175D3DCCD1}">
              <a14:hiddenFill xmlns:a14="http://schemas.microsoft.com/office/drawing/2010/main">
                <a:solidFill>
                  <a:srgbClr val="0000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a:ln>
                  <a:noFill/>
                </a:ln>
                <a:solidFill>
                  <a:srgbClr val="000000"/>
                </a:solidFill>
                <a:effectLst/>
                <a:latin typeface="Eras Light ITC" panose="020B0402030504020804" pitchFamily="34" charset="0"/>
              </a:rPr>
              <a:t>try square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err="1">
                <a:ln>
                  <a:noFill/>
                </a:ln>
                <a:solidFill>
                  <a:srgbClr val="000000"/>
                </a:solidFill>
                <a:effectLst/>
                <a:latin typeface="Eras Light ITC" panose="020B0402030504020804" pitchFamily="34" charset="0"/>
              </a:rPr>
              <a:t>neont</a:t>
            </a:r>
            <a:r>
              <a:rPr kumimoji="0" lang="en-GB" altLang="en-US" sz="2000" b="1" i="0" u="none" strike="noStrike" cap="none" normalizeH="0" baseline="0">
                <a:ln>
                  <a:noFill/>
                </a:ln>
                <a:solidFill>
                  <a:srgbClr val="000000"/>
                </a:solidFill>
                <a:effectLst/>
                <a:latin typeface="Eras Light ITC" panose="020B0402030504020804" pitchFamily="34" charset="0"/>
              </a:rPr>
              <a:t> was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a:ln>
                  <a:noFill/>
                </a:ln>
                <a:solidFill>
                  <a:srgbClr val="000000"/>
                </a:solidFill>
                <a:effectLst/>
                <a:latin typeface="Eras Light ITC" panose="020B0402030504020804" pitchFamily="34" charset="0"/>
              </a:rPr>
              <a:t>rasp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err="1">
                <a:ln>
                  <a:noFill/>
                </a:ln>
                <a:solidFill>
                  <a:srgbClr val="000000"/>
                </a:solidFill>
                <a:effectLst/>
                <a:latin typeface="Eras Light ITC" panose="020B0402030504020804" pitchFamily="34" charset="0"/>
              </a:rPr>
              <a:t>ginands</a:t>
            </a:r>
            <a:r>
              <a:rPr kumimoji="0" lang="en-GB" altLang="en-US" sz="2000" b="1" i="0" u="none" strike="noStrike" cap="none" normalizeH="0" baseline="0">
                <a:ln>
                  <a:noFill/>
                </a:ln>
                <a:solidFill>
                  <a:srgbClr val="000000"/>
                </a:solidFill>
                <a:effectLst/>
                <a:latin typeface="Eras Light ITC" panose="020B0402030504020804" pitchFamily="34" charset="0"/>
              </a:rPr>
              <a:t> </a:t>
            </a:r>
            <a:r>
              <a:rPr lang="en-GB" altLang="en-US" sz="2000" b="1" err="1">
                <a:solidFill>
                  <a:srgbClr val="000000"/>
                </a:solidFill>
                <a:latin typeface="Eras Light ITC" panose="020B0402030504020804" pitchFamily="34" charset="0"/>
              </a:rPr>
              <a:t>c</a:t>
            </a:r>
            <a:r>
              <a:rPr kumimoji="0" lang="en-GB" altLang="en-US" sz="2000" b="1" i="0" u="none" strike="noStrike" cap="none" normalizeH="0" baseline="0" err="1">
                <a:ln>
                  <a:noFill/>
                </a:ln>
                <a:solidFill>
                  <a:srgbClr val="000000"/>
                </a:solidFill>
                <a:effectLst/>
                <a:latin typeface="Eras Light ITC" panose="020B0402030504020804" pitchFamily="34" charset="0"/>
              </a:rPr>
              <a:t>klob</a:t>
            </a:r>
            <a:r>
              <a:rPr kumimoji="0" lang="en-GB" altLang="en-US" sz="2000" b="1" i="0" u="none" strike="noStrike" cap="none" normalizeH="0" baseline="0">
                <a:ln>
                  <a:noFill/>
                </a:ln>
                <a:solidFill>
                  <a:srgbClr val="000000"/>
                </a:solidFill>
                <a:effectLst/>
                <a:latin typeface="Eras Light ITC" panose="020B0402030504020804" pitchFamily="34" charset="0"/>
              </a:rPr>
              <a:t>	</a:t>
            </a:r>
            <a:endParaRPr lang="en-GB" altLang="en-US" sz="2000" b="1">
              <a:solidFill>
                <a:srgbClr val="000000"/>
              </a:solidFill>
              <a:latin typeface="Eras Light ITC" panose="020B04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err="1">
                <a:ln>
                  <a:noFill/>
                </a:ln>
                <a:solidFill>
                  <a:srgbClr val="000000"/>
                </a:solidFill>
                <a:effectLst/>
                <a:latin typeface="Eras Light ITC" panose="020B0402030504020804" pitchFamily="34" charset="0"/>
              </a:rPr>
              <a:t>scid</a:t>
            </a:r>
            <a:r>
              <a:rPr kumimoji="0" lang="en-GB" altLang="en-US" sz="2000" b="1" i="0" u="none" strike="noStrike" cap="none" normalizeH="0" baseline="0">
                <a:ln>
                  <a:noFill/>
                </a:ln>
                <a:solidFill>
                  <a:srgbClr val="000000"/>
                </a:solidFill>
                <a:effectLst/>
                <a:latin typeface="Eras Light ITC" panose="020B0402030504020804" pitchFamily="34" charset="0"/>
              </a:rPr>
              <a:t> </a:t>
            </a:r>
            <a:r>
              <a:rPr kumimoji="0" lang="en-GB" altLang="en-US" sz="2000" b="1" i="0" u="none" strike="noStrike" cap="none" normalizeH="0" baseline="0" err="1">
                <a:ln>
                  <a:noFill/>
                </a:ln>
                <a:solidFill>
                  <a:srgbClr val="000000"/>
                </a:solidFill>
                <a:effectLst/>
                <a:latin typeface="Eras Light ITC" panose="020B0402030504020804" pitchFamily="34" charset="0"/>
              </a:rPr>
              <a:t>sneard</a:t>
            </a:r>
            <a:r>
              <a:rPr kumimoji="0" lang="en-GB" altLang="en-US" sz="2000" b="1" i="0" u="none" strike="noStrike" cap="none" normalizeH="0" baseline="0">
                <a:ln>
                  <a:noFill/>
                </a:ln>
                <a:solidFill>
                  <a:srgbClr val="000000"/>
                </a:solidFill>
                <a:effectLst/>
                <a:latin typeface="Eras Light ITC" panose="020B04020305040208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err="1">
                <a:ln>
                  <a:noFill/>
                </a:ln>
                <a:solidFill>
                  <a:srgbClr val="000000"/>
                </a:solidFill>
                <a:effectLst/>
                <a:latin typeface="Eras Light ITC" panose="020B0402030504020804" pitchFamily="34" charset="0"/>
              </a:rPr>
              <a:t>forsner</a:t>
            </a:r>
            <a:r>
              <a:rPr kumimoji="0" lang="en-GB" altLang="en-US" sz="2000" b="1" i="0" u="none" strike="noStrike" cap="none" normalizeH="0" baseline="0">
                <a:ln>
                  <a:noFill/>
                </a:ln>
                <a:solidFill>
                  <a:srgbClr val="000000"/>
                </a:solidFill>
                <a:effectLst/>
                <a:latin typeface="Eras Light ITC" panose="020B0402030504020804" pitchFamily="34" charset="0"/>
              </a:rPr>
              <a:t> bit</a:t>
            </a:r>
            <a:endParaRPr lang="en-GB" altLang="en-US" sz="2000" b="1">
              <a:solidFill>
                <a:srgbClr val="000000"/>
              </a:solidFill>
              <a:latin typeface="Eras Light ITC" panose="020B04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err="1">
                <a:ln>
                  <a:noFill/>
                </a:ln>
                <a:solidFill>
                  <a:srgbClr val="000000"/>
                </a:solidFill>
                <a:effectLst/>
                <a:latin typeface="Eras Light ITC" panose="020B0402030504020804" pitchFamily="34" charset="0"/>
              </a:rPr>
              <a:t>praill</a:t>
            </a:r>
            <a:r>
              <a:rPr kumimoji="0" lang="en-GB" altLang="en-US" sz="2000" b="1" i="0" u="none" strike="noStrike" cap="none" normalizeH="0" baseline="0">
                <a:ln>
                  <a:noFill/>
                </a:ln>
                <a:solidFill>
                  <a:srgbClr val="000000"/>
                </a:solidFill>
                <a:effectLst/>
                <a:latin typeface="Eras Light ITC" panose="020B0402030504020804" pitchFamily="34" charset="0"/>
              </a:rPr>
              <a:t> </a:t>
            </a:r>
            <a:r>
              <a:rPr kumimoji="0" lang="en-GB" altLang="en-US" sz="2000" b="1" i="0" u="none" strike="noStrike" cap="none" normalizeH="0" baseline="0" err="1">
                <a:ln>
                  <a:noFill/>
                </a:ln>
                <a:solidFill>
                  <a:srgbClr val="000000"/>
                </a:solidFill>
                <a:effectLst/>
                <a:latin typeface="Eras Light ITC" panose="020B0402030504020804" pitchFamily="34" charset="0"/>
              </a:rPr>
              <a:t>llird</a:t>
            </a:r>
            <a:r>
              <a:rPr kumimoji="0" lang="en-GB" altLang="en-US" sz="2000" b="1" i="0" u="none" strike="noStrike" cap="none" normalizeH="0" baseline="0">
                <a:ln>
                  <a:noFill/>
                </a:ln>
                <a:solidFill>
                  <a:srgbClr val="000000"/>
                </a:solidFill>
                <a:effectLst/>
                <a:latin typeface="Eras Light ITC" panose="020B04020305040208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2000" b="1" err="1">
                <a:solidFill>
                  <a:srgbClr val="000000"/>
                </a:solidFill>
                <a:latin typeface="Eras Light ITC" panose="020B0402030504020804" pitchFamily="34" charset="0"/>
              </a:rPr>
              <a:t>c</a:t>
            </a:r>
            <a:r>
              <a:rPr kumimoji="0" lang="en-GB" altLang="en-US" sz="2000" b="1" i="0" u="none" strike="noStrike" cap="none" normalizeH="0" baseline="0" err="1">
                <a:ln>
                  <a:noFill/>
                </a:ln>
                <a:solidFill>
                  <a:srgbClr val="000000"/>
                </a:solidFill>
                <a:effectLst/>
                <a:latin typeface="Eras Light ITC" panose="020B0402030504020804" pitchFamily="34" charset="0"/>
              </a:rPr>
              <a:t>ogpin</a:t>
            </a:r>
            <a:r>
              <a:rPr lang="en-GB" altLang="en-US" sz="2000" b="1">
                <a:solidFill>
                  <a:srgbClr val="000000"/>
                </a:solidFill>
                <a:latin typeface="Eras Light ITC" panose="020B0402030504020804" pitchFamily="34" charset="0"/>
              </a:rPr>
              <a:t> </a:t>
            </a:r>
            <a:r>
              <a:rPr kumimoji="0" lang="en-GB" altLang="en-US" sz="2000" b="1" i="0" u="none" strike="noStrike" cap="none" normalizeH="0" baseline="0">
                <a:ln>
                  <a:noFill/>
                </a:ln>
                <a:solidFill>
                  <a:srgbClr val="000000"/>
                </a:solidFill>
                <a:effectLst/>
                <a:latin typeface="Eras Light ITC" panose="020B0402030504020804" pitchFamily="34" charset="0"/>
              </a:rPr>
              <a:t>was</a:t>
            </a:r>
            <a:endParaRPr kumimoji="0" lang="en-US" altLang="en-US" sz="1800" b="1" i="0" u="none" strike="noStrike" cap="none" normalizeH="0" baseline="0">
              <a:ln>
                <a:noFill/>
              </a:ln>
              <a:solidFill>
                <a:schemeClr val="tx1"/>
              </a:solidFill>
              <a:effectLst/>
              <a:latin typeface="Eras Light ITC" panose="020B0402030504020804" pitchFamily="34" charset="0"/>
            </a:endParaRPr>
          </a:p>
        </p:txBody>
      </p:sp>
      <p:sp>
        <p:nvSpPr>
          <p:cNvPr id="5" name="Text Box 12">
            <a:extLst>
              <a:ext uri="{FF2B5EF4-FFF2-40B4-BE49-F238E27FC236}">
                <a16:creationId xmlns:a16="http://schemas.microsoft.com/office/drawing/2014/main" id="{1F4A99DD-0725-4A15-9FE7-A8B9C7506FC6}"/>
              </a:ext>
            </a:extLst>
          </p:cNvPr>
          <p:cNvSpPr txBox="1">
            <a:spLocks noChangeArrowheads="1"/>
          </p:cNvSpPr>
          <p:nvPr/>
        </p:nvSpPr>
        <p:spPr bwMode="auto">
          <a:xfrm>
            <a:off x="177799" y="1076452"/>
            <a:ext cx="5749925" cy="993775"/>
          </a:xfrm>
          <a:prstGeom prst="rect">
            <a:avLst/>
          </a:prstGeom>
          <a:noFill/>
          <a:ln>
            <a:noFill/>
          </a:ln>
          <a:effectLst/>
          <a:extLst>
            <a:ext uri="{909E8E84-426E-40DD-AFC4-6F175D3DCCD1}">
              <a14:hiddenFill xmlns:a14="http://schemas.microsoft.com/office/drawing/2010/main">
                <a:solidFill>
                  <a:srgbClr val="0000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Demi ITC" panose="020B0805030504020804" pitchFamily="34" charset="0"/>
              </a:rPr>
              <a:t>1. </a:t>
            </a:r>
            <a:r>
              <a:rPr lang="en-GB" altLang="en-US" sz="1200">
                <a:solidFill>
                  <a:srgbClr val="000000"/>
                </a:solidFill>
                <a:latin typeface="Eras Demi ITC" panose="020B0805030504020804" pitchFamily="34" charset="0"/>
              </a:rPr>
              <a:t>U</a:t>
            </a:r>
            <a:r>
              <a:rPr kumimoji="0" lang="en-GB" altLang="en-US" sz="1200" b="0" i="0" u="none" strike="noStrike" cap="none" normalizeH="0" baseline="0">
                <a:ln>
                  <a:noFill/>
                </a:ln>
                <a:solidFill>
                  <a:srgbClr val="000000"/>
                </a:solidFill>
                <a:effectLst/>
                <a:latin typeface="Eras Demi ITC" panose="020B0805030504020804" pitchFamily="34" charset="0"/>
              </a:rPr>
              <a:t>nscramble the names of the tools you have used before,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Demi ITC" panose="020B0805030504020804" pitchFamily="34" charset="0"/>
              </a:rPr>
              <a:t>    the new tools have not been scrambled. They are the </a:t>
            </a:r>
            <a:r>
              <a:rPr kumimoji="0" lang="en-GB" altLang="en-US" sz="1200" b="0" i="0" u="none" strike="noStrike" cap="none" normalizeH="0" baseline="0" err="1">
                <a:ln>
                  <a:noFill/>
                </a:ln>
                <a:solidFill>
                  <a:srgbClr val="000000"/>
                </a:solidFill>
                <a:effectLst/>
                <a:latin typeface="Eras Demi ITC" panose="020B0805030504020804" pitchFamily="34" charset="0"/>
              </a:rPr>
              <a:t>forsner</a:t>
            </a:r>
            <a:r>
              <a:rPr kumimoji="0" lang="en-GB" altLang="en-US" sz="1200" b="0" i="0" u="none" strike="noStrike" cap="none" normalizeH="0" baseline="0">
                <a:ln>
                  <a:noFill/>
                </a:ln>
                <a:solidFill>
                  <a:srgbClr val="000000"/>
                </a:solidFill>
                <a:effectLst/>
                <a:latin typeface="Eras Demi ITC" panose="020B0805030504020804" pitchFamily="34" charset="0"/>
              </a:rPr>
              <a:t> bit,</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Demi ITC" panose="020B0805030504020804" pitchFamily="34" charset="0"/>
              </a:rPr>
              <a:t>    the rasp and the try square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Demi ITC" panose="020B0805030504020804" pitchFamily="34" charset="0"/>
              </a:rPr>
              <a:t>2. Write them by the photograph of the correct tool or machine</a:t>
            </a:r>
            <a:endParaRPr kumimoji="0" lang="en-US" altLang="en-US" sz="1200" b="0" i="0" u="none" strike="noStrike" cap="none" normalizeH="0" baseline="0">
              <a:ln>
                <a:noFill/>
              </a:ln>
              <a:solidFill>
                <a:schemeClr val="tx1"/>
              </a:solidFill>
              <a:effectLst/>
              <a:latin typeface="Eras Demi ITC" panose="020B0805030504020804" pitchFamily="34" charset="0"/>
            </a:endParaRPr>
          </a:p>
        </p:txBody>
      </p:sp>
      <p:sp>
        <p:nvSpPr>
          <p:cNvPr id="6" name="Rectangle 13">
            <a:extLst>
              <a:ext uri="{FF2B5EF4-FFF2-40B4-BE49-F238E27FC236}">
                <a16:creationId xmlns:a16="http://schemas.microsoft.com/office/drawing/2014/main" id="{2D77CA0F-D736-4C9D-8C85-B026A89B20D6}"/>
              </a:ext>
            </a:extLst>
          </p:cNvPr>
          <p:cNvSpPr>
            <a:spLocks noChangeArrowheads="1"/>
          </p:cNvSpPr>
          <p:nvPr/>
        </p:nvSpPr>
        <p:spPr bwMode="auto">
          <a:xfrm>
            <a:off x="4895056" y="6115728"/>
            <a:ext cx="1774825" cy="423862"/>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7" name="Rectangle 14">
            <a:extLst>
              <a:ext uri="{FF2B5EF4-FFF2-40B4-BE49-F238E27FC236}">
                <a16:creationId xmlns:a16="http://schemas.microsoft.com/office/drawing/2014/main" id="{55CA4E88-73A3-45EB-8568-DEBB7F3D05F0}"/>
              </a:ext>
            </a:extLst>
          </p:cNvPr>
          <p:cNvSpPr>
            <a:spLocks noChangeArrowheads="1"/>
          </p:cNvSpPr>
          <p:nvPr/>
        </p:nvSpPr>
        <p:spPr bwMode="auto">
          <a:xfrm>
            <a:off x="6350" y="9131300"/>
            <a:ext cx="1774825" cy="423863"/>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8" name="Rectangle 15">
            <a:extLst>
              <a:ext uri="{FF2B5EF4-FFF2-40B4-BE49-F238E27FC236}">
                <a16:creationId xmlns:a16="http://schemas.microsoft.com/office/drawing/2014/main" id="{4E04738B-7DF0-4638-B22D-665B50AFE1FF}"/>
              </a:ext>
            </a:extLst>
          </p:cNvPr>
          <p:cNvSpPr>
            <a:spLocks noChangeArrowheads="1"/>
          </p:cNvSpPr>
          <p:nvPr/>
        </p:nvSpPr>
        <p:spPr bwMode="auto">
          <a:xfrm>
            <a:off x="2165350" y="9148763"/>
            <a:ext cx="1774825" cy="423862"/>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9" name="Rectangle 16">
            <a:extLst>
              <a:ext uri="{FF2B5EF4-FFF2-40B4-BE49-F238E27FC236}">
                <a16:creationId xmlns:a16="http://schemas.microsoft.com/office/drawing/2014/main" id="{02B5E147-8A77-4BA6-B543-90D8106FB315}"/>
              </a:ext>
            </a:extLst>
          </p:cNvPr>
          <p:cNvSpPr>
            <a:spLocks noChangeArrowheads="1"/>
          </p:cNvSpPr>
          <p:nvPr/>
        </p:nvSpPr>
        <p:spPr bwMode="auto">
          <a:xfrm>
            <a:off x="4824413" y="9131300"/>
            <a:ext cx="1774825" cy="423863"/>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0" name="Rectangle 17">
            <a:extLst>
              <a:ext uri="{FF2B5EF4-FFF2-40B4-BE49-F238E27FC236}">
                <a16:creationId xmlns:a16="http://schemas.microsoft.com/office/drawing/2014/main" id="{9B916701-031F-41D4-AE5A-E45CF3D489C9}"/>
              </a:ext>
            </a:extLst>
          </p:cNvPr>
          <p:cNvSpPr>
            <a:spLocks noChangeArrowheads="1"/>
          </p:cNvSpPr>
          <p:nvPr/>
        </p:nvSpPr>
        <p:spPr bwMode="auto">
          <a:xfrm>
            <a:off x="2517774" y="6115727"/>
            <a:ext cx="1774825" cy="423863"/>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1" name="Rectangle 18">
            <a:extLst>
              <a:ext uri="{FF2B5EF4-FFF2-40B4-BE49-F238E27FC236}">
                <a16:creationId xmlns:a16="http://schemas.microsoft.com/office/drawing/2014/main" id="{697BE20C-D5BE-41C1-9568-C9CD542F5E97}"/>
              </a:ext>
            </a:extLst>
          </p:cNvPr>
          <p:cNvSpPr>
            <a:spLocks noChangeArrowheads="1"/>
          </p:cNvSpPr>
          <p:nvPr/>
        </p:nvSpPr>
        <p:spPr bwMode="auto">
          <a:xfrm>
            <a:off x="7200106" y="6115726"/>
            <a:ext cx="1774825" cy="423863"/>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2" name="Rectangle 19">
            <a:extLst>
              <a:ext uri="{FF2B5EF4-FFF2-40B4-BE49-F238E27FC236}">
                <a16:creationId xmlns:a16="http://schemas.microsoft.com/office/drawing/2014/main" id="{044C6D8E-B5EF-471C-AC53-FECDD43986FA}"/>
              </a:ext>
            </a:extLst>
          </p:cNvPr>
          <p:cNvSpPr>
            <a:spLocks noChangeArrowheads="1"/>
          </p:cNvSpPr>
          <p:nvPr/>
        </p:nvSpPr>
        <p:spPr bwMode="auto">
          <a:xfrm>
            <a:off x="4895056" y="3589898"/>
            <a:ext cx="1774825" cy="423862"/>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7188" name="Picture 20" descr="Forstner Bits">
            <a:extLst>
              <a:ext uri="{FF2B5EF4-FFF2-40B4-BE49-F238E27FC236}">
                <a16:creationId xmlns:a16="http://schemas.microsoft.com/office/drawing/2014/main" id="{5BF8F987-F921-4302-AFAE-BEF38F80C7C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7988" y="1908175"/>
            <a:ext cx="1757362" cy="175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13" name="Rectangle 21">
            <a:extLst>
              <a:ext uri="{FF2B5EF4-FFF2-40B4-BE49-F238E27FC236}">
                <a16:creationId xmlns:a16="http://schemas.microsoft.com/office/drawing/2014/main" id="{17367B54-BC89-45D5-ABAE-52682971ADBF}"/>
              </a:ext>
            </a:extLst>
          </p:cNvPr>
          <p:cNvSpPr>
            <a:spLocks noChangeArrowheads="1"/>
          </p:cNvSpPr>
          <p:nvPr/>
        </p:nvSpPr>
        <p:spPr bwMode="auto">
          <a:xfrm>
            <a:off x="225425" y="6109307"/>
            <a:ext cx="1776412" cy="423863"/>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4" name="WordArt 22">
            <a:extLst>
              <a:ext uri="{FF2B5EF4-FFF2-40B4-BE49-F238E27FC236}">
                <a16:creationId xmlns:a16="http://schemas.microsoft.com/office/drawing/2014/main" id="{5EC72208-9119-4B93-B132-DF3FFBA294E8}"/>
              </a:ext>
            </a:extLst>
          </p:cNvPr>
          <p:cNvSpPr>
            <a:spLocks noChangeArrowheads="1" noChangeShapeType="1" noTextEdit="1"/>
          </p:cNvSpPr>
          <p:nvPr/>
        </p:nvSpPr>
        <p:spPr bwMode="auto">
          <a:xfrm>
            <a:off x="6350" y="9596438"/>
            <a:ext cx="1952625" cy="27622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buNone/>
            </a:pPr>
            <a:r>
              <a:rPr lang="en-GB" sz="1800" kern="10" spc="0">
                <a:ln w="9525" algn="ctr">
                  <a:solidFill>
                    <a:srgbClr val="000000"/>
                  </a:solidFill>
                  <a:round/>
                  <a:headEnd/>
                  <a:tailEnd/>
                </a:ln>
                <a:solidFill>
                  <a:srgbClr val="000000"/>
                </a:solidFill>
                <a:effectLst/>
                <a:latin typeface="Tahoma" panose="020B0604030504040204" pitchFamily="34" charset="0"/>
                <a:ea typeface="Tahoma" panose="020B0604030504040204" pitchFamily="34" charset="0"/>
                <a:cs typeface="Tahoma" panose="020B0604030504040204" pitchFamily="34" charset="0"/>
              </a:rPr>
              <a:t>trinket box</a:t>
            </a:r>
          </a:p>
        </p:txBody>
      </p:sp>
      <p:sp>
        <p:nvSpPr>
          <p:cNvPr id="23" name="Rectangle 19">
            <a:extLst>
              <a:ext uri="{FF2B5EF4-FFF2-40B4-BE49-F238E27FC236}">
                <a16:creationId xmlns:a16="http://schemas.microsoft.com/office/drawing/2014/main" id="{266406FA-E4AC-4C79-AC94-C7C9CF3D8D4E}"/>
              </a:ext>
            </a:extLst>
          </p:cNvPr>
          <p:cNvSpPr>
            <a:spLocks noChangeArrowheads="1"/>
          </p:cNvSpPr>
          <p:nvPr/>
        </p:nvSpPr>
        <p:spPr bwMode="auto">
          <a:xfrm>
            <a:off x="2612083" y="3579711"/>
            <a:ext cx="1774825" cy="423862"/>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4" name="Rectangle 19">
            <a:extLst>
              <a:ext uri="{FF2B5EF4-FFF2-40B4-BE49-F238E27FC236}">
                <a16:creationId xmlns:a16="http://schemas.microsoft.com/office/drawing/2014/main" id="{195025BA-1D37-45A1-9765-6FDEFC4741CB}"/>
              </a:ext>
            </a:extLst>
          </p:cNvPr>
          <p:cNvSpPr>
            <a:spLocks noChangeArrowheads="1"/>
          </p:cNvSpPr>
          <p:nvPr/>
        </p:nvSpPr>
        <p:spPr bwMode="auto">
          <a:xfrm>
            <a:off x="5082290" y="1790176"/>
            <a:ext cx="1774825" cy="423862"/>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5" name="Rectangle 19">
            <a:extLst>
              <a:ext uri="{FF2B5EF4-FFF2-40B4-BE49-F238E27FC236}">
                <a16:creationId xmlns:a16="http://schemas.microsoft.com/office/drawing/2014/main" id="{51D19D83-D289-4FA2-A627-54525DE39488}"/>
              </a:ext>
            </a:extLst>
          </p:cNvPr>
          <p:cNvSpPr>
            <a:spLocks noChangeArrowheads="1"/>
          </p:cNvSpPr>
          <p:nvPr/>
        </p:nvSpPr>
        <p:spPr bwMode="auto">
          <a:xfrm>
            <a:off x="240222" y="3601861"/>
            <a:ext cx="1774825" cy="423862"/>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26" name="Picture 2">
            <a:extLst>
              <a:ext uri="{FF2B5EF4-FFF2-40B4-BE49-F238E27FC236}">
                <a16:creationId xmlns:a16="http://schemas.microsoft.com/office/drawing/2014/main" id="{1C2ADB62-4E2E-4E45-8662-C959E874DB76}"/>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rot="11212811" flipV="1">
            <a:off x="7140842" y="284506"/>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27" name="TextBox 26">
            <a:extLst>
              <a:ext uri="{FF2B5EF4-FFF2-40B4-BE49-F238E27FC236}">
                <a16:creationId xmlns:a16="http://schemas.microsoft.com/office/drawing/2014/main" id="{A4F3785C-42B2-44DC-948B-7731F33EC622}"/>
              </a:ext>
            </a:extLst>
          </p:cNvPr>
          <p:cNvSpPr txBox="1"/>
          <p:nvPr/>
        </p:nvSpPr>
        <p:spPr>
          <a:xfrm>
            <a:off x="177799" y="723965"/>
            <a:ext cx="4376813" cy="307777"/>
          </a:xfrm>
          <a:prstGeom prst="rect">
            <a:avLst/>
          </a:prstGeom>
          <a:noFill/>
        </p:spPr>
        <p:txBody>
          <a:bodyPr wrap="square" rtlCol="0">
            <a:spAutoFit/>
          </a:bodyPr>
          <a:lstStyle/>
          <a:p>
            <a:r>
              <a:rPr lang="en-GB" sz="1400" b="1">
                <a:latin typeface="Eras Light ITC" panose="020B0402030504020804" pitchFamily="34" charset="0"/>
              </a:rPr>
              <a:t>LI: Recognise all workshop tools</a:t>
            </a:r>
          </a:p>
        </p:txBody>
      </p:sp>
      <p:sp>
        <p:nvSpPr>
          <p:cNvPr id="28" name="Rectangle 27">
            <a:extLst>
              <a:ext uri="{FF2B5EF4-FFF2-40B4-BE49-F238E27FC236}">
                <a16:creationId xmlns:a16="http://schemas.microsoft.com/office/drawing/2014/main" id="{8D307112-27D3-411A-8E80-1CF0AE14B90E}"/>
              </a:ext>
            </a:extLst>
          </p:cNvPr>
          <p:cNvSpPr/>
          <p:nvPr/>
        </p:nvSpPr>
        <p:spPr>
          <a:xfrm>
            <a:off x="7607900" y="592455"/>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41590397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1">
            <a:extLst>
              <a:ext uri="{FF2B5EF4-FFF2-40B4-BE49-F238E27FC236}">
                <a16:creationId xmlns:a16="http://schemas.microsoft.com/office/drawing/2014/main" id="{5AE5AD16-7BED-4013-8EDF-177BB7516E56}"/>
              </a:ext>
            </a:extLst>
          </p:cNvPr>
          <p:cNvGraphicFramePr>
            <a:graphicFrameLocks noGrp="1"/>
          </p:cNvGraphicFramePr>
          <p:nvPr>
            <p:extLst>
              <p:ext uri="{D42A27DB-BD31-4B8C-83A1-F6EECF244321}">
                <p14:modId xmlns:p14="http://schemas.microsoft.com/office/powerpoint/2010/main" val="1889896847"/>
              </p:ext>
            </p:extLst>
          </p:nvPr>
        </p:nvGraphicFramePr>
        <p:xfrm>
          <a:off x="229088" y="1461135"/>
          <a:ext cx="9066066" cy="5120640"/>
        </p:xfrm>
        <a:graphic>
          <a:graphicData uri="http://schemas.openxmlformats.org/drawingml/2006/table">
            <a:tbl>
              <a:tblPr firstRow="1" bandRow="1">
                <a:tableStyleId>{5940675A-B579-460E-94D1-54222C63F5DA}</a:tableStyleId>
              </a:tblPr>
              <a:tblGrid>
                <a:gridCol w="1809574">
                  <a:extLst>
                    <a:ext uri="{9D8B030D-6E8A-4147-A177-3AD203B41FA5}">
                      <a16:colId xmlns:a16="http://schemas.microsoft.com/office/drawing/2014/main" val="929129688"/>
                    </a:ext>
                  </a:extLst>
                </a:gridCol>
                <a:gridCol w="7256492">
                  <a:extLst>
                    <a:ext uri="{9D8B030D-6E8A-4147-A177-3AD203B41FA5}">
                      <a16:colId xmlns:a16="http://schemas.microsoft.com/office/drawing/2014/main" val="2869347110"/>
                    </a:ext>
                  </a:extLst>
                </a:gridCol>
              </a:tblGrid>
              <a:tr h="0">
                <a:tc>
                  <a:txBody>
                    <a:bodyPr/>
                    <a:lstStyle/>
                    <a:p>
                      <a:r>
                        <a:rPr lang="en-US">
                          <a:solidFill>
                            <a:schemeClr val="tx1"/>
                          </a:solidFill>
                          <a:latin typeface="Eras Demi ITC" panose="020B0805030504020804" pitchFamily="34" charset="0"/>
                        </a:rPr>
                        <a:t>Aesthetics </a:t>
                      </a:r>
                    </a:p>
                  </a:txBody>
                  <a:tcPr>
                    <a:solidFill>
                      <a:schemeClr val="bg1"/>
                    </a:solidFill>
                  </a:tcPr>
                </a:tc>
                <a:tc>
                  <a:txBody>
                    <a:bodyPr/>
                    <a:lstStyle/>
                    <a:p>
                      <a:pPr marL="285750" indent="-285750">
                        <a:buFont typeface="Wingdings" panose="05000000000000000000" pitchFamily="2" charset="2"/>
                        <a:buChar char="Ø"/>
                      </a:pPr>
                      <a:r>
                        <a:rPr lang="en-US">
                          <a:solidFill>
                            <a:schemeClr val="tx1"/>
                          </a:solidFill>
                        </a:rPr>
                        <a:t> </a:t>
                      </a:r>
                    </a:p>
                    <a:p>
                      <a:pPr marL="285750" indent="-285750">
                        <a:buFont typeface="Wingdings" panose="05000000000000000000" pitchFamily="2" charset="2"/>
                        <a:buChar char="Ø"/>
                      </a:pPr>
                      <a:r>
                        <a:rPr lang="en-US">
                          <a:solidFill>
                            <a:schemeClr val="tx1"/>
                          </a:solidFill>
                        </a:rPr>
                        <a:t> </a:t>
                      </a:r>
                    </a:p>
                  </a:txBody>
                  <a:tcPr>
                    <a:solidFill>
                      <a:schemeClr val="bg1"/>
                    </a:solidFill>
                  </a:tcPr>
                </a:tc>
                <a:extLst>
                  <a:ext uri="{0D108BD9-81ED-4DB2-BD59-A6C34878D82A}">
                    <a16:rowId xmlns:a16="http://schemas.microsoft.com/office/drawing/2014/main" val="2591836845"/>
                  </a:ext>
                </a:extLst>
              </a:tr>
              <a:tr h="603751">
                <a:tc>
                  <a:txBody>
                    <a:bodyPr/>
                    <a:lstStyle/>
                    <a:p>
                      <a:r>
                        <a:rPr lang="en-US">
                          <a:solidFill>
                            <a:schemeClr val="tx1"/>
                          </a:solidFill>
                          <a:latin typeface="Eras Demi ITC" panose="020B0805030504020804" pitchFamily="34" charset="0"/>
                        </a:rPr>
                        <a:t>Consumer</a:t>
                      </a:r>
                    </a:p>
                  </a:txBody>
                  <a:tcPr>
                    <a:solidFill>
                      <a:schemeClr val="bg1"/>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a:solidFill>
                            <a:schemeClr val="tx1"/>
                          </a:solidFill>
                        </a:rPr>
                        <a:t>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a:solidFill>
                            <a:schemeClr val="tx1"/>
                          </a:solidFill>
                        </a:rPr>
                        <a:t>  </a:t>
                      </a:r>
                    </a:p>
                  </a:txBody>
                  <a:tcPr>
                    <a:solidFill>
                      <a:schemeClr val="bg1"/>
                    </a:solidFill>
                  </a:tcPr>
                </a:tc>
                <a:extLst>
                  <a:ext uri="{0D108BD9-81ED-4DB2-BD59-A6C34878D82A}">
                    <a16:rowId xmlns:a16="http://schemas.microsoft.com/office/drawing/2014/main" val="1559927859"/>
                  </a:ext>
                </a:extLst>
              </a:tr>
              <a:tr h="603751">
                <a:tc>
                  <a:txBody>
                    <a:bodyPr/>
                    <a:lstStyle/>
                    <a:p>
                      <a:r>
                        <a:rPr lang="en-US">
                          <a:solidFill>
                            <a:schemeClr val="tx1"/>
                          </a:solidFill>
                          <a:latin typeface="Eras Demi ITC" panose="020B0805030504020804" pitchFamily="34" charset="0"/>
                        </a:rPr>
                        <a:t>Cost</a:t>
                      </a:r>
                    </a:p>
                  </a:txBody>
                  <a:tcPr>
                    <a:solidFill>
                      <a:schemeClr val="bg1"/>
                    </a:solidFill>
                  </a:tcPr>
                </a:tc>
                <a:tc>
                  <a:txBody>
                    <a:bodyPr/>
                    <a:lstStyle/>
                    <a:p>
                      <a:pPr marL="285750" indent="-285750">
                        <a:buFont typeface="Wingdings" panose="05000000000000000000" pitchFamily="2" charset="2"/>
                        <a:buChar char="Ø"/>
                      </a:pPr>
                      <a:r>
                        <a:rPr lang="en-US">
                          <a:solidFill>
                            <a:schemeClr val="tx1"/>
                          </a:solidFill>
                        </a:rPr>
                        <a:t> </a:t>
                      </a:r>
                    </a:p>
                    <a:p>
                      <a:pPr marL="285750" indent="-285750">
                        <a:buFont typeface="Wingdings" panose="05000000000000000000" pitchFamily="2" charset="2"/>
                        <a:buChar char="Ø"/>
                      </a:pPr>
                      <a:r>
                        <a:rPr lang="en-US">
                          <a:solidFill>
                            <a:schemeClr val="tx1"/>
                          </a:solidFill>
                        </a:rPr>
                        <a:t> </a:t>
                      </a:r>
                    </a:p>
                  </a:txBody>
                  <a:tcPr>
                    <a:solidFill>
                      <a:schemeClr val="bg1"/>
                    </a:solidFill>
                  </a:tcPr>
                </a:tc>
                <a:extLst>
                  <a:ext uri="{0D108BD9-81ED-4DB2-BD59-A6C34878D82A}">
                    <a16:rowId xmlns:a16="http://schemas.microsoft.com/office/drawing/2014/main" val="3565582334"/>
                  </a:ext>
                </a:extLst>
              </a:tr>
              <a:tr h="603751">
                <a:tc>
                  <a:txBody>
                    <a:bodyPr/>
                    <a:lstStyle/>
                    <a:p>
                      <a:r>
                        <a:rPr lang="en-US">
                          <a:solidFill>
                            <a:schemeClr val="tx1"/>
                          </a:solidFill>
                          <a:latin typeface="Eras Demi ITC" panose="020B0805030504020804" pitchFamily="34" charset="0"/>
                        </a:rPr>
                        <a:t>Environmental</a:t>
                      </a:r>
                    </a:p>
                  </a:txBody>
                  <a:tcPr>
                    <a:solidFill>
                      <a:schemeClr val="bg1"/>
                    </a:solidFill>
                  </a:tcPr>
                </a:tc>
                <a:tc>
                  <a:txBody>
                    <a:bodyPr/>
                    <a:lstStyle/>
                    <a:p>
                      <a:pPr marL="285750" indent="-285750">
                        <a:buFont typeface="Wingdings" panose="05000000000000000000" pitchFamily="2" charset="2"/>
                        <a:buChar char="Ø"/>
                      </a:pPr>
                      <a:r>
                        <a:rPr lang="en-US">
                          <a:solidFill>
                            <a:schemeClr val="tx1"/>
                          </a:solidFill>
                        </a:rPr>
                        <a:t> </a:t>
                      </a:r>
                    </a:p>
                    <a:p>
                      <a:pPr marL="285750" indent="-285750">
                        <a:buFont typeface="Wingdings" panose="05000000000000000000" pitchFamily="2" charset="2"/>
                        <a:buChar char="Ø"/>
                      </a:pPr>
                      <a:r>
                        <a:rPr lang="en-US">
                          <a:solidFill>
                            <a:schemeClr val="tx1"/>
                          </a:solidFill>
                        </a:rPr>
                        <a:t> </a:t>
                      </a:r>
                    </a:p>
                  </a:txBody>
                  <a:tcPr>
                    <a:solidFill>
                      <a:schemeClr val="bg1"/>
                    </a:solidFill>
                  </a:tcPr>
                </a:tc>
                <a:extLst>
                  <a:ext uri="{0D108BD9-81ED-4DB2-BD59-A6C34878D82A}">
                    <a16:rowId xmlns:a16="http://schemas.microsoft.com/office/drawing/2014/main" val="3390221195"/>
                  </a:ext>
                </a:extLst>
              </a:tr>
              <a:tr h="603751">
                <a:tc>
                  <a:txBody>
                    <a:bodyPr/>
                    <a:lstStyle/>
                    <a:p>
                      <a:r>
                        <a:rPr lang="en-US">
                          <a:solidFill>
                            <a:schemeClr val="tx1"/>
                          </a:solidFill>
                          <a:latin typeface="Eras Demi ITC" panose="020B0805030504020804" pitchFamily="34" charset="0"/>
                        </a:rPr>
                        <a:t>Sizing</a:t>
                      </a:r>
                    </a:p>
                  </a:txBody>
                  <a:tcPr>
                    <a:solidFill>
                      <a:schemeClr val="bg1"/>
                    </a:solidFill>
                  </a:tcPr>
                </a:tc>
                <a:tc>
                  <a:txBody>
                    <a:bodyPr/>
                    <a:lstStyle/>
                    <a:p>
                      <a:pPr marL="285750" indent="-285750">
                        <a:buFont typeface="Wingdings" panose="05000000000000000000" pitchFamily="2" charset="2"/>
                        <a:buChar char="Ø"/>
                      </a:pPr>
                      <a:r>
                        <a:rPr lang="en-US">
                          <a:solidFill>
                            <a:schemeClr val="tx1"/>
                          </a:solidFill>
                        </a:rPr>
                        <a:t> </a:t>
                      </a:r>
                    </a:p>
                    <a:p>
                      <a:pPr marL="285750" indent="-285750">
                        <a:buFont typeface="Wingdings" panose="05000000000000000000" pitchFamily="2" charset="2"/>
                        <a:buChar char="Ø"/>
                      </a:pPr>
                      <a:r>
                        <a:rPr lang="en-US">
                          <a:solidFill>
                            <a:schemeClr val="tx1"/>
                          </a:solidFill>
                        </a:rPr>
                        <a:t> </a:t>
                      </a:r>
                    </a:p>
                  </a:txBody>
                  <a:tcPr>
                    <a:solidFill>
                      <a:schemeClr val="bg1"/>
                    </a:solidFill>
                  </a:tcPr>
                </a:tc>
                <a:extLst>
                  <a:ext uri="{0D108BD9-81ED-4DB2-BD59-A6C34878D82A}">
                    <a16:rowId xmlns:a16="http://schemas.microsoft.com/office/drawing/2014/main" val="1271288526"/>
                  </a:ext>
                </a:extLst>
              </a:tr>
              <a:tr h="603751">
                <a:tc>
                  <a:txBody>
                    <a:bodyPr/>
                    <a:lstStyle/>
                    <a:p>
                      <a:r>
                        <a:rPr lang="en-US">
                          <a:solidFill>
                            <a:schemeClr val="tx1"/>
                          </a:solidFill>
                          <a:latin typeface="Eras Demi ITC" panose="020B0805030504020804" pitchFamily="34" charset="0"/>
                        </a:rPr>
                        <a:t>Safety</a:t>
                      </a:r>
                    </a:p>
                  </a:txBody>
                  <a:tcPr>
                    <a:solidFill>
                      <a:schemeClr val="bg1"/>
                    </a:solidFill>
                  </a:tcPr>
                </a:tc>
                <a:tc>
                  <a:txBody>
                    <a:bodyPr/>
                    <a:lstStyle/>
                    <a:p>
                      <a:pPr marL="285750" indent="-285750">
                        <a:buFont typeface="Wingdings" panose="05000000000000000000" pitchFamily="2" charset="2"/>
                        <a:buChar char="Ø"/>
                      </a:pPr>
                      <a:r>
                        <a:rPr lang="en-US">
                          <a:solidFill>
                            <a:schemeClr val="tx1"/>
                          </a:solidFill>
                        </a:rPr>
                        <a:t> </a:t>
                      </a:r>
                    </a:p>
                    <a:p>
                      <a:pPr marL="285750" indent="-285750">
                        <a:buFont typeface="Wingdings" panose="05000000000000000000" pitchFamily="2" charset="2"/>
                        <a:buChar char="Ø"/>
                      </a:pPr>
                      <a:r>
                        <a:rPr lang="en-US">
                          <a:solidFill>
                            <a:schemeClr val="tx1"/>
                          </a:solidFill>
                        </a:rPr>
                        <a:t> </a:t>
                      </a:r>
                    </a:p>
                  </a:txBody>
                  <a:tcPr>
                    <a:solidFill>
                      <a:schemeClr val="bg1"/>
                    </a:solidFill>
                  </a:tcPr>
                </a:tc>
                <a:extLst>
                  <a:ext uri="{0D108BD9-81ED-4DB2-BD59-A6C34878D82A}">
                    <a16:rowId xmlns:a16="http://schemas.microsoft.com/office/drawing/2014/main" val="3195572690"/>
                  </a:ext>
                </a:extLst>
              </a:tr>
              <a:tr h="603751">
                <a:tc>
                  <a:txBody>
                    <a:bodyPr/>
                    <a:lstStyle/>
                    <a:p>
                      <a:r>
                        <a:rPr lang="en-US">
                          <a:solidFill>
                            <a:schemeClr val="tx1"/>
                          </a:solidFill>
                          <a:latin typeface="Eras Demi ITC" panose="020B0805030504020804" pitchFamily="34" charset="0"/>
                        </a:rPr>
                        <a:t>Function </a:t>
                      </a:r>
                    </a:p>
                  </a:txBody>
                  <a:tcPr>
                    <a:solidFill>
                      <a:schemeClr val="bg1"/>
                    </a:solidFill>
                  </a:tcPr>
                </a:tc>
                <a:tc>
                  <a:txBody>
                    <a:bodyPr/>
                    <a:lstStyle/>
                    <a:p>
                      <a:pPr marL="285750" indent="-285750">
                        <a:buFont typeface="Wingdings" panose="05000000000000000000" pitchFamily="2" charset="2"/>
                        <a:buChar char="Ø"/>
                      </a:pPr>
                      <a:r>
                        <a:rPr lang="en-US">
                          <a:solidFill>
                            <a:schemeClr val="tx1"/>
                          </a:solidFill>
                        </a:rPr>
                        <a:t> </a:t>
                      </a:r>
                    </a:p>
                    <a:p>
                      <a:pPr marL="285750" indent="-285750">
                        <a:buFont typeface="Wingdings" panose="05000000000000000000" pitchFamily="2" charset="2"/>
                        <a:buChar char="Ø"/>
                      </a:pPr>
                      <a:r>
                        <a:rPr lang="en-US">
                          <a:solidFill>
                            <a:schemeClr val="tx1"/>
                          </a:solidFill>
                        </a:rPr>
                        <a:t> </a:t>
                      </a:r>
                    </a:p>
                  </a:txBody>
                  <a:tcPr>
                    <a:solidFill>
                      <a:schemeClr val="bg1"/>
                    </a:solidFill>
                  </a:tcPr>
                </a:tc>
                <a:extLst>
                  <a:ext uri="{0D108BD9-81ED-4DB2-BD59-A6C34878D82A}">
                    <a16:rowId xmlns:a16="http://schemas.microsoft.com/office/drawing/2014/main" val="4133051457"/>
                  </a:ext>
                </a:extLst>
              </a:tr>
              <a:tr h="603751">
                <a:tc>
                  <a:txBody>
                    <a:bodyPr/>
                    <a:lstStyle/>
                    <a:p>
                      <a:r>
                        <a:rPr lang="en-US">
                          <a:solidFill>
                            <a:schemeClr val="tx1"/>
                          </a:solidFill>
                          <a:latin typeface="Eras Demi ITC" panose="020B0805030504020804" pitchFamily="34" charset="0"/>
                        </a:rPr>
                        <a:t>Material</a:t>
                      </a:r>
                    </a:p>
                  </a:txBody>
                  <a:tcPr>
                    <a:solidFill>
                      <a:schemeClr val="bg1"/>
                    </a:solidFill>
                  </a:tcPr>
                </a:tc>
                <a:tc>
                  <a:txBody>
                    <a:bodyPr/>
                    <a:lstStyle/>
                    <a:p>
                      <a:pPr marL="285750" indent="-285750">
                        <a:buFont typeface="Wingdings" panose="05000000000000000000" pitchFamily="2" charset="2"/>
                        <a:buChar char="Ø"/>
                      </a:pPr>
                      <a:r>
                        <a:rPr lang="en-US">
                          <a:solidFill>
                            <a:schemeClr val="tx1"/>
                          </a:solidFill>
                        </a:rPr>
                        <a:t> </a:t>
                      </a:r>
                    </a:p>
                    <a:p>
                      <a:pPr marL="285750" indent="-285750">
                        <a:buFont typeface="Wingdings" panose="05000000000000000000" pitchFamily="2" charset="2"/>
                        <a:buChar char="Ø"/>
                      </a:pPr>
                      <a:r>
                        <a:rPr lang="en-US">
                          <a:solidFill>
                            <a:schemeClr val="tx1"/>
                          </a:solidFill>
                        </a:rPr>
                        <a:t> </a:t>
                      </a:r>
                    </a:p>
                  </a:txBody>
                  <a:tcPr>
                    <a:solidFill>
                      <a:schemeClr val="bg1"/>
                    </a:solidFill>
                  </a:tcPr>
                </a:tc>
                <a:extLst>
                  <a:ext uri="{0D108BD9-81ED-4DB2-BD59-A6C34878D82A}">
                    <a16:rowId xmlns:a16="http://schemas.microsoft.com/office/drawing/2014/main" val="1379572250"/>
                  </a:ext>
                </a:extLst>
              </a:tr>
            </a:tbl>
          </a:graphicData>
        </a:graphic>
      </p:graphicFrame>
      <p:cxnSp>
        <p:nvCxnSpPr>
          <p:cNvPr id="13" name="Straight Connector 12">
            <a:extLst>
              <a:ext uri="{FF2B5EF4-FFF2-40B4-BE49-F238E27FC236}">
                <a16:creationId xmlns:a16="http://schemas.microsoft.com/office/drawing/2014/main" id="{5CD17A17-8667-4694-A1E9-EB5FDC532183}"/>
              </a:ext>
            </a:extLst>
          </p:cNvPr>
          <p:cNvCxnSpPr>
            <a:cxnSpLocks/>
          </p:cNvCxnSpPr>
          <p:nvPr/>
        </p:nvCxnSpPr>
        <p:spPr>
          <a:xfrm>
            <a:off x="2023672" y="1797593"/>
            <a:ext cx="727148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idx="4294967295"/>
          </p:nvPr>
        </p:nvSpPr>
        <p:spPr>
          <a:xfrm>
            <a:off x="212535" y="-31288"/>
            <a:ext cx="6745574" cy="1079501"/>
          </a:xfrm>
        </p:spPr>
        <p:txBody>
          <a:bodyPr>
            <a:normAutofit/>
          </a:bodyPr>
          <a:lstStyle/>
          <a:p>
            <a:pPr algn="l">
              <a:defRPr/>
            </a:pPr>
            <a:r>
              <a:rPr lang="en-GB" sz="3200" b="1">
                <a:ln w="12700">
                  <a:solidFill>
                    <a:schemeClr val="tx1"/>
                  </a:solidFill>
                  <a:prstDash val="solid"/>
                </a:ln>
                <a:noFill/>
                <a:latin typeface="Eras Demi ITC" panose="020B0805030504020804" pitchFamily="34" charset="0"/>
              </a:rPr>
              <a:t>Specification</a:t>
            </a:r>
            <a:endParaRPr lang="en-GB" sz="3200">
              <a:ln w="12700">
                <a:solidFill>
                  <a:schemeClr val="tx1"/>
                </a:solidFill>
                <a:prstDash val="solid"/>
              </a:ln>
              <a:noFill/>
              <a:latin typeface="Eras Demi ITC" panose="020B0805030504020804" pitchFamily="34" charset="0"/>
            </a:endParaRPr>
          </a:p>
        </p:txBody>
      </p:sp>
      <p:grpSp>
        <p:nvGrpSpPr>
          <p:cNvPr id="107" name="Group 106">
            <a:extLst>
              <a:ext uri="{FF2B5EF4-FFF2-40B4-BE49-F238E27FC236}">
                <a16:creationId xmlns:a16="http://schemas.microsoft.com/office/drawing/2014/main" id="{34DC6B1E-E1F8-480F-8842-222C418F3A8F}"/>
              </a:ext>
            </a:extLst>
          </p:cNvPr>
          <p:cNvGrpSpPr/>
          <p:nvPr/>
        </p:nvGrpSpPr>
        <p:grpSpPr>
          <a:xfrm>
            <a:off x="6958109" y="127185"/>
            <a:ext cx="2770816" cy="2111623"/>
            <a:chOff x="52557" y="2950585"/>
            <a:chExt cx="2770816" cy="2111623"/>
          </a:xfrm>
        </p:grpSpPr>
        <p:grpSp>
          <p:nvGrpSpPr>
            <p:cNvPr id="108" name="Group 107">
              <a:extLst>
                <a:ext uri="{FF2B5EF4-FFF2-40B4-BE49-F238E27FC236}">
                  <a16:creationId xmlns:a16="http://schemas.microsoft.com/office/drawing/2014/main" id="{B9FB745E-E373-472D-9340-B9F0FBEB692A}"/>
                </a:ext>
              </a:extLst>
            </p:cNvPr>
            <p:cNvGrpSpPr/>
            <p:nvPr/>
          </p:nvGrpSpPr>
          <p:grpSpPr>
            <a:xfrm>
              <a:off x="52557" y="2950585"/>
              <a:ext cx="2770816" cy="2111623"/>
              <a:chOff x="21945" y="3104964"/>
              <a:chExt cx="2611394" cy="2088232"/>
            </a:xfrm>
          </p:grpSpPr>
          <p:sp>
            <p:nvSpPr>
              <p:cNvPr id="110" name="Rectangle 109">
                <a:extLst>
                  <a:ext uri="{FF2B5EF4-FFF2-40B4-BE49-F238E27FC236}">
                    <a16:creationId xmlns:a16="http://schemas.microsoft.com/office/drawing/2014/main" id="{B4865B38-4398-40EF-B486-E2F6FC18ED3E}"/>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111" name="TextBox 110">
                <a:extLst>
                  <a:ext uri="{FF2B5EF4-FFF2-40B4-BE49-F238E27FC236}">
                    <a16:creationId xmlns:a16="http://schemas.microsoft.com/office/drawing/2014/main" id="{3C036899-4716-4F0C-939E-173B134BEB89}"/>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Specification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112" name="Rectangle 111">
                <a:extLst>
                  <a:ext uri="{FF2B5EF4-FFF2-40B4-BE49-F238E27FC236}">
                    <a16:creationId xmlns:a16="http://schemas.microsoft.com/office/drawing/2014/main" id="{969D4008-A562-4717-B8DF-D75FA185110B}"/>
                  </a:ext>
                </a:extLst>
              </p:cNvPr>
              <p:cNvSpPr/>
              <p:nvPr/>
            </p:nvSpPr>
            <p:spPr>
              <a:xfrm>
                <a:off x="2323819" y="3405485"/>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Rectangle 112">
                <a:extLst>
                  <a:ext uri="{FF2B5EF4-FFF2-40B4-BE49-F238E27FC236}">
                    <a16:creationId xmlns:a16="http://schemas.microsoft.com/office/drawing/2014/main" id="{ED972D15-7C2D-44C5-8907-4F1511905490}"/>
                  </a:ext>
                </a:extLst>
              </p:cNvPr>
              <p:cNvSpPr/>
              <p:nvPr/>
            </p:nvSpPr>
            <p:spPr>
              <a:xfrm>
                <a:off x="2323818" y="4197663"/>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Rectangle 113">
                <a:extLst>
                  <a:ext uri="{FF2B5EF4-FFF2-40B4-BE49-F238E27FC236}">
                    <a16:creationId xmlns:a16="http://schemas.microsoft.com/office/drawing/2014/main" id="{855B75BE-F96C-453B-83BF-A761EBB1D59B}"/>
                  </a:ext>
                </a:extLst>
              </p:cNvPr>
              <p:cNvSpPr/>
              <p:nvPr/>
            </p:nvSpPr>
            <p:spPr>
              <a:xfrm>
                <a:off x="2323819" y="3887768"/>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09" name="Picture 5" descr="C:\Users\David\AppData\Local\Microsoft\Windows\INetCache\IE\XJVJXHFD\green-steps[1].png">
              <a:extLst>
                <a:ext uri="{FF2B5EF4-FFF2-40B4-BE49-F238E27FC236}">
                  <a16:creationId xmlns:a16="http://schemas.microsoft.com/office/drawing/2014/main" id="{68E00DA1-08E4-493F-A93C-77BF7DBD34B3}"/>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118782" y="4576643"/>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115" name="TextBox 114">
            <a:extLst>
              <a:ext uri="{FF2B5EF4-FFF2-40B4-BE49-F238E27FC236}">
                <a16:creationId xmlns:a16="http://schemas.microsoft.com/office/drawing/2014/main" id="{A82F96EA-7FC5-4A90-8E91-967114F35DAE}"/>
              </a:ext>
            </a:extLst>
          </p:cNvPr>
          <p:cNvSpPr txBox="1"/>
          <p:nvPr/>
        </p:nvSpPr>
        <p:spPr>
          <a:xfrm>
            <a:off x="6839709" y="1362117"/>
            <a:ext cx="944938" cy="464423"/>
          </a:xfrm>
          <a:prstGeom prst="rect">
            <a:avLst/>
          </a:prstGeom>
          <a:noFill/>
        </p:spPr>
        <p:txBody>
          <a:bodyPr wrap="square">
            <a:spAutoFit/>
          </a:bodyPr>
          <a:lstStyle/>
          <a:p>
            <a:pPr marL="0" marR="0" indent="0" algn="ctr">
              <a:lnSpc>
                <a:spcPct val="119000"/>
              </a:lnSpc>
              <a:spcBef>
                <a:spcPts val="0"/>
              </a:spcBef>
              <a:spcAft>
                <a:spcPts val="0"/>
              </a:spcAft>
            </a:pPr>
            <a:r>
              <a:rPr lang="en-GB" sz="1050" b="1" i="1" kern="1400">
                <a:ln>
                  <a:noFill/>
                </a:ln>
                <a:effectLst/>
                <a:latin typeface="Calibri" panose="020F0502020204030204" pitchFamily="34" charset="0"/>
              </a:rPr>
              <a:t>Next </a:t>
            </a:r>
          </a:p>
          <a:p>
            <a:pPr marL="0" marR="0" indent="0" algn="ctr">
              <a:lnSpc>
                <a:spcPct val="119000"/>
              </a:lnSpc>
              <a:spcBef>
                <a:spcPts val="0"/>
              </a:spcBef>
              <a:spcAft>
                <a:spcPts val="0"/>
              </a:spcAft>
            </a:pPr>
            <a:r>
              <a:rPr lang="en-GB" sz="1050" b="1" i="1" kern="1400">
                <a:ln>
                  <a:noFill/>
                </a:ln>
                <a:effectLst/>
                <a:latin typeface="Calibri" panose="020F0502020204030204" pitchFamily="34" charset="0"/>
              </a:rPr>
              <a:t>Steps…</a:t>
            </a:r>
            <a:endParaRPr lang="en-GB" sz="3600" kern="1400">
              <a:ln>
                <a:noFill/>
              </a:ln>
              <a:effectLst/>
              <a:latin typeface="Calibri" panose="020F0502020204030204" pitchFamily="34" charset="0"/>
            </a:endParaRPr>
          </a:p>
        </p:txBody>
      </p:sp>
      <p:sp>
        <p:nvSpPr>
          <p:cNvPr id="116" name="TextBox 115">
            <a:extLst>
              <a:ext uri="{FF2B5EF4-FFF2-40B4-BE49-F238E27FC236}">
                <a16:creationId xmlns:a16="http://schemas.microsoft.com/office/drawing/2014/main" id="{04708F04-87A2-485B-8E16-9C95B452D111}"/>
              </a:ext>
            </a:extLst>
          </p:cNvPr>
          <p:cNvSpPr txBox="1"/>
          <p:nvPr/>
        </p:nvSpPr>
        <p:spPr>
          <a:xfrm>
            <a:off x="6994229" y="390303"/>
            <a:ext cx="2371099" cy="1077218"/>
          </a:xfrm>
          <a:prstGeom prst="rect">
            <a:avLst/>
          </a:prstGeom>
          <a:noFill/>
        </p:spPr>
        <p:txBody>
          <a:bodyPr wrap="square">
            <a:spAutoFit/>
          </a:bodyPr>
          <a:lstStyle/>
          <a:p>
            <a:pPr marL="87313" indent="-87313">
              <a:buFont typeface="Arial" panose="020B0604020202020204" pitchFamily="34" charset="0"/>
              <a:buChar char="•"/>
            </a:pPr>
            <a:r>
              <a:rPr lang="en-GB" altLang="en-US" sz="800">
                <a:latin typeface="Calibri" pitchFamily="34" charset="0"/>
              </a:rPr>
              <a:t>You can write a </a:t>
            </a:r>
            <a:r>
              <a:rPr lang="en-GB" altLang="en-US" sz="800" b="1">
                <a:latin typeface="Calibri" pitchFamily="34" charset="0"/>
              </a:rPr>
              <a:t>fully justified</a:t>
            </a:r>
            <a:r>
              <a:rPr lang="en-GB" altLang="en-US" sz="800">
                <a:latin typeface="Calibri" pitchFamily="34" charset="0"/>
              </a:rPr>
              <a:t> specification which helps design innovative, functional and appealing products.</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can write a specification, which is </a:t>
            </a:r>
            <a:r>
              <a:rPr lang="en-GB" altLang="en-US" sz="800" b="1">
                <a:latin typeface="Calibri" pitchFamily="34" charset="0"/>
              </a:rPr>
              <a:t>justified</a:t>
            </a:r>
            <a:r>
              <a:rPr lang="en-GB" altLang="en-US" sz="800">
                <a:latin typeface="Calibri" pitchFamily="34" charset="0"/>
              </a:rPr>
              <a:t> in parts, and helps design appealing products. </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can write a specification</a:t>
            </a:r>
            <a:endParaRPr lang="en-GB" sz="800"/>
          </a:p>
        </p:txBody>
      </p:sp>
      <p:sp>
        <p:nvSpPr>
          <p:cNvPr id="117" name="TextBox 116">
            <a:extLst>
              <a:ext uri="{FF2B5EF4-FFF2-40B4-BE49-F238E27FC236}">
                <a16:creationId xmlns:a16="http://schemas.microsoft.com/office/drawing/2014/main" id="{A6EF2814-9F67-4872-8588-C4BE0884FB57}"/>
              </a:ext>
            </a:extLst>
          </p:cNvPr>
          <p:cNvSpPr txBox="1"/>
          <p:nvPr/>
        </p:nvSpPr>
        <p:spPr>
          <a:xfrm>
            <a:off x="7426402" y="1461067"/>
            <a:ext cx="2262470" cy="1312732"/>
          </a:xfrm>
          <a:prstGeom prst="rect">
            <a:avLst/>
          </a:prstGeom>
          <a:noFill/>
        </p:spPr>
        <p:txBody>
          <a:bodyPr wrap="square">
            <a:spAutoFit/>
          </a:bodyPr>
          <a:lstStyle/>
          <a:p>
            <a:pPr marL="0" marR="0" indent="0" algn="l">
              <a:lnSpc>
                <a:spcPct val="119000"/>
              </a:lnSpc>
              <a:spcBef>
                <a:spcPts val="0"/>
              </a:spcBef>
              <a:spcAft>
                <a:spcPts val="600"/>
              </a:spcAft>
            </a:pPr>
            <a:r>
              <a:rPr lang="en-GB" sz="800" b="1" i="1" kern="1400">
                <a:latin typeface="Calibri" panose="020F0502020204030204" pitchFamily="34" charset="0"/>
              </a:rPr>
              <a:t>*</a:t>
            </a:r>
            <a:r>
              <a:rPr lang="en-GB" sz="800" b="1" i="1" kern="1400">
                <a:ln>
                  <a:noFill/>
                </a:ln>
                <a:effectLst/>
                <a:latin typeface="Calibri" panose="020F0502020204030204" pitchFamily="34" charset="0"/>
              </a:rPr>
              <a:t>Ensure that the points you mention are measurable and you can easily see whether your design work meets these points.  *Remember you will evaluate your final product around the Specification at the end. </a:t>
            </a:r>
            <a:endParaRPr lang="en-GB" sz="800" b="1" kern="1400">
              <a:ln>
                <a:noFill/>
              </a:ln>
              <a:effectLst/>
              <a:latin typeface="Calibri" panose="020F0502020204030204" pitchFamily="34" charset="0"/>
            </a:endParaRPr>
          </a:p>
          <a:p>
            <a:pPr marL="0" marR="0" indent="0" algn="l">
              <a:lnSpc>
                <a:spcPct val="119000"/>
              </a:lnSpc>
              <a:spcBef>
                <a:spcPts val="0"/>
              </a:spcBef>
              <a:spcAft>
                <a:spcPts val="600"/>
              </a:spcAft>
            </a:pPr>
            <a:r>
              <a:rPr lang="en-GB" sz="2400" kern="1400">
                <a:ln>
                  <a:noFill/>
                </a:ln>
                <a:effectLst/>
                <a:latin typeface="Calibri" panose="020F0502020204030204" pitchFamily="34" charset="0"/>
              </a:rPr>
              <a:t> </a:t>
            </a:r>
          </a:p>
        </p:txBody>
      </p:sp>
      <p:cxnSp>
        <p:nvCxnSpPr>
          <p:cNvPr id="86" name="Straight Connector 85">
            <a:extLst>
              <a:ext uri="{FF2B5EF4-FFF2-40B4-BE49-F238E27FC236}">
                <a16:creationId xmlns:a16="http://schemas.microsoft.com/office/drawing/2014/main" id="{FFA1FCAC-780E-4F4C-9CC3-DDB635450835}"/>
              </a:ext>
            </a:extLst>
          </p:cNvPr>
          <p:cNvCxnSpPr>
            <a:cxnSpLocks/>
          </p:cNvCxnSpPr>
          <p:nvPr/>
        </p:nvCxnSpPr>
        <p:spPr>
          <a:xfrm>
            <a:off x="2023672" y="2429677"/>
            <a:ext cx="727148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4D7B587A-DB61-4744-B3E7-14842C0445C5}"/>
              </a:ext>
            </a:extLst>
          </p:cNvPr>
          <p:cNvCxnSpPr>
            <a:cxnSpLocks/>
          </p:cNvCxnSpPr>
          <p:nvPr/>
        </p:nvCxnSpPr>
        <p:spPr>
          <a:xfrm>
            <a:off x="2023672" y="3076753"/>
            <a:ext cx="727148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B8AA5EC6-35DD-4403-AA4E-56B0B225D6AF}"/>
              </a:ext>
            </a:extLst>
          </p:cNvPr>
          <p:cNvCxnSpPr>
            <a:cxnSpLocks/>
          </p:cNvCxnSpPr>
          <p:nvPr/>
        </p:nvCxnSpPr>
        <p:spPr>
          <a:xfrm>
            <a:off x="2023672" y="3691349"/>
            <a:ext cx="727148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4CC27498-7012-4E99-85DA-9D5927D3389F}"/>
              </a:ext>
            </a:extLst>
          </p:cNvPr>
          <p:cNvCxnSpPr>
            <a:cxnSpLocks/>
          </p:cNvCxnSpPr>
          <p:nvPr/>
        </p:nvCxnSpPr>
        <p:spPr>
          <a:xfrm>
            <a:off x="2023672" y="4335926"/>
            <a:ext cx="727148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7050C29E-C7CF-4816-82CC-38F1EFEEE3FF}"/>
              </a:ext>
            </a:extLst>
          </p:cNvPr>
          <p:cNvCxnSpPr>
            <a:cxnSpLocks/>
          </p:cNvCxnSpPr>
          <p:nvPr/>
        </p:nvCxnSpPr>
        <p:spPr>
          <a:xfrm>
            <a:off x="2023672" y="4995493"/>
            <a:ext cx="727148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1028031F-666B-4F56-B707-A9C48E9E0621}"/>
              </a:ext>
            </a:extLst>
          </p:cNvPr>
          <p:cNvCxnSpPr>
            <a:cxnSpLocks/>
          </p:cNvCxnSpPr>
          <p:nvPr/>
        </p:nvCxnSpPr>
        <p:spPr>
          <a:xfrm>
            <a:off x="2023672" y="5610090"/>
            <a:ext cx="727148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3FB8EDEF-8524-4932-95E5-30620F7A15CB}"/>
              </a:ext>
            </a:extLst>
          </p:cNvPr>
          <p:cNvCxnSpPr>
            <a:cxnSpLocks/>
          </p:cNvCxnSpPr>
          <p:nvPr/>
        </p:nvCxnSpPr>
        <p:spPr>
          <a:xfrm>
            <a:off x="2023672" y="6269658"/>
            <a:ext cx="727148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4" name="Rectangle 85">
            <a:extLst>
              <a:ext uri="{FF2B5EF4-FFF2-40B4-BE49-F238E27FC236}">
                <a16:creationId xmlns:a16="http://schemas.microsoft.com/office/drawing/2014/main" id="{1DA8178C-3F9C-494B-B417-24D33EA4C946}"/>
              </a:ext>
            </a:extLst>
          </p:cNvPr>
          <p:cNvSpPr/>
          <p:nvPr/>
        </p:nvSpPr>
        <p:spPr>
          <a:xfrm>
            <a:off x="229088" y="757751"/>
            <a:ext cx="5205048" cy="425246"/>
          </a:xfrm>
          <a:prstGeom prst="rect">
            <a:avLst/>
          </a:prstGeom>
          <a:noFill/>
          <a:ln cap="flat">
            <a:noFill/>
            <a:prstDash val="solid"/>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138" b="1">
                <a:solidFill>
                  <a:srgbClr val="000000"/>
                </a:solidFill>
                <a:latin typeface="Calibri"/>
              </a:rPr>
              <a:t>Specifications</a:t>
            </a:r>
            <a:r>
              <a:rPr lang="en-GB" sz="1138">
                <a:solidFill>
                  <a:srgbClr val="000000"/>
                </a:solidFill>
                <a:latin typeface="Calibri"/>
              </a:rPr>
              <a:t>  are detailed statements prescribing materials, dimensions, and quality of work for something to be designed or built.</a:t>
            </a:r>
          </a:p>
        </p:txBody>
      </p:sp>
      <p:sp>
        <p:nvSpPr>
          <p:cNvPr id="95" name="TextBox 66">
            <a:extLst>
              <a:ext uri="{FF2B5EF4-FFF2-40B4-BE49-F238E27FC236}">
                <a16:creationId xmlns:a16="http://schemas.microsoft.com/office/drawing/2014/main" id="{333BE9B6-A5C4-42D3-BE07-73676DB831AF}"/>
              </a:ext>
            </a:extLst>
          </p:cNvPr>
          <p:cNvSpPr txBox="1"/>
          <p:nvPr/>
        </p:nvSpPr>
        <p:spPr>
          <a:xfrm>
            <a:off x="212535" y="1134580"/>
            <a:ext cx="6916359" cy="300148"/>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b="1">
                <a:solidFill>
                  <a:srgbClr val="000000"/>
                </a:solidFill>
                <a:latin typeface="Eras Light ITC" panose="020B0402030504020804" pitchFamily="34" charset="0"/>
              </a:rPr>
              <a:t>LI: Understand how a specification can be used to refer to when designing</a:t>
            </a:r>
          </a:p>
        </p:txBody>
      </p:sp>
      <p:pic>
        <p:nvPicPr>
          <p:cNvPr id="25" name="Picture 2">
            <a:extLst>
              <a:ext uri="{FF2B5EF4-FFF2-40B4-BE49-F238E27FC236}">
                <a16:creationId xmlns:a16="http://schemas.microsoft.com/office/drawing/2014/main" id="{9E92CB2E-D21F-40F1-B831-E712A871D35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5584905" y="342276"/>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a:extLst>
              <a:ext uri="{FF2B5EF4-FFF2-40B4-BE49-F238E27FC236}">
                <a16:creationId xmlns:a16="http://schemas.microsoft.com/office/drawing/2014/main" id="{030BB6F4-7253-43FC-8798-2B2652EB462C}"/>
              </a:ext>
            </a:extLst>
          </p:cNvPr>
          <p:cNvSpPr/>
          <p:nvPr/>
        </p:nvSpPr>
        <p:spPr>
          <a:xfrm>
            <a:off x="5956313" y="683852"/>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32734573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6">
            <a:extLst>
              <a:ext uri="{FF2B5EF4-FFF2-40B4-BE49-F238E27FC236}">
                <a16:creationId xmlns:a16="http://schemas.microsoft.com/office/drawing/2014/main" id="{B78C5342-A804-4EC1-8DF6-92D0BC946EED}"/>
              </a:ext>
            </a:extLst>
          </p:cNvPr>
          <p:cNvSpPr/>
          <p:nvPr/>
        </p:nvSpPr>
        <p:spPr>
          <a:xfrm>
            <a:off x="3184922" y="2264129"/>
            <a:ext cx="2665702" cy="2385771"/>
          </a:xfrm>
          <a:prstGeom prst="rect">
            <a:avLst/>
          </a:pr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r>
              <a:rPr lang="en-GB" sz="1463">
                <a:solidFill>
                  <a:srgbClr val="FFFFFF"/>
                </a:solidFill>
                <a:latin typeface="Calibri"/>
              </a:rPr>
              <a:t>Idea 2</a:t>
            </a:r>
          </a:p>
        </p:txBody>
      </p:sp>
      <p:sp>
        <p:nvSpPr>
          <p:cNvPr id="3" name="Rectangle 15">
            <a:extLst>
              <a:ext uri="{FF2B5EF4-FFF2-40B4-BE49-F238E27FC236}">
                <a16:creationId xmlns:a16="http://schemas.microsoft.com/office/drawing/2014/main" id="{8890A273-A2F9-4783-BD27-46728F3E0518}"/>
              </a:ext>
            </a:extLst>
          </p:cNvPr>
          <p:cNvSpPr/>
          <p:nvPr/>
        </p:nvSpPr>
        <p:spPr>
          <a:xfrm>
            <a:off x="379308" y="2264129"/>
            <a:ext cx="2665702" cy="2385771"/>
          </a:xfrm>
          <a:prstGeom prst="rect">
            <a:avLst/>
          </a:pr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r>
              <a:rPr lang="en-GB" sz="1463">
                <a:solidFill>
                  <a:srgbClr val="FFFFFF"/>
                </a:solidFill>
                <a:latin typeface="Calibri"/>
              </a:rPr>
              <a:t>Idea 1</a:t>
            </a:r>
          </a:p>
        </p:txBody>
      </p:sp>
      <p:sp>
        <p:nvSpPr>
          <p:cNvPr id="4" name="Rectangle 17">
            <a:extLst>
              <a:ext uri="{FF2B5EF4-FFF2-40B4-BE49-F238E27FC236}">
                <a16:creationId xmlns:a16="http://schemas.microsoft.com/office/drawing/2014/main" id="{9738E31B-3EA5-4C54-921F-DB0DF1C16E19}"/>
              </a:ext>
            </a:extLst>
          </p:cNvPr>
          <p:cNvSpPr/>
          <p:nvPr/>
        </p:nvSpPr>
        <p:spPr>
          <a:xfrm>
            <a:off x="5984600" y="2264130"/>
            <a:ext cx="2665702" cy="2385771"/>
          </a:xfrm>
          <a:prstGeom prst="rect">
            <a:avLst/>
          </a:pr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r>
              <a:rPr lang="en-GB" sz="1463">
                <a:solidFill>
                  <a:srgbClr val="FFFFFF"/>
                </a:solidFill>
                <a:latin typeface="Calibri"/>
              </a:rPr>
              <a:t>Idea 3</a:t>
            </a:r>
          </a:p>
        </p:txBody>
      </p:sp>
      <p:sp>
        <p:nvSpPr>
          <p:cNvPr id="6" name="Rectangle 20">
            <a:extLst>
              <a:ext uri="{FF2B5EF4-FFF2-40B4-BE49-F238E27FC236}">
                <a16:creationId xmlns:a16="http://schemas.microsoft.com/office/drawing/2014/main" id="{D8FB7B63-E3BB-4B88-BE77-CE7C127DF06E}"/>
              </a:ext>
            </a:extLst>
          </p:cNvPr>
          <p:cNvSpPr/>
          <p:nvPr/>
        </p:nvSpPr>
        <p:spPr>
          <a:xfrm>
            <a:off x="579814" y="4746612"/>
            <a:ext cx="2163825" cy="1556784"/>
          </a:xfrm>
          <a:prstGeom prst="rect">
            <a:avLst/>
          </a:pr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r>
              <a:rPr lang="en-GB" sz="1100">
                <a:solidFill>
                  <a:srgbClr val="000000"/>
                </a:solidFill>
                <a:latin typeface="Eras Demi ITC"/>
              </a:rPr>
              <a:t>Peer evaluation</a:t>
            </a:r>
          </a:p>
          <a:p>
            <a:pPr algn="ctr" defTabSz="742950">
              <a:defRPr sz="1800" b="0" i="0" u="none" strike="noStrike" kern="0" cap="none" spc="0" baseline="0">
                <a:solidFill>
                  <a:srgbClr val="000000"/>
                </a:solidFill>
                <a:uFillTx/>
              </a:defRPr>
            </a:pPr>
            <a:r>
              <a:rPr lang="en-GB" sz="1100">
                <a:solidFill>
                  <a:srgbClr val="000000"/>
                </a:solidFill>
                <a:latin typeface="Calibri"/>
              </a:rPr>
              <a:t>…………………………………………………………………………………………………………………………………………………………………………………………………………………....................................................................................................................................................</a:t>
            </a:r>
            <a:endParaRPr lang="en-GB" sz="1100">
              <a:solidFill>
                <a:srgbClr val="000000"/>
              </a:solidFill>
              <a:latin typeface="Calibri"/>
              <a:cs typeface="Calibri"/>
            </a:endParaRPr>
          </a:p>
        </p:txBody>
      </p:sp>
      <p:sp>
        <p:nvSpPr>
          <p:cNvPr id="7" name="TextBox 14">
            <a:extLst>
              <a:ext uri="{FF2B5EF4-FFF2-40B4-BE49-F238E27FC236}">
                <a16:creationId xmlns:a16="http://schemas.microsoft.com/office/drawing/2014/main" id="{AA2AAA9F-0A40-4A72-9E20-E37E25D1E7D5}"/>
              </a:ext>
            </a:extLst>
          </p:cNvPr>
          <p:cNvSpPr txBox="1"/>
          <p:nvPr/>
        </p:nvSpPr>
        <p:spPr>
          <a:xfrm>
            <a:off x="625763" y="1937469"/>
            <a:ext cx="1754996" cy="300148"/>
          </a:xfrm>
          <a:prstGeom prst="rect">
            <a:avLst/>
          </a:prstGeom>
          <a:noFill/>
          <a:ln cap="flat">
            <a:noFill/>
          </a:ln>
        </p:spPr>
        <p:txBody>
          <a:bodyPr vert="horz" wrap="square" lIns="74295" tIns="37148" rIns="74295" bIns="37148" anchor="t" anchorCtr="1" compatLnSpc="1">
            <a:spAutoFit/>
          </a:bodyPr>
          <a:lstStyle/>
          <a:p>
            <a:pPr algn="ctr" defTabSz="742950">
              <a:defRPr sz="1800" b="0" i="0" u="none" strike="noStrike" kern="0" cap="none" spc="0" baseline="0">
                <a:solidFill>
                  <a:srgbClr val="000000"/>
                </a:solidFill>
                <a:uFillTx/>
              </a:defRPr>
            </a:pPr>
            <a:r>
              <a:rPr lang="en-GB" sz="1463">
                <a:solidFill>
                  <a:srgbClr val="000000"/>
                </a:solidFill>
                <a:latin typeface="Eras Demi ITC" panose="020B0805030504020804" pitchFamily="34" charset="0"/>
              </a:rPr>
              <a:t>Idea 1</a:t>
            </a:r>
          </a:p>
        </p:txBody>
      </p:sp>
      <p:sp>
        <p:nvSpPr>
          <p:cNvPr id="8" name="TextBox 35">
            <a:extLst>
              <a:ext uri="{FF2B5EF4-FFF2-40B4-BE49-F238E27FC236}">
                <a16:creationId xmlns:a16="http://schemas.microsoft.com/office/drawing/2014/main" id="{B96912C0-ABFB-4405-9A0E-B07A9FCF01F7}"/>
              </a:ext>
            </a:extLst>
          </p:cNvPr>
          <p:cNvSpPr txBox="1"/>
          <p:nvPr/>
        </p:nvSpPr>
        <p:spPr>
          <a:xfrm>
            <a:off x="5680693" y="1937469"/>
            <a:ext cx="1754996" cy="300148"/>
          </a:xfrm>
          <a:prstGeom prst="rect">
            <a:avLst/>
          </a:prstGeom>
          <a:noFill/>
          <a:ln cap="flat">
            <a:noFill/>
          </a:ln>
        </p:spPr>
        <p:txBody>
          <a:bodyPr vert="horz" wrap="square" lIns="74295" tIns="37148" rIns="74295" bIns="37148" anchor="t" anchorCtr="1" compatLnSpc="1">
            <a:spAutoFit/>
          </a:bodyPr>
          <a:lstStyle/>
          <a:p>
            <a:pPr algn="ctr" defTabSz="742950">
              <a:defRPr sz="1800" b="0" i="0" u="none" strike="noStrike" kern="0" cap="none" spc="0" baseline="0">
                <a:solidFill>
                  <a:srgbClr val="000000"/>
                </a:solidFill>
                <a:uFillTx/>
              </a:defRPr>
            </a:pPr>
            <a:r>
              <a:rPr lang="en-GB" sz="1463">
                <a:solidFill>
                  <a:srgbClr val="000000"/>
                </a:solidFill>
                <a:latin typeface="Eras Demi ITC" panose="020B0805030504020804" pitchFamily="34" charset="0"/>
              </a:rPr>
              <a:t>Idea 3</a:t>
            </a:r>
          </a:p>
        </p:txBody>
      </p:sp>
      <p:sp>
        <p:nvSpPr>
          <p:cNvPr id="9" name="TextBox 36">
            <a:extLst>
              <a:ext uri="{FF2B5EF4-FFF2-40B4-BE49-F238E27FC236}">
                <a16:creationId xmlns:a16="http://schemas.microsoft.com/office/drawing/2014/main" id="{26088165-3702-4A11-B715-422E96649B22}"/>
              </a:ext>
            </a:extLst>
          </p:cNvPr>
          <p:cNvSpPr txBox="1"/>
          <p:nvPr/>
        </p:nvSpPr>
        <p:spPr>
          <a:xfrm>
            <a:off x="3463738" y="1937469"/>
            <a:ext cx="1754996" cy="300148"/>
          </a:xfrm>
          <a:prstGeom prst="rect">
            <a:avLst/>
          </a:prstGeom>
          <a:noFill/>
          <a:ln cap="flat">
            <a:noFill/>
          </a:ln>
        </p:spPr>
        <p:txBody>
          <a:bodyPr vert="horz" wrap="square" lIns="74295" tIns="37148" rIns="74295" bIns="37148" anchor="t" anchorCtr="1" compatLnSpc="1">
            <a:spAutoFit/>
          </a:bodyPr>
          <a:lstStyle/>
          <a:p>
            <a:pPr algn="ctr" defTabSz="742950">
              <a:defRPr sz="1800" b="0" i="0" u="none" strike="noStrike" kern="0" cap="none" spc="0" baseline="0">
                <a:solidFill>
                  <a:srgbClr val="000000"/>
                </a:solidFill>
                <a:uFillTx/>
              </a:defRPr>
            </a:pPr>
            <a:r>
              <a:rPr lang="en-GB" sz="1463">
                <a:solidFill>
                  <a:srgbClr val="000000"/>
                </a:solidFill>
                <a:latin typeface="Eras Demi ITC" panose="020B0805030504020804" pitchFamily="34" charset="0"/>
              </a:rPr>
              <a:t>Idea 2</a:t>
            </a:r>
          </a:p>
        </p:txBody>
      </p:sp>
      <p:sp>
        <p:nvSpPr>
          <p:cNvPr id="10" name="Title 1">
            <a:extLst>
              <a:ext uri="{FF2B5EF4-FFF2-40B4-BE49-F238E27FC236}">
                <a16:creationId xmlns:a16="http://schemas.microsoft.com/office/drawing/2014/main" id="{9D078893-0654-4B31-949D-8A5DAFEA9D90}"/>
              </a:ext>
            </a:extLst>
          </p:cNvPr>
          <p:cNvSpPr txBox="1"/>
          <p:nvPr/>
        </p:nvSpPr>
        <p:spPr>
          <a:xfrm>
            <a:off x="308650" y="100414"/>
            <a:ext cx="6599869" cy="584998"/>
          </a:xfrm>
          <a:prstGeom prst="rect">
            <a:avLst/>
          </a:prstGeom>
          <a:noFill/>
          <a:ln cap="flat">
            <a:noFill/>
          </a:ln>
        </p:spPr>
        <p:txBody>
          <a:bodyPr vert="horz" wrap="square" lIns="74295" tIns="37148" rIns="74295" bIns="37148" anchor="t" anchorCtr="0" compatLnSpc="1">
            <a:normAutofit/>
          </a:bodyPr>
          <a:lstStyle/>
          <a:p>
            <a:pPr defTabSz="742950">
              <a:defRPr sz="1800" b="0" i="0" u="none" strike="noStrike" kern="0" cap="none" spc="0" baseline="0">
                <a:solidFill>
                  <a:srgbClr val="000000"/>
                </a:solidFill>
                <a:uFillTx/>
              </a:defRPr>
            </a:pPr>
            <a:r>
              <a:rPr lang="en-GB" sz="2600" b="1" spc="-81">
                <a:ln w="0">
                  <a:solidFill>
                    <a:srgbClr val="000000"/>
                  </a:solidFill>
                  <a:prstDash val="solid"/>
                </a:ln>
                <a:noFill/>
                <a:latin typeface="Eras Demi ITC" pitchFamily="34"/>
              </a:rPr>
              <a:t>Initial Ideas</a:t>
            </a:r>
            <a:endParaRPr lang="en-GB" sz="2600" spc="-81">
              <a:ln w="0">
                <a:solidFill>
                  <a:srgbClr val="000000"/>
                </a:solidFill>
                <a:prstDash val="solid"/>
              </a:ln>
              <a:noFill/>
              <a:latin typeface="Eras Demi ITC" pitchFamily="34"/>
            </a:endParaRPr>
          </a:p>
        </p:txBody>
      </p:sp>
      <p:sp>
        <p:nvSpPr>
          <p:cNvPr id="11" name="Rectangle 57">
            <a:extLst>
              <a:ext uri="{FF2B5EF4-FFF2-40B4-BE49-F238E27FC236}">
                <a16:creationId xmlns:a16="http://schemas.microsoft.com/office/drawing/2014/main" id="{DB6B3108-AC22-48EC-8401-1096490C029A}"/>
              </a:ext>
            </a:extLst>
          </p:cNvPr>
          <p:cNvSpPr/>
          <p:nvPr/>
        </p:nvSpPr>
        <p:spPr>
          <a:xfrm>
            <a:off x="6231340" y="4746612"/>
            <a:ext cx="2195968" cy="1556784"/>
          </a:xfrm>
          <a:prstGeom prst="rect">
            <a:avLst/>
          </a:pr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r>
              <a:rPr lang="en-GB" sz="1100">
                <a:solidFill>
                  <a:srgbClr val="000000"/>
                </a:solidFill>
                <a:latin typeface="Eras Demi ITC"/>
              </a:rPr>
              <a:t>Self Evaluation</a:t>
            </a:r>
          </a:p>
          <a:p>
            <a:pPr algn="ctr" defTabSz="742950">
              <a:defRPr sz="1800" b="0" i="0" u="none" strike="noStrike" kern="0" cap="none" spc="0" baseline="0">
                <a:solidFill>
                  <a:srgbClr val="000000"/>
                </a:solidFill>
                <a:uFillTx/>
              </a:defRPr>
            </a:pPr>
            <a:r>
              <a:rPr lang="en-GB" sz="1100">
                <a:solidFill>
                  <a:srgbClr val="000000"/>
                </a:solidFill>
                <a:latin typeface="Calibri"/>
              </a:rPr>
              <a:t>…………………………………………………………………………………………………………………………………………………………………………………………………………………....................................................................................................................................................</a:t>
            </a:r>
            <a:endParaRPr lang="en-GB" sz="1100">
              <a:solidFill>
                <a:srgbClr val="000000"/>
              </a:solidFill>
              <a:latin typeface="Calibri"/>
              <a:cs typeface="Calibri"/>
            </a:endParaRPr>
          </a:p>
        </p:txBody>
      </p:sp>
      <p:sp>
        <p:nvSpPr>
          <p:cNvPr id="12" name="Rectangle 58">
            <a:extLst>
              <a:ext uri="{FF2B5EF4-FFF2-40B4-BE49-F238E27FC236}">
                <a16:creationId xmlns:a16="http://schemas.microsoft.com/office/drawing/2014/main" id="{D09A7E66-3298-40A7-875F-C49DE1E45EBD}"/>
              </a:ext>
            </a:extLst>
          </p:cNvPr>
          <p:cNvSpPr/>
          <p:nvPr/>
        </p:nvSpPr>
        <p:spPr>
          <a:xfrm>
            <a:off x="3463738" y="4746612"/>
            <a:ext cx="2047503" cy="1556784"/>
          </a:xfrm>
          <a:prstGeom prst="rect">
            <a:avLst/>
          </a:pr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r>
              <a:rPr lang="en-GB" sz="1100">
                <a:solidFill>
                  <a:srgbClr val="000000"/>
                </a:solidFill>
                <a:latin typeface="Eras Demi ITC"/>
              </a:rPr>
              <a:t>Teacher evaluation</a:t>
            </a:r>
          </a:p>
          <a:p>
            <a:pPr algn="ctr" defTabSz="742950">
              <a:defRPr sz="1800" b="0" i="0" u="none" strike="noStrike" kern="0" cap="none" spc="0" baseline="0">
                <a:solidFill>
                  <a:srgbClr val="000000"/>
                </a:solidFill>
                <a:uFillTx/>
              </a:defRPr>
            </a:pPr>
            <a:r>
              <a:rPr lang="en-GB" sz="1100">
                <a:solidFill>
                  <a:srgbClr val="000000"/>
                </a:solidFill>
                <a:latin typeface="Calibri"/>
              </a:rPr>
              <a:t>…………………………………………………………………………………………………………………………………………………………………………………………………………………....................................................................................................................................................</a:t>
            </a:r>
            <a:endParaRPr lang="en-GB" sz="1100">
              <a:solidFill>
                <a:srgbClr val="000000"/>
              </a:solidFill>
              <a:latin typeface="Calibri"/>
              <a:cs typeface="Calibri"/>
            </a:endParaRPr>
          </a:p>
        </p:txBody>
      </p:sp>
      <p:sp>
        <p:nvSpPr>
          <p:cNvPr id="20" name="TextBox 22">
            <a:extLst>
              <a:ext uri="{FF2B5EF4-FFF2-40B4-BE49-F238E27FC236}">
                <a16:creationId xmlns:a16="http://schemas.microsoft.com/office/drawing/2014/main" id="{A891E475-0745-48B2-BE93-78D1FA5A3487}"/>
              </a:ext>
            </a:extLst>
          </p:cNvPr>
          <p:cNvSpPr txBox="1"/>
          <p:nvPr/>
        </p:nvSpPr>
        <p:spPr>
          <a:xfrm>
            <a:off x="2743639" y="235980"/>
            <a:ext cx="4966910" cy="275076"/>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300">
                <a:solidFill>
                  <a:srgbClr val="000000"/>
                </a:solidFill>
                <a:latin typeface="Eras Demi ITC" panose="020B0805030504020804" pitchFamily="34" charset="0"/>
              </a:rPr>
              <a:t>LI: Evaluate during the design process to improve</a:t>
            </a:r>
          </a:p>
        </p:txBody>
      </p:sp>
      <p:pic>
        <p:nvPicPr>
          <p:cNvPr id="16" name="Picture 15">
            <a:extLst>
              <a:ext uri="{FF2B5EF4-FFF2-40B4-BE49-F238E27FC236}">
                <a16:creationId xmlns:a16="http://schemas.microsoft.com/office/drawing/2014/main" id="{D66E215D-456F-4093-A33D-F99A890449B7}"/>
              </a:ext>
            </a:extLst>
          </p:cNvPr>
          <p:cNvPicPr>
            <a:picLocks noChangeAspect="1"/>
          </p:cNvPicPr>
          <p:nvPr/>
        </p:nvPicPr>
        <p:blipFill>
          <a:blip r:embed="rId2"/>
          <a:stretch>
            <a:fillRect/>
          </a:stretch>
        </p:blipFill>
        <p:spPr>
          <a:xfrm>
            <a:off x="8573699" y="5334177"/>
            <a:ext cx="1144200" cy="1065932"/>
          </a:xfrm>
          <a:prstGeom prst="rect">
            <a:avLst/>
          </a:prstGeom>
        </p:spPr>
      </p:pic>
      <p:sp>
        <p:nvSpPr>
          <p:cNvPr id="17" name="TextBox 16">
            <a:extLst>
              <a:ext uri="{FF2B5EF4-FFF2-40B4-BE49-F238E27FC236}">
                <a16:creationId xmlns:a16="http://schemas.microsoft.com/office/drawing/2014/main" id="{76417EC0-06F0-44F6-9CBA-B3FBAE8D4042}"/>
              </a:ext>
            </a:extLst>
          </p:cNvPr>
          <p:cNvSpPr txBox="1"/>
          <p:nvPr/>
        </p:nvSpPr>
        <p:spPr>
          <a:xfrm>
            <a:off x="281653" y="562087"/>
            <a:ext cx="6599869" cy="1015663"/>
          </a:xfrm>
          <a:prstGeom prst="rect">
            <a:avLst/>
          </a:prstGeom>
          <a:noFill/>
          <a:ln>
            <a:solidFill>
              <a:schemeClr val="tx1"/>
            </a:solidFill>
          </a:ln>
        </p:spPr>
        <p:txBody>
          <a:bodyPr wrap="square">
            <a:spAutoFit/>
          </a:bodyPr>
          <a:lstStyle/>
          <a:p>
            <a:r>
              <a:rPr lang="en-GB" sz="1200" b="0" i="0">
                <a:solidFill>
                  <a:srgbClr val="3C1E0F"/>
                </a:solidFill>
                <a:effectLst/>
                <a:latin typeface="Eras Light ITC" panose="020B0402030504020804" pitchFamily="34" charset="0"/>
              </a:rPr>
              <a:t>Before you cut your first board, you must have a design to achieve the results you're after. To create a workable design, you must understand important properties of the wood you will be using, methods for joining that wood, typical construction techniques that are appropriate for the type of project you are building, styles of craftsmanship that will enhance and compliment the environment where this project will be used, and finally how to think through and plan a project.</a:t>
            </a:r>
            <a:endParaRPr lang="en-GB" sz="1200">
              <a:latin typeface="Eras Light ITC" panose="020B0402030504020804" pitchFamily="34" charset="0"/>
            </a:endParaRPr>
          </a:p>
        </p:txBody>
      </p:sp>
      <p:pic>
        <p:nvPicPr>
          <p:cNvPr id="18" name="Picture 2">
            <a:extLst>
              <a:ext uri="{FF2B5EF4-FFF2-40B4-BE49-F238E27FC236}">
                <a16:creationId xmlns:a16="http://schemas.microsoft.com/office/drawing/2014/main" id="{7FBBBE7E-452D-48E0-B0C1-73F43B45993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95451" y="100414"/>
            <a:ext cx="706034" cy="628542"/>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22">
            <a:extLst>
              <a:ext uri="{FF2B5EF4-FFF2-40B4-BE49-F238E27FC236}">
                <a16:creationId xmlns:a16="http://schemas.microsoft.com/office/drawing/2014/main" id="{FB9B6FE5-406E-4872-BDB7-DCABF8DD397B}"/>
              </a:ext>
            </a:extLst>
          </p:cNvPr>
          <p:cNvSpPr txBox="1"/>
          <p:nvPr/>
        </p:nvSpPr>
        <p:spPr>
          <a:xfrm>
            <a:off x="256049" y="6400109"/>
            <a:ext cx="8317649" cy="290465"/>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00">
                <a:solidFill>
                  <a:srgbClr val="000000"/>
                </a:solidFill>
                <a:latin typeface="Eras Demi ITC" panose="020B0805030504020804" pitchFamily="34" charset="0"/>
              </a:rPr>
              <a:t>Start creating your initial ideas. Reflect on them after the evaluations and improve the next one.</a:t>
            </a:r>
          </a:p>
        </p:txBody>
      </p:sp>
      <p:pic>
        <p:nvPicPr>
          <p:cNvPr id="21" name="Picture 2">
            <a:extLst>
              <a:ext uri="{FF2B5EF4-FFF2-40B4-BE49-F238E27FC236}">
                <a16:creationId xmlns:a16="http://schemas.microsoft.com/office/drawing/2014/main" id="{18B9B1C7-B0A1-4B14-BEA3-93B9854C90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212811" flipV="1">
            <a:off x="7854212" y="1045946"/>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F942242D-655E-4E34-BD93-6CFE2989D813}"/>
              </a:ext>
            </a:extLst>
          </p:cNvPr>
          <p:cNvSpPr/>
          <p:nvPr/>
        </p:nvSpPr>
        <p:spPr>
          <a:xfrm>
            <a:off x="8262343" y="1373048"/>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
        <p:nvSpPr>
          <p:cNvPr id="23" name="Rectangle 22">
            <a:extLst>
              <a:ext uri="{FF2B5EF4-FFF2-40B4-BE49-F238E27FC236}">
                <a16:creationId xmlns:a16="http://schemas.microsoft.com/office/drawing/2014/main" id="{CB09365C-866F-4B79-9446-F23A2BE85E27}"/>
              </a:ext>
            </a:extLst>
          </p:cNvPr>
          <p:cNvSpPr/>
          <p:nvPr/>
        </p:nvSpPr>
        <p:spPr>
          <a:xfrm rot="20781834">
            <a:off x="2159419" y="244263"/>
            <a:ext cx="547875" cy="373841"/>
          </a:xfrm>
          <a:prstGeom prst="rect">
            <a:avLst/>
          </a:prstGeom>
          <a:noFill/>
        </p:spPr>
        <p:txBody>
          <a:bodyPr wrap="none" lIns="91440" tIns="45720" rIns="91440" bIns="45720">
            <a:prstTxWarp prst="textArchUp">
              <a:avLst/>
            </a:prstTxWarp>
            <a:spAutoFit/>
          </a:bodyPr>
          <a:lstStyle/>
          <a:p>
            <a:pPr algn="ctr"/>
            <a:r>
              <a:rPr lang="en-US" sz="120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
        <p:nvSpPr>
          <p:cNvPr id="14" name="TextBox 13">
            <a:extLst>
              <a:ext uri="{FF2B5EF4-FFF2-40B4-BE49-F238E27FC236}">
                <a16:creationId xmlns:a16="http://schemas.microsoft.com/office/drawing/2014/main" id="{973D0368-7F81-4685-BCDE-7B07F321BF8B}"/>
              </a:ext>
            </a:extLst>
          </p:cNvPr>
          <p:cNvSpPr txBox="1"/>
          <p:nvPr/>
        </p:nvSpPr>
        <p:spPr>
          <a:xfrm>
            <a:off x="284612" y="1634497"/>
            <a:ext cx="6596910" cy="307777"/>
          </a:xfrm>
          <a:prstGeom prst="rect">
            <a:avLst/>
          </a:prstGeom>
          <a:noFill/>
          <a:ln>
            <a:solidFill>
              <a:schemeClr val="tx1"/>
            </a:solidFill>
          </a:ln>
        </p:spPr>
        <p:txBody>
          <a:bodyPr wrap="square" rtlCol="0">
            <a:spAutoFit/>
          </a:bodyPr>
          <a:lstStyle/>
          <a:p>
            <a:r>
              <a:rPr lang="en-GB" sz="1400">
                <a:latin typeface="Eras Light ITC" panose="020B0402030504020804" pitchFamily="34" charset="0"/>
              </a:rPr>
              <a:t>What is in-depth labelling called?</a:t>
            </a:r>
          </a:p>
        </p:txBody>
      </p:sp>
    </p:spTree>
    <p:extLst>
      <p:ext uri="{BB962C8B-B14F-4D97-AF65-F5344CB8AC3E}">
        <p14:creationId xmlns:p14="http://schemas.microsoft.com/office/powerpoint/2010/main" val="32920526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Box 10">
            <a:extLst>
              <a:ext uri="{FF2B5EF4-FFF2-40B4-BE49-F238E27FC236}">
                <a16:creationId xmlns:a16="http://schemas.microsoft.com/office/drawing/2014/main" id="{6C13F838-4091-4676-ABCC-4BE01422FA89}"/>
              </a:ext>
            </a:extLst>
          </p:cNvPr>
          <p:cNvSpPr txBox="1">
            <a:spLocks noChangeArrowheads="1"/>
          </p:cNvSpPr>
          <p:nvPr/>
        </p:nvSpPr>
        <p:spPr bwMode="auto">
          <a:xfrm>
            <a:off x="266086" y="111119"/>
            <a:ext cx="9373827" cy="3634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200" u="none" strike="noStrike" cap="none" normalizeH="0" baseline="0">
                <a:ln>
                  <a:noFill/>
                </a:ln>
                <a:solidFill>
                  <a:srgbClr val="000000"/>
                </a:solidFill>
                <a:effectLst/>
                <a:latin typeface="Eras Demi ITC" panose="020B0805030504020804" pitchFamily="34" charset="0"/>
              </a:rPr>
              <a:t>Design 1 </a:t>
            </a:r>
            <a:endParaRPr kumimoji="0" lang="en-US" altLang="en-US" sz="1800" u="none" strike="noStrike" cap="none" normalizeH="0" baseline="0">
              <a:ln>
                <a:noFill/>
              </a:ln>
              <a:solidFill>
                <a:schemeClr val="tx1"/>
              </a:solidFill>
              <a:effectLst/>
              <a:latin typeface="Eras Demi ITC" panose="020B0805030504020804" pitchFamily="34" charset="0"/>
            </a:endParaRPr>
          </a:p>
        </p:txBody>
      </p:sp>
      <p:sp>
        <p:nvSpPr>
          <p:cNvPr id="11" name="Text Box 11">
            <a:extLst>
              <a:ext uri="{FF2B5EF4-FFF2-40B4-BE49-F238E27FC236}">
                <a16:creationId xmlns:a16="http://schemas.microsoft.com/office/drawing/2014/main" id="{FAA56676-3BC0-4368-9330-5C47F207FC0F}"/>
              </a:ext>
            </a:extLst>
          </p:cNvPr>
          <p:cNvSpPr txBox="1">
            <a:spLocks noChangeArrowheads="1"/>
          </p:cNvSpPr>
          <p:nvPr/>
        </p:nvSpPr>
        <p:spPr bwMode="auto">
          <a:xfrm>
            <a:off x="377227" y="544069"/>
            <a:ext cx="8017266" cy="920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Light ITC" panose="020B0402030504020804" pitchFamily="34" charset="0"/>
              </a:rPr>
              <a:t>Use a ruler to draw the outline shape of the trinket box. When you have done this think of 2 designs and draw them as neatly as you can in colour. Think about what you might want to store in your box. If it is plectrums for a guitar, you could make your box guitar shaped. Try to make a relationship between the shape of the box and what is kept inside. Or alternatively you might want to use an initial of your name. You are free to decide.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4108" name="Picture 12">
            <a:extLst>
              <a:ext uri="{FF2B5EF4-FFF2-40B4-BE49-F238E27FC236}">
                <a16:creationId xmlns:a16="http://schemas.microsoft.com/office/drawing/2014/main" id="{0DDA4879-1FAF-4557-A468-7D12046C71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7082" t="17879" r="9068" b="17480"/>
          <a:stretch>
            <a:fillRect/>
          </a:stretch>
        </p:blipFill>
        <p:spPr bwMode="auto">
          <a:xfrm>
            <a:off x="580328" y="1603717"/>
            <a:ext cx="6569502" cy="23249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4109" name="Picture 13">
            <a:extLst>
              <a:ext uri="{FF2B5EF4-FFF2-40B4-BE49-F238E27FC236}">
                <a16:creationId xmlns:a16="http://schemas.microsoft.com/office/drawing/2014/main" id="{63B9B803-EAA5-415C-BABE-08C1C18974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7082" t="17879" r="9068" b="17480"/>
          <a:stretch>
            <a:fillRect/>
          </a:stretch>
        </p:blipFill>
        <p:spPr bwMode="auto">
          <a:xfrm>
            <a:off x="544999" y="4327806"/>
            <a:ext cx="6604831" cy="2326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12" name="Text Box 14">
            <a:extLst>
              <a:ext uri="{FF2B5EF4-FFF2-40B4-BE49-F238E27FC236}">
                <a16:creationId xmlns:a16="http://schemas.microsoft.com/office/drawing/2014/main" id="{0EADAD2C-399C-41D8-B2A6-3CDB4950AEB8}"/>
              </a:ext>
            </a:extLst>
          </p:cNvPr>
          <p:cNvSpPr txBox="1">
            <a:spLocks noChangeArrowheads="1"/>
          </p:cNvSpPr>
          <p:nvPr/>
        </p:nvSpPr>
        <p:spPr bwMode="auto">
          <a:xfrm>
            <a:off x="266086" y="3928682"/>
            <a:ext cx="9373827" cy="3634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200" u="none" strike="noStrike" cap="none" normalizeH="0" baseline="0">
                <a:ln>
                  <a:noFill/>
                </a:ln>
                <a:solidFill>
                  <a:srgbClr val="000000"/>
                </a:solidFill>
                <a:effectLst/>
                <a:latin typeface="Eras Demi ITC" panose="020B0805030504020804" pitchFamily="34" charset="0"/>
              </a:rPr>
              <a:t>Design 2</a:t>
            </a:r>
            <a:endParaRPr kumimoji="0" lang="en-US" altLang="en-US" sz="1800" u="none" strike="noStrike" cap="none" normalizeH="0" baseline="0">
              <a:ln>
                <a:noFill/>
              </a:ln>
              <a:solidFill>
                <a:schemeClr val="tx1"/>
              </a:solidFill>
              <a:effectLst/>
              <a:latin typeface="Eras Demi ITC" panose="020B0805030504020804" pitchFamily="34" charset="0"/>
            </a:endParaRPr>
          </a:p>
        </p:txBody>
      </p:sp>
      <p:pic>
        <p:nvPicPr>
          <p:cNvPr id="8" name="Picture 2">
            <a:extLst>
              <a:ext uri="{FF2B5EF4-FFF2-40B4-BE49-F238E27FC236}">
                <a16:creationId xmlns:a16="http://schemas.microsoft.com/office/drawing/2014/main" id="{5DBE98CB-FA9E-4A64-9DCD-1C6191D13B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8720645" y="6069233"/>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308C0A42-F8A6-4242-9142-5DBDB6CBC4AF}"/>
              </a:ext>
            </a:extLst>
          </p:cNvPr>
          <p:cNvSpPr txBox="1"/>
          <p:nvPr/>
        </p:nvSpPr>
        <p:spPr>
          <a:xfrm>
            <a:off x="2006797" y="184617"/>
            <a:ext cx="4376813" cy="307777"/>
          </a:xfrm>
          <a:prstGeom prst="rect">
            <a:avLst/>
          </a:prstGeom>
          <a:noFill/>
        </p:spPr>
        <p:txBody>
          <a:bodyPr wrap="square" rtlCol="0">
            <a:spAutoFit/>
          </a:bodyPr>
          <a:lstStyle/>
          <a:p>
            <a:r>
              <a:rPr lang="en-GB" sz="1400" b="1">
                <a:latin typeface="Eras Light ITC" panose="020B0402030504020804" pitchFamily="34" charset="0"/>
              </a:rPr>
              <a:t>LI: Complete designs to a high standard</a:t>
            </a:r>
          </a:p>
        </p:txBody>
      </p:sp>
      <p:sp>
        <p:nvSpPr>
          <p:cNvPr id="13" name="Rectangle 12">
            <a:extLst>
              <a:ext uri="{FF2B5EF4-FFF2-40B4-BE49-F238E27FC236}">
                <a16:creationId xmlns:a16="http://schemas.microsoft.com/office/drawing/2014/main" id="{784F18A4-E43E-4205-A12D-1BFB3B3D2EBB}"/>
              </a:ext>
            </a:extLst>
          </p:cNvPr>
          <p:cNvSpPr/>
          <p:nvPr/>
        </p:nvSpPr>
        <p:spPr>
          <a:xfrm>
            <a:off x="9165100" y="6405927"/>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20865930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0589E09A-9912-4FFE-A37C-10D7577151D4}"/>
              </a:ext>
            </a:extLst>
          </p:cNvPr>
          <p:cNvSpPr txBox="1">
            <a:spLocks noChangeArrowheads="1"/>
          </p:cNvSpPr>
          <p:nvPr/>
        </p:nvSpPr>
        <p:spPr bwMode="auto">
          <a:xfrm>
            <a:off x="288033" y="-3268958"/>
            <a:ext cx="9381007" cy="1783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200" b="0" i="0" u="none" strike="noStrike" cap="none" normalizeH="0" baseline="0">
                <a:ln>
                  <a:noFill/>
                </a:ln>
                <a:solidFill>
                  <a:srgbClr val="000000"/>
                </a:solidFill>
                <a:effectLst/>
                <a:latin typeface="Tahoma" panose="020B0604030504040204" pitchFamily="34" charset="0"/>
              </a:rPr>
              <a:t>Design </a:t>
            </a:r>
            <a:r>
              <a:rPr kumimoji="0" lang="en-GB" altLang="en-US" sz="2200" b="1" i="1" u="none" strike="noStrike" cap="none" normalizeH="0" baseline="0">
                <a:ln>
                  <a:noFill/>
                </a:ln>
                <a:solidFill>
                  <a:srgbClr val="000000"/>
                </a:solidFill>
                <a:effectLst/>
                <a:latin typeface="Tahoma" panose="020B0604030504040204" pitchFamily="34" charset="0"/>
              </a:rPr>
              <a:t>Design 3</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 name="Text Box 3">
            <a:extLst>
              <a:ext uri="{FF2B5EF4-FFF2-40B4-BE49-F238E27FC236}">
                <a16:creationId xmlns:a16="http://schemas.microsoft.com/office/drawing/2014/main" id="{66C8CCDF-96D8-46B3-AB93-53DE6C5F4392}"/>
              </a:ext>
            </a:extLst>
          </p:cNvPr>
          <p:cNvSpPr txBox="1">
            <a:spLocks noChangeArrowheads="1"/>
          </p:cNvSpPr>
          <p:nvPr/>
        </p:nvSpPr>
        <p:spPr bwMode="auto">
          <a:xfrm>
            <a:off x="372868" y="4290647"/>
            <a:ext cx="9533132" cy="157506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a:ln>
                  <a:noFill/>
                </a:ln>
                <a:solidFill>
                  <a:srgbClr val="000000"/>
                </a:solidFill>
                <a:effectLst/>
                <a:latin typeface="Eras Demi ITC" panose="020B0805030504020804" pitchFamily="34" charset="0"/>
              </a:rPr>
              <a:t>Peer Evaluation     </a:t>
            </a:r>
            <a:endParaRPr kumimoji="0" lang="en-GB" altLang="en-US" sz="1600" b="0" i="0" u="none" strike="noStrike" cap="none" normalizeH="0" baseline="0">
              <a:ln>
                <a:noFill/>
              </a:ln>
              <a:solidFill>
                <a:srgbClr val="000000"/>
              </a:solidFill>
              <a:effectLst/>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1" i="0" u="none" strike="noStrike" cap="none" normalizeH="0" baseline="0">
              <a:ln>
                <a:noFill/>
              </a:ln>
              <a:solidFill>
                <a:srgbClr val="000000"/>
              </a:solidFill>
              <a:effectLst/>
              <a:latin typeface="Tahoma" panose="020B060403050404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600" b="0" i="0" u="none" strike="noStrike" cap="none" normalizeH="0" baseline="0">
                <a:ln>
                  <a:noFill/>
                </a:ln>
                <a:solidFill>
                  <a:srgbClr val="000000"/>
                </a:solidFill>
                <a:effectLst/>
                <a:latin typeface="Eras Demi ITC" panose="020B0805030504020804" pitchFamily="34" charset="0"/>
              </a:rPr>
              <a:t>Ask someone in the class to evaluate your best design.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GB" altLang="en-US" sz="1600" b="0" i="0" u="none" strike="noStrike" cap="none" normalizeH="0" baseline="0">
              <a:ln>
                <a:noFill/>
              </a:ln>
              <a:solidFill>
                <a:srgbClr val="000000"/>
              </a:solidFill>
              <a:effectLst/>
              <a:latin typeface="Eras Demi ITC" panose="020B08050305040208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600" b="0" i="0" u="none" strike="noStrike" cap="none" normalizeH="0" baseline="0">
                <a:ln>
                  <a:noFill/>
                </a:ln>
                <a:solidFill>
                  <a:srgbClr val="000000"/>
                </a:solidFill>
                <a:effectLst/>
                <a:latin typeface="Eras Demi ITC" panose="020B0805030504020804" pitchFamily="34" charset="0"/>
              </a:rPr>
              <a:t>Their name is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GB" altLang="en-US" sz="1600" b="0" i="0" u="none" strike="noStrike" cap="none" normalizeH="0" baseline="0">
              <a:ln>
                <a:noFill/>
              </a:ln>
              <a:solidFill>
                <a:srgbClr val="000000"/>
              </a:solidFill>
              <a:effectLst/>
              <a:latin typeface="Eras Demi ITC" panose="020B08050305040208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600" b="0" i="0" u="none" strike="noStrike" cap="none" normalizeH="0" baseline="0">
                <a:ln>
                  <a:noFill/>
                </a:ln>
                <a:solidFill>
                  <a:srgbClr val="000000"/>
                </a:solidFill>
                <a:effectLst/>
                <a:latin typeface="Eras Demi ITC" panose="020B0805030504020804" pitchFamily="34" charset="0"/>
              </a:rPr>
              <a:t>The best design is design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600" b="0" i="0" u="none" strike="noStrike" cap="none" normalizeH="0" baseline="0">
                <a:ln>
                  <a:noFill/>
                </a:ln>
                <a:solidFill>
                  <a:srgbClr val="000000"/>
                </a:solidFill>
                <a:effectLst/>
                <a:latin typeface="Eras Demi ITC" panose="020B0805030504020804" pitchFamily="34" charset="0"/>
              </a:rPr>
              <a:t>Why?</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GB" altLang="en-US" sz="1600" b="0" i="0" u="none" strike="noStrike" cap="none" normalizeH="0" baseline="0">
              <a:ln>
                <a:noFill/>
              </a:ln>
              <a:solidFill>
                <a:srgbClr val="000000"/>
              </a:solidFill>
              <a:effectLst/>
              <a:latin typeface="Eras Demi ITC" panose="020B08050305040208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600" b="0" i="0" u="none" strike="noStrike" cap="none" normalizeH="0" baseline="0">
                <a:ln>
                  <a:noFill/>
                </a:ln>
                <a:solidFill>
                  <a:srgbClr val="000000"/>
                </a:solidFill>
                <a:effectLst/>
                <a:latin typeface="Eras Demi ITC" panose="020B0805030504020804" pitchFamily="34" charset="0"/>
              </a:rPr>
              <a:t>Can you see any problems in making this trinket box</a:t>
            </a:r>
            <a:r>
              <a:rPr kumimoji="0" lang="en-GB" altLang="en-US" sz="1400" b="0" i="0" u="none" strike="noStrike" cap="none" normalizeH="0" baseline="0">
                <a:ln>
                  <a:noFill/>
                </a:ln>
                <a:solidFill>
                  <a:srgbClr val="000000"/>
                </a:solidFill>
                <a:effectLst/>
                <a:latin typeface="Eras Demi ITC" panose="020B0805030504020804" pitchFamily="34" charset="0"/>
              </a:rPr>
              <a:t>?   </a:t>
            </a:r>
          </a:p>
        </p:txBody>
      </p:sp>
      <p:pic>
        <p:nvPicPr>
          <p:cNvPr id="5124" name="Picture 4">
            <a:extLst>
              <a:ext uri="{FF2B5EF4-FFF2-40B4-BE49-F238E27FC236}">
                <a16:creationId xmlns:a16="http://schemas.microsoft.com/office/drawing/2014/main" id="{059A3437-950E-4B85-AD7E-BF03FF6583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7082" t="17879" r="9068" b="17480"/>
          <a:stretch>
            <a:fillRect/>
          </a:stretch>
        </p:blipFill>
        <p:spPr bwMode="auto">
          <a:xfrm>
            <a:off x="1044569" y="872831"/>
            <a:ext cx="6377724" cy="32803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14" name="Text Box 10">
            <a:extLst>
              <a:ext uri="{FF2B5EF4-FFF2-40B4-BE49-F238E27FC236}">
                <a16:creationId xmlns:a16="http://schemas.microsoft.com/office/drawing/2014/main" id="{01F4D12A-CB4C-4F75-A159-AA8EF83D5CCF}"/>
              </a:ext>
            </a:extLst>
          </p:cNvPr>
          <p:cNvSpPr txBox="1">
            <a:spLocks noChangeArrowheads="1"/>
          </p:cNvSpPr>
          <p:nvPr/>
        </p:nvSpPr>
        <p:spPr bwMode="auto">
          <a:xfrm>
            <a:off x="288033" y="226656"/>
            <a:ext cx="9103256" cy="1783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200" u="none" strike="noStrike" cap="none" normalizeH="0" baseline="0">
                <a:ln>
                  <a:noFill/>
                </a:ln>
                <a:solidFill>
                  <a:srgbClr val="000000"/>
                </a:solidFill>
                <a:effectLst/>
                <a:latin typeface="Eras Demi ITC" panose="020B0805030504020804" pitchFamily="34" charset="0"/>
              </a:rPr>
              <a:t>Design 3 </a:t>
            </a:r>
            <a:endParaRPr kumimoji="0" lang="en-US" altLang="en-US" sz="1800" u="none" strike="noStrike" cap="none" normalizeH="0" baseline="0">
              <a:ln>
                <a:noFill/>
              </a:ln>
              <a:solidFill>
                <a:schemeClr val="tx1"/>
              </a:solidFill>
              <a:effectLst/>
              <a:latin typeface="Eras Demi ITC" panose="020B0805030504020804" pitchFamily="34" charset="0"/>
            </a:endParaRPr>
          </a:p>
        </p:txBody>
      </p:sp>
      <p:pic>
        <p:nvPicPr>
          <p:cNvPr id="6" name="Picture 2">
            <a:extLst>
              <a:ext uri="{FF2B5EF4-FFF2-40B4-BE49-F238E27FC236}">
                <a16:creationId xmlns:a16="http://schemas.microsoft.com/office/drawing/2014/main" id="{85FA950F-D93B-4D2E-A3E5-38186A8A5F1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8743084" y="6069233"/>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75CFB5F-7A85-442A-9379-0D871F3DAC5A}"/>
              </a:ext>
            </a:extLst>
          </p:cNvPr>
          <p:cNvSpPr txBox="1"/>
          <p:nvPr/>
        </p:nvSpPr>
        <p:spPr>
          <a:xfrm>
            <a:off x="2021787" y="315838"/>
            <a:ext cx="4376813" cy="307777"/>
          </a:xfrm>
          <a:prstGeom prst="rect">
            <a:avLst/>
          </a:prstGeom>
          <a:noFill/>
        </p:spPr>
        <p:txBody>
          <a:bodyPr wrap="square" rtlCol="0">
            <a:spAutoFit/>
          </a:bodyPr>
          <a:lstStyle/>
          <a:p>
            <a:r>
              <a:rPr lang="en-GB" sz="1400" b="1">
                <a:latin typeface="Eras Light ITC" panose="020B0402030504020804" pitchFamily="34" charset="0"/>
              </a:rPr>
              <a:t>LI: Reflect and evaluate your peer’s work</a:t>
            </a:r>
          </a:p>
        </p:txBody>
      </p:sp>
      <p:sp>
        <p:nvSpPr>
          <p:cNvPr id="8" name="Rectangle 7">
            <a:extLst>
              <a:ext uri="{FF2B5EF4-FFF2-40B4-BE49-F238E27FC236}">
                <a16:creationId xmlns:a16="http://schemas.microsoft.com/office/drawing/2014/main" id="{DD18F221-A0F1-4CCC-9E20-4F44CD75CB59}"/>
              </a:ext>
            </a:extLst>
          </p:cNvPr>
          <p:cNvSpPr/>
          <p:nvPr/>
        </p:nvSpPr>
        <p:spPr>
          <a:xfrm>
            <a:off x="9189422" y="6428309"/>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13793665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4">
            <a:extLst>
              <a:ext uri="{FF2B5EF4-FFF2-40B4-BE49-F238E27FC236}">
                <a16:creationId xmlns:a16="http://schemas.microsoft.com/office/drawing/2014/main" id="{28511B6C-7452-4AE4-A423-FF9721F751B9}"/>
              </a:ext>
            </a:extLst>
          </p:cNvPr>
          <p:cNvSpPr txBox="1">
            <a:spLocks noChangeArrowheads="1"/>
          </p:cNvSpPr>
          <p:nvPr/>
        </p:nvSpPr>
        <p:spPr bwMode="auto">
          <a:xfrm>
            <a:off x="3793288" y="152411"/>
            <a:ext cx="4903240"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a:ln>
                  <a:noFill/>
                </a:ln>
                <a:solidFill>
                  <a:srgbClr val="000000"/>
                </a:solidFill>
                <a:effectLst/>
                <a:latin typeface="Eras Demi ITC" panose="020B0805030504020804" pitchFamily="34" charset="0"/>
              </a:rPr>
              <a:t>Use Isometric paper to draw an isometric drawing of your finished design.</a:t>
            </a:r>
            <a:endParaRPr kumimoji="0" lang="en-US" altLang="en-US" sz="2400" b="0" i="0" u="none" strike="noStrike" cap="none" normalizeH="0" baseline="0">
              <a:ln>
                <a:noFill/>
              </a:ln>
              <a:solidFill>
                <a:schemeClr val="tx1"/>
              </a:solidFill>
              <a:effectLst/>
              <a:latin typeface="Eras Demi ITC" panose="020B0805030504020804" pitchFamily="34" charset="0"/>
            </a:endParaRPr>
          </a:p>
        </p:txBody>
      </p:sp>
      <p:sp>
        <p:nvSpPr>
          <p:cNvPr id="6" name="Title 1">
            <a:extLst>
              <a:ext uri="{FF2B5EF4-FFF2-40B4-BE49-F238E27FC236}">
                <a16:creationId xmlns:a16="http://schemas.microsoft.com/office/drawing/2014/main" id="{087F502D-8472-49B8-803F-F4321CD162E9}"/>
              </a:ext>
            </a:extLst>
          </p:cNvPr>
          <p:cNvSpPr txBox="1">
            <a:spLocks/>
          </p:cNvSpPr>
          <p:nvPr/>
        </p:nvSpPr>
        <p:spPr>
          <a:xfrm>
            <a:off x="353391" y="17501"/>
            <a:ext cx="8122920" cy="720000"/>
          </a:xfrm>
          <a:prstGeom prst="rect">
            <a:avLst/>
          </a:prstGeom>
        </p:spPr>
        <p:txBody>
          <a:bodyPr>
            <a:norm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defRPr/>
            </a:pPr>
            <a:r>
              <a:rPr lang="en-GB" sz="3200" b="1">
                <a:ln w="12700">
                  <a:solidFill>
                    <a:schemeClr val="tx1"/>
                  </a:solidFill>
                  <a:prstDash val="solid"/>
                </a:ln>
                <a:noFill/>
                <a:latin typeface="Eras Demi ITC" panose="020B0805030504020804" pitchFamily="34" charset="0"/>
              </a:rPr>
              <a:t>Final Design</a:t>
            </a:r>
            <a:endParaRPr lang="en-GB" sz="3200">
              <a:ln w="12700">
                <a:solidFill>
                  <a:schemeClr val="tx1"/>
                </a:solidFill>
                <a:prstDash val="solid"/>
              </a:ln>
              <a:noFill/>
              <a:latin typeface="Eras Demi ITC" panose="020B0805030504020804" pitchFamily="34" charset="0"/>
            </a:endParaRPr>
          </a:p>
        </p:txBody>
      </p:sp>
      <p:pic>
        <p:nvPicPr>
          <p:cNvPr id="4" name="Picture 3">
            <a:extLst>
              <a:ext uri="{FF2B5EF4-FFF2-40B4-BE49-F238E27FC236}">
                <a16:creationId xmlns:a16="http://schemas.microsoft.com/office/drawing/2014/main" id="{94DD09A3-5B1E-40EE-B39C-27B04ED40E0D}"/>
              </a:ext>
            </a:extLst>
          </p:cNvPr>
          <p:cNvPicPr>
            <a:picLocks noChangeAspect="1"/>
          </p:cNvPicPr>
          <p:nvPr/>
        </p:nvPicPr>
        <p:blipFill>
          <a:blip r:embed="rId2"/>
          <a:stretch>
            <a:fillRect/>
          </a:stretch>
        </p:blipFill>
        <p:spPr>
          <a:xfrm>
            <a:off x="6705996" y="4593848"/>
            <a:ext cx="3023878" cy="2651990"/>
          </a:xfrm>
          <a:prstGeom prst="rect">
            <a:avLst/>
          </a:prstGeom>
        </p:spPr>
      </p:pic>
      <p:pic>
        <p:nvPicPr>
          <p:cNvPr id="7" name="Picture 2">
            <a:extLst>
              <a:ext uri="{FF2B5EF4-FFF2-40B4-BE49-F238E27FC236}">
                <a16:creationId xmlns:a16="http://schemas.microsoft.com/office/drawing/2014/main" id="{B7F22851-41B3-43CA-A81B-14A62BB0AA7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7644838" y="3805081"/>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1BAEE8E-C902-4BC0-9004-6FC83241242F}"/>
              </a:ext>
            </a:extLst>
          </p:cNvPr>
          <p:cNvSpPr txBox="1"/>
          <p:nvPr/>
        </p:nvSpPr>
        <p:spPr>
          <a:xfrm>
            <a:off x="353391" y="542213"/>
            <a:ext cx="4376813" cy="307777"/>
          </a:xfrm>
          <a:prstGeom prst="rect">
            <a:avLst/>
          </a:prstGeom>
          <a:noFill/>
        </p:spPr>
        <p:txBody>
          <a:bodyPr wrap="square" rtlCol="0">
            <a:spAutoFit/>
          </a:bodyPr>
          <a:lstStyle/>
          <a:p>
            <a:r>
              <a:rPr lang="en-GB" sz="1400" b="1">
                <a:latin typeface="Eras Light ITC" panose="020B0402030504020804" pitchFamily="34" charset="0"/>
              </a:rPr>
              <a:t>LI: Learn how to draw in isometric.</a:t>
            </a:r>
          </a:p>
        </p:txBody>
      </p:sp>
      <p:sp>
        <p:nvSpPr>
          <p:cNvPr id="9" name="Rectangle 8">
            <a:extLst>
              <a:ext uri="{FF2B5EF4-FFF2-40B4-BE49-F238E27FC236}">
                <a16:creationId xmlns:a16="http://schemas.microsoft.com/office/drawing/2014/main" id="{3EBDBAC1-1136-4BDA-929A-E4DFD0231565}"/>
              </a:ext>
            </a:extLst>
          </p:cNvPr>
          <p:cNvSpPr/>
          <p:nvPr/>
        </p:nvSpPr>
        <p:spPr>
          <a:xfrm>
            <a:off x="7996693" y="4132184"/>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6412172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3">
            <a:extLst>
              <a:ext uri="{FF2B5EF4-FFF2-40B4-BE49-F238E27FC236}">
                <a16:creationId xmlns:a16="http://schemas.microsoft.com/office/drawing/2014/main" id="{B79CD33A-BFF4-46A2-B1B5-D8E06A6F15FA}"/>
              </a:ext>
            </a:extLst>
          </p:cNvPr>
          <p:cNvSpPr txBox="1">
            <a:spLocks noChangeArrowheads="1"/>
          </p:cNvSpPr>
          <p:nvPr/>
        </p:nvSpPr>
        <p:spPr bwMode="auto">
          <a:xfrm>
            <a:off x="5610762" y="462072"/>
            <a:ext cx="3241661" cy="8548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a:ln>
                  <a:noFill/>
                </a:ln>
                <a:solidFill>
                  <a:srgbClr val="000000"/>
                </a:solidFill>
                <a:effectLst/>
                <a:latin typeface="Eras Light ITC" panose="020B0402030504020804" pitchFamily="34" charset="0"/>
              </a:rPr>
              <a:t>pillar drill, coping saw, sand paper,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a:ln>
                  <a:noFill/>
                </a:ln>
                <a:solidFill>
                  <a:srgbClr val="000000"/>
                </a:solidFill>
                <a:effectLst/>
                <a:latin typeface="Eras Light ITC" panose="020B0402030504020804" pitchFamily="34" charset="0"/>
              </a:rPr>
              <a:t>try square, paint, steel rule, paint brush, vice,  scissors</a:t>
            </a:r>
            <a:endParaRPr kumimoji="0" lang="en-US" altLang="en-US" sz="1600" b="0" i="0" u="none" strike="noStrike" cap="none" normalizeH="0" baseline="0">
              <a:ln>
                <a:noFill/>
              </a:ln>
              <a:solidFill>
                <a:schemeClr val="tx1"/>
              </a:solidFill>
              <a:effectLst/>
              <a:latin typeface="Eras Light ITC" panose="020B0402030504020804" pitchFamily="34" charset="0"/>
            </a:endParaRPr>
          </a:p>
        </p:txBody>
      </p:sp>
      <p:sp>
        <p:nvSpPr>
          <p:cNvPr id="4" name="Text Box 4">
            <a:extLst>
              <a:ext uri="{FF2B5EF4-FFF2-40B4-BE49-F238E27FC236}">
                <a16:creationId xmlns:a16="http://schemas.microsoft.com/office/drawing/2014/main" id="{2F4EE993-DC9F-434B-8085-9F76D3AE77EA}"/>
              </a:ext>
            </a:extLst>
          </p:cNvPr>
          <p:cNvSpPr txBox="1">
            <a:spLocks noChangeArrowheads="1"/>
          </p:cNvSpPr>
          <p:nvPr/>
        </p:nvSpPr>
        <p:spPr bwMode="auto">
          <a:xfrm>
            <a:off x="330930" y="964336"/>
            <a:ext cx="5759450" cy="663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i="0" u="none" strike="noStrike" cap="none" normalizeH="0" baseline="0">
                <a:ln>
                  <a:noFill/>
                </a:ln>
                <a:solidFill>
                  <a:srgbClr val="000000"/>
                </a:solidFill>
                <a:effectLst/>
                <a:latin typeface="Eras Demi ITC" panose="020B0805030504020804" pitchFamily="34" charset="0"/>
              </a:rPr>
              <a:t>At the end of each lesson you need to record what you have done.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i="0" u="none" strike="noStrike" cap="none" normalizeH="0" baseline="0">
                <a:ln>
                  <a:noFill/>
                </a:ln>
                <a:solidFill>
                  <a:srgbClr val="000000"/>
                </a:solidFill>
                <a:effectLst/>
                <a:latin typeface="Eras Demi ITC" panose="020B0805030504020804" pitchFamily="34" charset="0"/>
              </a:rPr>
              <a:t>You need to include any mistakes or things that went wrong. </a:t>
            </a:r>
            <a:endParaRPr kumimoji="0" lang="en-US" altLang="en-US" sz="1800" i="0" u="none" strike="noStrike" cap="none" normalizeH="0" baseline="0">
              <a:ln>
                <a:noFill/>
              </a:ln>
              <a:solidFill>
                <a:schemeClr val="tx1"/>
              </a:solidFill>
              <a:effectLst/>
              <a:latin typeface="Eras Demi ITC" panose="020B0805030504020804" pitchFamily="34" charset="0"/>
            </a:endParaRPr>
          </a:p>
        </p:txBody>
      </p:sp>
      <p:graphicFrame>
        <p:nvGraphicFramePr>
          <p:cNvPr id="7" name="Table 6">
            <a:extLst>
              <a:ext uri="{FF2B5EF4-FFF2-40B4-BE49-F238E27FC236}">
                <a16:creationId xmlns:a16="http://schemas.microsoft.com/office/drawing/2014/main" id="{33B5877B-6CEE-4330-A2A9-0E6AF8BB6192}"/>
              </a:ext>
            </a:extLst>
          </p:cNvPr>
          <p:cNvGraphicFramePr>
            <a:graphicFrameLocks noGrp="1"/>
          </p:cNvGraphicFramePr>
          <p:nvPr>
            <p:extLst>
              <p:ext uri="{D42A27DB-BD31-4B8C-83A1-F6EECF244321}">
                <p14:modId xmlns:p14="http://schemas.microsoft.com/office/powerpoint/2010/main" val="1598000910"/>
              </p:ext>
            </p:extLst>
          </p:nvPr>
        </p:nvGraphicFramePr>
        <p:xfrm>
          <a:off x="330930" y="1614555"/>
          <a:ext cx="9094424" cy="4800600"/>
        </p:xfrm>
        <a:graphic>
          <a:graphicData uri="http://schemas.openxmlformats.org/drawingml/2006/table">
            <a:tbl>
              <a:tblPr/>
              <a:tblGrid>
                <a:gridCol w="1585793">
                  <a:extLst>
                    <a:ext uri="{9D8B030D-6E8A-4147-A177-3AD203B41FA5}">
                      <a16:colId xmlns:a16="http://schemas.microsoft.com/office/drawing/2014/main" val="585321852"/>
                    </a:ext>
                  </a:extLst>
                </a:gridCol>
                <a:gridCol w="7508631">
                  <a:extLst>
                    <a:ext uri="{9D8B030D-6E8A-4147-A177-3AD203B41FA5}">
                      <a16:colId xmlns:a16="http://schemas.microsoft.com/office/drawing/2014/main" val="3390168367"/>
                    </a:ext>
                  </a:extLst>
                </a:gridCol>
              </a:tblGrid>
              <a:tr h="320040">
                <a:tc>
                  <a:txBody>
                    <a:bodyPr/>
                    <a:lstStyle/>
                    <a:p>
                      <a:pPr marR="0" indent="0" algn="ctr" rtl="0">
                        <a:spcBef>
                          <a:spcPts val="0"/>
                        </a:spcBef>
                        <a:spcAft>
                          <a:spcPts val="0"/>
                        </a:spcAft>
                      </a:pPr>
                      <a:r>
                        <a:rPr lang="en-GB" sz="1400" b="1" kern="1400">
                          <a:ln>
                            <a:noFill/>
                          </a:ln>
                          <a:solidFill>
                            <a:srgbClr val="000000"/>
                          </a:solidFill>
                          <a:effectLst/>
                          <a:latin typeface="Eras Demi ITC" panose="020B0805030504020804" pitchFamily="34" charset="0"/>
                        </a:rPr>
                        <a:t>Lesson  3</a:t>
                      </a:r>
                      <a:endParaRPr lang="en-GB" sz="1100" b="1" kern="1400">
                        <a:ln>
                          <a:noFill/>
                        </a:ln>
                        <a:solidFill>
                          <a:srgbClr val="000000"/>
                        </a:solidFill>
                        <a:effectLst/>
                        <a:latin typeface="Eras Demi ITC" panose="020B0805030504020804" pitchFamily="34" charset="0"/>
                      </a:endParaRP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marR="0" indent="0" algn="l" rtl="0">
                        <a:spcBef>
                          <a:spcPts val="0"/>
                        </a:spcBef>
                        <a:spcAft>
                          <a:spcPts val="0"/>
                        </a:spcAft>
                      </a:pPr>
                      <a:r>
                        <a:rPr lang="en-GB" sz="700" kern="1400">
                          <a:ln>
                            <a:noFill/>
                          </a:ln>
                          <a:solidFill>
                            <a:srgbClr val="000000"/>
                          </a:solidFill>
                          <a:effectLst/>
                          <a:latin typeface="Eras Demi ITC" panose="020B0805030504020804" pitchFamily="34" charset="0"/>
                        </a:rPr>
                        <a:t> </a:t>
                      </a: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FF"/>
                      </a:solidFill>
                      <a:prstDash val="solid"/>
                      <a:round/>
                      <a:headEnd type="none" w="med" len="med"/>
                      <a:tailEnd type="none" w="med" len="med"/>
                    </a:lnR>
                    <a:lnT w="6350" cap="flat" cmpd="sng" algn="ctr">
                      <a:solidFill>
                        <a:srgbClr val="0000FF"/>
                      </a:solidFill>
                      <a:prstDash val="solid"/>
                      <a:round/>
                      <a:headEnd type="none" w="med" len="med"/>
                      <a:tailEnd type="none" w="med" len="med"/>
                    </a:lnT>
                    <a:lnB w="6350" cap="flat" cmpd="sng" algn="ctr">
                      <a:solidFill>
                        <a:srgbClr val="0000FF"/>
                      </a:solidFill>
                      <a:prstDash val="solid"/>
                      <a:round/>
                      <a:headEnd type="none" w="med" len="med"/>
                      <a:tailEnd type="none" w="med" len="med"/>
                    </a:lnB>
                  </a:tcPr>
                </a:tc>
                <a:extLst>
                  <a:ext uri="{0D108BD9-81ED-4DB2-BD59-A6C34878D82A}">
                    <a16:rowId xmlns:a16="http://schemas.microsoft.com/office/drawing/2014/main" val="1097474543"/>
                  </a:ext>
                </a:extLst>
              </a:tr>
              <a:tr h="320040">
                <a:tc>
                  <a:txBody>
                    <a:bodyPr/>
                    <a:lstStyle/>
                    <a:p>
                      <a:pPr marR="0" indent="0" algn="ctr" rtl="0">
                        <a:spcBef>
                          <a:spcPts val="0"/>
                        </a:spcBef>
                        <a:spcAft>
                          <a:spcPts val="0"/>
                        </a:spcAft>
                      </a:pPr>
                      <a:r>
                        <a:rPr lang="en-GB" sz="1400" kern="1400">
                          <a:ln>
                            <a:noFill/>
                          </a:ln>
                          <a:solidFill>
                            <a:srgbClr val="000000"/>
                          </a:solidFill>
                          <a:effectLst/>
                          <a:latin typeface="Eras Demi ITC" panose="020B0805030504020804" pitchFamily="34" charset="0"/>
                        </a:rPr>
                        <a:t>Mark out</a:t>
                      </a:r>
                      <a:endParaRPr lang="en-GB" sz="1100" kern="1400">
                        <a:ln>
                          <a:noFill/>
                        </a:ln>
                        <a:solidFill>
                          <a:srgbClr val="000000"/>
                        </a:solidFill>
                        <a:effectLst/>
                        <a:latin typeface="Eras Demi ITC" panose="020B0805030504020804" pitchFamily="34" charset="0"/>
                      </a:endParaRP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marR="0" indent="0" algn="l" rtl="0">
                        <a:spcBef>
                          <a:spcPts val="0"/>
                        </a:spcBef>
                        <a:spcAft>
                          <a:spcPts val="0"/>
                        </a:spcAft>
                      </a:pPr>
                      <a:r>
                        <a:rPr lang="en-GB" sz="700" kern="1400">
                          <a:ln>
                            <a:noFill/>
                          </a:ln>
                          <a:solidFill>
                            <a:srgbClr val="000000"/>
                          </a:solidFill>
                          <a:effectLst/>
                          <a:latin typeface="Eras Demi ITC" panose="020B0805030504020804" pitchFamily="34" charset="0"/>
                        </a:rPr>
                        <a:t> </a:t>
                      </a: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FF"/>
                      </a:solidFill>
                      <a:prstDash val="solid"/>
                      <a:round/>
                      <a:headEnd type="none" w="med" len="med"/>
                      <a:tailEnd type="none" w="med" len="med"/>
                    </a:lnR>
                    <a:lnT w="6350" cap="flat" cmpd="sng" algn="ctr">
                      <a:solidFill>
                        <a:srgbClr val="0000FF"/>
                      </a:solidFill>
                      <a:prstDash val="solid"/>
                      <a:round/>
                      <a:headEnd type="none" w="med" len="med"/>
                      <a:tailEnd type="none" w="med" len="med"/>
                    </a:lnT>
                    <a:lnB w="6350" cap="flat" cmpd="sng" algn="ctr">
                      <a:solidFill>
                        <a:srgbClr val="0000FF"/>
                      </a:solidFill>
                      <a:prstDash val="solid"/>
                      <a:round/>
                      <a:headEnd type="none" w="med" len="med"/>
                      <a:tailEnd type="none" w="med" len="med"/>
                    </a:lnB>
                  </a:tcPr>
                </a:tc>
                <a:extLst>
                  <a:ext uri="{0D108BD9-81ED-4DB2-BD59-A6C34878D82A}">
                    <a16:rowId xmlns:a16="http://schemas.microsoft.com/office/drawing/2014/main" val="1978636961"/>
                  </a:ext>
                </a:extLst>
              </a:tr>
              <a:tr h="320040">
                <a:tc>
                  <a:txBody>
                    <a:bodyPr/>
                    <a:lstStyle/>
                    <a:p>
                      <a:pPr marR="0" indent="0" algn="ctr" rtl="0">
                        <a:spcBef>
                          <a:spcPts val="0"/>
                        </a:spcBef>
                        <a:spcAft>
                          <a:spcPts val="0"/>
                        </a:spcAft>
                      </a:pPr>
                      <a:r>
                        <a:rPr lang="en-GB" sz="1400" kern="1400">
                          <a:ln>
                            <a:noFill/>
                          </a:ln>
                          <a:solidFill>
                            <a:srgbClr val="000000"/>
                          </a:solidFill>
                          <a:effectLst/>
                          <a:latin typeface="Eras Demi ITC" panose="020B0805030504020804" pitchFamily="34" charset="0"/>
                        </a:rPr>
                        <a:t>Start cutting</a:t>
                      </a:r>
                      <a:endParaRPr lang="en-GB" sz="1100" kern="1400">
                        <a:ln>
                          <a:noFill/>
                        </a:ln>
                        <a:solidFill>
                          <a:srgbClr val="000000"/>
                        </a:solidFill>
                        <a:effectLst/>
                        <a:latin typeface="Eras Demi ITC" panose="020B0805030504020804" pitchFamily="34" charset="0"/>
                      </a:endParaRP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marR="0" indent="0" algn="l" rtl="0">
                        <a:spcBef>
                          <a:spcPts val="0"/>
                        </a:spcBef>
                        <a:spcAft>
                          <a:spcPts val="0"/>
                        </a:spcAft>
                      </a:pPr>
                      <a:r>
                        <a:rPr lang="en-GB" sz="700" kern="1400">
                          <a:ln>
                            <a:noFill/>
                          </a:ln>
                          <a:solidFill>
                            <a:srgbClr val="000000"/>
                          </a:solidFill>
                          <a:effectLst/>
                          <a:latin typeface="Eras Demi ITC" panose="020B0805030504020804" pitchFamily="34" charset="0"/>
                        </a:rPr>
                        <a:t> </a:t>
                      </a: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FF"/>
                      </a:solidFill>
                      <a:prstDash val="solid"/>
                      <a:round/>
                      <a:headEnd type="none" w="med" len="med"/>
                      <a:tailEnd type="none" w="med" len="med"/>
                    </a:lnR>
                    <a:lnT w="6350" cap="flat" cmpd="sng" algn="ctr">
                      <a:solidFill>
                        <a:srgbClr val="0000FF"/>
                      </a:solidFill>
                      <a:prstDash val="solid"/>
                      <a:round/>
                      <a:headEnd type="none" w="med" len="med"/>
                      <a:tailEnd type="none" w="med" len="med"/>
                    </a:lnT>
                    <a:lnB w="6350" cap="flat" cmpd="sng" algn="ctr">
                      <a:solidFill>
                        <a:srgbClr val="0000FF"/>
                      </a:solidFill>
                      <a:prstDash val="solid"/>
                      <a:round/>
                      <a:headEnd type="none" w="med" len="med"/>
                      <a:tailEnd type="none" w="med" len="med"/>
                    </a:lnB>
                  </a:tcPr>
                </a:tc>
                <a:extLst>
                  <a:ext uri="{0D108BD9-81ED-4DB2-BD59-A6C34878D82A}">
                    <a16:rowId xmlns:a16="http://schemas.microsoft.com/office/drawing/2014/main" val="2008640288"/>
                  </a:ext>
                </a:extLst>
              </a:tr>
              <a:tr h="320040">
                <a:tc>
                  <a:txBody>
                    <a:bodyPr/>
                    <a:lstStyle/>
                    <a:p>
                      <a:pPr marR="0" indent="0" algn="ctr" rtl="0">
                        <a:spcBef>
                          <a:spcPts val="0"/>
                        </a:spcBef>
                        <a:spcAft>
                          <a:spcPts val="0"/>
                        </a:spcAft>
                      </a:pPr>
                      <a:r>
                        <a:rPr lang="en-GB" sz="1400" b="1" kern="1400">
                          <a:ln>
                            <a:noFill/>
                          </a:ln>
                          <a:solidFill>
                            <a:srgbClr val="000000"/>
                          </a:solidFill>
                          <a:effectLst/>
                          <a:latin typeface="Eras Demi ITC" panose="020B0805030504020804" pitchFamily="34" charset="0"/>
                        </a:rPr>
                        <a:t>Lesson 4</a:t>
                      </a:r>
                      <a:endParaRPr lang="en-GB" sz="1100" b="1" kern="1400">
                        <a:ln>
                          <a:noFill/>
                        </a:ln>
                        <a:solidFill>
                          <a:srgbClr val="000000"/>
                        </a:solidFill>
                        <a:effectLst/>
                        <a:latin typeface="Eras Demi ITC" panose="020B0805030504020804" pitchFamily="34" charset="0"/>
                      </a:endParaRP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marR="0" indent="0" algn="l" rtl="0">
                        <a:spcBef>
                          <a:spcPts val="0"/>
                        </a:spcBef>
                        <a:spcAft>
                          <a:spcPts val="0"/>
                        </a:spcAft>
                      </a:pPr>
                      <a:r>
                        <a:rPr lang="en-GB" sz="700" kern="1400">
                          <a:ln>
                            <a:noFill/>
                          </a:ln>
                          <a:solidFill>
                            <a:srgbClr val="000000"/>
                          </a:solidFill>
                          <a:effectLst/>
                          <a:latin typeface="Eras Demi ITC" panose="020B0805030504020804" pitchFamily="34" charset="0"/>
                        </a:rPr>
                        <a:t> </a:t>
                      </a: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FF"/>
                      </a:solidFill>
                      <a:prstDash val="solid"/>
                      <a:round/>
                      <a:headEnd type="none" w="med" len="med"/>
                      <a:tailEnd type="none" w="med" len="med"/>
                    </a:lnR>
                    <a:lnT w="6350" cap="flat" cmpd="sng" algn="ctr">
                      <a:solidFill>
                        <a:srgbClr val="0000FF"/>
                      </a:solidFill>
                      <a:prstDash val="solid"/>
                      <a:round/>
                      <a:headEnd type="none" w="med" len="med"/>
                      <a:tailEnd type="none" w="med" len="med"/>
                    </a:lnT>
                    <a:lnB w="6350" cap="flat" cmpd="sng" algn="ctr">
                      <a:solidFill>
                        <a:srgbClr val="0000FF"/>
                      </a:solidFill>
                      <a:prstDash val="solid"/>
                      <a:round/>
                      <a:headEnd type="none" w="med" len="med"/>
                      <a:tailEnd type="none" w="med" len="med"/>
                    </a:lnB>
                  </a:tcPr>
                </a:tc>
                <a:extLst>
                  <a:ext uri="{0D108BD9-81ED-4DB2-BD59-A6C34878D82A}">
                    <a16:rowId xmlns:a16="http://schemas.microsoft.com/office/drawing/2014/main" val="3859844252"/>
                  </a:ext>
                </a:extLst>
              </a:tr>
              <a:tr h="320040">
                <a:tc>
                  <a:txBody>
                    <a:bodyPr/>
                    <a:lstStyle/>
                    <a:p>
                      <a:pPr marR="0" indent="0" algn="ctr" rtl="0">
                        <a:spcBef>
                          <a:spcPts val="0"/>
                        </a:spcBef>
                        <a:spcAft>
                          <a:spcPts val="0"/>
                        </a:spcAft>
                      </a:pPr>
                      <a:r>
                        <a:rPr lang="en-GB" sz="1400" kern="1400">
                          <a:ln>
                            <a:noFill/>
                          </a:ln>
                          <a:solidFill>
                            <a:srgbClr val="000000"/>
                          </a:solidFill>
                          <a:effectLst/>
                          <a:latin typeface="Eras Demi ITC" panose="020B0805030504020804" pitchFamily="34" charset="0"/>
                        </a:rPr>
                        <a:t>Finish cutting</a:t>
                      </a:r>
                      <a:endParaRPr lang="en-GB" sz="1100" kern="1400">
                        <a:ln>
                          <a:noFill/>
                        </a:ln>
                        <a:solidFill>
                          <a:srgbClr val="000000"/>
                        </a:solidFill>
                        <a:effectLst/>
                        <a:latin typeface="Eras Demi ITC" panose="020B0805030504020804" pitchFamily="34" charset="0"/>
                      </a:endParaRP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marR="0" indent="0" algn="l" rtl="0">
                        <a:spcBef>
                          <a:spcPts val="0"/>
                        </a:spcBef>
                        <a:spcAft>
                          <a:spcPts val="0"/>
                        </a:spcAft>
                      </a:pPr>
                      <a:r>
                        <a:rPr lang="en-GB" sz="700" kern="1400">
                          <a:ln>
                            <a:noFill/>
                          </a:ln>
                          <a:solidFill>
                            <a:srgbClr val="000000"/>
                          </a:solidFill>
                          <a:effectLst/>
                          <a:latin typeface="Eras Demi ITC" panose="020B0805030504020804" pitchFamily="34" charset="0"/>
                        </a:rPr>
                        <a:t> </a:t>
                      </a: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FF"/>
                      </a:solidFill>
                      <a:prstDash val="solid"/>
                      <a:round/>
                      <a:headEnd type="none" w="med" len="med"/>
                      <a:tailEnd type="none" w="med" len="med"/>
                    </a:lnR>
                    <a:lnT w="6350" cap="flat" cmpd="sng" algn="ctr">
                      <a:solidFill>
                        <a:srgbClr val="0000FF"/>
                      </a:solidFill>
                      <a:prstDash val="solid"/>
                      <a:round/>
                      <a:headEnd type="none" w="med" len="med"/>
                      <a:tailEnd type="none" w="med" len="med"/>
                    </a:lnT>
                    <a:lnB w="6350" cap="flat" cmpd="sng" algn="ctr">
                      <a:solidFill>
                        <a:srgbClr val="0000FF"/>
                      </a:solidFill>
                      <a:prstDash val="solid"/>
                      <a:round/>
                      <a:headEnd type="none" w="med" len="med"/>
                      <a:tailEnd type="none" w="med" len="med"/>
                    </a:lnB>
                  </a:tcPr>
                </a:tc>
                <a:extLst>
                  <a:ext uri="{0D108BD9-81ED-4DB2-BD59-A6C34878D82A}">
                    <a16:rowId xmlns:a16="http://schemas.microsoft.com/office/drawing/2014/main" val="1257208290"/>
                  </a:ext>
                </a:extLst>
              </a:tr>
              <a:tr h="320040">
                <a:tc>
                  <a:txBody>
                    <a:bodyPr/>
                    <a:lstStyle/>
                    <a:p>
                      <a:pPr marR="0" indent="0" algn="ctr" rtl="0">
                        <a:spcBef>
                          <a:spcPts val="0"/>
                        </a:spcBef>
                        <a:spcAft>
                          <a:spcPts val="0"/>
                        </a:spcAft>
                      </a:pPr>
                      <a:r>
                        <a:rPr lang="en-GB" sz="1400" kern="1400">
                          <a:ln>
                            <a:noFill/>
                          </a:ln>
                          <a:solidFill>
                            <a:srgbClr val="000000"/>
                          </a:solidFill>
                          <a:effectLst/>
                          <a:latin typeface="Eras Demi ITC" panose="020B0805030504020804" pitchFamily="34" charset="0"/>
                        </a:rPr>
                        <a:t>Drill forstner bit</a:t>
                      </a:r>
                      <a:endParaRPr lang="en-GB" sz="1100" kern="1400">
                        <a:ln>
                          <a:noFill/>
                        </a:ln>
                        <a:solidFill>
                          <a:srgbClr val="000000"/>
                        </a:solidFill>
                        <a:effectLst/>
                        <a:latin typeface="Eras Demi ITC" panose="020B0805030504020804" pitchFamily="34" charset="0"/>
                      </a:endParaRP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marR="0" indent="0" algn="l" rtl="0">
                        <a:spcBef>
                          <a:spcPts val="0"/>
                        </a:spcBef>
                        <a:spcAft>
                          <a:spcPts val="0"/>
                        </a:spcAft>
                      </a:pPr>
                      <a:r>
                        <a:rPr lang="en-GB" sz="700" kern="1400">
                          <a:ln>
                            <a:noFill/>
                          </a:ln>
                          <a:solidFill>
                            <a:srgbClr val="000000"/>
                          </a:solidFill>
                          <a:effectLst/>
                          <a:latin typeface="Eras Demi ITC" panose="020B0805030504020804" pitchFamily="34" charset="0"/>
                        </a:rPr>
                        <a:t> </a:t>
                      </a: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FF"/>
                      </a:solidFill>
                      <a:prstDash val="solid"/>
                      <a:round/>
                      <a:headEnd type="none" w="med" len="med"/>
                      <a:tailEnd type="none" w="med" len="med"/>
                    </a:lnR>
                    <a:lnT w="6350" cap="flat" cmpd="sng" algn="ctr">
                      <a:solidFill>
                        <a:srgbClr val="0000FF"/>
                      </a:solidFill>
                      <a:prstDash val="solid"/>
                      <a:round/>
                      <a:headEnd type="none" w="med" len="med"/>
                      <a:tailEnd type="none" w="med" len="med"/>
                    </a:lnT>
                    <a:lnB w="6350" cap="flat" cmpd="sng" algn="ctr">
                      <a:solidFill>
                        <a:srgbClr val="0000FF"/>
                      </a:solidFill>
                      <a:prstDash val="solid"/>
                      <a:round/>
                      <a:headEnd type="none" w="med" len="med"/>
                      <a:tailEnd type="none" w="med" len="med"/>
                    </a:lnB>
                  </a:tcPr>
                </a:tc>
                <a:extLst>
                  <a:ext uri="{0D108BD9-81ED-4DB2-BD59-A6C34878D82A}">
                    <a16:rowId xmlns:a16="http://schemas.microsoft.com/office/drawing/2014/main" val="3167979952"/>
                  </a:ext>
                </a:extLst>
              </a:tr>
              <a:tr h="320040">
                <a:tc>
                  <a:txBody>
                    <a:bodyPr/>
                    <a:lstStyle/>
                    <a:p>
                      <a:pPr marR="0" indent="0" algn="ctr" rtl="0">
                        <a:spcBef>
                          <a:spcPts val="0"/>
                        </a:spcBef>
                        <a:spcAft>
                          <a:spcPts val="0"/>
                        </a:spcAft>
                      </a:pPr>
                      <a:r>
                        <a:rPr lang="en-GB" sz="1400" b="1" kern="1400">
                          <a:ln>
                            <a:noFill/>
                          </a:ln>
                          <a:solidFill>
                            <a:srgbClr val="000000"/>
                          </a:solidFill>
                          <a:effectLst/>
                          <a:latin typeface="Eras Demi ITC" panose="020B0805030504020804" pitchFamily="34" charset="0"/>
                        </a:rPr>
                        <a:t>Lesson 5</a:t>
                      </a:r>
                      <a:endParaRPr lang="en-GB" sz="1100" b="1" kern="1400">
                        <a:ln>
                          <a:noFill/>
                        </a:ln>
                        <a:solidFill>
                          <a:srgbClr val="000000"/>
                        </a:solidFill>
                        <a:effectLst/>
                        <a:latin typeface="Eras Demi ITC" panose="020B0805030504020804" pitchFamily="34" charset="0"/>
                      </a:endParaRP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marR="0" indent="0" algn="l" rtl="0">
                        <a:spcBef>
                          <a:spcPts val="0"/>
                        </a:spcBef>
                        <a:spcAft>
                          <a:spcPts val="0"/>
                        </a:spcAft>
                      </a:pPr>
                      <a:r>
                        <a:rPr lang="en-GB" sz="700" kern="1400">
                          <a:ln>
                            <a:noFill/>
                          </a:ln>
                          <a:solidFill>
                            <a:srgbClr val="000000"/>
                          </a:solidFill>
                          <a:effectLst/>
                          <a:latin typeface="Eras Demi ITC" panose="020B0805030504020804" pitchFamily="34" charset="0"/>
                        </a:rPr>
                        <a:t> </a:t>
                      </a: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FF"/>
                      </a:solidFill>
                      <a:prstDash val="solid"/>
                      <a:round/>
                      <a:headEnd type="none" w="med" len="med"/>
                      <a:tailEnd type="none" w="med" len="med"/>
                    </a:lnR>
                    <a:lnT w="6350" cap="flat" cmpd="sng" algn="ctr">
                      <a:solidFill>
                        <a:srgbClr val="0000FF"/>
                      </a:solidFill>
                      <a:prstDash val="solid"/>
                      <a:round/>
                      <a:headEnd type="none" w="med" len="med"/>
                      <a:tailEnd type="none" w="med" len="med"/>
                    </a:lnT>
                    <a:lnB w="6350" cap="flat" cmpd="sng" algn="ctr">
                      <a:solidFill>
                        <a:srgbClr val="0000FF"/>
                      </a:solidFill>
                      <a:prstDash val="solid"/>
                      <a:round/>
                      <a:headEnd type="none" w="med" len="med"/>
                      <a:tailEnd type="none" w="med" len="med"/>
                    </a:lnB>
                  </a:tcPr>
                </a:tc>
                <a:extLst>
                  <a:ext uri="{0D108BD9-81ED-4DB2-BD59-A6C34878D82A}">
                    <a16:rowId xmlns:a16="http://schemas.microsoft.com/office/drawing/2014/main" val="2241359252"/>
                  </a:ext>
                </a:extLst>
              </a:tr>
              <a:tr h="320040">
                <a:tc>
                  <a:txBody>
                    <a:bodyPr/>
                    <a:lstStyle/>
                    <a:p>
                      <a:pPr marR="0" indent="0" algn="ctr" rtl="0">
                        <a:spcBef>
                          <a:spcPts val="0"/>
                        </a:spcBef>
                        <a:spcAft>
                          <a:spcPts val="0"/>
                        </a:spcAft>
                      </a:pPr>
                      <a:r>
                        <a:rPr lang="en-GB" sz="1400" kern="1400">
                          <a:ln>
                            <a:noFill/>
                          </a:ln>
                          <a:solidFill>
                            <a:srgbClr val="000000"/>
                          </a:solidFill>
                          <a:effectLst/>
                          <a:latin typeface="Eras Demi ITC" panose="020B0805030504020804" pitchFamily="34" charset="0"/>
                        </a:rPr>
                        <a:t>Sand box</a:t>
                      </a:r>
                      <a:endParaRPr lang="en-GB" sz="1100" kern="1400">
                        <a:ln>
                          <a:noFill/>
                        </a:ln>
                        <a:solidFill>
                          <a:srgbClr val="000000"/>
                        </a:solidFill>
                        <a:effectLst/>
                        <a:latin typeface="Eras Demi ITC" panose="020B0805030504020804" pitchFamily="34" charset="0"/>
                      </a:endParaRP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marR="0" indent="0" algn="l" rtl="0">
                        <a:spcBef>
                          <a:spcPts val="0"/>
                        </a:spcBef>
                        <a:spcAft>
                          <a:spcPts val="0"/>
                        </a:spcAft>
                      </a:pPr>
                      <a:r>
                        <a:rPr lang="en-GB" sz="700" kern="1400">
                          <a:ln>
                            <a:noFill/>
                          </a:ln>
                          <a:solidFill>
                            <a:srgbClr val="000000"/>
                          </a:solidFill>
                          <a:effectLst/>
                          <a:latin typeface="Eras Demi ITC" panose="020B0805030504020804" pitchFamily="34" charset="0"/>
                        </a:rPr>
                        <a:t> </a:t>
                      </a: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FF"/>
                      </a:solidFill>
                      <a:prstDash val="solid"/>
                      <a:round/>
                      <a:headEnd type="none" w="med" len="med"/>
                      <a:tailEnd type="none" w="med" len="med"/>
                    </a:lnR>
                    <a:lnT w="6350" cap="flat" cmpd="sng" algn="ctr">
                      <a:solidFill>
                        <a:srgbClr val="0000FF"/>
                      </a:solidFill>
                      <a:prstDash val="solid"/>
                      <a:round/>
                      <a:headEnd type="none" w="med" len="med"/>
                      <a:tailEnd type="none" w="med" len="med"/>
                    </a:lnT>
                    <a:lnB w="6350" cap="flat" cmpd="sng" algn="ctr">
                      <a:solidFill>
                        <a:srgbClr val="0000FF"/>
                      </a:solidFill>
                      <a:prstDash val="solid"/>
                      <a:round/>
                      <a:headEnd type="none" w="med" len="med"/>
                      <a:tailEnd type="none" w="med" len="med"/>
                    </a:lnB>
                  </a:tcPr>
                </a:tc>
                <a:extLst>
                  <a:ext uri="{0D108BD9-81ED-4DB2-BD59-A6C34878D82A}">
                    <a16:rowId xmlns:a16="http://schemas.microsoft.com/office/drawing/2014/main" val="1343256774"/>
                  </a:ext>
                </a:extLst>
              </a:tr>
              <a:tr h="320040">
                <a:tc>
                  <a:txBody>
                    <a:bodyPr/>
                    <a:lstStyle/>
                    <a:p>
                      <a:pPr marR="0" indent="0" algn="ctr" rtl="0">
                        <a:spcBef>
                          <a:spcPts val="0"/>
                        </a:spcBef>
                        <a:spcAft>
                          <a:spcPts val="0"/>
                        </a:spcAft>
                      </a:pPr>
                      <a:r>
                        <a:rPr lang="en-GB" sz="1400" kern="1400">
                          <a:ln>
                            <a:noFill/>
                          </a:ln>
                          <a:solidFill>
                            <a:srgbClr val="000000"/>
                          </a:solidFill>
                          <a:effectLst/>
                          <a:latin typeface="Eras Demi ITC" panose="020B0805030504020804" pitchFamily="34" charset="0"/>
                        </a:rPr>
                        <a:t>Drill second hole</a:t>
                      </a:r>
                      <a:endParaRPr lang="en-GB" sz="1100" kern="1400">
                        <a:ln>
                          <a:noFill/>
                        </a:ln>
                        <a:solidFill>
                          <a:srgbClr val="000000"/>
                        </a:solidFill>
                        <a:effectLst/>
                        <a:latin typeface="Eras Demi ITC" panose="020B0805030504020804" pitchFamily="34" charset="0"/>
                      </a:endParaRP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marR="0" indent="0" algn="l" rtl="0">
                        <a:spcBef>
                          <a:spcPts val="0"/>
                        </a:spcBef>
                        <a:spcAft>
                          <a:spcPts val="0"/>
                        </a:spcAft>
                      </a:pPr>
                      <a:r>
                        <a:rPr lang="en-GB" sz="700" kern="1400">
                          <a:ln>
                            <a:noFill/>
                          </a:ln>
                          <a:solidFill>
                            <a:srgbClr val="000000"/>
                          </a:solidFill>
                          <a:effectLst/>
                          <a:latin typeface="Eras Demi ITC" panose="020B0805030504020804" pitchFamily="34" charset="0"/>
                        </a:rPr>
                        <a:t> </a:t>
                      </a: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FF"/>
                      </a:solidFill>
                      <a:prstDash val="solid"/>
                      <a:round/>
                      <a:headEnd type="none" w="med" len="med"/>
                      <a:tailEnd type="none" w="med" len="med"/>
                    </a:lnR>
                    <a:lnT w="6350" cap="flat" cmpd="sng" algn="ctr">
                      <a:solidFill>
                        <a:srgbClr val="0000FF"/>
                      </a:solidFill>
                      <a:prstDash val="solid"/>
                      <a:round/>
                      <a:headEnd type="none" w="med" len="med"/>
                      <a:tailEnd type="none" w="med" len="med"/>
                    </a:lnT>
                    <a:lnB w="6350" cap="flat" cmpd="sng" algn="ctr">
                      <a:solidFill>
                        <a:srgbClr val="0000FF"/>
                      </a:solidFill>
                      <a:prstDash val="solid"/>
                      <a:round/>
                      <a:headEnd type="none" w="med" len="med"/>
                      <a:tailEnd type="none" w="med" len="med"/>
                    </a:lnB>
                  </a:tcPr>
                </a:tc>
                <a:extLst>
                  <a:ext uri="{0D108BD9-81ED-4DB2-BD59-A6C34878D82A}">
                    <a16:rowId xmlns:a16="http://schemas.microsoft.com/office/drawing/2014/main" val="3470883572"/>
                  </a:ext>
                </a:extLst>
              </a:tr>
              <a:tr h="320040">
                <a:tc>
                  <a:txBody>
                    <a:bodyPr/>
                    <a:lstStyle/>
                    <a:p>
                      <a:pPr marR="0" indent="0" algn="ctr" rtl="0">
                        <a:spcBef>
                          <a:spcPts val="0"/>
                        </a:spcBef>
                        <a:spcAft>
                          <a:spcPts val="0"/>
                        </a:spcAft>
                      </a:pPr>
                      <a:r>
                        <a:rPr lang="en-GB" sz="1400" b="1" kern="1400">
                          <a:ln>
                            <a:noFill/>
                          </a:ln>
                          <a:solidFill>
                            <a:srgbClr val="000000"/>
                          </a:solidFill>
                          <a:effectLst/>
                          <a:latin typeface="Eras Demi ITC" panose="020B0805030504020804" pitchFamily="34" charset="0"/>
                        </a:rPr>
                        <a:t>Lesson 6</a:t>
                      </a:r>
                      <a:endParaRPr lang="en-GB" sz="1100" b="1" kern="1400">
                        <a:ln>
                          <a:noFill/>
                        </a:ln>
                        <a:solidFill>
                          <a:srgbClr val="000000"/>
                        </a:solidFill>
                        <a:effectLst/>
                        <a:latin typeface="Eras Demi ITC" panose="020B0805030504020804" pitchFamily="34" charset="0"/>
                      </a:endParaRP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marR="0" indent="0" algn="l" rtl="0">
                        <a:spcBef>
                          <a:spcPts val="0"/>
                        </a:spcBef>
                        <a:spcAft>
                          <a:spcPts val="0"/>
                        </a:spcAft>
                      </a:pPr>
                      <a:r>
                        <a:rPr lang="en-GB" sz="700" kern="1400">
                          <a:ln>
                            <a:noFill/>
                          </a:ln>
                          <a:solidFill>
                            <a:srgbClr val="000000"/>
                          </a:solidFill>
                          <a:effectLst/>
                          <a:latin typeface="Eras Demi ITC" panose="020B0805030504020804" pitchFamily="34" charset="0"/>
                        </a:rPr>
                        <a:t> </a:t>
                      </a: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FF"/>
                      </a:solidFill>
                      <a:prstDash val="solid"/>
                      <a:round/>
                      <a:headEnd type="none" w="med" len="med"/>
                      <a:tailEnd type="none" w="med" len="med"/>
                    </a:lnR>
                    <a:lnT w="6350" cap="flat" cmpd="sng" algn="ctr">
                      <a:solidFill>
                        <a:srgbClr val="0000FF"/>
                      </a:solidFill>
                      <a:prstDash val="solid"/>
                      <a:round/>
                      <a:headEnd type="none" w="med" len="med"/>
                      <a:tailEnd type="none" w="med" len="med"/>
                    </a:lnT>
                    <a:lnB w="6350" cap="flat" cmpd="sng" algn="ctr">
                      <a:solidFill>
                        <a:srgbClr val="0000FF"/>
                      </a:solidFill>
                      <a:prstDash val="solid"/>
                      <a:round/>
                      <a:headEnd type="none" w="med" len="med"/>
                      <a:tailEnd type="none" w="med" len="med"/>
                    </a:lnB>
                  </a:tcPr>
                </a:tc>
                <a:extLst>
                  <a:ext uri="{0D108BD9-81ED-4DB2-BD59-A6C34878D82A}">
                    <a16:rowId xmlns:a16="http://schemas.microsoft.com/office/drawing/2014/main" val="4054387083"/>
                  </a:ext>
                </a:extLst>
              </a:tr>
              <a:tr h="320040">
                <a:tc>
                  <a:txBody>
                    <a:bodyPr/>
                    <a:lstStyle/>
                    <a:p>
                      <a:pPr marR="0" indent="0" algn="ctr" rtl="0">
                        <a:spcBef>
                          <a:spcPts val="0"/>
                        </a:spcBef>
                        <a:spcAft>
                          <a:spcPts val="0"/>
                        </a:spcAft>
                      </a:pPr>
                      <a:r>
                        <a:rPr lang="en-GB" sz="1400" kern="1400">
                          <a:ln>
                            <a:noFill/>
                          </a:ln>
                          <a:solidFill>
                            <a:srgbClr val="000000"/>
                          </a:solidFill>
                          <a:effectLst/>
                          <a:latin typeface="Eras Demi ITC" panose="020B0805030504020804" pitchFamily="34" charset="0"/>
                        </a:rPr>
                        <a:t>Finish sanding </a:t>
                      </a:r>
                      <a:endParaRPr lang="en-GB" sz="1100" kern="1400">
                        <a:ln>
                          <a:noFill/>
                        </a:ln>
                        <a:solidFill>
                          <a:srgbClr val="000000"/>
                        </a:solidFill>
                        <a:effectLst/>
                        <a:latin typeface="Eras Demi ITC" panose="020B0805030504020804" pitchFamily="34" charset="0"/>
                      </a:endParaRP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marR="0" indent="0" algn="l" rtl="0">
                        <a:spcBef>
                          <a:spcPts val="0"/>
                        </a:spcBef>
                        <a:spcAft>
                          <a:spcPts val="0"/>
                        </a:spcAft>
                      </a:pPr>
                      <a:r>
                        <a:rPr lang="en-GB" sz="700" kern="1400">
                          <a:ln>
                            <a:noFill/>
                          </a:ln>
                          <a:solidFill>
                            <a:srgbClr val="000000"/>
                          </a:solidFill>
                          <a:effectLst/>
                          <a:latin typeface="Eras Demi ITC" panose="020B0805030504020804" pitchFamily="34" charset="0"/>
                        </a:rPr>
                        <a:t> </a:t>
                      </a: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FF"/>
                      </a:solidFill>
                      <a:prstDash val="solid"/>
                      <a:round/>
                      <a:headEnd type="none" w="med" len="med"/>
                      <a:tailEnd type="none" w="med" len="med"/>
                    </a:lnR>
                    <a:lnT w="6350" cap="flat" cmpd="sng" algn="ctr">
                      <a:solidFill>
                        <a:srgbClr val="0000FF"/>
                      </a:solidFill>
                      <a:prstDash val="solid"/>
                      <a:round/>
                      <a:headEnd type="none" w="med" len="med"/>
                      <a:tailEnd type="none" w="med" len="med"/>
                    </a:lnT>
                    <a:lnB w="6350" cap="flat" cmpd="sng" algn="ctr">
                      <a:solidFill>
                        <a:srgbClr val="0000FF"/>
                      </a:solidFill>
                      <a:prstDash val="solid"/>
                      <a:round/>
                      <a:headEnd type="none" w="med" len="med"/>
                      <a:tailEnd type="none" w="med" len="med"/>
                    </a:lnB>
                  </a:tcPr>
                </a:tc>
                <a:extLst>
                  <a:ext uri="{0D108BD9-81ED-4DB2-BD59-A6C34878D82A}">
                    <a16:rowId xmlns:a16="http://schemas.microsoft.com/office/drawing/2014/main" val="3206951314"/>
                  </a:ext>
                </a:extLst>
              </a:tr>
              <a:tr h="320040">
                <a:tc>
                  <a:txBody>
                    <a:bodyPr/>
                    <a:lstStyle/>
                    <a:p>
                      <a:pPr marR="0" indent="0" algn="ctr" rtl="0">
                        <a:spcBef>
                          <a:spcPts val="0"/>
                        </a:spcBef>
                        <a:spcAft>
                          <a:spcPts val="0"/>
                        </a:spcAft>
                      </a:pPr>
                      <a:r>
                        <a:rPr lang="en-GB" sz="1400" kern="1400">
                          <a:ln>
                            <a:noFill/>
                          </a:ln>
                          <a:solidFill>
                            <a:srgbClr val="000000"/>
                          </a:solidFill>
                          <a:effectLst/>
                          <a:latin typeface="Eras Demi ITC" panose="020B0805030504020804" pitchFamily="34" charset="0"/>
                        </a:rPr>
                        <a:t>Screw hinge</a:t>
                      </a:r>
                      <a:endParaRPr lang="en-GB" sz="1100" kern="1400">
                        <a:ln>
                          <a:noFill/>
                        </a:ln>
                        <a:solidFill>
                          <a:srgbClr val="000000"/>
                        </a:solidFill>
                        <a:effectLst/>
                        <a:latin typeface="Eras Demi ITC" panose="020B0805030504020804" pitchFamily="34" charset="0"/>
                      </a:endParaRP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marR="0" indent="0" algn="l" rtl="0">
                        <a:spcBef>
                          <a:spcPts val="0"/>
                        </a:spcBef>
                        <a:spcAft>
                          <a:spcPts val="0"/>
                        </a:spcAft>
                      </a:pPr>
                      <a:r>
                        <a:rPr lang="en-GB" sz="700" kern="1400">
                          <a:ln>
                            <a:noFill/>
                          </a:ln>
                          <a:solidFill>
                            <a:srgbClr val="000000"/>
                          </a:solidFill>
                          <a:effectLst/>
                          <a:latin typeface="Eras Demi ITC" panose="020B0805030504020804" pitchFamily="34" charset="0"/>
                        </a:rPr>
                        <a:t> </a:t>
                      </a: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FF"/>
                      </a:solidFill>
                      <a:prstDash val="solid"/>
                      <a:round/>
                      <a:headEnd type="none" w="med" len="med"/>
                      <a:tailEnd type="none" w="med" len="med"/>
                    </a:lnR>
                    <a:lnT w="6350" cap="flat" cmpd="sng" algn="ctr">
                      <a:solidFill>
                        <a:srgbClr val="0000FF"/>
                      </a:solidFill>
                      <a:prstDash val="solid"/>
                      <a:round/>
                      <a:headEnd type="none" w="med" len="med"/>
                      <a:tailEnd type="none" w="med" len="med"/>
                    </a:lnT>
                    <a:lnB w="6350" cap="flat" cmpd="sng" algn="ctr">
                      <a:solidFill>
                        <a:srgbClr val="0000FF"/>
                      </a:solidFill>
                      <a:prstDash val="solid"/>
                      <a:round/>
                      <a:headEnd type="none" w="med" len="med"/>
                      <a:tailEnd type="none" w="med" len="med"/>
                    </a:lnB>
                  </a:tcPr>
                </a:tc>
                <a:extLst>
                  <a:ext uri="{0D108BD9-81ED-4DB2-BD59-A6C34878D82A}">
                    <a16:rowId xmlns:a16="http://schemas.microsoft.com/office/drawing/2014/main" val="1597591832"/>
                  </a:ext>
                </a:extLst>
              </a:tr>
              <a:tr h="320040">
                <a:tc>
                  <a:txBody>
                    <a:bodyPr/>
                    <a:lstStyle/>
                    <a:p>
                      <a:pPr marR="0" indent="0" algn="ctr" rtl="0">
                        <a:spcBef>
                          <a:spcPts val="0"/>
                        </a:spcBef>
                        <a:spcAft>
                          <a:spcPts val="0"/>
                        </a:spcAft>
                      </a:pPr>
                      <a:r>
                        <a:rPr lang="en-GB" sz="1400" b="1" kern="1400">
                          <a:ln>
                            <a:noFill/>
                          </a:ln>
                          <a:solidFill>
                            <a:srgbClr val="000000"/>
                          </a:solidFill>
                          <a:effectLst/>
                          <a:latin typeface="Eras Demi ITC" panose="020B0805030504020804" pitchFamily="34" charset="0"/>
                        </a:rPr>
                        <a:t>Lesson 7</a:t>
                      </a:r>
                      <a:endParaRPr lang="en-GB" sz="1100" b="1" kern="1400">
                        <a:ln>
                          <a:noFill/>
                        </a:ln>
                        <a:solidFill>
                          <a:srgbClr val="000000"/>
                        </a:solidFill>
                        <a:effectLst/>
                        <a:latin typeface="Eras Demi ITC" panose="020B0805030504020804" pitchFamily="34" charset="0"/>
                      </a:endParaRP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marR="0" indent="0" algn="l" rtl="0">
                        <a:spcBef>
                          <a:spcPts val="0"/>
                        </a:spcBef>
                        <a:spcAft>
                          <a:spcPts val="0"/>
                        </a:spcAft>
                      </a:pPr>
                      <a:r>
                        <a:rPr lang="en-GB" sz="700" kern="1400">
                          <a:ln>
                            <a:noFill/>
                          </a:ln>
                          <a:solidFill>
                            <a:srgbClr val="000000"/>
                          </a:solidFill>
                          <a:effectLst/>
                          <a:latin typeface="Eras Demi ITC" panose="020B0805030504020804" pitchFamily="34" charset="0"/>
                        </a:rPr>
                        <a:t> </a:t>
                      </a: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FF"/>
                      </a:solidFill>
                      <a:prstDash val="solid"/>
                      <a:round/>
                      <a:headEnd type="none" w="med" len="med"/>
                      <a:tailEnd type="none" w="med" len="med"/>
                    </a:lnR>
                    <a:lnT w="6350" cap="flat" cmpd="sng" algn="ctr">
                      <a:solidFill>
                        <a:srgbClr val="0000FF"/>
                      </a:solidFill>
                      <a:prstDash val="solid"/>
                      <a:round/>
                      <a:headEnd type="none" w="med" len="med"/>
                      <a:tailEnd type="none" w="med" len="med"/>
                    </a:lnT>
                    <a:lnB w="6350" cap="flat" cmpd="sng" algn="ctr">
                      <a:solidFill>
                        <a:srgbClr val="0000FF"/>
                      </a:solidFill>
                      <a:prstDash val="solid"/>
                      <a:round/>
                      <a:headEnd type="none" w="med" len="med"/>
                      <a:tailEnd type="none" w="med" len="med"/>
                    </a:lnB>
                  </a:tcPr>
                </a:tc>
                <a:extLst>
                  <a:ext uri="{0D108BD9-81ED-4DB2-BD59-A6C34878D82A}">
                    <a16:rowId xmlns:a16="http://schemas.microsoft.com/office/drawing/2014/main" val="4106018307"/>
                  </a:ext>
                </a:extLst>
              </a:tr>
              <a:tr h="320040">
                <a:tc>
                  <a:txBody>
                    <a:bodyPr/>
                    <a:lstStyle/>
                    <a:p>
                      <a:pPr marR="0" indent="0" algn="ctr" rtl="0">
                        <a:spcBef>
                          <a:spcPts val="0"/>
                        </a:spcBef>
                        <a:spcAft>
                          <a:spcPts val="0"/>
                        </a:spcAft>
                      </a:pPr>
                      <a:r>
                        <a:rPr lang="en-GB" sz="1400" kern="1400">
                          <a:ln>
                            <a:noFill/>
                          </a:ln>
                          <a:solidFill>
                            <a:srgbClr val="000000"/>
                          </a:solidFill>
                          <a:effectLst/>
                          <a:latin typeface="Eras Demi ITC" panose="020B0805030504020804" pitchFamily="34" charset="0"/>
                        </a:rPr>
                        <a:t>Paint </a:t>
                      </a:r>
                      <a:endParaRPr lang="en-GB" sz="1100" kern="1400">
                        <a:ln>
                          <a:noFill/>
                        </a:ln>
                        <a:solidFill>
                          <a:srgbClr val="000000"/>
                        </a:solidFill>
                        <a:effectLst/>
                        <a:latin typeface="Eras Demi ITC" panose="020B0805030504020804" pitchFamily="34" charset="0"/>
                      </a:endParaRP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marR="0" indent="0" algn="l" rtl="0">
                        <a:spcBef>
                          <a:spcPts val="0"/>
                        </a:spcBef>
                        <a:spcAft>
                          <a:spcPts val="0"/>
                        </a:spcAft>
                      </a:pPr>
                      <a:r>
                        <a:rPr lang="en-GB" sz="700" kern="1400">
                          <a:ln>
                            <a:noFill/>
                          </a:ln>
                          <a:solidFill>
                            <a:srgbClr val="000000"/>
                          </a:solidFill>
                          <a:effectLst/>
                          <a:latin typeface="Eras Demi ITC" panose="020B0805030504020804" pitchFamily="34" charset="0"/>
                        </a:rPr>
                        <a:t> </a:t>
                      </a: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FF"/>
                      </a:solidFill>
                      <a:prstDash val="solid"/>
                      <a:round/>
                      <a:headEnd type="none" w="med" len="med"/>
                      <a:tailEnd type="none" w="med" len="med"/>
                    </a:lnR>
                    <a:lnT w="6350" cap="flat" cmpd="sng" algn="ctr">
                      <a:solidFill>
                        <a:srgbClr val="0000FF"/>
                      </a:solidFill>
                      <a:prstDash val="solid"/>
                      <a:round/>
                      <a:headEnd type="none" w="med" len="med"/>
                      <a:tailEnd type="none" w="med" len="med"/>
                    </a:lnT>
                    <a:lnB w="6350" cap="flat" cmpd="sng" algn="ctr">
                      <a:solidFill>
                        <a:srgbClr val="0000FF"/>
                      </a:solidFill>
                      <a:prstDash val="solid"/>
                      <a:round/>
                      <a:headEnd type="none" w="med" len="med"/>
                      <a:tailEnd type="none" w="med" len="med"/>
                    </a:lnB>
                  </a:tcPr>
                </a:tc>
                <a:extLst>
                  <a:ext uri="{0D108BD9-81ED-4DB2-BD59-A6C34878D82A}">
                    <a16:rowId xmlns:a16="http://schemas.microsoft.com/office/drawing/2014/main" val="3556914337"/>
                  </a:ext>
                </a:extLst>
              </a:tr>
              <a:tr h="320040">
                <a:tc>
                  <a:txBody>
                    <a:bodyPr/>
                    <a:lstStyle/>
                    <a:p>
                      <a:pPr marR="0" indent="0" algn="ctr" rtl="0">
                        <a:spcBef>
                          <a:spcPts val="0"/>
                        </a:spcBef>
                        <a:spcAft>
                          <a:spcPts val="0"/>
                        </a:spcAft>
                      </a:pPr>
                      <a:r>
                        <a:rPr lang="en-GB" sz="1400" kern="1400">
                          <a:ln>
                            <a:noFill/>
                          </a:ln>
                          <a:solidFill>
                            <a:srgbClr val="000000"/>
                          </a:solidFill>
                          <a:effectLst/>
                          <a:latin typeface="Eras Demi ITC" panose="020B0805030504020804" pitchFamily="34" charset="0"/>
                        </a:rPr>
                        <a:t>Fit material</a:t>
                      </a:r>
                      <a:endParaRPr lang="en-GB" sz="1100" kern="1400">
                        <a:ln>
                          <a:noFill/>
                        </a:ln>
                        <a:solidFill>
                          <a:srgbClr val="000000"/>
                        </a:solidFill>
                        <a:effectLst/>
                        <a:latin typeface="Eras Demi ITC" panose="020B0805030504020804" pitchFamily="34" charset="0"/>
                      </a:endParaRP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marR="0" indent="0" algn="l" rtl="0">
                        <a:spcBef>
                          <a:spcPts val="0"/>
                        </a:spcBef>
                        <a:spcAft>
                          <a:spcPts val="0"/>
                        </a:spcAft>
                      </a:pPr>
                      <a:r>
                        <a:rPr lang="en-GB" sz="700" kern="1400">
                          <a:ln>
                            <a:noFill/>
                          </a:ln>
                          <a:solidFill>
                            <a:srgbClr val="000000"/>
                          </a:solidFill>
                          <a:effectLst/>
                          <a:latin typeface="Eras Demi ITC" panose="020B0805030504020804" pitchFamily="34" charset="0"/>
                        </a:rPr>
                        <a:t> </a:t>
                      </a:r>
                    </a:p>
                  </a:txBody>
                  <a:tcPr marL="26517" marR="26517" marT="26517" marB="26517">
                    <a:lnL w="6350" cap="flat" cmpd="sng" algn="ctr">
                      <a:solidFill>
                        <a:srgbClr val="000000"/>
                      </a:solidFill>
                      <a:prstDash val="solid"/>
                      <a:round/>
                      <a:headEnd type="none" w="med" len="med"/>
                      <a:tailEnd type="none" w="med" len="med"/>
                    </a:lnL>
                    <a:lnR w="6350" cap="flat" cmpd="sng" algn="ctr">
                      <a:solidFill>
                        <a:srgbClr val="0000FF"/>
                      </a:solidFill>
                      <a:prstDash val="solid"/>
                      <a:round/>
                      <a:headEnd type="none" w="med" len="med"/>
                      <a:tailEnd type="none" w="med" len="med"/>
                    </a:lnR>
                    <a:lnT w="6350" cap="flat" cmpd="sng" algn="ctr">
                      <a:solidFill>
                        <a:srgbClr val="0000FF"/>
                      </a:solidFill>
                      <a:prstDash val="solid"/>
                      <a:round/>
                      <a:headEnd type="none" w="med" len="med"/>
                      <a:tailEnd type="none" w="med" len="med"/>
                    </a:lnT>
                    <a:lnB w="6350" cap="flat" cmpd="sng" algn="ctr">
                      <a:solidFill>
                        <a:srgbClr val="0000FF"/>
                      </a:solidFill>
                      <a:prstDash val="solid"/>
                      <a:round/>
                      <a:headEnd type="none" w="med" len="med"/>
                      <a:tailEnd type="none" w="med" len="med"/>
                    </a:lnB>
                  </a:tcPr>
                </a:tc>
                <a:extLst>
                  <a:ext uri="{0D108BD9-81ED-4DB2-BD59-A6C34878D82A}">
                    <a16:rowId xmlns:a16="http://schemas.microsoft.com/office/drawing/2014/main" val="2220721159"/>
                  </a:ext>
                </a:extLst>
              </a:tr>
            </a:tbl>
          </a:graphicData>
        </a:graphic>
      </p:graphicFrame>
      <p:sp>
        <p:nvSpPr>
          <p:cNvPr id="8" name="Control 7">
            <a:extLst>
              <a:ext uri="{FF2B5EF4-FFF2-40B4-BE49-F238E27FC236}">
                <a16:creationId xmlns:a16="http://schemas.microsoft.com/office/drawing/2014/main" id="{511BEDC2-77B1-4FCF-8FBC-1AD46ED6A08C}"/>
              </a:ext>
            </a:extLst>
          </p:cNvPr>
          <p:cNvSpPr>
            <a:spLocks noChangeArrowheads="1" noChangeShapeType="1"/>
          </p:cNvSpPr>
          <p:nvPr/>
        </p:nvSpPr>
        <p:spPr bwMode="auto">
          <a:xfrm>
            <a:off x="3621088" y="4183063"/>
            <a:ext cx="5622925" cy="6621462"/>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10" name="Title 1">
            <a:extLst>
              <a:ext uri="{FF2B5EF4-FFF2-40B4-BE49-F238E27FC236}">
                <a16:creationId xmlns:a16="http://schemas.microsoft.com/office/drawing/2014/main" id="{86CAE790-0CD2-4CC3-AF19-1AAF9DE2BFED}"/>
              </a:ext>
            </a:extLst>
          </p:cNvPr>
          <p:cNvSpPr txBox="1">
            <a:spLocks/>
          </p:cNvSpPr>
          <p:nvPr/>
        </p:nvSpPr>
        <p:spPr>
          <a:xfrm>
            <a:off x="225687" y="268732"/>
            <a:ext cx="8122920" cy="720000"/>
          </a:xfrm>
          <a:prstGeom prst="rect">
            <a:avLst/>
          </a:prstGeom>
        </p:spPr>
        <p:txBody>
          <a:bodyPr>
            <a:norm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defRPr/>
            </a:pPr>
            <a:r>
              <a:rPr lang="en-GB" sz="3200" b="1">
                <a:ln w="12700">
                  <a:solidFill>
                    <a:schemeClr val="tx1"/>
                  </a:solidFill>
                  <a:prstDash val="solid"/>
                </a:ln>
                <a:noFill/>
                <a:latin typeface="Eras Demi ITC" panose="020B0805030504020804" pitchFamily="34" charset="0"/>
              </a:rPr>
              <a:t>Production Diary</a:t>
            </a:r>
            <a:endParaRPr lang="en-GB" sz="3200">
              <a:ln w="12700">
                <a:solidFill>
                  <a:schemeClr val="tx1"/>
                </a:solidFill>
                <a:prstDash val="solid"/>
              </a:ln>
              <a:noFill/>
              <a:latin typeface="Eras Demi ITC" panose="020B0805030504020804" pitchFamily="34" charset="0"/>
            </a:endParaRPr>
          </a:p>
        </p:txBody>
      </p:sp>
      <p:pic>
        <p:nvPicPr>
          <p:cNvPr id="21" name="Picture 2">
            <a:extLst>
              <a:ext uri="{FF2B5EF4-FFF2-40B4-BE49-F238E27FC236}">
                <a16:creationId xmlns:a16="http://schemas.microsoft.com/office/drawing/2014/main" id="{5CF29A37-CEA1-4142-A3F0-7CB52CA4257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1212811" flipV="1">
            <a:off x="8509687" y="657870"/>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a:extLst>
              <a:ext uri="{FF2B5EF4-FFF2-40B4-BE49-F238E27FC236}">
                <a16:creationId xmlns:a16="http://schemas.microsoft.com/office/drawing/2014/main" id="{71A61829-2A45-4C9E-AADD-A2E6100B3EA9}"/>
              </a:ext>
            </a:extLst>
          </p:cNvPr>
          <p:cNvSpPr txBox="1"/>
          <p:nvPr/>
        </p:nvSpPr>
        <p:spPr>
          <a:xfrm>
            <a:off x="246572" y="711451"/>
            <a:ext cx="4880064" cy="307777"/>
          </a:xfrm>
          <a:prstGeom prst="rect">
            <a:avLst/>
          </a:prstGeom>
          <a:noFill/>
        </p:spPr>
        <p:txBody>
          <a:bodyPr wrap="square" rtlCol="0">
            <a:spAutoFit/>
          </a:bodyPr>
          <a:lstStyle/>
          <a:p>
            <a:r>
              <a:rPr lang="en-GB" sz="1400" b="1">
                <a:latin typeface="Eras Light ITC" panose="020B0402030504020804" pitchFamily="34" charset="0"/>
              </a:rPr>
              <a:t>LI: Remember the step by step process of making a product</a:t>
            </a:r>
          </a:p>
        </p:txBody>
      </p:sp>
      <p:sp>
        <p:nvSpPr>
          <p:cNvPr id="23" name="Rectangle 22">
            <a:extLst>
              <a:ext uri="{FF2B5EF4-FFF2-40B4-BE49-F238E27FC236}">
                <a16:creationId xmlns:a16="http://schemas.microsoft.com/office/drawing/2014/main" id="{BBCD12DD-7B63-4EB1-A21D-5728CCA04F6B}"/>
              </a:ext>
            </a:extLst>
          </p:cNvPr>
          <p:cNvSpPr/>
          <p:nvPr/>
        </p:nvSpPr>
        <p:spPr>
          <a:xfrm>
            <a:off x="8954651" y="983864"/>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23802373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337170" y="-43964"/>
            <a:ext cx="2387444" cy="720000"/>
          </a:xfrm>
          <a:prstGeom prst="rect">
            <a:avLst/>
          </a:prstGeom>
          <a:noFill/>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a:ln w="12700">
                  <a:solidFill>
                    <a:schemeClr val="tx1"/>
                  </a:solidFill>
                  <a:prstDash val="solid"/>
                </a:ln>
                <a:noFill/>
                <a:latin typeface="Eras Demi ITC" panose="020B0805030504020804" pitchFamily="34" charset="0"/>
              </a:rPr>
              <a:t>Evaluation</a:t>
            </a:r>
          </a:p>
        </p:txBody>
      </p:sp>
      <p:pic>
        <p:nvPicPr>
          <p:cNvPr id="25" name="Picture 2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33383" y="5452686"/>
            <a:ext cx="187701" cy="214822"/>
          </a:xfrm>
          <a:prstGeom prst="rect">
            <a:avLst/>
          </a:prstGeom>
          <a:noFill/>
        </p:spPr>
      </p:pic>
      <p:pic>
        <p:nvPicPr>
          <p:cNvPr id="26" name="Picture 2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30378" y="6317984"/>
            <a:ext cx="187701" cy="214822"/>
          </a:xfrm>
          <a:prstGeom prst="rect">
            <a:avLst/>
          </a:prstGeom>
          <a:noFill/>
        </p:spPr>
      </p:pic>
      <p:pic>
        <p:nvPicPr>
          <p:cNvPr id="28" name="Picture 2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23858" y="6077680"/>
            <a:ext cx="187701" cy="214822"/>
          </a:xfrm>
          <a:prstGeom prst="rect">
            <a:avLst/>
          </a:prstGeom>
          <a:noFill/>
        </p:spPr>
      </p:pic>
      <p:graphicFrame>
        <p:nvGraphicFramePr>
          <p:cNvPr id="42" name="Table 41"/>
          <p:cNvGraphicFramePr>
            <a:graphicFrameLocks noGrp="1"/>
          </p:cNvGraphicFramePr>
          <p:nvPr>
            <p:extLst>
              <p:ext uri="{D42A27DB-BD31-4B8C-83A1-F6EECF244321}">
                <p14:modId xmlns:p14="http://schemas.microsoft.com/office/powerpoint/2010/main" val="344770828"/>
              </p:ext>
            </p:extLst>
          </p:nvPr>
        </p:nvGraphicFramePr>
        <p:xfrm>
          <a:off x="1186070" y="5015396"/>
          <a:ext cx="2724914" cy="1524000"/>
        </p:xfrm>
        <a:graphic>
          <a:graphicData uri="http://schemas.openxmlformats.org/drawingml/2006/table">
            <a:tbl>
              <a:tblPr firstRow="1">
                <a:tableStyleId>{5940675A-B579-460E-94D1-54222C63F5DA}</a:tableStyleId>
              </a:tblPr>
              <a:tblGrid>
                <a:gridCol w="856402">
                  <a:extLst>
                    <a:ext uri="{9D8B030D-6E8A-4147-A177-3AD203B41FA5}">
                      <a16:colId xmlns:a16="http://schemas.microsoft.com/office/drawing/2014/main" val="20000"/>
                    </a:ext>
                  </a:extLst>
                </a:gridCol>
                <a:gridCol w="1634948">
                  <a:extLst>
                    <a:ext uri="{9D8B030D-6E8A-4147-A177-3AD203B41FA5}">
                      <a16:colId xmlns:a16="http://schemas.microsoft.com/office/drawing/2014/main" val="20001"/>
                    </a:ext>
                  </a:extLst>
                </a:gridCol>
                <a:gridCol w="233564">
                  <a:extLst>
                    <a:ext uri="{9D8B030D-6E8A-4147-A177-3AD203B41FA5}">
                      <a16:colId xmlns:a16="http://schemas.microsoft.com/office/drawing/2014/main" val="20002"/>
                    </a:ext>
                  </a:extLst>
                </a:gridCol>
              </a:tblGrid>
              <a:tr h="240975">
                <a:tc>
                  <a:txBody>
                    <a:bodyPr/>
                    <a:lstStyle/>
                    <a:p>
                      <a:pPr algn="l"/>
                      <a:r>
                        <a:rPr lang="en-GB" sz="800" b="1"/>
                        <a:t>Literacy Target Area:</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endParaRPr lang="en-GB" sz="800" b="1"/>
                    </a:p>
                    <a:p>
                      <a:pPr algn="l"/>
                      <a:r>
                        <a:rPr lang="en-GB" sz="800" b="1"/>
                        <a:t>Action(s)</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10853">
                <a:tc>
                  <a:txBody>
                    <a:bodyPr/>
                    <a:lstStyle/>
                    <a:p>
                      <a:pPr algn="l"/>
                      <a:r>
                        <a:rPr lang="en-GB" sz="800"/>
                        <a:t>Spelling:</a:t>
                      </a:r>
                    </a:p>
                  </a:txBody>
                  <a:tcPr marL="0" marR="0" marT="0" marB="0"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a:r>
                        <a:rPr lang="en-GB" sz="800"/>
                        <a:t>Make use of a dictionary</a:t>
                      </a: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10853">
                <a:tc>
                  <a:txBody>
                    <a:bodyPr/>
                    <a:lstStyle/>
                    <a:p>
                      <a:pPr algn="l"/>
                      <a:endParaRPr lang="en-GB" sz="800"/>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800"/>
                        <a:t>List and learn corrections</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10853">
                <a:tc>
                  <a:txBody>
                    <a:bodyPr/>
                    <a:lstStyle/>
                    <a:p>
                      <a:pPr algn="l"/>
                      <a:r>
                        <a:rPr lang="en-GB" sz="800"/>
                        <a:t>Punctuation:</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800"/>
                        <a:t>Use the punctuation pyramid</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10853">
                <a:tc>
                  <a:txBody>
                    <a:bodyPr/>
                    <a:lstStyle/>
                    <a:p>
                      <a:pPr algn="l"/>
                      <a:endParaRPr lang="en-GB" sz="800"/>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800"/>
                        <a:t>Write in </a:t>
                      </a:r>
                      <a:r>
                        <a:rPr lang="en-GB" sz="800" b="1" u="sng"/>
                        <a:t>FULL</a:t>
                      </a:r>
                      <a:r>
                        <a:rPr lang="en-GB" sz="800" baseline="0"/>
                        <a:t> </a:t>
                      </a:r>
                      <a:r>
                        <a:rPr lang="en-GB" sz="800"/>
                        <a:t>sentences</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10853">
                <a:tc>
                  <a:txBody>
                    <a:bodyPr/>
                    <a:lstStyle/>
                    <a:p>
                      <a:pPr algn="l"/>
                      <a:r>
                        <a:rPr lang="en-GB" sz="800"/>
                        <a:t>Vocabulary:</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800"/>
                        <a:t>Use Key Words for this subject</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0853">
                <a:tc>
                  <a:txBody>
                    <a:bodyPr/>
                    <a:lstStyle/>
                    <a:p>
                      <a:pPr algn="l"/>
                      <a:r>
                        <a:rPr lang="en-GB" sz="800"/>
                        <a:t>Grammar:</a:t>
                      </a:r>
                    </a:p>
                  </a:txBody>
                  <a:tcPr marL="0" marR="0" marT="0" marB="0" anchor="ctr">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GB" sz="800"/>
                        <a:t>Correct Non-Standard English</a:t>
                      </a: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bl>
          </a:graphicData>
        </a:graphic>
      </p:graphicFrame>
      <p:sp>
        <p:nvSpPr>
          <p:cNvPr id="43" name="Rectangle 42"/>
          <p:cNvSpPr/>
          <p:nvPr/>
        </p:nvSpPr>
        <p:spPr>
          <a:xfrm>
            <a:off x="3601070" y="5308670"/>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p:cNvSpPr/>
          <p:nvPr/>
        </p:nvSpPr>
        <p:spPr>
          <a:xfrm>
            <a:off x="3601070" y="5524694"/>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3601070" y="5740718"/>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p:cNvSpPr/>
          <p:nvPr/>
        </p:nvSpPr>
        <p:spPr>
          <a:xfrm>
            <a:off x="3601517" y="5956742"/>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3601517" y="6172766"/>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3601070" y="6388790"/>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9" name="Picture 4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30378" y="5668710"/>
            <a:ext cx="187701" cy="214822"/>
          </a:xfrm>
          <a:prstGeom prst="rect">
            <a:avLst/>
          </a:prstGeom>
        </p:spPr>
      </p:pic>
      <p:pic>
        <p:nvPicPr>
          <p:cNvPr id="50" name="Picture 4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30378" y="5876971"/>
            <a:ext cx="187701" cy="214822"/>
          </a:xfrm>
          <a:prstGeom prst="rect">
            <a:avLst/>
          </a:prstGeom>
        </p:spPr>
      </p:pic>
      <p:sp>
        <p:nvSpPr>
          <p:cNvPr id="51" name="Rectangle 50"/>
          <p:cNvSpPr/>
          <p:nvPr/>
        </p:nvSpPr>
        <p:spPr>
          <a:xfrm>
            <a:off x="1140168" y="4944329"/>
            <a:ext cx="2770816" cy="1629293"/>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2" name="Picture 5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30378" y="5237864"/>
            <a:ext cx="187701" cy="214822"/>
          </a:xfrm>
          <a:prstGeom prst="rect">
            <a:avLst/>
          </a:prstGeom>
        </p:spPr>
      </p:pic>
      <p:sp>
        <p:nvSpPr>
          <p:cNvPr id="10" name="Rectangle 9"/>
          <p:cNvSpPr/>
          <p:nvPr/>
        </p:nvSpPr>
        <p:spPr>
          <a:xfrm>
            <a:off x="337171" y="1958026"/>
            <a:ext cx="3427434" cy="2691796"/>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n>
                  <a:solidFill>
                    <a:schemeClr val="tx1"/>
                  </a:solidFill>
                </a:ln>
                <a:noFill/>
              </a:rPr>
              <a:t>Your Image Here</a:t>
            </a:r>
          </a:p>
          <a:p>
            <a:pPr algn="ctr"/>
            <a:endParaRPr lang="en-GB">
              <a:ln>
                <a:solidFill>
                  <a:schemeClr val="tx1"/>
                </a:solidFill>
              </a:ln>
              <a:noFill/>
            </a:endParaRPr>
          </a:p>
          <a:p>
            <a:pPr algn="ctr"/>
            <a:endParaRPr lang="en-GB">
              <a:ln>
                <a:solidFill>
                  <a:schemeClr val="tx1"/>
                </a:solidFill>
              </a:ln>
              <a:noFill/>
            </a:endParaRPr>
          </a:p>
          <a:p>
            <a:pPr algn="ctr"/>
            <a:endParaRPr lang="en-GB">
              <a:ln>
                <a:solidFill>
                  <a:schemeClr val="tx1"/>
                </a:solidFill>
              </a:ln>
              <a:noFill/>
            </a:endParaRPr>
          </a:p>
          <a:p>
            <a:pPr algn="ctr"/>
            <a:endParaRPr lang="en-GB">
              <a:ln>
                <a:solidFill>
                  <a:schemeClr val="tx1"/>
                </a:solidFill>
              </a:ln>
              <a:noFill/>
            </a:endParaRPr>
          </a:p>
          <a:p>
            <a:pPr algn="ctr"/>
            <a:endParaRPr lang="en-GB">
              <a:ln>
                <a:solidFill>
                  <a:schemeClr val="tx1"/>
                </a:solidFill>
              </a:ln>
              <a:noFill/>
            </a:endParaRPr>
          </a:p>
          <a:p>
            <a:pPr algn="ctr"/>
            <a:endParaRPr lang="en-GB">
              <a:ln>
                <a:solidFill>
                  <a:schemeClr val="tx1"/>
                </a:solidFill>
              </a:ln>
              <a:noFill/>
            </a:endParaRPr>
          </a:p>
          <a:p>
            <a:pPr algn="ctr"/>
            <a:endParaRPr lang="en-GB">
              <a:ln>
                <a:solidFill>
                  <a:schemeClr val="tx1"/>
                </a:solidFill>
              </a:ln>
              <a:noFill/>
            </a:endParaRPr>
          </a:p>
        </p:txBody>
      </p:sp>
      <p:sp>
        <p:nvSpPr>
          <p:cNvPr id="19" name="TextBox 18"/>
          <p:cNvSpPr txBox="1"/>
          <p:nvPr/>
        </p:nvSpPr>
        <p:spPr>
          <a:xfrm>
            <a:off x="337170" y="796098"/>
            <a:ext cx="2847078" cy="1107996"/>
          </a:xfrm>
          <a:prstGeom prst="rect">
            <a:avLst/>
          </a:prstGeom>
          <a:noFill/>
        </p:spPr>
        <p:txBody>
          <a:bodyPr wrap="square" rtlCol="0">
            <a:spAutoFit/>
          </a:bodyPr>
          <a:lstStyle/>
          <a:p>
            <a:pPr algn="just"/>
            <a:r>
              <a:rPr lang="en-GB" sz="1100">
                <a:latin typeface="Eras Demi ITC" panose="020B0805030504020804" pitchFamily="34" charset="0"/>
              </a:rPr>
              <a:t>Print an image of your finished product and glue it in the space provided. Then review your product against your specification points, say what went well and, most importantly, how you would improve it.</a:t>
            </a:r>
          </a:p>
        </p:txBody>
      </p:sp>
      <p:pic>
        <p:nvPicPr>
          <p:cNvPr id="2" name="Picture 1">
            <a:extLst>
              <a:ext uri="{FF2B5EF4-FFF2-40B4-BE49-F238E27FC236}">
                <a16:creationId xmlns:a16="http://schemas.microsoft.com/office/drawing/2014/main" id="{F27A40B9-F0D0-4ADF-B5B0-E48D7E1290D7}"/>
              </a:ext>
            </a:extLst>
          </p:cNvPr>
          <p:cNvPicPr>
            <a:picLocks noChangeAspect="1"/>
          </p:cNvPicPr>
          <p:nvPr/>
        </p:nvPicPr>
        <p:blipFill>
          <a:blip r:embed="rId3"/>
          <a:stretch>
            <a:fillRect/>
          </a:stretch>
        </p:blipFill>
        <p:spPr>
          <a:xfrm>
            <a:off x="192300" y="5049752"/>
            <a:ext cx="900865" cy="833780"/>
          </a:xfrm>
          <a:prstGeom prst="rect">
            <a:avLst/>
          </a:prstGeom>
        </p:spPr>
      </p:pic>
      <p:pic>
        <p:nvPicPr>
          <p:cNvPr id="84" name="Picture 83">
            <a:extLst>
              <a:ext uri="{FF2B5EF4-FFF2-40B4-BE49-F238E27FC236}">
                <a16:creationId xmlns:a16="http://schemas.microsoft.com/office/drawing/2014/main" id="{3B5F661A-9F0D-464A-A0CD-9ECB4CD2D62E}"/>
              </a:ext>
            </a:extLst>
          </p:cNvPr>
          <p:cNvPicPr>
            <a:picLocks noChangeAspect="1"/>
          </p:cNvPicPr>
          <p:nvPr/>
        </p:nvPicPr>
        <p:blipFill>
          <a:blip r:embed="rId4"/>
          <a:stretch>
            <a:fillRect/>
          </a:stretch>
        </p:blipFill>
        <p:spPr>
          <a:xfrm>
            <a:off x="4142075" y="428017"/>
            <a:ext cx="5426754" cy="6145604"/>
          </a:xfrm>
          <a:prstGeom prst="rect">
            <a:avLst/>
          </a:prstGeom>
        </p:spPr>
      </p:pic>
      <p:pic>
        <p:nvPicPr>
          <p:cNvPr id="24" name="Picture 2">
            <a:extLst>
              <a:ext uri="{FF2B5EF4-FFF2-40B4-BE49-F238E27FC236}">
                <a16:creationId xmlns:a16="http://schemas.microsoft.com/office/drawing/2014/main" id="{80670231-C103-4A4C-91E6-291AB8884FC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1212811" flipV="1">
            <a:off x="3214259" y="1388593"/>
            <a:ext cx="860193" cy="542383"/>
          </a:xfrm>
          <a:prstGeom prst="rect">
            <a:avLst/>
          </a:prstGeom>
          <a:noFill/>
          <a:extLst>
            <a:ext uri="{909E8E84-426E-40DD-AFC4-6F175D3DCCD1}">
              <a14:hiddenFill xmlns:a14="http://schemas.microsoft.com/office/drawing/2010/main">
                <a:solidFill>
                  <a:srgbClr val="FFFFFF"/>
                </a:solidFill>
              </a14:hiddenFill>
            </a:ext>
          </a:extLst>
        </p:spPr>
      </p:pic>
      <p:sp>
        <p:nvSpPr>
          <p:cNvPr id="27" name="TextBox 26">
            <a:extLst>
              <a:ext uri="{FF2B5EF4-FFF2-40B4-BE49-F238E27FC236}">
                <a16:creationId xmlns:a16="http://schemas.microsoft.com/office/drawing/2014/main" id="{7BC9D1CC-F8E8-4EE1-85E0-47CA20652CFD}"/>
              </a:ext>
            </a:extLst>
          </p:cNvPr>
          <p:cNvSpPr txBox="1"/>
          <p:nvPr/>
        </p:nvSpPr>
        <p:spPr>
          <a:xfrm>
            <a:off x="337170" y="541095"/>
            <a:ext cx="4376813" cy="307777"/>
          </a:xfrm>
          <a:prstGeom prst="rect">
            <a:avLst/>
          </a:prstGeom>
          <a:noFill/>
        </p:spPr>
        <p:txBody>
          <a:bodyPr wrap="square" rtlCol="0">
            <a:spAutoFit/>
          </a:bodyPr>
          <a:lstStyle/>
          <a:p>
            <a:r>
              <a:rPr lang="en-GB" sz="1400" b="1">
                <a:latin typeface="Eras Light ITC" panose="020B0402030504020804" pitchFamily="34" charset="0"/>
              </a:rPr>
              <a:t>LI: Reflect and evaluate on your project </a:t>
            </a:r>
          </a:p>
        </p:txBody>
      </p:sp>
      <p:sp>
        <p:nvSpPr>
          <p:cNvPr id="29" name="Rectangle 28">
            <a:extLst>
              <a:ext uri="{FF2B5EF4-FFF2-40B4-BE49-F238E27FC236}">
                <a16:creationId xmlns:a16="http://schemas.microsoft.com/office/drawing/2014/main" id="{17D398A8-7C63-4702-AD01-2DD11651862D}"/>
              </a:ext>
            </a:extLst>
          </p:cNvPr>
          <p:cNvSpPr/>
          <p:nvPr/>
        </p:nvSpPr>
        <p:spPr>
          <a:xfrm>
            <a:off x="3498839" y="1596317"/>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20161460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gs>
            <a:gs pos="100000">
              <a:schemeClr val="bg2">
                <a:lumMod val="61000"/>
                <a:lumOff val="39000"/>
              </a:schemeClr>
            </a:gs>
          </a:gsLst>
          <a:lin ang="5400000" scaled="1"/>
          <a:tileRect/>
        </a:gradFill>
        <a:effectLst/>
      </p:bgPr>
    </p:bg>
    <p:spTree>
      <p:nvGrpSpPr>
        <p:cNvPr id="1" name=""/>
        <p:cNvGrpSpPr/>
        <p:nvPr/>
      </p:nvGrpSpPr>
      <p:grpSpPr>
        <a:xfrm>
          <a:off x="0" y="0"/>
          <a:ext cx="0" cy="0"/>
          <a:chOff x="0" y="0"/>
          <a:chExt cx="0" cy="0"/>
        </a:xfrm>
      </p:grpSpPr>
      <p:sp>
        <p:nvSpPr>
          <p:cNvPr id="7" name="Freeform 5"/>
          <p:cNvSpPr>
            <a:spLocks noEditPoints="1"/>
          </p:cNvSpPr>
          <p:nvPr/>
        </p:nvSpPr>
        <p:spPr bwMode="auto">
          <a:xfrm>
            <a:off x="-802191" y="970826"/>
            <a:ext cx="4934490" cy="4916350"/>
          </a:xfrm>
          <a:custGeom>
            <a:avLst/>
            <a:gdLst>
              <a:gd name="T0" fmla="*/ 1000 w 1000"/>
              <a:gd name="T1" fmla="*/ 500 h 1000"/>
              <a:gd name="T2" fmla="*/ 993 w 1000"/>
              <a:gd name="T3" fmla="*/ 417 h 1000"/>
              <a:gd name="T4" fmla="*/ 967 w 1000"/>
              <a:gd name="T5" fmla="*/ 321 h 1000"/>
              <a:gd name="T6" fmla="*/ 924 w 1000"/>
              <a:gd name="T7" fmla="*/ 235 h 1000"/>
              <a:gd name="T8" fmla="*/ 865 w 1000"/>
              <a:gd name="T9" fmla="*/ 159 h 1000"/>
              <a:gd name="T10" fmla="*/ 794 w 1000"/>
              <a:gd name="T11" fmla="*/ 96 h 1000"/>
              <a:gd name="T12" fmla="*/ 710 w 1000"/>
              <a:gd name="T13" fmla="*/ 47 h 1000"/>
              <a:gd name="T14" fmla="*/ 618 w 1000"/>
              <a:gd name="T15" fmla="*/ 14 h 1000"/>
              <a:gd name="T16" fmla="*/ 518 w 1000"/>
              <a:gd name="T17" fmla="*/ 1 h 1000"/>
              <a:gd name="T18" fmla="*/ 483 w 1000"/>
              <a:gd name="T19" fmla="*/ 1 h 1000"/>
              <a:gd name="T20" fmla="*/ 382 w 1000"/>
              <a:gd name="T21" fmla="*/ 14 h 1000"/>
              <a:gd name="T22" fmla="*/ 290 w 1000"/>
              <a:gd name="T23" fmla="*/ 47 h 1000"/>
              <a:gd name="T24" fmla="*/ 207 w 1000"/>
              <a:gd name="T25" fmla="*/ 96 h 1000"/>
              <a:gd name="T26" fmla="*/ 135 w 1000"/>
              <a:gd name="T27" fmla="*/ 159 h 1000"/>
              <a:gd name="T28" fmla="*/ 76 w 1000"/>
              <a:gd name="T29" fmla="*/ 235 h 1000"/>
              <a:gd name="T30" fmla="*/ 33 w 1000"/>
              <a:gd name="T31" fmla="*/ 321 h 1000"/>
              <a:gd name="T32" fmla="*/ 7 w 1000"/>
              <a:gd name="T33" fmla="*/ 417 h 1000"/>
              <a:gd name="T34" fmla="*/ 0 w 1000"/>
              <a:gd name="T35" fmla="*/ 500 h 1000"/>
              <a:gd name="T36" fmla="*/ 7 w 1000"/>
              <a:gd name="T37" fmla="*/ 584 h 1000"/>
              <a:gd name="T38" fmla="*/ 33 w 1000"/>
              <a:gd name="T39" fmla="*/ 680 h 1000"/>
              <a:gd name="T40" fmla="*/ 76 w 1000"/>
              <a:gd name="T41" fmla="*/ 766 h 1000"/>
              <a:gd name="T42" fmla="*/ 135 w 1000"/>
              <a:gd name="T43" fmla="*/ 842 h 1000"/>
              <a:gd name="T44" fmla="*/ 207 w 1000"/>
              <a:gd name="T45" fmla="*/ 905 h 1000"/>
              <a:gd name="T46" fmla="*/ 290 w 1000"/>
              <a:gd name="T47" fmla="*/ 954 h 1000"/>
              <a:gd name="T48" fmla="*/ 382 w 1000"/>
              <a:gd name="T49" fmla="*/ 987 h 1000"/>
              <a:gd name="T50" fmla="*/ 483 w 1000"/>
              <a:gd name="T51" fmla="*/ 1000 h 1000"/>
              <a:gd name="T52" fmla="*/ 518 w 1000"/>
              <a:gd name="T53" fmla="*/ 1000 h 1000"/>
              <a:gd name="T54" fmla="*/ 618 w 1000"/>
              <a:gd name="T55" fmla="*/ 987 h 1000"/>
              <a:gd name="T56" fmla="*/ 710 w 1000"/>
              <a:gd name="T57" fmla="*/ 954 h 1000"/>
              <a:gd name="T58" fmla="*/ 794 w 1000"/>
              <a:gd name="T59" fmla="*/ 905 h 1000"/>
              <a:gd name="T60" fmla="*/ 865 w 1000"/>
              <a:gd name="T61" fmla="*/ 842 h 1000"/>
              <a:gd name="T62" fmla="*/ 924 w 1000"/>
              <a:gd name="T63" fmla="*/ 766 h 1000"/>
              <a:gd name="T64" fmla="*/ 967 w 1000"/>
              <a:gd name="T65" fmla="*/ 680 h 1000"/>
              <a:gd name="T66" fmla="*/ 993 w 1000"/>
              <a:gd name="T67" fmla="*/ 584 h 1000"/>
              <a:gd name="T68" fmla="*/ 112 w 1000"/>
              <a:gd name="T69" fmla="*/ 540 h 1000"/>
              <a:gd name="T70" fmla="*/ 112 w 1000"/>
              <a:gd name="T71" fmla="*/ 460 h 1000"/>
              <a:gd name="T72" fmla="*/ 112 w 1000"/>
              <a:gd name="T73" fmla="*/ 540 h 1000"/>
              <a:gd name="T74" fmla="*/ 540 w 1000"/>
              <a:gd name="T75" fmla="*/ 123 h 1000"/>
              <a:gd name="T76" fmla="*/ 460 w 1000"/>
              <a:gd name="T77" fmla="*/ 123 h 1000"/>
              <a:gd name="T78" fmla="*/ 201 w 1000"/>
              <a:gd name="T79" fmla="*/ 200 h 1000"/>
              <a:gd name="T80" fmla="*/ 258 w 1000"/>
              <a:gd name="T81" fmla="*/ 256 h 1000"/>
              <a:gd name="T82" fmla="*/ 201 w 1000"/>
              <a:gd name="T83" fmla="*/ 200 h 1000"/>
              <a:gd name="T84" fmla="*/ 206 w 1000"/>
              <a:gd name="T85" fmla="*/ 801 h 1000"/>
              <a:gd name="T86" fmla="*/ 262 w 1000"/>
              <a:gd name="T87" fmla="*/ 744 h 1000"/>
              <a:gd name="T88" fmla="*/ 500 w 1000"/>
              <a:gd name="T89" fmla="*/ 922 h 1000"/>
              <a:gd name="T90" fmla="*/ 500 w 1000"/>
              <a:gd name="T91" fmla="*/ 842 h 1000"/>
              <a:gd name="T92" fmla="*/ 500 w 1000"/>
              <a:gd name="T93" fmla="*/ 922 h 1000"/>
              <a:gd name="T94" fmla="*/ 200 w 1000"/>
              <a:gd name="T95" fmla="*/ 500 h 1000"/>
              <a:gd name="T96" fmla="*/ 800 w 1000"/>
              <a:gd name="T97" fmla="*/ 500 h 1000"/>
              <a:gd name="T98" fmla="*/ 796 w 1000"/>
              <a:gd name="T99" fmla="*/ 795 h 1000"/>
              <a:gd name="T100" fmla="*/ 740 w 1000"/>
              <a:gd name="T101" fmla="*/ 738 h 1000"/>
              <a:gd name="T102" fmla="*/ 796 w 1000"/>
              <a:gd name="T103" fmla="*/ 795 h 1000"/>
              <a:gd name="T104" fmla="*/ 743 w 1000"/>
              <a:gd name="T105" fmla="*/ 264 h 1000"/>
              <a:gd name="T106" fmla="*/ 799 w 1000"/>
              <a:gd name="T107" fmla="*/ 208 h 1000"/>
              <a:gd name="T108" fmla="*/ 873 w 1000"/>
              <a:gd name="T109" fmla="*/ 540 h 1000"/>
              <a:gd name="T110" fmla="*/ 873 w 1000"/>
              <a:gd name="T111" fmla="*/ 460 h 1000"/>
              <a:gd name="T112" fmla="*/ 873 w 1000"/>
              <a:gd name="T113" fmla="*/ 540 h 1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0" h="1000">
                <a:moveTo>
                  <a:pt x="1000" y="518"/>
                </a:moveTo>
                <a:cubicBezTo>
                  <a:pt x="1000" y="512"/>
                  <a:pt x="1000" y="506"/>
                  <a:pt x="1000" y="500"/>
                </a:cubicBezTo>
                <a:cubicBezTo>
                  <a:pt x="1000" y="495"/>
                  <a:pt x="1000" y="489"/>
                  <a:pt x="1000" y="483"/>
                </a:cubicBezTo>
                <a:cubicBezTo>
                  <a:pt x="937" y="466"/>
                  <a:pt x="933" y="447"/>
                  <a:pt x="993" y="417"/>
                </a:cubicBezTo>
                <a:cubicBezTo>
                  <a:pt x="991" y="405"/>
                  <a:pt x="989" y="394"/>
                  <a:pt x="986" y="383"/>
                </a:cubicBezTo>
                <a:cubicBezTo>
                  <a:pt x="919" y="379"/>
                  <a:pt x="915" y="360"/>
                  <a:pt x="967" y="321"/>
                </a:cubicBezTo>
                <a:cubicBezTo>
                  <a:pt x="963" y="311"/>
                  <a:pt x="959" y="301"/>
                  <a:pt x="954" y="291"/>
                </a:cubicBezTo>
                <a:cubicBezTo>
                  <a:pt x="890" y="301"/>
                  <a:pt x="879" y="285"/>
                  <a:pt x="924" y="235"/>
                </a:cubicBezTo>
                <a:cubicBezTo>
                  <a:pt x="918" y="226"/>
                  <a:pt x="912" y="216"/>
                  <a:pt x="905" y="207"/>
                </a:cubicBezTo>
                <a:cubicBezTo>
                  <a:pt x="842" y="230"/>
                  <a:pt x="832" y="214"/>
                  <a:pt x="865" y="159"/>
                </a:cubicBezTo>
                <a:cubicBezTo>
                  <a:pt x="858" y="151"/>
                  <a:pt x="850" y="143"/>
                  <a:pt x="842" y="135"/>
                </a:cubicBezTo>
                <a:cubicBezTo>
                  <a:pt x="786" y="169"/>
                  <a:pt x="771" y="159"/>
                  <a:pt x="794" y="96"/>
                </a:cubicBezTo>
                <a:cubicBezTo>
                  <a:pt x="785" y="89"/>
                  <a:pt x="775" y="83"/>
                  <a:pt x="766" y="77"/>
                </a:cubicBezTo>
                <a:cubicBezTo>
                  <a:pt x="715" y="122"/>
                  <a:pt x="700" y="111"/>
                  <a:pt x="710" y="47"/>
                </a:cubicBezTo>
                <a:cubicBezTo>
                  <a:pt x="700" y="42"/>
                  <a:pt x="690" y="37"/>
                  <a:pt x="679" y="34"/>
                </a:cubicBezTo>
                <a:cubicBezTo>
                  <a:pt x="640" y="86"/>
                  <a:pt x="622" y="82"/>
                  <a:pt x="618" y="14"/>
                </a:cubicBezTo>
                <a:cubicBezTo>
                  <a:pt x="607" y="12"/>
                  <a:pt x="595" y="9"/>
                  <a:pt x="584" y="7"/>
                </a:cubicBezTo>
                <a:cubicBezTo>
                  <a:pt x="554" y="68"/>
                  <a:pt x="534" y="64"/>
                  <a:pt x="518" y="1"/>
                </a:cubicBezTo>
                <a:cubicBezTo>
                  <a:pt x="512" y="1"/>
                  <a:pt x="506" y="0"/>
                  <a:pt x="500" y="0"/>
                </a:cubicBezTo>
                <a:cubicBezTo>
                  <a:pt x="494" y="0"/>
                  <a:pt x="488" y="1"/>
                  <a:pt x="483" y="1"/>
                </a:cubicBezTo>
                <a:cubicBezTo>
                  <a:pt x="466" y="64"/>
                  <a:pt x="447" y="68"/>
                  <a:pt x="417" y="7"/>
                </a:cubicBezTo>
                <a:cubicBezTo>
                  <a:pt x="405" y="9"/>
                  <a:pt x="394" y="12"/>
                  <a:pt x="382" y="14"/>
                </a:cubicBezTo>
                <a:cubicBezTo>
                  <a:pt x="379" y="82"/>
                  <a:pt x="360" y="86"/>
                  <a:pt x="321" y="34"/>
                </a:cubicBezTo>
                <a:cubicBezTo>
                  <a:pt x="311" y="38"/>
                  <a:pt x="300" y="42"/>
                  <a:pt x="290" y="47"/>
                </a:cubicBezTo>
                <a:cubicBezTo>
                  <a:pt x="301" y="111"/>
                  <a:pt x="285" y="122"/>
                  <a:pt x="235" y="77"/>
                </a:cubicBezTo>
                <a:cubicBezTo>
                  <a:pt x="225" y="83"/>
                  <a:pt x="216" y="89"/>
                  <a:pt x="207" y="96"/>
                </a:cubicBezTo>
                <a:cubicBezTo>
                  <a:pt x="230" y="159"/>
                  <a:pt x="214" y="169"/>
                  <a:pt x="159" y="135"/>
                </a:cubicBezTo>
                <a:cubicBezTo>
                  <a:pt x="151" y="143"/>
                  <a:pt x="143" y="151"/>
                  <a:pt x="135" y="159"/>
                </a:cubicBezTo>
                <a:cubicBezTo>
                  <a:pt x="169" y="214"/>
                  <a:pt x="159" y="230"/>
                  <a:pt x="95" y="207"/>
                </a:cubicBezTo>
                <a:cubicBezTo>
                  <a:pt x="89" y="216"/>
                  <a:pt x="82" y="226"/>
                  <a:pt x="76" y="235"/>
                </a:cubicBezTo>
                <a:cubicBezTo>
                  <a:pt x="121" y="285"/>
                  <a:pt x="111" y="301"/>
                  <a:pt x="46" y="291"/>
                </a:cubicBezTo>
                <a:cubicBezTo>
                  <a:pt x="42" y="301"/>
                  <a:pt x="37" y="311"/>
                  <a:pt x="33" y="321"/>
                </a:cubicBezTo>
                <a:cubicBezTo>
                  <a:pt x="85" y="360"/>
                  <a:pt x="82" y="379"/>
                  <a:pt x="14" y="383"/>
                </a:cubicBezTo>
                <a:cubicBezTo>
                  <a:pt x="12" y="394"/>
                  <a:pt x="9" y="405"/>
                  <a:pt x="7" y="417"/>
                </a:cubicBezTo>
                <a:cubicBezTo>
                  <a:pt x="68" y="447"/>
                  <a:pt x="64" y="466"/>
                  <a:pt x="1" y="483"/>
                </a:cubicBezTo>
                <a:cubicBezTo>
                  <a:pt x="0" y="489"/>
                  <a:pt x="0" y="495"/>
                  <a:pt x="0" y="500"/>
                </a:cubicBezTo>
                <a:cubicBezTo>
                  <a:pt x="0" y="506"/>
                  <a:pt x="0" y="512"/>
                  <a:pt x="1" y="518"/>
                </a:cubicBezTo>
                <a:cubicBezTo>
                  <a:pt x="64" y="535"/>
                  <a:pt x="68" y="554"/>
                  <a:pt x="7" y="584"/>
                </a:cubicBezTo>
                <a:cubicBezTo>
                  <a:pt x="9" y="596"/>
                  <a:pt x="12" y="607"/>
                  <a:pt x="14" y="618"/>
                </a:cubicBezTo>
                <a:cubicBezTo>
                  <a:pt x="82" y="622"/>
                  <a:pt x="85" y="641"/>
                  <a:pt x="33" y="680"/>
                </a:cubicBezTo>
                <a:cubicBezTo>
                  <a:pt x="37" y="690"/>
                  <a:pt x="42" y="700"/>
                  <a:pt x="46" y="710"/>
                </a:cubicBezTo>
                <a:cubicBezTo>
                  <a:pt x="111" y="700"/>
                  <a:pt x="121" y="716"/>
                  <a:pt x="76" y="766"/>
                </a:cubicBezTo>
                <a:cubicBezTo>
                  <a:pt x="82" y="775"/>
                  <a:pt x="89" y="785"/>
                  <a:pt x="95" y="794"/>
                </a:cubicBezTo>
                <a:cubicBezTo>
                  <a:pt x="159" y="771"/>
                  <a:pt x="169" y="787"/>
                  <a:pt x="135" y="842"/>
                </a:cubicBezTo>
                <a:cubicBezTo>
                  <a:pt x="143" y="850"/>
                  <a:pt x="151" y="858"/>
                  <a:pt x="159" y="866"/>
                </a:cubicBezTo>
                <a:cubicBezTo>
                  <a:pt x="214" y="832"/>
                  <a:pt x="230" y="842"/>
                  <a:pt x="207" y="905"/>
                </a:cubicBezTo>
                <a:cubicBezTo>
                  <a:pt x="216" y="912"/>
                  <a:pt x="225" y="918"/>
                  <a:pt x="235" y="924"/>
                </a:cubicBezTo>
                <a:cubicBezTo>
                  <a:pt x="285" y="879"/>
                  <a:pt x="301" y="890"/>
                  <a:pt x="290" y="954"/>
                </a:cubicBezTo>
                <a:cubicBezTo>
                  <a:pt x="300" y="959"/>
                  <a:pt x="311" y="963"/>
                  <a:pt x="321" y="967"/>
                </a:cubicBezTo>
                <a:cubicBezTo>
                  <a:pt x="360" y="915"/>
                  <a:pt x="379" y="919"/>
                  <a:pt x="382" y="987"/>
                </a:cubicBezTo>
                <a:cubicBezTo>
                  <a:pt x="394" y="989"/>
                  <a:pt x="405" y="992"/>
                  <a:pt x="417" y="994"/>
                </a:cubicBezTo>
                <a:cubicBezTo>
                  <a:pt x="447" y="933"/>
                  <a:pt x="466" y="937"/>
                  <a:pt x="483" y="1000"/>
                </a:cubicBezTo>
                <a:cubicBezTo>
                  <a:pt x="488" y="1000"/>
                  <a:pt x="494" y="1000"/>
                  <a:pt x="500" y="1000"/>
                </a:cubicBezTo>
                <a:cubicBezTo>
                  <a:pt x="506" y="1000"/>
                  <a:pt x="512" y="1000"/>
                  <a:pt x="518" y="1000"/>
                </a:cubicBezTo>
                <a:cubicBezTo>
                  <a:pt x="534" y="937"/>
                  <a:pt x="554" y="933"/>
                  <a:pt x="584" y="994"/>
                </a:cubicBezTo>
                <a:cubicBezTo>
                  <a:pt x="595" y="992"/>
                  <a:pt x="607" y="989"/>
                  <a:pt x="618" y="987"/>
                </a:cubicBezTo>
                <a:cubicBezTo>
                  <a:pt x="622" y="919"/>
                  <a:pt x="640" y="915"/>
                  <a:pt x="679" y="967"/>
                </a:cubicBezTo>
                <a:cubicBezTo>
                  <a:pt x="690" y="963"/>
                  <a:pt x="700" y="959"/>
                  <a:pt x="710" y="954"/>
                </a:cubicBezTo>
                <a:cubicBezTo>
                  <a:pt x="700" y="890"/>
                  <a:pt x="715" y="879"/>
                  <a:pt x="766" y="924"/>
                </a:cubicBezTo>
                <a:cubicBezTo>
                  <a:pt x="775" y="918"/>
                  <a:pt x="785" y="912"/>
                  <a:pt x="794" y="905"/>
                </a:cubicBezTo>
                <a:cubicBezTo>
                  <a:pt x="771" y="842"/>
                  <a:pt x="786" y="832"/>
                  <a:pt x="842" y="866"/>
                </a:cubicBezTo>
                <a:cubicBezTo>
                  <a:pt x="850" y="858"/>
                  <a:pt x="858" y="850"/>
                  <a:pt x="865" y="842"/>
                </a:cubicBezTo>
                <a:cubicBezTo>
                  <a:pt x="832" y="787"/>
                  <a:pt x="842" y="771"/>
                  <a:pt x="905" y="794"/>
                </a:cubicBezTo>
                <a:cubicBezTo>
                  <a:pt x="912" y="785"/>
                  <a:pt x="918" y="775"/>
                  <a:pt x="924" y="766"/>
                </a:cubicBezTo>
                <a:cubicBezTo>
                  <a:pt x="879" y="716"/>
                  <a:pt x="890" y="700"/>
                  <a:pt x="954" y="710"/>
                </a:cubicBezTo>
                <a:cubicBezTo>
                  <a:pt x="959" y="700"/>
                  <a:pt x="963" y="690"/>
                  <a:pt x="967" y="680"/>
                </a:cubicBezTo>
                <a:cubicBezTo>
                  <a:pt x="915" y="641"/>
                  <a:pt x="919" y="622"/>
                  <a:pt x="986" y="618"/>
                </a:cubicBezTo>
                <a:cubicBezTo>
                  <a:pt x="989" y="607"/>
                  <a:pt x="991" y="596"/>
                  <a:pt x="993" y="584"/>
                </a:cubicBezTo>
                <a:cubicBezTo>
                  <a:pt x="933" y="554"/>
                  <a:pt x="937" y="535"/>
                  <a:pt x="1000" y="518"/>
                </a:cubicBezTo>
                <a:close/>
                <a:moveTo>
                  <a:pt x="112" y="540"/>
                </a:moveTo>
                <a:cubicBezTo>
                  <a:pt x="90" y="540"/>
                  <a:pt x="72" y="523"/>
                  <a:pt x="72" y="500"/>
                </a:cubicBezTo>
                <a:cubicBezTo>
                  <a:pt x="72" y="478"/>
                  <a:pt x="90" y="460"/>
                  <a:pt x="112" y="460"/>
                </a:cubicBezTo>
                <a:cubicBezTo>
                  <a:pt x="134" y="460"/>
                  <a:pt x="152" y="478"/>
                  <a:pt x="152" y="500"/>
                </a:cubicBezTo>
                <a:cubicBezTo>
                  <a:pt x="152" y="523"/>
                  <a:pt x="134" y="540"/>
                  <a:pt x="112" y="540"/>
                </a:cubicBezTo>
                <a:close/>
                <a:moveTo>
                  <a:pt x="500" y="83"/>
                </a:moveTo>
                <a:cubicBezTo>
                  <a:pt x="522" y="83"/>
                  <a:pt x="540" y="101"/>
                  <a:pt x="540" y="123"/>
                </a:cubicBezTo>
                <a:cubicBezTo>
                  <a:pt x="540" y="145"/>
                  <a:pt x="522" y="163"/>
                  <a:pt x="500" y="163"/>
                </a:cubicBezTo>
                <a:cubicBezTo>
                  <a:pt x="478" y="163"/>
                  <a:pt x="460" y="145"/>
                  <a:pt x="460" y="123"/>
                </a:cubicBezTo>
                <a:cubicBezTo>
                  <a:pt x="460" y="101"/>
                  <a:pt x="478" y="83"/>
                  <a:pt x="500" y="83"/>
                </a:cubicBezTo>
                <a:close/>
                <a:moveTo>
                  <a:pt x="201" y="200"/>
                </a:moveTo>
                <a:cubicBezTo>
                  <a:pt x="217" y="184"/>
                  <a:pt x="242" y="184"/>
                  <a:pt x="258" y="200"/>
                </a:cubicBezTo>
                <a:cubicBezTo>
                  <a:pt x="274" y="216"/>
                  <a:pt x="274" y="241"/>
                  <a:pt x="258" y="256"/>
                </a:cubicBezTo>
                <a:cubicBezTo>
                  <a:pt x="242" y="272"/>
                  <a:pt x="217" y="272"/>
                  <a:pt x="201" y="256"/>
                </a:cubicBezTo>
                <a:cubicBezTo>
                  <a:pt x="186" y="241"/>
                  <a:pt x="186" y="216"/>
                  <a:pt x="201" y="200"/>
                </a:cubicBezTo>
                <a:close/>
                <a:moveTo>
                  <a:pt x="262" y="801"/>
                </a:moveTo>
                <a:cubicBezTo>
                  <a:pt x="247" y="817"/>
                  <a:pt x="222" y="817"/>
                  <a:pt x="206" y="801"/>
                </a:cubicBezTo>
                <a:cubicBezTo>
                  <a:pt x="190" y="785"/>
                  <a:pt x="190" y="760"/>
                  <a:pt x="206" y="744"/>
                </a:cubicBezTo>
                <a:cubicBezTo>
                  <a:pt x="222" y="729"/>
                  <a:pt x="247" y="729"/>
                  <a:pt x="262" y="744"/>
                </a:cubicBezTo>
                <a:cubicBezTo>
                  <a:pt x="278" y="760"/>
                  <a:pt x="278" y="785"/>
                  <a:pt x="262" y="801"/>
                </a:cubicBezTo>
                <a:close/>
                <a:moveTo>
                  <a:pt x="500" y="922"/>
                </a:moveTo>
                <a:cubicBezTo>
                  <a:pt x="478" y="922"/>
                  <a:pt x="460" y="904"/>
                  <a:pt x="460" y="882"/>
                </a:cubicBezTo>
                <a:cubicBezTo>
                  <a:pt x="460" y="860"/>
                  <a:pt x="478" y="842"/>
                  <a:pt x="500" y="842"/>
                </a:cubicBezTo>
                <a:cubicBezTo>
                  <a:pt x="522" y="842"/>
                  <a:pt x="540" y="860"/>
                  <a:pt x="540" y="882"/>
                </a:cubicBezTo>
                <a:cubicBezTo>
                  <a:pt x="540" y="904"/>
                  <a:pt x="522" y="922"/>
                  <a:pt x="500" y="922"/>
                </a:cubicBezTo>
                <a:close/>
                <a:moveTo>
                  <a:pt x="500" y="800"/>
                </a:moveTo>
                <a:cubicBezTo>
                  <a:pt x="335" y="800"/>
                  <a:pt x="200" y="666"/>
                  <a:pt x="200" y="500"/>
                </a:cubicBezTo>
                <a:cubicBezTo>
                  <a:pt x="200" y="335"/>
                  <a:pt x="335" y="200"/>
                  <a:pt x="500" y="200"/>
                </a:cubicBezTo>
                <a:cubicBezTo>
                  <a:pt x="666" y="200"/>
                  <a:pt x="800" y="335"/>
                  <a:pt x="800" y="500"/>
                </a:cubicBezTo>
                <a:cubicBezTo>
                  <a:pt x="800" y="666"/>
                  <a:pt x="666" y="800"/>
                  <a:pt x="500" y="800"/>
                </a:cubicBezTo>
                <a:close/>
                <a:moveTo>
                  <a:pt x="796" y="795"/>
                </a:moveTo>
                <a:cubicBezTo>
                  <a:pt x="780" y="810"/>
                  <a:pt x="755" y="810"/>
                  <a:pt x="740" y="795"/>
                </a:cubicBezTo>
                <a:cubicBezTo>
                  <a:pt x="724" y="779"/>
                  <a:pt x="724" y="754"/>
                  <a:pt x="740" y="738"/>
                </a:cubicBezTo>
                <a:cubicBezTo>
                  <a:pt x="755" y="722"/>
                  <a:pt x="780" y="722"/>
                  <a:pt x="796" y="738"/>
                </a:cubicBezTo>
                <a:cubicBezTo>
                  <a:pt x="812" y="754"/>
                  <a:pt x="812" y="779"/>
                  <a:pt x="796" y="795"/>
                </a:cubicBezTo>
                <a:close/>
                <a:moveTo>
                  <a:pt x="799" y="264"/>
                </a:moveTo>
                <a:cubicBezTo>
                  <a:pt x="784" y="280"/>
                  <a:pt x="758" y="280"/>
                  <a:pt x="743" y="264"/>
                </a:cubicBezTo>
                <a:cubicBezTo>
                  <a:pt x="727" y="249"/>
                  <a:pt x="727" y="223"/>
                  <a:pt x="743" y="208"/>
                </a:cubicBezTo>
                <a:cubicBezTo>
                  <a:pt x="758" y="192"/>
                  <a:pt x="784" y="192"/>
                  <a:pt x="799" y="208"/>
                </a:cubicBezTo>
                <a:cubicBezTo>
                  <a:pt x="815" y="223"/>
                  <a:pt x="815" y="249"/>
                  <a:pt x="799" y="264"/>
                </a:cubicBezTo>
                <a:close/>
                <a:moveTo>
                  <a:pt x="873" y="540"/>
                </a:moveTo>
                <a:cubicBezTo>
                  <a:pt x="851" y="540"/>
                  <a:pt x="833" y="523"/>
                  <a:pt x="833" y="500"/>
                </a:cubicBezTo>
                <a:cubicBezTo>
                  <a:pt x="833" y="478"/>
                  <a:pt x="851" y="460"/>
                  <a:pt x="873" y="460"/>
                </a:cubicBezTo>
                <a:cubicBezTo>
                  <a:pt x="895" y="460"/>
                  <a:pt x="913" y="478"/>
                  <a:pt x="913" y="500"/>
                </a:cubicBezTo>
                <a:cubicBezTo>
                  <a:pt x="913" y="523"/>
                  <a:pt x="895" y="540"/>
                  <a:pt x="873" y="540"/>
                </a:cubicBezTo>
                <a:close/>
              </a:path>
            </a:pathLst>
          </a:custGeom>
          <a:solidFill>
            <a:schemeClr val="tx1">
              <a:lumMod val="75000"/>
              <a:lumOff val="25000"/>
            </a:schemeClr>
          </a:solidFill>
          <a:ln>
            <a:solidFill>
              <a:schemeClr val="accent5"/>
            </a:solidFill>
          </a:ln>
          <a:effectLst>
            <a:outerShdw blurRad="215900" dist="38100" dir="6540000" algn="tl" rotWithShape="0">
              <a:prstClr val="black">
                <a:alpha val="40000"/>
              </a:prstClr>
            </a:outerShdw>
          </a:effectLst>
        </p:spPr>
        <p:txBody>
          <a:bodyPr vert="horz" wrap="square" lIns="74294" tIns="37146" rIns="74294" bIns="37146" numCol="1" anchor="t" anchorCtr="0" compatLnSpc="1">
            <a:prstTxWarp prst="textNoShape">
              <a:avLst/>
            </a:prstTxWarp>
            <a:normAutofit/>
          </a:bodyPr>
          <a:lstStyle/>
          <a:p>
            <a:pPr marL="0" marR="0" lvl="0" indent="0" algn="l"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27" name="Rectangle 26"/>
          <p:cNvSpPr/>
          <p:nvPr/>
        </p:nvSpPr>
        <p:spPr>
          <a:xfrm>
            <a:off x="2921354" y="4793369"/>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r>
              <a:rPr kumimoji="0" lang="en-US" sz="1517" b="0" i="0" u="none" strike="noStrike" kern="1200" cap="none" spc="0" normalizeH="0" baseline="0" noProof="0">
                <a:ln>
                  <a:noFill/>
                </a:ln>
                <a:solidFill>
                  <a:prstClr val="white"/>
                </a:solidFill>
                <a:effectLst/>
                <a:uLnTx/>
                <a:uFillTx/>
                <a:latin typeface="Calibri" panose="020F0502020204030204"/>
                <a:ea typeface="+mn-ea"/>
                <a:cs typeface="+mn-cs"/>
              </a:rPr>
              <a:t>z</a:t>
            </a:r>
          </a:p>
        </p:txBody>
      </p:sp>
      <p:sp>
        <p:nvSpPr>
          <p:cNvPr id="28" name="Rectangle 27"/>
          <p:cNvSpPr/>
          <p:nvPr/>
        </p:nvSpPr>
        <p:spPr>
          <a:xfrm>
            <a:off x="2792942" y="4697059"/>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ectangle 28"/>
          <p:cNvSpPr/>
          <p:nvPr/>
        </p:nvSpPr>
        <p:spPr>
          <a:xfrm>
            <a:off x="2756250" y="4564062"/>
            <a:ext cx="7181850" cy="5319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p:cNvSpPr/>
          <p:nvPr/>
        </p:nvSpPr>
        <p:spPr>
          <a:xfrm>
            <a:off x="2898424" y="1550987"/>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r>
              <a:rPr kumimoji="0" lang="en-US" sz="1517" b="0" i="0" u="none" strike="noStrike" kern="1200" cap="none" spc="0" normalizeH="0" baseline="0" noProof="0">
                <a:ln>
                  <a:noFill/>
                </a:ln>
                <a:solidFill>
                  <a:prstClr val="white"/>
                </a:solidFill>
                <a:effectLst/>
                <a:uLnTx/>
                <a:uFillTx/>
                <a:latin typeface="Calibri" panose="020F0502020204030204"/>
                <a:ea typeface="+mn-ea"/>
                <a:cs typeface="+mn-cs"/>
              </a:rPr>
              <a:t>z</a:t>
            </a:r>
          </a:p>
        </p:txBody>
      </p:sp>
      <p:sp>
        <p:nvSpPr>
          <p:cNvPr id="25" name="Rectangle 24"/>
          <p:cNvSpPr/>
          <p:nvPr/>
        </p:nvSpPr>
        <p:spPr>
          <a:xfrm>
            <a:off x="2774599" y="1647298"/>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p:cNvSpPr/>
          <p:nvPr/>
        </p:nvSpPr>
        <p:spPr>
          <a:xfrm>
            <a:off x="2724151" y="1780293"/>
            <a:ext cx="7181850" cy="5319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4" name="Group 13"/>
          <p:cNvGrpSpPr/>
          <p:nvPr/>
        </p:nvGrpSpPr>
        <p:grpSpPr>
          <a:xfrm>
            <a:off x="34562" y="1952876"/>
            <a:ext cx="11081416" cy="2952247"/>
            <a:chOff x="232610" y="1612232"/>
            <a:chExt cx="13638665" cy="3633535"/>
          </a:xfrm>
          <a:solidFill>
            <a:srgbClr val="92D050"/>
          </a:solidFill>
        </p:grpSpPr>
        <p:sp>
          <p:nvSpPr>
            <p:cNvPr id="6" name="Rounded Rectangle 5"/>
            <p:cNvSpPr/>
            <p:nvPr/>
          </p:nvSpPr>
          <p:spPr>
            <a:xfrm>
              <a:off x="232610" y="1612232"/>
              <a:ext cx="13638665" cy="3633535"/>
            </a:xfrm>
            <a:prstGeom prst="roundRect">
              <a:avLst>
                <a:gd name="adj" fmla="val 50000"/>
              </a:avLst>
            </a:prstGeom>
            <a:grpFill/>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ounded Rectangle 21"/>
            <p:cNvSpPr/>
            <p:nvPr/>
          </p:nvSpPr>
          <p:spPr>
            <a:xfrm>
              <a:off x="352426" y="1724025"/>
              <a:ext cx="13392150" cy="3409950"/>
            </a:xfrm>
            <a:prstGeom prst="roundRect">
              <a:avLst>
                <a:gd name="adj" fmla="val 50000"/>
              </a:avLst>
            </a:prstGeom>
            <a:grpFill/>
            <a:ln>
              <a:solidFill>
                <a:schemeClr val="bg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0" name="TextBox 9"/>
          <p:cNvSpPr txBox="1"/>
          <p:nvPr/>
        </p:nvSpPr>
        <p:spPr>
          <a:xfrm>
            <a:off x="486641" y="2801358"/>
            <a:ext cx="10881122" cy="1294310"/>
          </a:xfrm>
          <a:prstGeom prst="rect">
            <a:avLst/>
          </a:prstGeom>
          <a:noFill/>
          <a:effectLst>
            <a:innerShdw blurRad="63500" dist="50800" dir="10800000">
              <a:schemeClr val="accent5">
                <a:lumMod val="50000"/>
                <a:alpha val="50000"/>
              </a:schemeClr>
            </a:innerShdw>
          </a:effectLst>
        </p:spPr>
        <p:txBody>
          <a:bodyPr wrap="square" lIns="74294" tIns="37146" rIns="74294" bIns="37146" rtlCol="0">
            <a:normAutofit/>
          </a:bodyPr>
          <a:lstStyle/>
          <a:p>
            <a:pPr marL="0" marR="0" lvl="0" indent="0" algn="l" defTabSz="742909"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a:ln w="28575">
                  <a:solidFill>
                    <a:prstClr val="white"/>
                  </a:solidFill>
                </a:ln>
                <a:solidFill>
                  <a:prstClr val="black">
                    <a:lumMod val="75000"/>
                    <a:lumOff val="25000"/>
                  </a:prstClr>
                </a:solidFill>
                <a:effectLst>
                  <a:innerShdw blurRad="63500" dist="50800" dir="13500000">
                    <a:srgbClr val="4472C4">
                      <a:lumMod val="50000"/>
                    </a:srgbClr>
                  </a:innerShdw>
                </a:effectLst>
                <a:uLnTx/>
                <a:uFillTx/>
                <a:latin typeface="Eras Demi ITC" panose="020B0805030504020804" pitchFamily="34" charset="0"/>
              </a:rPr>
              <a:t>DESIGN &amp; TECHNOLOGY</a:t>
            </a:r>
          </a:p>
        </p:txBody>
      </p:sp>
      <p:sp>
        <p:nvSpPr>
          <p:cNvPr id="21" name="TextBox 20"/>
          <p:cNvSpPr txBox="1"/>
          <p:nvPr/>
        </p:nvSpPr>
        <p:spPr>
          <a:xfrm>
            <a:off x="142577" y="3681779"/>
            <a:ext cx="9631510" cy="675185"/>
          </a:xfrm>
          <a:prstGeom prst="rect">
            <a:avLst/>
          </a:prstGeom>
          <a:noFill/>
        </p:spPr>
        <p:txBody>
          <a:bodyPr wrap="square" lIns="74294" tIns="37146" rIns="74294" bIns="37146" rtlCol="0">
            <a:noAutofit/>
          </a:bodyPr>
          <a:lstStyle/>
          <a:p>
            <a:pPr marL="0" marR="0" lvl="0" indent="0" algn="r" defTabSz="742909"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w="3175">
                  <a:solidFill>
                    <a:prstClr val="black">
                      <a:lumMod val="85000"/>
                      <a:lumOff val="15000"/>
                    </a:prstClr>
                  </a:solidFill>
                </a:ln>
                <a:solidFill>
                  <a:prstClr val="white"/>
                </a:solidFill>
                <a:effectLst/>
                <a:uLnTx/>
                <a:uFillTx/>
                <a:latin typeface="Eras Demi ITC" panose="020B0805030504020804" pitchFamily="34" charset="0"/>
              </a:rPr>
              <a:t>Energy Generation and Storage</a:t>
            </a:r>
          </a:p>
        </p:txBody>
      </p:sp>
      <p:pic>
        <p:nvPicPr>
          <p:cNvPr id="2" name="Picture 1">
            <a:extLst>
              <a:ext uri="{FF2B5EF4-FFF2-40B4-BE49-F238E27FC236}">
                <a16:creationId xmlns:a16="http://schemas.microsoft.com/office/drawing/2014/main" id="{5EC0ECEE-E358-43E1-B2D5-7C666E87F436}"/>
              </a:ext>
            </a:extLst>
          </p:cNvPr>
          <p:cNvPicPr>
            <a:picLocks noChangeAspect="1"/>
          </p:cNvPicPr>
          <p:nvPr/>
        </p:nvPicPr>
        <p:blipFill rotWithShape="1">
          <a:blip r:embed="rId2"/>
          <a:srcRect l="20628" t="11769" r="20792" b="13799"/>
          <a:stretch/>
        </p:blipFill>
        <p:spPr>
          <a:xfrm>
            <a:off x="8786491" y="120106"/>
            <a:ext cx="1038875" cy="1328520"/>
          </a:xfrm>
          <a:prstGeom prst="rect">
            <a:avLst/>
          </a:prstGeom>
          <a:ln w="12700">
            <a:solidFill>
              <a:srgbClr val="002060"/>
            </a:solidFill>
          </a:ln>
        </p:spPr>
      </p:pic>
      <p:sp>
        <p:nvSpPr>
          <p:cNvPr id="15" name="TextBox 14">
            <a:extLst>
              <a:ext uri="{FF2B5EF4-FFF2-40B4-BE49-F238E27FC236}">
                <a16:creationId xmlns:a16="http://schemas.microsoft.com/office/drawing/2014/main" id="{9538288E-2CBC-46C1-A5AB-48A892D6AF4D}"/>
              </a:ext>
            </a:extLst>
          </p:cNvPr>
          <p:cNvSpPr txBox="1"/>
          <p:nvPr/>
        </p:nvSpPr>
        <p:spPr>
          <a:xfrm>
            <a:off x="1105780" y="2015795"/>
            <a:ext cx="8765658" cy="1061367"/>
          </a:xfrm>
          <a:prstGeom prst="rect">
            <a:avLst/>
          </a:prstGeom>
          <a:noFill/>
        </p:spPr>
        <p:txBody>
          <a:bodyPr wrap="square" lIns="74294" tIns="37146" rIns="74294" bIns="37146" rtlCol="0">
            <a:noAutofit/>
          </a:bodyPr>
          <a:lstStyle/>
          <a:p>
            <a:pPr marL="0" marR="0" lvl="0" indent="0" algn="l" defTabSz="742909" rtl="0" eaLnBrk="1" fontAlgn="auto" latinLnBrk="0" hangingPunct="1">
              <a:lnSpc>
                <a:spcPct val="100000"/>
              </a:lnSpc>
              <a:spcBef>
                <a:spcPts val="0"/>
              </a:spcBef>
              <a:spcAft>
                <a:spcPts val="0"/>
              </a:spcAft>
              <a:buClrTx/>
              <a:buSzTx/>
              <a:buFontTx/>
              <a:buNone/>
              <a:tabLst/>
              <a:defRPr/>
            </a:pPr>
            <a:r>
              <a:rPr kumimoji="0" lang="en-US" sz="6500" b="1" i="0" u="none" strike="noStrike" kern="1200" cap="none" spc="0" normalizeH="0" baseline="0" noProof="0">
                <a:ln w="3175">
                  <a:solidFill>
                    <a:prstClr val="black">
                      <a:lumMod val="85000"/>
                      <a:lumOff val="15000"/>
                    </a:prstClr>
                  </a:solidFill>
                </a:ln>
                <a:solidFill>
                  <a:prstClr val="white"/>
                </a:solidFill>
                <a:effectLst/>
                <a:uLnTx/>
                <a:uFillTx/>
                <a:latin typeface="Eras Demi ITC" panose="020B0805030504020804" pitchFamily="34" charset="0"/>
              </a:rPr>
              <a:t>Stewards Academy</a:t>
            </a:r>
          </a:p>
        </p:txBody>
      </p:sp>
      <p:sp>
        <p:nvSpPr>
          <p:cNvPr id="17" name="TextBox 16">
            <a:extLst>
              <a:ext uri="{FF2B5EF4-FFF2-40B4-BE49-F238E27FC236}">
                <a16:creationId xmlns:a16="http://schemas.microsoft.com/office/drawing/2014/main" id="{46EE409B-A6B6-44CD-973E-6A30D5A68701}"/>
              </a:ext>
            </a:extLst>
          </p:cNvPr>
          <p:cNvSpPr txBox="1"/>
          <p:nvPr/>
        </p:nvSpPr>
        <p:spPr>
          <a:xfrm>
            <a:off x="2898424" y="982278"/>
            <a:ext cx="6160709" cy="523220"/>
          </a:xfrm>
          <a:prstGeom prst="rect">
            <a:avLst/>
          </a:prstGeom>
          <a:noFill/>
        </p:spPr>
        <p:txBody>
          <a:bodyPr wrap="square" rtlCol="0">
            <a:spAutoFit/>
          </a:bodyPr>
          <a:lstStyle/>
          <a:p>
            <a:pPr marL="0" marR="0" lvl="0" indent="0" algn="ctr" defTabSz="99057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A3CEED"/>
                </a:solidFill>
                <a:effectLst/>
                <a:uLnTx/>
                <a:uFillTx/>
                <a:latin typeface="Boulder" pitchFamily="2" charset="0"/>
                <a:ea typeface="+mn-ea"/>
                <a:cs typeface="Arial" charset="0"/>
              </a:rPr>
              <a:t>Make</a:t>
            </a:r>
            <a:r>
              <a:rPr kumimoji="0" lang="en-US" sz="2800" b="1" i="0" u="none" strike="noStrike" kern="1200" cap="none" spc="0" normalizeH="0" baseline="0" noProof="0">
                <a:ln>
                  <a:noFill/>
                </a:ln>
                <a:solidFill>
                  <a:srgbClr val="373545">
                    <a:lumMod val="20000"/>
                    <a:lumOff val="80000"/>
                  </a:srgbClr>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00B050"/>
                </a:solidFill>
                <a:effectLst/>
                <a:uLnTx/>
                <a:uFillTx/>
                <a:latin typeface="Boulder" pitchFamily="2" charset="0"/>
                <a:ea typeface="+mn-ea"/>
                <a:cs typeface="Arial" charset="0"/>
              </a:rPr>
              <a:t>your</a:t>
            </a:r>
            <a:r>
              <a:rPr kumimoji="0" lang="en-US" sz="2800" b="1" i="0" u="none" strike="noStrike" kern="1200" cap="none" spc="0" normalizeH="0" baseline="0" noProof="0">
                <a:ln>
                  <a:noFill/>
                </a:ln>
                <a:solidFill>
                  <a:srgbClr val="2683C6">
                    <a:lumMod val="40000"/>
                    <a:lumOff val="60000"/>
                  </a:srgbClr>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F15623"/>
                </a:solidFill>
                <a:effectLst/>
                <a:uLnTx/>
                <a:uFillTx/>
                <a:latin typeface="Boulder" pitchFamily="2" charset="0"/>
                <a:ea typeface="+mn-ea"/>
                <a:cs typeface="Arial" charset="0"/>
              </a:rPr>
              <a:t>own </a:t>
            </a:r>
            <a:r>
              <a:rPr kumimoji="0" lang="en-US" sz="2800" b="1" i="0" u="none" strike="noStrike" kern="1200" cap="none" spc="0" normalizeH="0" baseline="0" noProof="0">
                <a:ln>
                  <a:noFill/>
                </a:ln>
                <a:solidFill>
                  <a:srgbClr val="002060"/>
                </a:solidFill>
                <a:effectLst/>
                <a:uLnTx/>
                <a:uFillTx/>
                <a:latin typeface="Boulder" pitchFamily="2" charset="0"/>
                <a:ea typeface="+mn-ea"/>
                <a:cs typeface="Arial" charset="0"/>
              </a:rPr>
              <a:t>ideas</a:t>
            </a:r>
            <a:r>
              <a:rPr kumimoji="0" lang="en-US" sz="2800" b="1" i="0" u="none" strike="noStrike" kern="1200" cap="none" spc="0" normalizeH="0" baseline="0" noProof="0">
                <a:ln>
                  <a:noFill/>
                </a:ln>
                <a:solidFill>
                  <a:srgbClr val="FFFF00"/>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7030A0"/>
                </a:solidFill>
                <a:effectLst/>
                <a:uLnTx/>
                <a:uFillTx/>
                <a:latin typeface="Boulder" pitchFamily="2" charset="0"/>
                <a:ea typeface="+mn-ea"/>
                <a:cs typeface="Arial" charset="0"/>
              </a:rPr>
              <a:t>come</a:t>
            </a:r>
            <a:r>
              <a:rPr kumimoji="0" lang="en-US" sz="2800" b="1" i="0" u="none" strike="noStrike" kern="1200" cap="none" spc="0" normalizeH="0" baseline="0" noProof="0">
                <a:ln>
                  <a:noFill/>
                </a:ln>
                <a:solidFill>
                  <a:srgbClr val="FFFF00"/>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A04DA3">
                    <a:lumMod val="60000"/>
                    <a:lumOff val="40000"/>
                  </a:srgbClr>
                </a:solidFill>
                <a:effectLst/>
                <a:uLnTx/>
                <a:uFillTx/>
                <a:latin typeface="Boulder" pitchFamily="2" charset="0"/>
                <a:ea typeface="+mn-ea"/>
                <a:cs typeface="Arial" charset="0"/>
              </a:rPr>
              <a:t>to</a:t>
            </a:r>
            <a:r>
              <a:rPr kumimoji="0" lang="en-US" sz="2800" b="1" i="0" u="none" strike="noStrike" kern="1200" cap="none" spc="0" normalizeH="0" baseline="0" noProof="0">
                <a:ln>
                  <a:noFill/>
                </a:ln>
                <a:solidFill>
                  <a:srgbClr val="FFFF00"/>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FFC000"/>
                </a:solidFill>
                <a:effectLst/>
                <a:uLnTx/>
                <a:uFillTx/>
                <a:latin typeface="Boulder" pitchFamily="2" charset="0"/>
                <a:ea typeface="+mn-ea"/>
                <a:cs typeface="Arial" charset="0"/>
              </a:rPr>
              <a:t>life</a:t>
            </a:r>
            <a:r>
              <a:rPr kumimoji="0" lang="en-US" sz="2800" b="1" i="0" u="none" strike="noStrike" kern="1200" cap="none" spc="0" normalizeH="0" baseline="0" noProof="0">
                <a:ln>
                  <a:noFill/>
                </a:ln>
                <a:solidFill>
                  <a:srgbClr val="002060"/>
                </a:solidFill>
                <a:effectLst/>
                <a:uLnTx/>
                <a:uFillTx/>
                <a:latin typeface="Boulder" pitchFamily="2" charset="0"/>
                <a:ea typeface="+mn-ea"/>
                <a:cs typeface="Arial" charset="0"/>
              </a:rPr>
              <a:t>!</a:t>
            </a:r>
          </a:p>
        </p:txBody>
      </p:sp>
      <p:sp>
        <p:nvSpPr>
          <p:cNvPr id="19" name="TextBox 18">
            <a:extLst>
              <a:ext uri="{FF2B5EF4-FFF2-40B4-BE49-F238E27FC236}">
                <a16:creationId xmlns:a16="http://schemas.microsoft.com/office/drawing/2014/main" id="{A33387B6-F082-4477-BA76-80606D9DBFE1}"/>
              </a:ext>
            </a:extLst>
          </p:cNvPr>
          <p:cNvSpPr txBox="1"/>
          <p:nvPr/>
        </p:nvSpPr>
        <p:spPr>
          <a:xfrm>
            <a:off x="4211135" y="5478857"/>
            <a:ext cx="5614231" cy="584775"/>
          </a:xfrm>
          <a:prstGeom prst="rect">
            <a:avLst/>
          </a:prstGeom>
          <a:noFill/>
        </p:spPr>
        <p:txBody>
          <a:bodyPr wrap="square" rtlCol="0">
            <a:spAutoFit/>
          </a:bodyPr>
          <a:lstStyle/>
          <a:p>
            <a:pPr marL="0" marR="0" lvl="0" indent="0" algn="ctr" defTabSz="990570" rtl="0" eaLnBrk="1" fontAlgn="auto" latinLnBrk="0" hangingPunct="1">
              <a:lnSpc>
                <a:spcPct val="100000"/>
              </a:lnSpc>
              <a:spcBef>
                <a:spcPts val="0"/>
              </a:spcBef>
              <a:spcAft>
                <a:spcPts val="0"/>
              </a:spcAft>
              <a:buClrTx/>
              <a:buSzTx/>
              <a:buFontTx/>
              <a:buNone/>
              <a:tabLst/>
              <a:defRPr/>
            </a:pPr>
            <a:r>
              <a:rPr kumimoji="0" lang="en-US" sz="3200" b="1" i="1" u="none" strike="noStrike" kern="1200" cap="none" spc="0" normalizeH="0" baseline="0" noProof="0">
                <a:ln>
                  <a:noFill/>
                </a:ln>
                <a:solidFill>
                  <a:srgbClr val="002060"/>
                </a:solidFill>
                <a:effectLst/>
                <a:uLnTx/>
                <a:uFillTx/>
                <a:latin typeface="Boulder" pitchFamily="2" charset="0"/>
                <a:ea typeface="+mn-ea"/>
                <a:cs typeface="Arial" charset="0"/>
              </a:rPr>
              <a:t>“Imagine it, Design it, Make it”</a:t>
            </a:r>
          </a:p>
        </p:txBody>
      </p:sp>
      <p:sp>
        <p:nvSpPr>
          <p:cNvPr id="20" name="Text Box 6">
            <a:extLst>
              <a:ext uri="{FF2B5EF4-FFF2-40B4-BE49-F238E27FC236}">
                <a16:creationId xmlns:a16="http://schemas.microsoft.com/office/drawing/2014/main" id="{FAB82D90-C002-46C8-861E-9E0FD48835DB}"/>
              </a:ext>
            </a:extLst>
          </p:cNvPr>
          <p:cNvSpPr txBox="1">
            <a:spLocks noChangeArrowheads="1"/>
          </p:cNvSpPr>
          <p:nvPr/>
        </p:nvSpPr>
        <p:spPr bwMode="auto">
          <a:xfrm>
            <a:off x="1302468" y="6054197"/>
            <a:ext cx="3001458" cy="462474"/>
          </a:xfrm>
          <a:prstGeom prst="rect">
            <a:avLst/>
          </a:prstGeom>
          <a:solidFill>
            <a:srgbClr val="FFFFFF"/>
          </a:solid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ts val="1200"/>
              </a:spcBef>
              <a:spcAft>
                <a:spcPct val="0"/>
              </a:spcAft>
              <a:buClrTx/>
              <a:buSzTx/>
              <a:buFontTx/>
              <a:buNone/>
              <a:tabLst/>
              <a:defRPr/>
            </a:pPr>
            <a:endParaRPr kumimoji="0" lang="en-GB" sz="800" b="1" i="0" u="none" strike="noStrike" kern="1200" cap="none" spc="0" normalizeH="0" baseline="0" noProof="0">
              <a:ln>
                <a:noFill/>
              </a:ln>
              <a:solidFill>
                <a:prstClr val="black"/>
              </a:solidFill>
              <a:effectLst/>
              <a:uLnTx/>
              <a:uFillTx/>
              <a:latin typeface="Arial" pitchFamily="34" charset="0"/>
              <a:ea typeface="Calibri" pitchFamily="34" charset="0"/>
              <a:cs typeface="Arial" pitchFamily="34" charset="0"/>
            </a:endParaRPr>
          </a:p>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1400" b="1" i="0" u="none" strike="noStrike" kern="1200" cap="none" spc="0" normalizeH="0" baseline="0" noProof="0">
                <a:ln>
                  <a:noFill/>
                </a:ln>
                <a:solidFill>
                  <a:prstClr val="black"/>
                </a:solidFill>
                <a:effectLst/>
                <a:uLnTx/>
                <a:uFillTx/>
                <a:latin typeface="Arial" pitchFamily="34" charset="0"/>
                <a:ea typeface="Calibri" pitchFamily="34" charset="0"/>
                <a:cs typeface="Arial" pitchFamily="34" charset="0"/>
              </a:rPr>
              <a:t>My target level................................</a:t>
            </a:r>
            <a:endParaRPr kumimoji="0" lang="en-GB" sz="1800" b="0" i="0" u="none" strike="noStrike" kern="1200" cap="none" spc="0" normalizeH="0" baseline="0" noProof="0">
              <a:ln>
                <a:noFill/>
              </a:ln>
              <a:solidFill>
                <a:prstClr val="black"/>
              </a:solidFill>
              <a:effectLst/>
              <a:uLnTx/>
              <a:uFillTx/>
              <a:latin typeface="Arial" pitchFamily="34" charset="0"/>
              <a:ea typeface="+mn-ea"/>
              <a:cs typeface="Arial" pitchFamily="34" charset="0"/>
            </a:endParaRPr>
          </a:p>
        </p:txBody>
      </p:sp>
      <p:sp>
        <p:nvSpPr>
          <p:cNvPr id="23" name="Oval 22">
            <a:extLst>
              <a:ext uri="{FF2B5EF4-FFF2-40B4-BE49-F238E27FC236}">
                <a16:creationId xmlns:a16="http://schemas.microsoft.com/office/drawing/2014/main" id="{FAF2A3F5-61E7-4B6D-9948-79D40130ED25}"/>
              </a:ext>
            </a:extLst>
          </p:cNvPr>
          <p:cNvSpPr/>
          <p:nvPr/>
        </p:nvSpPr>
        <p:spPr>
          <a:xfrm>
            <a:off x="3095730" y="5823769"/>
            <a:ext cx="900000" cy="9000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182489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418D686-4571-4E9A-8FB1-F609FE7ED9E1}"/>
              </a:ext>
            </a:extLst>
          </p:cNvPr>
          <p:cNvGrpSpPr/>
          <p:nvPr/>
        </p:nvGrpSpPr>
        <p:grpSpPr>
          <a:xfrm>
            <a:off x="381000" y="1208912"/>
            <a:ext cx="9144000" cy="5649088"/>
            <a:chOff x="0" y="468883"/>
            <a:chExt cx="12188825" cy="6389117"/>
          </a:xfrm>
        </p:grpSpPr>
        <p:sp>
          <p:nvSpPr>
            <p:cNvPr id="130" name="Rectangle 129">
              <a:extLst>
                <a:ext uri="{FF2B5EF4-FFF2-40B4-BE49-F238E27FC236}">
                  <a16:creationId xmlns:a16="http://schemas.microsoft.com/office/drawing/2014/main" id="{5E36D350-CAB2-45D1-BB5F-80E359F609E3}"/>
                </a:ext>
              </a:extLst>
            </p:cNvPr>
            <p:cNvSpPr/>
            <p:nvPr/>
          </p:nvSpPr>
          <p:spPr bwMode="auto">
            <a:xfrm>
              <a:off x="0" y="6611699"/>
              <a:ext cx="4641480" cy="246301"/>
            </a:xfrm>
            <a:prstGeom prst="rect">
              <a:avLst/>
            </a:prstGeom>
            <a:solidFill>
              <a:schemeClr val="bg1">
                <a:lumMod val="75000"/>
              </a:schemeClr>
            </a:solidFill>
            <a:ln>
              <a:noFill/>
            </a:ln>
          </p:spPr>
          <p:txBody>
            <a:bodyPr vert="horz" wrap="square" lIns="68580" tIns="34290" rIns="68580" bIns="34290" numCol="1" anchor="t" anchorCtr="0" compatLnSpc="1">
              <a:prstTxWarp prst="textNoShape">
                <a:avLst/>
              </a:prstTxWarp>
              <a:normAutofit fontScale="8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2" name="Freeform 10">
              <a:extLst>
                <a:ext uri="{FF2B5EF4-FFF2-40B4-BE49-F238E27FC236}">
                  <a16:creationId xmlns:a16="http://schemas.microsoft.com/office/drawing/2014/main" id="{9CD0E3E7-7897-4D67-8DE9-DE9D39F3B922}"/>
                </a:ext>
              </a:extLst>
            </p:cNvPr>
            <p:cNvSpPr>
              <a:spLocks/>
            </p:cNvSpPr>
            <p:nvPr/>
          </p:nvSpPr>
          <p:spPr bwMode="auto">
            <a:xfrm>
              <a:off x="9131873" y="962389"/>
              <a:ext cx="1433437" cy="2763988"/>
            </a:xfrm>
            <a:custGeom>
              <a:avLst/>
              <a:gdLst>
                <a:gd name="T0" fmla="*/ 341 w 381"/>
                <a:gd name="T1" fmla="*/ 572 h 734"/>
                <a:gd name="T2" fmla="*/ 288 w 381"/>
                <a:gd name="T3" fmla="*/ 289 h 734"/>
                <a:gd name="T4" fmla="*/ 252 w 381"/>
                <a:gd name="T5" fmla="*/ 169 h 734"/>
                <a:gd name="T6" fmla="*/ 252 w 381"/>
                <a:gd name="T7" fmla="*/ 138 h 734"/>
                <a:gd name="T8" fmla="*/ 253 w 381"/>
                <a:gd name="T9" fmla="*/ 123 h 734"/>
                <a:gd name="T10" fmla="*/ 254 w 381"/>
                <a:gd name="T11" fmla="*/ 114 h 734"/>
                <a:gd name="T12" fmla="*/ 267 w 381"/>
                <a:gd name="T13" fmla="*/ 63 h 734"/>
                <a:gd name="T14" fmla="*/ 268 w 381"/>
                <a:gd name="T15" fmla="*/ 62 h 734"/>
                <a:gd name="T16" fmla="*/ 269 w 381"/>
                <a:gd name="T17" fmla="*/ 60 h 734"/>
                <a:gd name="T18" fmla="*/ 274 w 381"/>
                <a:gd name="T19" fmla="*/ 49 h 734"/>
                <a:gd name="T20" fmla="*/ 286 w 381"/>
                <a:gd name="T21" fmla="*/ 29 h 734"/>
                <a:gd name="T22" fmla="*/ 289 w 381"/>
                <a:gd name="T23" fmla="*/ 25 h 734"/>
                <a:gd name="T24" fmla="*/ 294 w 381"/>
                <a:gd name="T25" fmla="*/ 19 h 734"/>
                <a:gd name="T26" fmla="*/ 312 w 381"/>
                <a:gd name="T27" fmla="*/ 2 h 734"/>
                <a:gd name="T28" fmla="*/ 314 w 381"/>
                <a:gd name="T29" fmla="*/ 0 h 734"/>
                <a:gd name="T30" fmla="*/ 306 w 381"/>
                <a:gd name="T31" fmla="*/ 0 h 734"/>
                <a:gd name="T32" fmla="*/ 291 w 381"/>
                <a:gd name="T33" fmla="*/ 3 h 734"/>
                <a:gd name="T34" fmla="*/ 270 w 381"/>
                <a:gd name="T35" fmla="*/ 9 h 734"/>
                <a:gd name="T36" fmla="*/ 264 w 381"/>
                <a:gd name="T37" fmla="*/ 12 h 734"/>
                <a:gd name="T38" fmla="*/ 260 w 381"/>
                <a:gd name="T39" fmla="*/ 14 h 734"/>
                <a:gd name="T40" fmla="*/ 243 w 381"/>
                <a:gd name="T41" fmla="*/ 23 h 734"/>
                <a:gd name="T42" fmla="*/ 237 w 381"/>
                <a:gd name="T43" fmla="*/ 28 h 734"/>
                <a:gd name="T44" fmla="*/ 234 w 381"/>
                <a:gd name="T45" fmla="*/ 30 h 734"/>
                <a:gd name="T46" fmla="*/ 218 w 381"/>
                <a:gd name="T47" fmla="*/ 46 h 734"/>
                <a:gd name="T48" fmla="*/ 213 w 381"/>
                <a:gd name="T49" fmla="*/ 52 h 734"/>
                <a:gd name="T50" fmla="*/ 210 w 381"/>
                <a:gd name="T51" fmla="*/ 56 h 734"/>
                <a:gd name="T52" fmla="*/ 199 w 381"/>
                <a:gd name="T53" fmla="*/ 75 h 734"/>
                <a:gd name="T54" fmla="*/ 194 w 381"/>
                <a:gd name="T55" fmla="*/ 85 h 734"/>
                <a:gd name="T56" fmla="*/ 193 w 381"/>
                <a:gd name="T57" fmla="*/ 87 h 734"/>
                <a:gd name="T58" fmla="*/ 192 w 381"/>
                <a:gd name="T59" fmla="*/ 87 h 734"/>
                <a:gd name="T60" fmla="*/ 180 w 381"/>
                <a:gd name="T61" fmla="*/ 136 h 734"/>
                <a:gd name="T62" fmla="*/ 179 w 381"/>
                <a:gd name="T63" fmla="*/ 144 h 734"/>
                <a:gd name="T64" fmla="*/ 178 w 381"/>
                <a:gd name="T65" fmla="*/ 158 h 734"/>
                <a:gd name="T66" fmla="*/ 178 w 381"/>
                <a:gd name="T67" fmla="*/ 187 h 734"/>
                <a:gd name="T68" fmla="*/ 212 w 381"/>
                <a:gd name="T69" fmla="*/ 301 h 734"/>
                <a:gd name="T70" fmla="*/ 262 w 381"/>
                <a:gd name="T71" fmla="*/ 566 h 734"/>
                <a:gd name="T72" fmla="*/ 0 w 381"/>
                <a:gd name="T73" fmla="*/ 690 h 734"/>
                <a:gd name="T74" fmla="*/ 104 w 381"/>
                <a:gd name="T75" fmla="*/ 715 h 734"/>
                <a:gd name="T76" fmla="*/ 341 w 381"/>
                <a:gd name="T77" fmla="*/ 572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1" h="734">
                  <a:moveTo>
                    <a:pt x="341" y="572"/>
                  </a:moveTo>
                  <a:cubicBezTo>
                    <a:pt x="381" y="474"/>
                    <a:pt x="330" y="377"/>
                    <a:pt x="288" y="289"/>
                  </a:cubicBezTo>
                  <a:cubicBezTo>
                    <a:pt x="271" y="252"/>
                    <a:pt x="254" y="207"/>
                    <a:pt x="252" y="169"/>
                  </a:cubicBezTo>
                  <a:cubicBezTo>
                    <a:pt x="251" y="158"/>
                    <a:pt x="251" y="148"/>
                    <a:pt x="252" y="138"/>
                  </a:cubicBezTo>
                  <a:cubicBezTo>
                    <a:pt x="252" y="133"/>
                    <a:pt x="252" y="128"/>
                    <a:pt x="253" y="123"/>
                  </a:cubicBezTo>
                  <a:cubicBezTo>
                    <a:pt x="253" y="123"/>
                    <a:pt x="253" y="116"/>
                    <a:pt x="254" y="114"/>
                  </a:cubicBezTo>
                  <a:cubicBezTo>
                    <a:pt x="256" y="97"/>
                    <a:pt x="261" y="79"/>
                    <a:pt x="267" y="63"/>
                  </a:cubicBezTo>
                  <a:cubicBezTo>
                    <a:pt x="267" y="62"/>
                    <a:pt x="268" y="62"/>
                    <a:pt x="268" y="62"/>
                  </a:cubicBezTo>
                  <a:cubicBezTo>
                    <a:pt x="268" y="61"/>
                    <a:pt x="268" y="61"/>
                    <a:pt x="269" y="60"/>
                  </a:cubicBezTo>
                  <a:cubicBezTo>
                    <a:pt x="270" y="56"/>
                    <a:pt x="272" y="53"/>
                    <a:pt x="274" y="49"/>
                  </a:cubicBezTo>
                  <a:cubicBezTo>
                    <a:pt x="278" y="42"/>
                    <a:pt x="282" y="36"/>
                    <a:pt x="286" y="29"/>
                  </a:cubicBezTo>
                  <a:cubicBezTo>
                    <a:pt x="286" y="29"/>
                    <a:pt x="288" y="27"/>
                    <a:pt x="289" y="25"/>
                  </a:cubicBezTo>
                  <a:cubicBezTo>
                    <a:pt x="291" y="23"/>
                    <a:pt x="292" y="21"/>
                    <a:pt x="294" y="19"/>
                  </a:cubicBezTo>
                  <a:cubicBezTo>
                    <a:pt x="300" y="13"/>
                    <a:pt x="306" y="7"/>
                    <a:pt x="312" y="2"/>
                  </a:cubicBezTo>
                  <a:cubicBezTo>
                    <a:pt x="313" y="1"/>
                    <a:pt x="313" y="1"/>
                    <a:pt x="314" y="0"/>
                  </a:cubicBezTo>
                  <a:cubicBezTo>
                    <a:pt x="311" y="0"/>
                    <a:pt x="308" y="0"/>
                    <a:pt x="306" y="0"/>
                  </a:cubicBezTo>
                  <a:cubicBezTo>
                    <a:pt x="303" y="1"/>
                    <a:pt x="294" y="2"/>
                    <a:pt x="291" y="3"/>
                  </a:cubicBezTo>
                  <a:cubicBezTo>
                    <a:pt x="284" y="5"/>
                    <a:pt x="277" y="7"/>
                    <a:pt x="270" y="9"/>
                  </a:cubicBezTo>
                  <a:cubicBezTo>
                    <a:pt x="269" y="10"/>
                    <a:pt x="265" y="11"/>
                    <a:pt x="264" y="12"/>
                  </a:cubicBezTo>
                  <a:cubicBezTo>
                    <a:pt x="263" y="12"/>
                    <a:pt x="262" y="13"/>
                    <a:pt x="260" y="14"/>
                  </a:cubicBezTo>
                  <a:cubicBezTo>
                    <a:pt x="255" y="17"/>
                    <a:pt x="249" y="20"/>
                    <a:pt x="243" y="23"/>
                  </a:cubicBezTo>
                  <a:cubicBezTo>
                    <a:pt x="241" y="25"/>
                    <a:pt x="239" y="26"/>
                    <a:pt x="237" y="28"/>
                  </a:cubicBezTo>
                  <a:cubicBezTo>
                    <a:pt x="236" y="29"/>
                    <a:pt x="235" y="29"/>
                    <a:pt x="234" y="30"/>
                  </a:cubicBezTo>
                  <a:cubicBezTo>
                    <a:pt x="229" y="35"/>
                    <a:pt x="223" y="41"/>
                    <a:pt x="218" y="46"/>
                  </a:cubicBezTo>
                  <a:cubicBezTo>
                    <a:pt x="216" y="48"/>
                    <a:pt x="214" y="50"/>
                    <a:pt x="213" y="52"/>
                  </a:cubicBezTo>
                  <a:cubicBezTo>
                    <a:pt x="212" y="53"/>
                    <a:pt x="210" y="55"/>
                    <a:pt x="210" y="56"/>
                  </a:cubicBezTo>
                  <a:cubicBezTo>
                    <a:pt x="206" y="62"/>
                    <a:pt x="202" y="68"/>
                    <a:pt x="199" y="75"/>
                  </a:cubicBezTo>
                  <a:cubicBezTo>
                    <a:pt x="197" y="78"/>
                    <a:pt x="195" y="81"/>
                    <a:pt x="194" y="85"/>
                  </a:cubicBezTo>
                  <a:cubicBezTo>
                    <a:pt x="193" y="85"/>
                    <a:pt x="193" y="86"/>
                    <a:pt x="193" y="87"/>
                  </a:cubicBezTo>
                  <a:cubicBezTo>
                    <a:pt x="193" y="87"/>
                    <a:pt x="192" y="87"/>
                    <a:pt x="192" y="87"/>
                  </a:cubicBezTo>
                  <a:cubicBezTo>
                    <a:pt x="186" y="103"/>
                    <a:pt x="182" y="119"/>
                    <a:pt x="180" y="136"/>
                  </a:cubicBezTo>
                  <a:cubicBezTo>
                    <a:pt x="179" y="138"/>
                    <a:pt x="179" y="144"/>
                    <a:pt x="179" y="144"/>
                  </a:cubicBezTo>
                  <a:cubicBezTo>
                    <a:pt x="178" y="149"/>
                    <a:pt x="178" y="153"/>
                    <a:pt x="178" y="158"/>
                  </a:cubicBezTo>
                  <a:cubicBezTo>
                    <a:pt x="177" y="168"/>
                    <a:pt x="177" y="177"/>
                    <a:pt x="178" y="187"/>
                  </a:cubicBezTo>
                  <a:cubicBezTo>
                    <a:pt x="180" y="223"/>
                    <a:pt x="196" y="266"/>
                    <a:pt x="212" y="301"/>
                  </a:cubicBezTo>
                  <a:cubicBezTo>
                    <a:pt x="251" y="383"/>
                    <a:pt x="299" y="474"/>
                    <a:pt x="262" y="566"/>
                  </a:cubicBezTo>
                  <a:cubicBezTo>
                    <a:pt x="227" y="650"/>
                    <a:pt x="90" y="695"/>
                    <a:pt x="0" y="690"/>
                  </a:cubicBezTo>
                  <a:cubicBezTo>
                    <a:pt x="40" y="718"/>
                    <a:pt x="89" y="712"/>
                    <a:pt x="104" y="715"/>
                  </a:cubicBezTo>
                  <a:cubicBezTo>
                    <a:pt x="209" y="734"/>
                    <a:pt x="301" y="669"/>
                    <a:pt x="341" y="572"/>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2" name="Freeform 40">
              <a:extLst>
                <a:ext uri="{FF2B5EF4-FFF2-40B4-BE49-F238E27FC236}">
                  <a16:creationId xmlns:a16="http://schemas.microsoft.com/office/drawing/2014/main" id="{DFAB4D51-E813-4D34-8F1C-2AA9D6DDD65C}"/>
                </a:ext>
              </a:extLst>
            </p:cNvPr>
            <p:cNvSpPr>
              <a:spLocks/>
            </p:cNvSpPr>
            <p:nvPr/>
          </p:nvSpPr>
          <p:spPr bwMode="auto">
            <a:xfrm>
              <a:off x="4641483" y="468883"/>
              <a:ext cx="7528159" cy="6099954"/>
            </a:xfrm>
            <a:custGeom>
              <a:avLst/>
              <a:gdLst>
                <a:gd name="T0" fmla="*/ 1970 w 2000"/>
                <a:gd name="T1" fmla="*/ 736 h 1620"/>
                <a:gd name="T2" fmla="*/ 1950 w 2000"/>
                <a:gd name="T3" fmla="*/ 755 h 1620"/>
                <a:gd name="T4" fmla="*/ 1908 w 2000"/>
                <a:gd name="T5" fmla="*/ 779 h 1620"/>
                <a:gd name="T6" fmla="*/ 1869 w 2000"/>
                <a:gd name="T7" fmla="*/ 790 h 1620"/>
                <a:gd name="T8" fmla="*/ 1827 w 2000"/>
                <a:gd name="T9" fmla="*/ 792 h 1620"/>
                <a:gd name="T10" fmla="*/ 1795 w 2000"/>
                <a:gd name="T11" fmla="*/ 787 h 1620"/>
                <a:gd name="T12" fmla="*/ 1763 w 2000"/>
                <a:gd name="T13" fmla="*/ 777 h 1620"/>
                <a:gd name="T14" fmla="*/ 1727 w 2000"/>
                <a:gd name="T15" fmla="*/ 756 h 1620"/>
                <a:gd name="T16" fmla="*/ 1679 w 2000"/>
                <a:gd name="T17" fmla="*/ 627 h 1620"/>
                <a:gd name="T18" fmla="*/ 1279 w 2000"/>
                <a:gd name="T19" fmla="*/ 262 h 1620"/>
                <a:gd name="T20" fmla="*/ 1362 w 2000"/>
                <a:gd name="T21" fmla="*/ 676 h 1620"/>
                <a:gd name="T22" fmla="*/ 1325 w 2000"/>
                <a:gd name="T23" fmla="*/ 721 h 1620"/>
                <a:gd name="T24" fmla="*/ 1302 w 2000"/>
                <a:gd name="T25" fmla="*/ 735 h 1620"/>
                <a:gd name="T26" fmla="*/ 1282 w 2000"/>
                <a:gd name="T27" fmla="*/ 741 h 1620"/>
                <a:gd name="T28" fmla="*/ 1255 w 2000"/>
                <a:gd name="T29" fmla="*/ 741 h 1620"/>
                <a:gd name="T30" fmla="*/ 1154 w 2000"/>
                <a:gd name="T31" fmla="*/ 683 h 1620"/>
                <a:gd name="T32" fmla="*/ 561 w 2000"/>
                <a:gd name="T33" fmla="*/ 720 h 1620"/>
                <a:gd name="T34" fmla="*/ 809 w 2000"/>
                <a:gd name="T35" fmla="*/ 1021 h 1620"/>
                <a:gd name="T36" fmla="*/ 833 w 2000"/>
                <a:gd name="T37" fmla="*/ 1045 h 1620"/>
                <a:gd name="T38" fmla="*/ 844 w 2000"/>
                <a:gd name="T39" fmla="*/ 1064 h 1620"/>
                <a:gd name="T40" fmla="*/ 849 w 2000"/>
                <a:gd name="T41" fmla="*/ 1081 h 1620"/>
                <a:gd name="T42" fmla="*/ 846 w 2000"/>
                <a:gd name="T43" fmla="*/ 1135 h 1620"/>
                <a:gd name="T44" fmla="*/ 835 w 2000"/>
                <a:gd name="T45" fmla="*/ 1163 h 1620"/>
                <a:gd name="T46" fmla="*/ 823 w 2000"/>
                <a:gd name="T47" fmla="*/ 1182 h 1620"/>
                <a:gd name="T48" fmla="*/ 800 w 2000"/>
                <a:gd name="T49" fmla="*/ 1204 h 1620"/>
                <a:gd name="T50" fmla="*/ 768 w 2000"/>
                <a:gd name="T51" fmla="*/ 1224 h 1620"/>
                <a:gd name="T52" fmla="*/ 740 w 2000"/>
                <a:gd name="T53" fmla="*/ 1232 h 1620"/>
                <a:gd name="T54" fmla="*/ 715 w 2000"/>
                <a:gd name="T55" fmla="*/ 1232 h 1620"/>
                <a:gd name="T56" fmla="*/ 682 w 2000"/>
                <a:gd name="T57" fmla="*/ 1223 h 1620"/>
                <a:gd name="T58" fmla="*/ 605 w 2000"/>
                <a:gd name="T59" fmla="*/ 1148 h 1620"/>
                <a:gd name="T60" fmla="*/ 260 w 2000"/>
                <a:gd name="T61" fmla="*/ 1046 h 1620"/>
                <a:gd name="T62" fmla="*/ 140 w 2000"/>
                <a:gd name="T63" fmla="*/ 1474 h 1620"/>
                <a:gd name="T64" fmla="*/ 125 w 2000"/>
                <a:gd name="T65" fmla="*/ 1488 h 1620"/>
                <a:gd name="T66" fmla="*/ 92 w 2000"/>
                <a:gd name="T67" fmla="*/ 1507 h 1620"/>
                <a:gd name="T68" fmla="*/ 220 w 2000"/>
                <a:gd name="T69" fmla="*/ 1525 h 1620"/>
                <a:gd name="T70" fmla="*/ 425 w 2000"/>
                <a:gd name="T71" fmla="*/ 1093 h 1620"/>
                <a:gd name="T72" fmla="*/ 770 w 2000"/>
                <a:gd name="T73" fmla="*/ 1321 h 1620"/>
                <a:gd name="T74" fmla="*/ 781 w 2000"/>
                <a:gd name="T75" fmla="*/ 891 h 1620"/>
                <a:gd name="T76" fmla="*/ 743 w 2000"/>
                <a:gd name="T77" fmla="*/ 865 h 1620"/>
                <a:gd name="T78" fmla="*/ 673 w 2000"/>
                <a:gd name="T79" fmla="*/ 781 h 1620"/>
                <a:gd name="T80" fmla="*/ 986 w 2000"/>
                <a:gd name="T81" fmla="*/ 607 h 1620"/>
                <a:gd name="T82" fmla="*/ 1000 w 2000"/>
                <a:gd name="T83" fmla="*/ 625 h 1620"/>
                <a:gd name="T84" fmla="*/ 1405 w 2000"/>
                <a:gd name="T85" fmla="*/ 432 h 1620"/>
                <a:gd name="T86" fmla="*/ 1373 w 2000"/>
                <a:gd name="T87" fmla="*/ 267 h 1620"/>
                <a:gd name="T88" fmla="*/ 1386 w 2000"/>
                <a:gd name="T89" fmla="*/ 218 h 1620"/>
                <a:gd name="T90" fmla="*/ 1403 w 2000"/>
                <a:gd name="T91" fmla="*/ 187 h 1620"/>
                <a:gd name="T92" fmla="*/ 1411 w 2000"/>
                <a:gd name="T93" fmla="*/ 177 h 1620"/>
                <a:gd name="T94" fmla="*/ 1430 w 2000"/>
                <a:gd name="T95" fmla="*/ 159 h 1620"/>
                <a:gd name="T96" fmla="*/ 1462 w 2000"/>
                <a:gd name="T97" fmla="*/ 140 h 1620"/>
                <a:gd name="T98" fmla="*/ 1499 w 2000"/>
                <a:gd name="T99" fmla="*/ 131 h 1620"/>
                <a:gd name="T100" fmla="*/ 1532 w 2000"/>
                <a:gd name="T101" fmla="*/ 132 h 1620"/>
                <a:gd name="T102" fmla="*/ 1545 w 2000"/>
                <a:gd name="T103" fmla="*/ 134 h 1620"/>
                <a:gd name="T104" fmla="*/ 1569 w 2000"/>
                <a:gd name="T105" fmla="*/ 141 h 1620"/>
                <a:gd name="T106" fmla="*/ 1604 w 2000"/>
                <a:gd name="T107" fmla="*/ 160 h 1620"/>
                <a:gd name="T108" fmla="*/ 1634 w 2000"/>
                <a:gd name="T109" fmla="*/ 191 h 1620"/>
                <a:gd name="T110" fmla="*/ 1655 w 2000"/>
                <a:gd name="T111" fmla="*/ 227 h 1620"/>
                <a:gd name="T112" fmla="*/ 1666 w 2000"/>
                <a:gd name="T113" fmla="*/ 266 h 1620"/>
                <a:gd name="T114" fmla="*/ 1629 w 2000"/>
                <a:gd name="T115" fmla="*/ 790 h 1620"/>
                <a:gd name="T116" fmla="*/ 1981 w 2000"/>
                <a:gd name="T117" fmla="*/ 724 h 1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00" h="1620">
                  <a:moveTo>
                    <a:pt x="1981" y="724"/>
                  </a:moveTo>
                  <a:cubicBezTo>
                    <a:pt x="1980" y="724"/>
                    <a:pt x="1980" y="725"/>
                    <a:pt x="1979" y="726"/>
                  </a:cubicBezTo>
                  <a:cubicBezTo>
                    <a:pt x="1979" y="725"/>
                    <a:pt x="1980" y="724"/>
                    <a:pt x="1981" y="724"/>
                  </a:cubicBezTo>
                  <a:cubicBezTo>
                    <a:pt x="1981" y="722"/>
                    <a:pt x="1972" y="734"/>
                    <a:pt x="1970" y="736"/>
                  </a:cubicBezTo>
                  <a:cubicBezTo>
                    <a:pt x="1965" y="741"/>
                    <a:pt x="1960" y="746"/>
                    <a:pt x="1955" y="751"/>
                  </a:cubicBezTo>
                  <a:cubicBezTo>
                    <a:pt x="1954" y="752"/>
                    <a:pt x="1952" y="753"/>
                    <a:pt x="1950" y="755"/>
                  </a:cubicBezTo>
                  <a:cubicBezTo>
                    <a:pt x="1952" y="753"/>
                    <a:pt x="1952" y="753"/>
                    <a:pt x="1947" y="757"/>
                  </a:cubicBezTo>
                  <a:cubicBezTo>
                    <a:pt x="1948" y="756"/>
                    <a:pt x="1949" y="755"/>
                    <a:pt x="1950" y="755"/>
                  </a:cubicBezTo>
                  <a:cubicBezTo>
                    <a:pt x="1949" y="756"/>
                    <a:pt x="1947" y="758"/>
                    <a:pt x="1946" y="758"/>
                  </a:cubicBezTo>
                  <a:cubicBezTo>
                    <a:pt x="1939" y="763"/>
                    <a:pt x="1933" y="767"/>
                    <a:pt x="1926" y="771"/>
                  </a:cubicBezTo>
                  <a:cubicBezTo>
                    <a:pt x="1921" y="773"/>
                    <a:pt x="1917" y="775"/>
                    <a:pt x="1912" y="778"/>
                  </a:cubicBezTo>
                  <a:cubicBezTo>
                    <a:pt x="1911" y="778"/>
                    <a:pt x="1910" y="778"/>
                    <a:pt x="1908" y="779"/>
                  </a:cubicBezTo>
                  <a:cubicBezTo>
                    <a:pt x="1909" y="779"/>
                    <a:pt x="1911" y="778"/>
                    <a:pt x="1912" y="778"/>
                  </a:cubicBezTo>
                  <a:cubicBezTo>
                    <a:pt x="1914" y="776"/>
                    <a:pt x="1901" y="782"/>
                    <a:pt x="1898" y="783"/>
                  </a:cubicBezTo>
                  <a:cubicBezTo>
                    <a:pt x="1892" y="785"/>
                    <a:pt x="1885" y="786"/>
                    <a:pt x="1879" y="788"/>
                  </a:cubicBezTo>
                  <a:cubicBezTo>
                    <a:pt x="1876" y="788"/>
                    <a:pt x="1873" y="789"/>
                    <a:pt x="1869" y="790"/>
                  </a:cubicBezTo>
                  <a:cubicBezTo>
                    <a:pt x="1868" y="790"/>
                    <a:pt x="1867" y="790"/>
                    <a:pt x="1866" y="790"/>
                  </a:cubicBezTo>
                  <a:cubicBezTo>
                    <a:pt x="1873" y="790"/>
                    <a:pt x="1860" y="792"/>
                    <a:pt x="1866" y="790"/>
                  </a:cubicBezTo>
                  <a:cubicBezTo>
                    <a:pt x="1866" y="790"/>
                    <a:pt x="1866" y="790"/>
                    <a:pt x="1866" y="790"/>
                  </a:cubicBezTo>
                  <a:cubicBezTo>
                    <a:pt x="1853" y="792"/>
                    <a:pt x="1840" y="792"/>
                    <a:pt x="1827" y="792"/>
                  </a:cubicBezTo>
                  <a:cubicBezTo>
                    <a:pt x="1822" y="791"/>
                    <a:pt x="1817" y="791"/>
                    <a:pt x="1812" y="790"/>
                  </a:cubicBezTo>
                  <a:cubicBezTo>
                    <a:pt x="1811" y="790"/>
                    <a:pt x="1810" y="790"/>
                    <a:pt x="1808" y="790"/>
                  </a:cubicBezTo>
                  <a:cubicBezTo>
                    <a:pt x="1809" y="790"/>
                    <a:pt x="1810" y="790"/>
                    <a:pt x="1812" y="790"/>
                  </a:cubicBezTo>
                  <a:cubicBezTo>
                    <a:pt x="1816" y="791"/>
                    <a:pt x="1799" y="788"/>
                    <a:pt x="1795" y="787"/>
                  </a:cubicBezTo>
                  <a:cubicBezTo>
                    <a:pt x="1789" y="786"/>
                    <a:pt x="1783" y="784"/>
                    <a:pt x="1777" y="782"/>
                  </a:cubicBezTo>
                  <a:cubicBezTo>
                    <a:pt x="1774" y="781"/>
                    <a:pt x="1764" y="777"/>
                    <a:pt x="1763" y="777"/>
                  </a:cubicBezTo>
                  <a:cubicBezTo>
                    <a:pt x="1764" y="778"/>
                    <a:pt x="1766" y="778"/>
                    <a:pt x="1767" y="779"/>
                  </a:cubicBezTo>
                  <a:cubicBezTo>
                    <a:pt x="1763" y="777"/>
                    <a:pt x="1762" y="777"/>
                    <a:pt x="1763" y="777"/>
                  </a:cubicBezTo>
                  <a:cubicBezTo>
                    <a:pt x="1752" y="772"/>
                    <a:pt x="1742" y="766"/>
                    <a:pt x="1732" y="760"/>
                  </a:cubicBezTo>
                  <a:cubicBezTo>
                    <a:pt x="1730" y="758"/>
                    <a:pt x="1729" y="757"/>
                    <a:pt x="1727" y="756"/>
                  </a:cubicBezTo>
                  <a:cubicBezTo>
                    <a:pt x="1730" y="758"/>
                    <a:pt x="1732" y="760"/>
                    <a:pt x="1724" y="754"/>
                  </a:cubicBezTo>
                  <a:cubicBezTo>
                    <a:pt x="1725" y="755"/>
                    <a:pt x="1726" y="756"/>
                    <a:pt x="1727" y="756"/>
                  </a:cubicBezTo>
                  <a:cubicBezTo>
                    <a:pt x="1726" y="755"/>
                    <a:pt x="1725" y="754"/>
                    <a:pt x="1724" y="754"/>
                  </a:cubicBezTo>
                  <a:cubicBezTo>
                    <a:pt x="1719" y="750"/>
                    <a:pt x="1715" y="746"/>
                    <a:pt x="1711" y="741"/>
                  </a:cubicBezTo>
                  <a:cubicBezTo>
                    <a:pt x="1698" y="729"/>
                    <a:pt x="1694" y="722"/>
                    <a:pt x="1685" y="705"/>
                  </a:cubicBezTo>
                  <a:cubicBezTo>
                    <a:pt x="1675" y="685"/>
                    <a:pt x="1674" y="651"/>
                    <a:pt x="1679" y="627"/>
                  </a:cubicBezTo>
                  <a:cubicBezTo>
                    <a:pt x="1695" y="549"/>
                    <a:pt x="1737" y="479"/>
                    <a:pt x="1755" y="402"/>
                  </a:cubicBezTo>
                  <a:cubicBezTo>
                    <a:pt x="1774" y="318"/>
                    <a:pt x="1767" y="226"/>
                    <a:pt x="1720" y="152"/>
                  </a:cubicBezTo>
                  <a:cubicBezTo>
                    <a:pt x="1650" y="40"/>
                    <a:pt x="1494" y="0"/>
                    <a:pt x="1384" y="77"/>
                  </a:cubicBezTo>
                  <a:cubicBezTo>
                    <a:pt x="1322" y="120"/>
                    <a:pt x="1289" y="188"/>
                    <a:pt x="1279" y="262"/>
                  </a:cubicBezTo>
                  <a:cubicBezTo>
                    <a:pt x="1274" y="306"/>
                    <a:pt x="1277" y="350"/>
                    <a:pt x="1289" y="393"/>
                  </a:cubicBezTo>
                  <a:cubicBezTo>
                    <a:pt x="1302" y="438"/>
                    <a:pt x="1325" y="480"/>
                    <a:pt x="1345" y="523"/>
                  </a:cubicBezTo>
                  <a:cubicBezTo>
                    <a:pt x="1361" y="557"/>
                    <a:pt x="1375" y="595"/>
                    <a:pt x="1375" y="630"/>
                  </a:cubicBezTo>
                  <a:cubicBezTo>
                    <a:pt x="1375" y="643"/>
                    <a:pt x="1369" y="662"/>
                    <a:pt x="1362" y="676"/>
                  </a:cubicBezTo>
                  <a:cubicBezTo>
                    <a:pt x="1356" y="686"/>
                    <a:pt x="1350" y="695"/>
                    <a:pt x="1343" y="703"/>
                  </a:cubicBezTo>
                  <a:cubicBezTo>
                    <a:pt x="1340" y="707"/>
                    <a:pt x="1337" y="710"/>
                    <a:pt x="1334" y="714"/>
                  </a:cubicBezTo>
                  <a:cubicBezTo>
                    <a:pt x="1333" y="715"/>
                    <a:pt x="1323" y="723"/>
                    <a:pt x="1324" y="722"/>
                  </a:cubicBezTo>
                  <a:cubicBezTo>
                    <a:pt x="1324" y="722"/>
                    <a:pt x="1325" y="722"/>
                    <a:pt x="1325" y="721"/>
                  </a:cubicBezTo>
                  <a:cubicBezTo>
                    <a:pt x="1325" y="722"/>
                    <a:pt x="1324" y="722"/>
                    <a:pt x="1324" y="722"/>
                  </a:cubicBezTo>
                  <a:cubicBezTo>
                    <a:pt x="1317" y="727"/>
                    <a:pt x="1310" y="731"/>
                    <a:pt x="1303" y="735"/>
                  </a:cubicBezTo>
                  <a:cubicBezTo>
                    <a:pt x="1303" y="735"/>
                    <a:pt x="1302" y="735"/>
                    <a:pt x="1302" y="735"/>
                  </a:cubicBezTo>
                  <a:cubicBezTo>
                    <a:pt x="1306" y="734"/>
                    <a:pt x="1293" y="740"/>
                    <a:pt x="1302" y="735"/>
                  </a:cubicBezTo>
                  <a:cubicBezTo>
                    <a:pt x="1301" y="735"/>
                    <a:pt x="1300" y="736"/>
                    <a:pt x="1298" y="736"/>
                  </a:cubicBezTo>
                  <a:cubicBezTo>
                    <a:pt x="1294" y="738"/>
                    <a:pt x="1290" y="739"/>
                    <a:pt x="1286" y="740"/>
                  </a:cubicBezTo>
                  <a:cubicBezTo>
                    <a:pt x="1285" y="740"/>
                    <a:pt x="1280" y="741"/>
                    <a:pt x="1279" y="741"/>
                  </a:cubicBezTo>
                  <a:cubicBezTo>
                    <a:pt x="1280" y="741"/>
                    <a:pt x="1281" y="741"/>
                    <a:pt x="1282" y="741"/>
                  </a:cubicBezTo>
                  <a:cubicBezTo>
                    <a:pt x="1278" y="741"/>
                    <a:pt x="1277" y="741"/>
                    <a:pt x="1279" y="741"/>
                  </a:cubicBezTo>
                  <a:cubicBezTo>
                    <a:pt x="1276" y="741"/>
                    <a:pt x="1273" y="741"/>
                    <a:pt x="1270" y="742"/>
                  </a:cubicBezTo>
                  <a:cubicBezTo>
                    <a:pt x="1265" y="742"/>
                    <a:pt x="1261" y="741"/>
                    <a:pt x="1257" y="741"/>
                  </a:cubicBezTo>
                  <a:cubicBezTo>
                    <a:pt x="1256" y="741"/>
                    <a:pt x="1255" y="741"/>
                    <a:pt x="1255" y="741"/>
                  </a:cubicBezTo>
                  <a:cubicBezTo>
                    <a:pt x="1255" y="741"/>
                    <a:pt x="1256" y="741"/>
                    <a:pt x="1257" y="741"/>
                  </a:cubicBezTo>
                  <a:cubicBezTo>
                    <a:pt x="1252" y="741"/>
                    <a:pt x="1251" y="741"/>
                    <a:pt x="1255" y="741"/>
                  </a:cubicBezTo>
                  <a:cubicBezTo>
                    <a:pt x="1253" y="740"/>
                    <a:pt x="1250" y="740"/>
                    <a:pt x="1248" y="740"/>
                  </a:cubicBezTo>
                  <a:cubicBezTo>
                    <a:pt x="1212" y="732"/>
                    <a:pt x="1182" y="711"/>
                    <a:pt x="1154" y="683"/>
                  </a:cubicBezTo>
                  <a:cubicBezTo>
                    <a:pt x="1122" y="651"/>
                    <a:pt x="1103" y="611"/>
                    <a:pt x="1078" y="574"/>
                  </a:cubicBezTo>
                  <a:cubicBezTo>
                    <a:pt x="1053" y="537"/>
                    <a:pt x="1023" y="505"/>
                    <a:pt x="987" y="478"/>
                  </a:cubicBezTo>
                  <a:cubicBezTo>
                    <a:pt x="904" y="415"/>
                    <a:pt x="794" y="420"/>
                    <a:pt x="704" y="465"/>
                  </a:cubicBezTo>
                  <a:cubicBezTo>
                    <a:pt x="613" y="512"/>
                    <a:pt x="554" y="618"/>
                    <a:pt x="561" y="720"/>
                  </a:cubicBezTo>
                  <a:cubicBezTo>
                    <a:pt x="568" y="818"/>
                    <a:pt x="629" y="897"/>
                    <a:pt x="706" y="953"/>
                  </a:cubicBezTo>
                  <a:cubicBezTo>
                    <a:pt x="734" y="973"/>
                    <a:pt x="763" y="989"/>
                    <a:pt x="791" y="1008"/>
                  </a:cubicBezTo>
                  <a:cubicBezTo>
                    <a:pt x="797" y="1011"/>
                    <a:pt x="802" y="1015"/>
                    <a:pt x="807" y="1019"/>
                  </a:cubicBezTo>
                  <a:cubicBezTo>
                    <a:pt x="808" y="1020"/>
                    <a:pt x="808" y="1020"/>
                    <a:pt x="809" y="1021"/>
                  </a:cubicBezTo>
                  <a:cubicBezTo>
                    <a:pt x="809" y="1020"/>
                    <a:pt x="808" y="1020"/>
                    <a:pt x="807" y="1019"/>
                  </a:cubicBezTo>
                  <a:cubicBezTo>
                    <a:pt x="804" y="1017"/>
                    <a:pt x="817" y="1028"/>
                    <a:pt x="819" y="1030"/>
                  </a:cubicBezTo>
                  <a:cubicBezTo>
                    <a:pt x="824" y="1034"/>
                    <a:pt x="829" y="1039"/>
                    <a:pt x="833" y="1044"/>
                  </a:cubicBezTo>
                  <a:cubicBezTo>
                    <a:pt x="830" y="1040"/>
                    <a:pt x="840" y="1053"/>
                    <a:pt x="833" y="1045"/>
                  </a:cubicBezTo>
                  <a:cubicBezTo>
                    <a:pt x="833" y="1045"/>
                    <a:pt x="833" y="1045"/>
                    <a:pt x="833" y="1044"/>
                  </a:cubicBezTo>
                  <a:cubicBezTo>
                    <a:pt x="833" y="1045"/>
                    <a:pt x="834" y="1045"/>
                    <a:pt x="834" y="1046"/>
                  </a:cubicBezTo>
                  <a:cubicBezTo>
                    <a:pt x="837" y="1050"/>
                    <a:pt x="839" y="1054"/>
                    <a:pt x="842" y="1058"/>
                  </a:cubicBezTo>
                  <a:cubicBezTo>
                    <a:pt x="842" y="1059"/>
                    <a:pt x="843" y="1062"/>
                    <a:pt x="844" y="1064"/>
                  </a:cubicBezTo>
                  <a:cubicBezTo>
                    <a:pt x="844" y="1062"/>
                    <a:pt x="843" y="1061"/>
                    <a:pt x="843" y="1060"/>
                  </a:cubicBezTo>
                  <a:cubicBezTo>
                    <a:pt x="845" y="1066"/>
                    <a:pt x="845" y="1065"/>
                    <a:pt x="844" y="1064"/>
                  </a:cubicBezTo>
                  <a:cubicBezTo>
                    <a:pt x="845" y="1066"/>
                    <a:pt x="846" y="1068"/>
                    <a:pt x="846" y="1070"/>
                  </a:cubicBezTo>
                  <a:cubicBezTo>
                    <a:pt x="847" y="1074"/>
                    <a:pt x="848" y="1078"/>
                    <a:pt x="849" y="1081"/>
                  </a:cubicBezTo>
                  <a:cubicBezTo>
                    <a:pt x="849" y="1082"/>
                    <a:pt x="849" y="1083"/>
                    <a:pt x="849" y="1083"/>
                  </a:cubicBezTo>
                  <a:cubicBezTo>
                    <a:pt x="849" y="1074"/>
                    <a:pt x="851" y="1091"/>
                    <a:pt x="849" y="1083"/>
                  </a:cubicBezTo>
                  <a:cubicBezTo>
                    <a:pt x="849" y="1084"/>
                    <a:pt x="849" y="1084"/>
                    <a:pt x="850" y="1085"/>
                  </a:cubicBezTo>
                  <a:cubicBezTo>
                    <a:pt x="852" y="1106"/>
                    <a:pt x="850" y="1118"/>
                    <a:pt x="846" y="1135"/>
                  </a:cubicBezTo>
                  <a:cubicBezTo>
                    <a:pt x="845" y="1140"/>
                    <a:pt x="843" y="1145"/>
                    <a:pt x="842" y="1151"/>
                  </a:cubicBezTo>
                  <a:cubicBezTo>
                    <a:pt x="841" y="1151"/>
                    <a:pt x="841" y="1152"/>
                    <a:pt x="841" y="1153"/>
                  </a:cubicBezTo>
                  <a:cubicBezTo>
                    <a:pt x="841" y="1152"/>
                    <a:pt x="841" y="1151"/>
                    <a:pt x="842" y="1151"/>
                  </a:cubicBezTo>
                  <a:cubicBezTo>
                    <a:pt x="844" y="1144"/>
                    <a:pt x="837" y="1160"/>
                    <a:pt x="835" y="1163"/>
                  </a:cubicBezTo>
                  <a:cubicBezTo>
                    <a:pt x="832" y="1169"/>
                    <a:pt x="828" y="1175"/>
                    <a:pt x="824" y="1180"/>
                  </a:cubicBezTo>
                  <a:cubicBezTo>
                    <a:pt x="828" y="1175"/>
                    <a:pt x="818" y="1189"/>
                    <a:pt x="824" y="1180"/>
                  </a:cubicBezTo>
                  <a:cubicBezTo>
                    <a:pt x="824" y="1180"/>
                    <a:pt x="824" y="1180"/>
                    <a:pt x="824" y="1180"/>
                  </a:cubicBezTo>
                  <a:cubicBezTo>
                    <a:pt x="824" y="1180"/>
                    <a:pt x="824" y="1181"/>
                    <a:pt x="823" y="1182"/>
                  </a:cubicBezTo>
                  <a:cubicBezTo>
                    <a:pt x="820" y="1185"/>
                    <a:pt x="817" y="1189"/>
                    <a:pt x="813" y="1192"/>
                  </a:cubicBezTo>
                  <a:cubicBezTo>
                    <a:pt x="809" y="1196"/>
                    <a:pt x="805" y="1200"/>
                    <a:pt x="800" y="1204"/>
                  </a:cubicBezTo>
                  <a:cubicBezTo>
                    <a:pt x="800" y="1205"/>
                    <a:pt x="799" y="1205"/>
                    <a:pt x="798" y="1206"/>
                  </a:cubicBezTo>
                  <a:cubicBezTo>
                    <a:pt x="799" y="1206"/>
                    <a:pt x="799" y="1205"/>
                    <a:pt x="800" y="1204"/>
                  </a:cubicBezTo>
                  <a:cubicBezTo>
                    <a:pt x="802" y="1202"/>
                    <a:pt x="790" y="1212"/>
                    <a:pt x="787" y="1214"/>
                  </a:cubicBezTo>
                  <a:cubicBezTo>
                    <a:pt x="781" y="1217"/>
                    <a:pt x="775" y="1220"/>
                    <a:pt x="768" y="1224"/>
                  </a:cubicBezTo>
                  <a:cubicBezTo>
                    <a:pt x="774" y="1222"/>
                    <a:pt x="758" y="1228"/>
                    <a:pt x="768" y="1224"/>
                  </a:cubicBezTo>
                  <a:cubicBezTo>
                    <a:pt x="768" y="1224"/>
                    <a:pt x="768" y="1224"/>
                    <a:pt x="768" y="1224"/>
                  </a:cubicBezTo>
                  <a:cubicBezTo>
                    <a:pt x="768" y="1224"/>
                    <a:pt x="767" y="1224"/>
                    <a:pt x="766" y="1224"/>
                  </a:cubicBezTo>
                  <a:cubicBezTo>
                    <a:pt x="761" y="1226"/>
                    <a:pt x="757" y="1227"/>
                    <a:pt x="752" y="1229"/>
                  </a:cubicBezTo>
                  <a:cubicBezTo>
                    <a:pt x="749" y="1229"/>
                    <a:pt x="735" y="1232"/>
                    <a:pt x="736" y="1232"/>
                  </a:cubicBezTo>
                  <a:cubicBezTo>
                    <a:pt x="737" y="1232"/>
                    <a:pt x="738" y="1232"/>
                    <a:pt x="740" y="1232"/>
                  </a:cubicBezTo>
                  <a:cubicBezTo>
                    <a:pt x="737" y="1232"/>
                    <a:pt x="736" y="1232"/>
                    <a:pt x="736" y="1232"/>
                  </a:cubicBezTo>
                  <a:cubicBezTo>
                    <a:pt x="730" y="1232"/>
                    <a:pt x="724" y="1232"/>
                    <a:pt x="718" y="1232"/>
                  </a:cubicBezTo>
                  <a:cubicBezTo>
                    <a:pt x="717" y="1232"/>
                    <a:pt x="712" y="1232"/>
                    <a:pt x="711" y="1231"/>
                  </a:cubicBezTo>
                  <a:cubicBezTo>
                    <a:pt x="712" y="1232"/>
                    <a:pt x="714" y="1232"/>
                    <a:pt x="715" y="1232"/>
                  </a:cubicBezTo>
                  <a:cubicBezTo>
                    <a:pt x="710" y="1231"/>
                    <a:pt x="709" y="1231"/>
                    <a:pt x="711" y="1231"/>
                  </a:cubicBezTo>
                  <a:cubicBezTo>
                    <a:pt x="709" y="1231"/>
                    <a:pt x="706" y="1231"/>
                    <a:pt x="704" y="1230"/>
                  </a:cubicBezTo>
                  <a:cubicBezTo>
                    <a:pt x="700" y="1229"/>
                    <a:pt x="696" y="1228"/>
                    <a:pt x="693" y="1227"/>
                  </a:cubicBezTo>
                  <a:cubicBezTo>
                    <a:pt x="691" y="1226"/>
                    <a:pt x="681" y="1223"/>
                    <a:pt x="682" y="1223"/>
                  </a:cubicBezTo>
                  <a:cubicBezTo>
                    <a:pt x="683" y="1223"/>
                    <a:pt x="684" y="1224"/>
                    <a:pt x="685" y="1224"/>
                  </a:cubicBezTo>
                  <a:cubicBezTo>
                    <a:pt x="683" y="1223"/>
                    <a:pt x="682" y="1223"/>
                    <a:pt x="682" y="1223"/>
                  </a:cubicBezTo>
                  <a:cubicBezTo>
                    <a:pt x="666" y="1215"/>
                    <a:pt x="657" y="1208"/>
                    <a:pt x="646" y="1199"/>
                  </a:cubicBezTo>
                  <a:cubicBezTo>
                    <a:pt x="629" y="1183"/>
                    <a:pt x="617" y="1167"/>
                    <a:pt x="605" y="1148"/>
                  </a:cubicBezTo>
                  <a:cubicBezTo>
                    <a:pt x="592" y="1128"/>
                    <a:pt x="582" y="1107"/>
                    <a:pt x="568" y="1088"/>
                  </a:cubicBezTo>
                  <a:cubicBezTo>
                    <a:pt x="551" y="1065"/>
                    <a:pt x="531" y="1047"/>
                    <a:pt x="508" y="1031"/>
                  </a:cubicBezTo>
                  <a:cubicBezTo>
                    <a:pt x="475" y="1007"/>
                    <a:pt x="433" y="995"/>
                    <a:pt x="392" y="994"/>
                  </a:cubicBezTo>
                  <a:cubicBezTo>
                    <a:pt x="342" y="994"/>
                    <a:pt x="298" y="1016"/>
                    <a:pt x="260" y="1046"/>
                  </a:cubicBezTo>
                  <a:cubicBezTo>
                    <a:pt x="186" y="1108"/>
                    <a:pt x="183" y="1205"/>
                    <a:pt x="188" y="1293"/>
                  </a:cubicBezTo>
                  <a:cubicBezTo>
                    <a:pt x="190" y="1329"/>
                    <a:pt x="188" y="1361"/>
                    <a:pt x="183" y="1388"/>
                  </a:cubicBezTo>
                  <a:cubicBezTo>
                    <a:pt x="175" y="1422"/>
                    <a:pt x="170" y="1436"/>
                    <a:pt x="149" y="1465"/>
                  </a:cubicBezTo>
                  <a:cubicBezTo>
                    <a:pt x="154" y="1457"/>
                    <a:pt x="142" y="1472"/>
                    <a:pt x="140" y="1474"/>
                  </a:cubicBezTo>
                  <a:cubicBezTo>
                    <a:pt x="137" y="1477"/>
                    <a:pt x="134" y="1480"/>
                    <a:pt x="131" y="1483"/>
                  </a:cubicBezTo>
                  <a:cubicBezTo>
                    <a:pt x="131" y="1483"/>
                    <a:pt x="126" y="1487"/>
                    <a:pt x="125" y="1488"/>
                  </a:cubicBezTo>
                  <a:cubicBezTo>
                    <a:pt x="126" y="1487"/>
                    <a:pt x="127" y="1487"/>
                    <a:pt x="128" y="1486"/>
                  </a:cubicBezTo>
                  <a:cubicBezTo>
                    <a:pt x="125" y="1488"/>
                    <a:pt x="124" y="1488"/>
                    <a:pt x="125" y="1488"/>
                  </a:cubicBezTo>
                  <a:cubicBezTo>
                    <a:pt x="120" y="1491"/>
                    <a:pt x="115" y="1495"/>
                    <a:pt x="110" y="1498"/>
                  </a:cubicBezTo>
                  <a:cubicBezTo>
                    <a:pt x="106" y="1500"/>
                    <a:pt x="102" y="1502"/>
                    <a:pt x="98" y="1504"/>
                  </a:cubicBezTo>
                  <a:cubicBezTo>
                    <a:pt x="98" y="1505"/>
                    <a:pt x="88" y="1509"/>
                    <a:pt x="90" y="1508"/>
                  </a:cubicBezTo>
                  <a:cubicBezTo>
                    <a:pt x="91" y="1508"/>
                    <a:pt x="91" y="1508"/>
                    <a:pt x="92" y="1507"/>
                  </a:cubicBezTo>
                  <a:cubicBezTo>
                    <a:pt x="91" y="1508"/>
                    <a:pt x="90" y="1508"/>
                    <a:pt x="90" y="1508"/>
                  </a:cubicBezTo>
                  <a:cubicBezTo>
                    <a:pt x="59" y="1521"/>
                    <a:pt x="31" y="1525"/>
                    <a:pt x="0" y="1527"/>
                  </a:cubicBezTo>
                  <a:cubicBezTo>
                    <a:pt x="0" y="1620"/>
                    <a:pt x="0" y="1620"/>
                    <a:pt x="0" y="1620"/>
                  </a:cubicBezTo>
                  <a:cubicBezTo>
                    <a:pt x="83" y="1616"/>
                    <a:pt x="167" y="1591"/>
                    <a:pt x="220" y="1525"/>
                  </a:cubicBezTo>
                  <a:cubicBezTo>
                    <a:pt x="272" y="1459"/>
                    <a:pt x="286" y="1375"/>
                    <a:pt x="282" y="1293"/>
                  </a:cubicBezTo>
                  <a:cubicBezTo>
                    <a:pt x="280" y="1248"/>
                    <a:pt x="276" y="1206"/>
                    <a:pt x="289" y="1166"/>
                  </a:cubicBezTo>
                  <a:cubicBezTo>
                    <a:pt x="301" y="1127"/>
                    <a:pt x="339" y="1097"/>
                    <a:pt x="378" y="1089"/>
                  </a:cubicBezTo>
                  <a:cubicBezTo>
                    <a:pt x="392" y="1086"/>
                    <a:pt x="408" y="1088"/>
                    <a:pt x="425" y="1093"/>
                  </a:cubicBezTo>
                  <a:cubicBezTo>
                    <a:pt x="441" y="1098"/>
                    <a:pt x="460" y="1110"/>
                    <a:pt x="472" y="1121"/>
                  </a:cubicBezTo>
                  <a:cubicBezTo>
                    <a:pt x="488" y="1135"/>
                    <a:pt x="497" y="1147"/>
                    <a:pt x="507" y="1167"/>
                  </a:cubicBezTo>
                  <a:cubicBezTo>
                    <a:pt x="521" y="1192"/>
                    <a:pt x="537" y="1216"/>
                    <a:pt x="555" y="1238"/>
                  </a:cubicBezTo>
                  <a:cubicBezTo>
                    <a:pt x="607" y="1304"/>
                    <a:pt x="688" y="1338"/>
                    <a:pt x="770" y="1321"/>
                  </a:cubicBezTo>
                  <a:cubicBezTo>
                    <a:pt x="835" y="1307"/>
                    <a:pt x="894" y="1258"/>
                    <a:pt x="922" y="1198"/>
                  </a:cubicBezTo>
                  <a:cubicBezTo>
                    <a:pt x="957" y="1126"/>
                    <a:pt x="950" y="1041"/>
                    <a:pt x="900" y="979"/>
                  </a:cubicBezTo>
                  <a:cubicBezTo>
                    <a:pt x="879" y="953"/>
                    <a:pt x="850" y="934"/>
                    <a:pt x="822" y="916"/>
                  </a:cubicBezTo>
                  <a:cubicBezTo>
                    <a:pt x="809" y="908"/>
                    <a:pt x="795" y="899"/>
                    <a:pt x="781" y="891"/>
                  </a:cubicBezTo>
                  <a:cubicBezTo>
                    <a:pt x="774" y="886"/>
                    <a:pt x="767" y="882"/>
                    <a:pt x="761" y="877"/>
                  </a:cubicBezTo>
                  <a:cubicBezTo>
                    <a:pt x="757" y="875"/>
                    <a:pt x="754" y="872"/>
                    <a:pt x="750" y="870"/>
                  </a:cubicBezTo>
                  <a:cubicBezTo>
                    <a:pt x="748" y="868"/>
                    <a:pt x="746" y="866"/>
                    <a:pt x="744" y="865"/>
                  </a:cubicBezTo>
                  <a:cubicBezTo>
                    <a:pt x="747" y="867"/>
                    <a:pt x="747" y="867"/>
                    <a:pt x="743" y="865"/>
                  </a:cubicBezTo>
                  <a:cubicBezTo>
                    <a:pt x="743" y="865"/>
                    <a:pt x="744" y="865"/>
                    <a:pt x="744" y="865"/>
                  </a:cubicBezTo>
                  <a:cubicBezTo>
                    <a:pt x="743" y="865"/>
                    <a:pt x="743" y="864"/>
                    <a:pt x="743" y="864"/>
                  </a:cubicBezTo>
                  <a:cubicBezTo>
                    <a:pt x="729" y="853"/>
                    <a:pt x="716" y="841"/>
                    <a:pt x="704" y="827"/>
                  </a:cubicBezTo>
                  <a:cubicBezTo>
                    <a:pt x="693" y="816"/>
                    <a:pt x="683" y="801"/>
                    <a:pt x="673" y="781"/>
                  </a:cubicBezTo>
                  <a:cubicBezTo>
                    <a:pt x="652" y="739"/>
                    <a:pt x="649" y="693"/>
                    <a:pt x="663" y="649"/>
                  </a:cubicBezTo>
                  <a:cubicBezTo>
                    <a:pt x="689" y="567"/>
                    <a:pt x="774" y="518"/>
                    <a:pt x="859" y="524"/>
                  </a:cubicBezTo>
                  <a:cubicBezTo>
                    <a:pt x="889" y="527"/>
                    <a:pt x="925" y="546"/>
                    <a:pt x="949" y="567"/>
                  </a:cubicBezTo>
                  <a:cubicBezTo>
                    <a:pt x="963" y="579"/>
                    <a:pt x="975" y="593"/>
                    <a:pt x="986" y="607"/>
                  </a:cubicBezTo>
                  <a:cubicBezTo>
                    <a:pt x="986" y="607"/>
                    <a:pt x="987" y="607"/>
                    <a:pt x="988" y="609"/>
                  </a:cubicBezTo>
                  <a:cubicBezTo>
                    <a:pt x="987" y="608"/>
                    <a:pt x="987" y="607"/>
                    <a:pt x="986" y="607"/>
                  </a:cubicBezTo>
                  <a:cubicBezTo>
                    <a:pt x="986" y="606"/>
                    <a:pt x="992" y="614"/>
                    <a:pt x="992" y="614"/>
                  </a:cubicBezTo>
                  <a:cubicBezTo>
                    <a:pt x="995" y="618"/>
                    <a:pt x="997" y="622"/>
                    <a:pt x="1000" y="625"/>
                  </a:cubicBezTo>
                  <a:cubicBezTo>
                    <a:pt x="1006" y="634"/>
                    <a:pt x="1011" y="643"/>
                    <a:pt x="1017" y="652"/>
                  </a:cubicBezTo>
                  <a:cubicBezTo>
                    <a:pt x="1065" y="733"/>
                    <a:pt x="1134" y="814"/>
                    <a:pt x="1232" y="832"/>
                  </a:cubicBezTo>
                  <a:cubicBezTo>
                    <a:pt x="1331" y="849"/>
                    <a:pt x="1417" y="788"/>
                    <a:pt x="1455" y="697"/>
                  </a:cubicBezTo>
                  <a:cubicBezTo>
                    <a:pt x="1492" y="605"/>
                    <a:pt x="1444" y="514"/>
                    <a:pt x="1405" y="432"/>
                  </a:cubicBezTo>
                  <a:cubicBezTo>
                    <a:pt x="1389" y="397"/>
                    <a:pt x="1373" y="354"/>
                    <a:pt x="1371" y="318"/>
                  </a:cubicBezTo>
                  <a:cubicBezTo>
                    <a:pt x="1370" y="308"/>
                    <a:pt x="1370" y="299"/>
                    <a:pt x="1371" y="289"/>
                  </a:cubicBezTo>
                  <a:cubicBezTo>
                    <a:pt x="1371" y="284"/>
                    <a:pt x="1371" y="280"/>
                    <a:pt x="1372" y="275"/>
                  </a:cubicBezTo>
                  <a:cubicBezTo>
                    <a:pt x="1372" y="275"/>
                    <a:pt x="1372" y="269"/>
                    <a:pt x="1373" y="267"/>
                  </a:cubicBezTo>
                  <a:cubicBezTo>
                    <a:pt x="1372" y="268"/>
                    <a:pt x="1372" y="269"/>
                    <a:pt x="1372" y="270"/>
                  </a:cubicBezTo>
                  <a:cubicBezTo>
                    <a:pt x="1373" y="266"/>
                    <a:pt x="1373" y="266"/>
                    <a:pt x="1373" y="267"/>
                  </a:cubicBezTo>
                  <a:cubicBezTo>
                    <a:pt x="1375" y="250"/>
                    <a:pt x="1379" y="234"/>
                    <a:pt x="1385" y="218"/>
                  </a:cubicBezTo>
                  <a:cubicBezTo>
                    <a:pt x="1385" y="218"/>
                    <a:pt x="1386" y="218"/>
                    <a:pt x="1386" y="218"/>
                  </a:cubicBezTo>
                  <a:cubicBezTo>
                    <a:pt x="1383" y="224"/>
                    <a:pt x="1389" y="208"/>
                    <a:pt x="1386" y="218"/>
                  </a:cubicBezTo>
                  <a:cubicBezTo>
                    <a:pt x="1386" y="217"/>
                    <a:pt x="1386" y="216"/>
                    <a:pt x="1387" y="216"/>
                  </a:cubicBezTo>
                  <a:cubicBezTo>
                    <a:pt x="1388" y="212"/>
                    <a:pt x="1390" y="209"/>
                    <a:pt x="1392" y="206"/>
                  </a:cubicBezTo>
                  <a:cubicBezTo>
                    <a:pt x="1395" y="199"/>
                    <a:pt x="1399" y="193"/>
                    <a:pt x="1403" y="187"/>
                  </a:cubicBezTo>
                  <a:cubicBezTo>
                    <a:pt x="1403" y="186"/>
                    <a:pt x="1405" y="184"/>
                    <a:pt x="1406" y="183"/>
                  </a:cubicBezTo>
                  <a:cubicBezTo>
                    <a:pt x="1405" y="184"/>
                    <a:pt x="1405" y="185"/>
                    <a:pt x="1404" y="185"/>
                  </a:cubicBezTo>
                  <a:cubicBezTo>
                    <a:pt x="1408" y="180"/>
                    <a:pt x="1408" y="181"/>
                    <a:pt x="1406" y="183"/>
                  </a:cubicBezTo>
                  <a:cubicBezTo>
                    <a:pt x="1407" y="181"/>
                    <a:pt x="1409" y="179"/>
                    <a:pt x="1411" y="177"/>
                  </a:cubicBezTo>
                  <a:cubicBezTo>
                    <a:pt x="1416" y="172"/>
                    <a:pt x="1422" y="166"/>
                    <a:pt x="1427" y="161"/>
                  </a:cubicBezTo>
                  <a:cubicBezTo>
                    <a:pt x="1428" y="160"/>
                    <a:pt x="1429" y="160"/>
                    <a:pt x="1430" y="159"/>
                  </a:cubicBezTo>
                  <a:cubicBezTo>
                    <a:pt x="1430" y="159"/>
                    <a:pt x="1429" y="160"/>
                    <a:pt x="1428" y="160"/>
                  </a:cubicBezTo>
                  <a:cubicBezTo>
                    <a:pt x="1435" y="155"/>
                    <a:pt x="1433" y="157"/>
                    <a:pt x="1430" y="159"/>
                  </a:cubicBezTo>
                  <a:cubicBezTo>
                    <a:pt x="1432" y="157"/>
                    <a:pt x="1434" y="156"/>
                    <a:pt x="1436" y="154"/>
                  </a:cubicBezTo>
                  <a:cubicBezTo>
                    <a:pt x="1442" y="151"/>
                    <a:pt x="1448" y="148"/>
                    <a:pt x="1453" y="145"/>
                  </a:cubicBezTo>
                  <a:cubicBezTo>
                    <a:pt x="1455" y="144"/>
                    <a:pt x="1456" y="143"/>
                    <a:pt x="1457" y="143"/>
                  </a:cubicBezTo>
                  <a:cubicBezTo>
                    <a:pt x="1456" y="143"/>
                    <a:pt x="1456" y="143"/>
                    <a:pt x="1462" y="140"/>
                  </a:cubicBezTo>
                  <a:cubicBezTo>
                    <a:pt x="1460" y="141"/>
                    <a:pt x="1459" y="142"/>
                    <a:pt x="1457" y="143"/>
                  </a:cubicBezTo>
                  <a:cubicBezTo>
                    <a:pt x="1458" y="142"/>
                    <a:pt x="1462" y="141"/>
                    <a:pt x="1463" y="140"/>
                  </a:cubicBezTo>
                  <a:cubicBezTo>
                    <a:pt x="1470" y="138"/>
                    <a:pt x="1477" y="136"/>
                    <a:pt x="1484" y="134"/>
                  </a:cubicBezTo>
                  <a:cubicBezTo>
                    <a:pt x="1487" y="133"/>
                    <a:pt x="1496" y="132"/>
                    <a:pt x="1499" y="131"/>
                  </a:cubicBezTo>
                  <a:cubicBezTo>
                    <a:pt x="1497" y="132"/>
                    <a:pt x="1496" y="132"/>
                    <a:pt x="1494" y="132"/>
                  </a:cubicBezTo>
                  <a:cubicBezTo>
                    <a:pt x="1499" y="131"/>
                    <a:pt x="1500" y="131"/>
                    <a:pt x="1499" y="131"/>
                  </a:cubicBezTo>
                  <a:cubicBezTo>
                    <a:pt x="1503" y="131"/>
                    <a:pt x="1508" y="131"/>
                    <a:pt x="1513" y="131"/>
                  </a:cubicBezTo>
                  <a:cubicBezTo>
                    <a:pt x="1520" y="131"/>
                    <a:pt x="1526" y="131"/>
                    <a:pt x="1532" y="132"/>
                  </a:cubicBezTo>
                  <a:cubicBezTo>
                    <a:pt x="1533" y="132"/>
                    <a:pt x="1533" y="132"/>
                    <a:pt x="1534" y="132"/>
                  </a:cubicBezTo>
                  <a:cubicBezTo>
                    <a:pt x="1533" y="132"/>
                    <a:pt x="1533" y="132"/>
                    <a:pt x="1533" y="131"/>
                  </a:cubicBezTo>
                  <a:cubicBezTo>
                    <a:pt x="1522" y="130"/>
                    <a:pt x="1542" y="132"/>
                    <a:pt x="1534" y="132"/>
                  </a:cubicBezTo>
                  <a:cubicBezTo>
                    <a:pt x="1538" y="132"/>
                    <a:pt x="1542" y="133"/>
                    <a:pt x="1545" y="134"/>
                  </a:cubicBezTo>
                  <a:cubicBezTo>
                    <a:pt x="1552" y="135"/>
                    <a:pt x="1558" y="137"/>
                    <a:pt x="1564" y="139"/>
                  </a:cubicBezTo>
                  <a:cubicBezTo>
                    <a:pt x="1566" y="140"/>
                    <a:pt x="1567" y="140"/>
                    <a:pt x="1569" y="141"/>
                  </a:cubicBezTo>
                  <a:cubicBezTo>
                    <a:pt x="1567" y="140"/>
                    <a:pt x="1568" y="140"/>
                    <a:pt x="1573" y="143"/>
                  </a:cubicBezTo>
                  <a:cubicBezTo>
                    <a:pt x="1572" y="142"/>
                    <a:pt x="1570" y="141"/>
                    <a:pt x="1569" y="141"/>
                  </a:cubicBezTo>
                  <a:cubicBezTo>
                    <a:pt x="1570" y="141"/>
                    <a:pt x="1573" y="143"/>
                    <a:pt x="1574" y="143"/>
                  </a:cubicBezTo>
                  <a:cubicBezTo>
                    <a:pt x="1580" y="146"/>
                    <a:pt x="1586" y="149"/>
                    <a:pt x="1592" y="153"/>
                  </a:cubicBezTo>
                  <a:cubicBezTo>
                    <a:pt x="1595" y="154"/>
                    <a:pt x="1598" y="156"/>
                    <a:pt x="1600" y="158"/>
                  </a:cubicBezTo>
                  <a:cubicBezTo>
                    <a:pt x="1602" y="159"/>
                    <a:pt x="1603" y="160"/>
                    <a:pt x="1604" y="160"/>
                  </a:cubicBezTo>
                  <a:cubicBezTo>
                    <a:pt x="1601" y="158"/>
                    <a:pt x="1608" y="163"/>
                    <a:pt x="1604" y="160"/>
                  </a:cubicBezTo>
                  <a:cubicBezTo>
                    <a:pt x="1604" y="160"/>
                    <a:pt x="1604" y="161"/>
                    <a:pt x="1605" y="161"/>
                  </a:cubicBezTo>
                  <a:cubicBezTo>
                    <a:pt x="1615" y="169"/>
                    <a:pt x="1624" y="179"/>
                    <a:pt x="1632" y="189"/>
                  </a:cubicBezTo>
                  <a:cubicBezTo>
                    <a:pt x="1632" y="189"/>
                    <a:pt x="1633" y="190"/>
                    <a:pt x="1634" y="191"/>
                  </a:cubicBezTo>
                  <a:cubicBezTo>
                    <a:pt x="1633" y="190"/>
                    <a:pt x="1633" y="190"/>
                    <a:pt x="1632" y="189"/>
                  </a:cubicBezTo>
                  <a:cubicBezTo>
                    <a:pt x="1630" y="187"/>
                    <a:pt x="1640" y="200"/>
                    <a:pt x="1642" y="203"/>
                  </a:cubicBezTo>
                  <a:cubicBezTo>
                    <a:pt x="1646" y="210"/>
                    <a:pt x="1650" y="218"/>
                    <a:pt x="1654" y="226"/>
                  </a:cubicBezTo>
                  <a:cubicBezTo>
                    <a:pt x="1654" y="227"/>
                    <a:pt x="1654" y="227"/>
                    <a:pt x="1655" y="227"/>
                  </a:cubicBezTo>
                  <a:cubicBezTo>
                    <a:pt x="1652" y="221"/>
                    <a:pt x="1659" y="236"/>
                    <a:pt x="1655" y="227"/>
                  </a:cubicBezTo>
                  <a:cubicBezTo>
                    <a:pt x="1655" y="228"/>
                    <a:pt x="1655" y="229"/>
                    <a:pt x="1656" y="230"/>
                  </a:cubicBezTo>
                  <a:cubicBezTo>
                    <a:pt x="1657" y="234"/>
                    <a:pt x="1658" y="238"/>
                    <a:pt x="1660" y="242"/>
                  </a:cubicBezTo>
                  <a:cubicBezTo>
                    <a:pt x="1662" y="250"/>
                    <a:pt x="1664" y="258"/>
                    <a:pt x="1666" y="266"/>
                  </a:cubicBezTo>
                  <a:cubicBezTo>
                    <a:pt x="1671" y="285"/>
                    <a:pt x="1672" y="306"/>
                    <a:pt x="1671" y="329"/>
                  </a:cubicBezTo>
                  <a:cubicBezTo>
                    <a:pt x="1670" y="365"/>
                    <a:pt x="1658" y="405"/>
                    <a:pt x="1644" y="444"/>
                  </a:cubicBezTo>
                  <a:cubicBezTo>
                    <a:pt x="1631" y="482"/>
                    <a:pt x="1615" y="518"/>
                    <a:pt x="1602" y="556"/>
                  </a:cubicBezTo>
                  <a:cubicBezTo>
                    <a:pt x="1573" y="637"/>
                    <a:pt x="1575" y="719"/>
                    <a:pt x="1629" y="790"/>
                  </a:cubicBezTo>
                  <a:cubicBezTo>
                    <a:pt x="1698" y="878"/>
                    <a:pt x="1829" y="907"/>
                    <a:pt x="1932" y="870"/>
                  </a:cubicBezTo>
                  <a:cubicBezTo>
                    <a:pt x="1957" y="861"/>
                    <a:pt x="1980" y="849"/>
                    <a:pt x="2000" y="833"/>
                  </a:cubicBezTo>
                  <a:cubicBezTo>
                    <a:pt x="2000" y="690"/>
                    <a:pt x="2000" y="690"/>
                    <a:pt x="2000" y="690"/>
                  </a:cubicBezTo>
                  <a:cubicBezTo>
                    <a:pt x="1995" y="702"/>
                    <a:pt x="1988" y="713"/>
                    <a:pt x="1981" y="724"/>
                  </a:cubicBezTo>
                  <a:close/>
                </a:path>
              </a:pathLst>
            </a:custGeom>
            <a:solidFill>
              <a:schemeClr val="tx1">
                <a:lumMod val="75000"/>
                <a:lumOff val="25000"/>
              </a:schemeClr>
            </a:solidFill>
            <a:ln>
              <a:noFill/>
            </a:ln>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0" name="Freeform 8">
              <a:extLst>
                <a:ext uri="{FF2B5EF4-FFF2-40B4-BE49-F238E27FC236}">
                  <a16:creationId xmlns:a16="http://schemas.microsoft.com/office/drawing/2014/main" id="{5DEEF791-8641-4249-A068-170EF272A8FB}"/>
                </a:ext>
              </a:extLst>
            </p:cNvPr>
            <p:cNvSpPr>
              <a:spLocks/>
            </p:cNvSpPr>
            <p:nvPr/>
          </p:nvSpPr>
          <p:spPr bwMode="auto">
            <a:xfrm>
              <a:off x="11562787" y="3606051"/>
              <a:ext cx="606857" cy="282502"/>
            </a:xfrm>
            <a:custGeom>
              <a:avLst/>
              <a:gdLst>
                <a:gd name="T0" fmla="*/ 161 w 161"/>
                <a:gd name="T1" fmla="*/ 65 h 75"/>
                <a:gd name="T2" fmla="*/ 161 w 161"/>
                <a:gd name="T3" fmla="*/ 0 h 75"/>
                <a:gd name="T4" fmla="*/ 93 w 161"/>
                <a:gd name="T5" fmla="*/ 37 h 75"/>
                <a:gd name="T6" fmla="*/ 0 w 161"/>
                <a:gd name="T7" fmla="*/ 53 h 75"/>
                <a:gd name="T8" fmla="*/ 161 w 161"/>
                <a:gd name="T9" fmla="*/ 65 h 75"/>
              </a:gdLst>
              <a:ahLst/>
              <a:cxnLst>
                <a:cxn ang="0">
                  <a:pos x="T0" y="T1"/>
                </a:cxn>
                <a:cxn ang="0">
                  <a:pos x="T2" y="T3"/>
                </a:cxn>
                <a:cxn ang="0">
                  <a:pos x="T4" y="T5"/>
                </a:cxn>
                <a:cxn ang="0">
                  <a:pos x="T6" y="T7"/>
                </a:cxn>
                <a:cxn ang="0">
                  <a:pos x="T8" y="T9"/>
                </a:cxn>
              </a:cxnLst>
              <a:rect l="0" t="0" r="r" b="b"/>
              <a:pathLst>
                <a:path w="161" h="75">
                  <a:moveTo>
                    <a:pt x="161" y="65"/>
                  </a:moveTo>
                  <a:cubicBezTo>
                    <a:pt x="161" y="0"/>
                    <a:pt x="161" y="0"/>
                    <a:pt x="161" y="0"/>
                  </a:cubicBezTo>
                  <a:cubicBezTo>
                    <a:pt x="141" y="16"/>
                    <a:pt x="118" y="28"/>
                    <a:pt x="93" y="37"/>
                  </a:cubicBezTo>
                  <a:cubicBezTo>
                    <a:pt x="63" y="47"/>
                    <a:pt x="32" y="53"/>
                    <a:pt x="0" y="53"/>
                  </a:cubicBezTo>
                  <a:cubicBezTo>
                    <a:pt x="51" y="71"/>
                    <a:pt x="108" y="75"/>
                    <a:pt x="161" y="65"/>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fontScale="92500"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1" name="Freeform 9">
              <a:extLst>
                <a:ext uri="{FF2B5EF4-FFF2-40B4-BE49-F238E27FC236}">
                  <a16:creationId xmlns:a16="http://schemas.microsoft.com/office/drawing/2014/main" id="{801BAC14-9D56-42C4-920B-5142FBE1A95D}"/>
                </a:ext>
              </a:extLst>
            </p:cNvPr>
            <p:cNvSpPr>
              <a:spLocks/>
            </p:cNvSpPr>
            <p:nvPr/>
          </p:nvSpPr>
          <p:spPr bwMode="auto">
            <a:xfrm>
              <a:off x="4641483" y="2442910"/>
              <a:ext cx="3778902" cy="4366577"/>
            </a:xfrm>
            <a:custGeom>
              <a:avLst/>
              <a:gdLst>
                <a:gd name="T0" fmla="*/ 220 w 1004"/>
                <a:gd name="T1" fmla="*/ 1059 h 1160"/>
                <a:gd name="T2" fmla="*/ 286 w 1004"/>
                <a:gd name="T3" fmla="*/ 813 h 1160"/>
                <a:gd name="T4" fmla="*/ 294 w 1004"/>
                <a:gd name="T5" fmla="*/ 677 h 1160"/>
                <a:gd name="T6" fmla="*/ 389 w 1004"/>
                <a:gd name="T7" fmla="*/ 596 h 1160"/>
                <a:gd name="T8" fmla="*/ 439 w 1004"/>
                <a:gd name="T9" fmla="*/ 600 h 1160"/>
                <a:gd name="T10" fmla="*/ 489 w 1004"/>
                <a:gd name="T11" fmla="*/ 630 h 1160"/>
                <a:gd name="T12" fmla="*/ 526 w 1004"/>
                <a:gd name="T13" fmla="*/ 678 h 1160"/>
                <a:gd name="T14" fmla="*/ 577 w 1004"/>
                <a:gd name="T15" fmla="*/ 755 h 1160"/>
                <a:gd name="T16" fmla="*/ 806 w 1004"/>
                <a:gd name="T17" fmla="*/ 842 h 1160"/>
                <a:gd name="T18" fmla="*/ 968 w 1004"/>
                <a:gd name="T19" fmla="*/ 712 h 1160"/>
                <a:gd name="T20" fmla="*/ 944 w 1004"/>
                <a:gd name="T21" fmla="*/ 478 h 1160"/>
                <a:gd name="T22" fmla="*/ 861 w 1004"/>
                <a:gd name="T23" fmla="*/ 412 h 1160"/>
                <a:gd name="T24" fmla="*/ 818 w 1004"/>
                <a:gd name="T25" fmla="*/ 385 h 1160"/>
                <a:gd name="T26" fmla="*/ 796 w 1004"/>
                <a:gd name="T27" fmla="*/ 370 h 1160"/>
                <a:gd name="T28" fmla="*/ 785 w 1004"/>
                <a:gd name="T29" fmla="*/ 362 h 1160"/>
                <a:gd name="T30" fmla="*/ 778 w 1004"/>
                <a:gd name="T31" fmla="*/ 357 h 1160"/>
                <a:gd name="T32" fmla="*/ 777 w 1004"/>
                <a:gd name="T33" fmla="*/ 356 h 1160"/>
                <a:gd name="T34" fmla="*/ 735 w 1004"/>
                <a:gd name="T35" fmla="*/ 318 h 1160"/>
                <a:gd name="T36" fmla="*/ 703 w 1004"/>
                <a:gd name="T37" fmla="*/ 268 h 1160"/>
                <a:gd name="T38" fmla="*/ 692 w 1004"/>
                <a:gd name="T39" fmla="*/ 128 h 1160"/>
                <a:gd name="T40" fmla="*/ 838 w 1004"/>
                <a:gd name="T41" fmla="*/ 0 h 1160"/>
                <a:gd name="T42" fmla="*/ 663 w 1004"/>
                <a:gd name="T43" fmla="*/ 125 h 1160"/>
                <a:gd name="T44" fmla="*/ 673 w 1004"/>
                <a:gd name="T45" fmla="*/ 257 h 1160"/>
                <a:gd name="T46" fmla="*/ 704 w 1004"/>
                <a:gd name="T47" fmla="*/ 303 h 1160"/>
                <a:gd name="T48" fmla="*/ 743 w 1004"/>
                <a:gd name="T49" fmla="*/ 340 h 1160"/>
                <a:gd name="T50" fmla="*/ 744 w 1004"/>
                <a:gd name="T51" fmla="*/ 341 h 1160"/>
                <a:gd name="T52" fmla="*/ 750 w 1004"/>
                <a:gd name="T53" fmla="*/ 346 h 1160"/>
                <a:gd name="T54" fmla="*/ 761 w 1004"/>
                <a:gd name="T55" fmla="*/ 353 h 1160"/>
                <a:gd name="T56" fmla="*/ 781 w 1004"/>
                <a:gd name="T57" fmla="*/ 367 h 1160"/>
                <a:gd name="T58" fmla="*/ 822 w 1004"/>
                <a:gd name="T59" fmla="*/ 392 h 1160"/>
                <a:gd name="T60" fmla="*/ 900 w 1004"/>
                <a:gd name="T61" fmla="*/ 455 h 1160"/>
                <a:gd name="T62" fmla="*/ 922 w 1004"/>
                <a:gd name="T63" fmla="*/ 674 h 1160"/>
                <a:gd name="T64" fmla="*/ 770 w 1004"/>
                <a:gd name="T65" fmla="*/ 797 h 1160"/>
                <a:gd name="T66" fmla="*/ 555 w 1004"/>
                <a:gd name="T67" fmla="*/ 714 h 1160"/>
                <a:gd name="T68" fmla="*/ 507 w 1004"/>
                <a:gd name="T69" fmla="*/ 643 h 1160"/>
                <a:gd name="T70" fmla="*/ 472 w 1004"/>
                <a:gd name="T71" fmla="*/ 597 h 1160"/>
                <a:gd name="T72" fmla="*/ 425 w 1004"/>
                <a:gd name="T73" fmla="*/ 569 h 1160"/>
                <a:gd name="T74" fmla="*/ 378 w 1004"/>
                <a:gd name="T75" fmla="*/ 565 h 1160"/>
                <a:gd name="T76" fmla="*/ 289 w 1004"/>
                <a:gd name="T77" fmla="*/ 642 h 1160"/>
                <a:gd name="T78" fmla="*/ 282 w 1004"/>
                <a:gd name="T79" fmla="*/ 769 h 1160"/>
                <a:gd name="T80" fmla="*/ 220 w 1004"/>
                <a:gd name="T81" fmla="*/ 1001 h 1160"/>
                <a:gd name="T82" fmla="*/ 0 w 1004"/>
                <a:gd name="T83" fmla="*/ 1096 h 1160"/>
                <a:gd name="T84" fmla="*/ 0 w 1004"/>
                <a:gd name="T85" fmla="*/ 1160 h 1160"/>
                <a:gd name="T86" fmla="*/ 220 w 1004"/>
                <a:gd name="T87" fmla="*/ 1059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004" h="1160">
                  <a:moveTo>
                    <a:pt x="220" y="1059"/>
                  </a:moveTo>
                  <a:cubicBezTo>
                    <a:pt x="276" y="989"/>
                    <a:pt x="290" y="901"/>
                    <a:pt x="286" y="813"/>
                  </a:cubicBezTo>
                  <a:cubicBezTo>
                    <a:pt x="284" y="765"/>
                    <a:pt x="280" y="721"/>
                    <a:pt x="294" y="677"/>
                  </a:cubicBezTo>
                  <a:cubicBezTo>
                    <a:pt x="306" y="636"/>
                    <a:pt x="348" y="604"/>
                    <a:pt x="389" y="596"/>
                  </a:cubicBezTo>
                  <a:cubicBezTo>
                    <a:pt x="404" y="592"/>
                    <a:pt x="421" y="595"/>
                    <a:pt x="439" y="600"/>
                  </a:cubicBezTo>
                  <a:cubicBezTo>
                    <a:pt x="456" y="605"/>
                    <a:pt x="476" y="618"/>
                    <a:pt x="489" y="630"/>
                  </a:cubicBezTo>
                  <a:cubicBezTo>
                    <a:pt x="506" y="645"/>
                    <a:pt x="515" y="658"/>
                    <a:pt x="526" y="678"/>
                  </a:cubicBezTo>
                  <a:cubicBezTo>
                    <a:pt x="541" y="706"/>
                    <a:pt x="558" y="731"/>
                    <a:pt x="577" y="755"/>
                  </a:cubicBezTo>
                  <a:cubicBezTo>
                    <a:pt x="632" y="824"/>
                    <a:pt x="718" y="860"/>
                    <a:pt x="806" y="842"/>
                  </a:cubicBezTo>
                  <a:cubicBezTo>
                    <a:pt x="875" y="828"/>
                    <a:pt x="938" y="775"/>
                    <a:pt x="968" y="712"/>
                  </a:cubicBezTo>
                  <a:cubicBezTo>
                    <a:pt x="1004" y="635"/>
                    <a:pt x="997" y="545"/>
                    <a:pt x="944" y="478"/>
                  </a:cubicBezTo>
                  <a:cubicBezTo>
                    <a:pt x="922" y="451"/>
                    <a:pt x="891" y="431"/>
                    <a:pt x="861" y="412"/>
                  </a:cubicBezTo>
                  <a:cubicBezTo>
                    <a:pt x="847" y="403"/>
                    <a:pt x="832" y="394"/>
                    <a:pt x="818" y="385"/>
                  </a:cubicBezTo>
                  <a:cubicBezTo>
                    <a:pt x="810" y="380"/>
                    <a:pt x="803" y="375"/>
                    <a:pt x="796" y="370"/>
                  </a:cubicBezTo>
                  <a:cubicBezTo>
                    <a:pt x="792" y="368"/>
                    <a:pt x="788" y="365"/>
                    <a:pt x="785" y="362"/>
                  </a:cubicBezTo>
                  <a:cubicBezTo>
                    <a:pt x="782" y="361"/>
                    <a:pt x="780" y="359"/>
                    <a:pt x="778" y="357"/>
                  </a:cubicBezTo>
                  <a:cubicBezTo>
                    <a:pt x="777" y="357"/>
                    <a:pt x="777" y="357"/>
                    <a:pt x="777" y="356"/>
                  </a:cubicBezTo>
                  <a:cubicBezTo>
                    <a:pt x="762" y="345"/>
                    <a:pt x="748" y="332"/>
                    <a:pt x="735" y="318"/>
                  </a:cubicBezTo>
                  <a:cubicBezTo>
                    <a:pt x="724" y="305"/>
                    <a:pt x="714" y="289"/>
                    <a:pt x="703" y="268"/>
                  </a:cubicBezTo>
                  <a:cubicBezTo>
                    <a:pt x="680" y="224"/>
                    <a:pt x="677" y="174"/>
                    <a:pt x="692" y="128"/>
                  </a:cubicBezTo>
                  <a:cubicBezTo>
                    <a:pt x="713" y="61"/>
                    <a:pt x="771" y="15"/>
                    <a:pt x="838" y="0"/>
                  </a:cubicBezTo>
                  <a:cubicBezTo>
                    <a:pt x="760" y="3"/>
                    <a:pt x="687" y="50"/>
                    <a:pt x="663" y="125"/>
                  </a:cubicBezTo>
                  <a:cubicBezTo>
                    <a:pt x="649" y="169"/>
                    <a:pt x="652" y="215"/>
                    <a:pt x="673" y="257"/>
                  </a:cubicBezTo>
                  <a:cubicBezTo>
                    <a:pt x="683" y="277"/>
                    <a:pt x="693" y="292"/>
                    <a:pt x="704" y="303"/>
                  </a:cubicBezTo>
                  <a:cubicBezTo>
                    <a:pt x="716" y="317"/>
                    <a:pt x="729" y="329"/>
                    <a:pt x="743" y="340"/>
                  </a:cubicBezTo>
                  <a:cubicBezTo>
                    <a:pt x="743" y="340"/>
                    <a:pt x="743" y="341"/>
                    <a:pt x="744" y="341"/>
                  </a:cubicBezTo>
                  <a:cubicBezTo>
                    <a:pt x="746" y="342"/>
                    <a:pt x="748" y="344"/>
                    <a:pt x="750" y="346"/>
                  </a:cubicBezTo>
                  <a:cubicBezTo>
                    <a:pt x="754" y="348"/>
                    <a:pt x="757" y="351"/>
                    <a:pt x="761" y="353"/>
                  </a:cubicBezTo>
                  <a:cubicBezTo>
                    <a:pt x="767" y="358"/>
                    <a:pt x="774" y="362"/>
                    <a:pt x="781" y="367"/>
                  </a:cubicBezTo>
                  <a:cubicBezTo>
                    <a:pt x="795" y="375"/>
                    <a:pt x="809" y="384"/>
                    <a:pt x="822" y="392"/>
                  </a:cubicBezTo>
                  <a:cubicBezTo>
                    <a:pt x="850" y="410"/>
                    <a:pt x="879" y="429"/>
                    <a:pt x="900" y="455"/>
                  </a:cubicBezTo>
                  <a:cubicBezTo>
                    <a:pt x="950" y="517"/>
                    <a:pt x="957" y="602"/>
                    <a:pt x="922" y="674"/>
                  </a:cubicBezTo>
                  <a:cubicBezTo>
                    <a:pt x="894" y="734"/>
                    <a:pt x="835" y="783"/>
                    <a:pt x="770" y="797"/>
                  </a:cubicBezTo>
                  <a:cubicBezTo>
                    <a:pt x="688" y="814"/>
                    <a:pt x="607" y="780"/>
                    <a:pt x="555" y="714"/>
                  </a:cubicBezTo>
                  <a:cubicBezTo>
                    <a:pt x="537" y="692"/>
                    <a:pt x="521" y="668"/>
                    <a:pt x="507" y="643"/>
                  </a:cubicBezTo>
                  <a:cubicBezTo>
                    <a:pt x="497" y="623"/>
                    <a:pt x="488" y="611"/>
                    <a:pt x="472" y="597"/>
                  </a:cubicBezTo>
                  <a:cubicBezTo>
                    <a:pt x="460" y="586"/>
                    <a:pt x="441" y="574"/>
                    <a:pt x="425" y="569"/>
                  </a:cubicBezTo>
                  <a:cubicBezTo>
                    <a:pt x="408" y="564"/>
                    <a:pt x="392" y="562"/>
                    <a:pt x="378" y="565"/>
                  </a:cubicBezTo>
                  <a:cubicBezTo>
                    <a:pt x="339" y="573"/>
                    <a:pt x="301" y="603"/>
                    <a:pt x="289" y="642"/>
                  </a:cubicBezTo>
                  <a:cubicBezTo>
                    <a:pt x="276" y="682"/>
                    <a:pt x="280" y="724"/>
                    <a:pt x="282" y="769"/>
                  </a:cubicBezTo>
                  <a:cubicBezTo>
                    <a:pt x="286" y="851"/>
                    <a:pt x="272" y="935"/>
                    <a:pt x="220" y="1001"/>
                  </a:cubicBezTo>
                  <a:cubicBezTo>
                    <a:pt x="167" y="1067"/>
                    <a:pt x="83" y="1092"/>
                    <a:pt x="0" y="1096"/>
                  </a:cubicBezTo>
                  <a:cubicBezTo>
                    <a:pt x="0" y="1160"/>
                    <a:pt x="0" y="1160"/>
                    <a:pt x="0" y="1160"/>
                  </a:cubicBezTo>
                  <a:cubicBezTo>
                    <a:pt x="84" y="1154"/>
                    <a:pt x="167" y="1126"/>
                    <a:pt x="220" y="1059"/>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5" name="Freeform 13">
              <a:extLst>
                <a:ext uri="{FF2B5EF4-FFF2-40B4-BE49-F238E27FC236}">
                  <a16:creationId xmlns:a16="http://schemas.microsoft.com/office/drawing/2014/main" id="{A739E8D3-F51A-4FDA-8959-8311D19A5017}"/>
                </a:ext>
              </a:extLst>
            </p:cNvPr>
            <p:cNvSpPr>
              <a:spLocks/>
            </p:cNvSpPr>
            <p:nvPr/>
          </p:nvSpPr>
          <p:spPr bwMode="auto">
            <a:xfrm>
              <a:off x="4610126" y="1063531"/>
              <a:ext cx="7437479" cy="5745956"/>
            </a:xfrm>
            <a:custGeom>
              <a:avLst/>
              <a:gdLst>
                <a:gd name="T0" fmla="*/ 2000 w 2000"/>
                <a:gd name="T1" fmla="*/ 767 h 1566"/>
                <a:gd name="T2" fmla="*/ 1629 w 2000"/>
                <a:gd name="T3" fmla="*/ 659 h 1566"/>
                <a:gd name="T4" fmla="*/ 1644 w 2000"/>
                <a:gd name="T5" fmla="*/ 314 h 1566"/>
                <a:gd name="T6" fmla="*/ 1666 w 2000"/>
                <a:gd name="T7" fmla="*/ 136 h 1566"/>
                <a:gd name="T8" fmla="*/ 1655 w 2000"/>
                <a:gd name="T9" fmla="*/ 100 h 1566"/>
                <a:gd name="T10" fmla="*/ 1654 w 2000"/>
                <a:gd name="T11" fmla="*/ 96 h 1566"/>
                <a:gd name="T12" fmla="*/ 1632 w 2000"/>
                <a:gd name="T13" fmla="*/ 58 h 1566"/>
                <a:gd name="T14" fmla="*/ 1603 w 2000"/>
                <a:gd name="T15" fmla="*/ 30 h 1566"/>
                <a:gd name="T16" fmla="*/ 1592 w 2000"/>
                <a:gd name="T17" fmla="*/ 22 h 1566"/>
                <a:gd name="T18" fmla="*/ 1568 w 2000"/>
                <a:gd name="T19" fmla="*/ 10 h 1566"/>
                <a:gd name="T20" fmla="*/ 1545 w 2000"/>
                <a:gd name="T21" fmla="*/ 4 h 1566"/>
                <a:gd name="T22" fmla="*/ 1532 w 2000"/>
                <a:gd name="T23" fmla="*/ 1 h 1566"/>
                <a:gd name="T24" fmla="*/ 1507 w 2000"/>
                <a:gd name="T25" fmla="*/ 0 h 1566"/>
                <a:gd name="T26" fmla="*/ 1487 w 2000"/>
                <a:gd name="T27" fmla="*/ 20 h 1566"/>
                <a:gd name="T28" fmla="*/ 1479 w 2000"/>
                <a:gd name="T29" fmla="*/ 30 h 1566"/>
                <a:gd name="T30" fmla="*/ 1461 w 2000"/>
                <a:gd name="T31" fmla="*/ 60 h 1566"/>
                <a:gd name="T32" fmla="*/ 1460 w 2000"/>
                <a:gd name="T33" fmla="*/ 63 h 1566"/>
                <a:gd name="T34" fmla="*/ 1445 w 2000"/>
                <a:gd name="T35" fmla="*/ 124 h 1566"/>
                <a:gd name="T36" fmla="*/ 1445 w 2000"/>
                <a:gd name="T37" fmla="*/ 169 h 1566"/>
                <a:gd name="T38" fmla="*/ 1534 w 2000"/>
                <a:gd name="T39" fmla="*/ 573 h 1566"/>
                <a:gd name="T40" fmla="*/ 1254 w 2000"/>
                <a:gd name="T41" fmla="*/ 704 h 1566"/>
                <a:gd name="T42" fmla="*/ 1016 w 2000"/>
                <a:gd name="T43" fmla="*/ 522 h 1566"/>
                <a:gd name="T44" fmla="*/ 992 w 2000"/>
                <a:gd name="T45" fmla="*/ 484 h 1566"/>
                <a:gd name="T46" fmla="*/ 949 w 2000"/>
                <a:gd name="T47" fmla="*/ 436 h 1566"/>
                <a:gd name="T48" fmla="*/ 837 w 2000"/>
                <a:gd name="T49" fmla="*/ 394 h 1566"/>
                <a:gd name="T50" fmla="*/ 703 w 2000"/>
                <a:gd name="T51" fmla="*/ 662 h 1566"/>
                <a:gd name="T52" fmla="*/ 776 w 2000"/>
                <a:gd name="T53" fmla="*/ 750 h 1566"/>
                <a:gd name="T54" fmla="*/ 784 w 2000"/>
                <a:gd name="T55" fmla="*/ 756 h 1566"/>
                <a:gd name="T56" fmla="*/ 818 w 2000"/>
                <a:gd name="T57" fmla="*/ 778 h 1566"/>
                <a:gd name="T58" fmla="*/ 943 w 2000"/>
                <a:gd name="T59" fmla="*/ 872 h 1566"/>
                <a:gd name="T60" fmla="*/ 806 w 2000"/>
                <a:gd name="T61" fmla="*/ 1236 h 1566"/>
                <a:gd name="T62" fmla="*/ 526 w 2000"/>
                <a:gd name="T63" fmla="*/ 1072 h 1566"/>
                <a:gd name="T64" fmla="*/ 439 w 2000"/>
                <a:gd name="T65" fmla="*/ 994 h 1566"/>
                <a:gd name="T66" fmla="*/ 293 w 2000"/>
                <a:gd name="T67" fmla="*/ 1071 h 1566"/>
                <a:gd name="T68" fmla="*/ 220 w 2000"/>
                <a:gd name="T69" fmla="*/ 1453 h 1566"/>
                <a:gd name="T70" fmla="*/ 0 w 2000"/>
                <a:gd name="T71" fmla="*/ 1566 h 1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00" h="1566">
                  <a:moveTo>
                    <a:pt x="2000" y="1566"/>
                  </a:moveTo>
                  <a:cubicBezTo>
                    <a:pt x="2000" y="767"/>
                    <a:pt x="2000" y="767"/>
                    <a:pt x="2000" y="767"/>
                  </a:cubicBezTo>
                  <a:cubicBezTo>
                    <a:pt x="1947" y="778"/>
                    <a:pt x="1890" y="773"/>
                    <a:pt x="1838" y="755"/>
                  </a:cubicBezTo>
                  <a:cubicBezTo>
                    <a:pt x="1759" y="755"/>
                    <a:pt x="1678" y="723"/>
                    <a:pt x="1629" y="659"/>
                  </a:cubicBezTo>
                  <a:cubicBezTo>
                    <a:pt x="1574" y="589"/>
                    <a:pt x="1573" y="507"/>
                    <a:pt x="1601" y="425"/>
                  </a:cubicBezTo>
                  <a:cubicBezTo>
                    <a:pt x="1614" y="388"/>
                    <a:pt x="1631" y="351"/>
                    <a:pt x="1644" y="314"/>
                  </a:cubicBezTo>
                  <a:cubicBezTo>
                    <a:pt x="1658" y="274"/>
                    <a:pt x="1670" y="235"/>
                    <a:pt x="1671" y="198"/>
                  </a:cubicBezTo>
                  <a:cubicBezTo>
                    <a:pt x="1672" y="175"/>
                    <a:pt x="1671" y="155"/>
                    <a:pt x="1666" y="136"/>
                  </a:cubicBezTo>
                  <a:cubicBezTo>
                    <a:pt x="1664" y="127"/>
                    <a:pt x="1662" y="119"/>
                    <a:pt x="1659" y="111"/>
                  </a:cubicBezTo>
                  <a:cubicBezTo>
                    <a:pt x="1658" y="107"/>
                    <a:pt x="1657" y="103"/>
                    <a:pt x="1655" y="100"/>
                  </a:cubicBezTo>
                  <a:cubicBezTo>
                    <a:pt x="1655" y="98"/>
                    <a:pt x="1655" y="98"/>
                    <a:pt x="1654" y="97"/>
                  </a:cubicBezTo>
                  <a:cubicBezTo>
                    <a:pt x="1654" y="97"/>
                    <a:pt x="1654" y="96"/>
                    <a:pt x="1654" y="96"/>
                  </a:cubicBezTo>
                  <a:cubicBezTo>
                    <a:pt x="1650" y="88"/>
                    <a:pt x="1646" y="80"/>
                    <a:pt x="1641" y="72"/>
                  </a:cubicBezTo>
                  <a:cubicBezTo>
                    <a:pt x="1640" y="70"/>
                    <a:pt x="1630" y="56"/>
                    <a:pt x="1632" y="58"/>
                  </a:cubicBezTo>
                  <a:cubicBezTo>
                    <a:pt x="1624" y="48"/>
                    <a:pt x="1614" y="39"/>
                    <a:pt x="1604" y="31"/>
                  </a:cubicBezTo>
                  <a:cubicBezTo>
                    <a:pt x="1604" y="30"/>
                    <a:pt x="1604" y="30"/>
                    <a:pt x="1603" y="30"/>
                  </a:cubicBezTo>
                  <a:cubicBezTo>
                    <a:pt x="1603" y="29"/>
                    <a:pt x="1602" y="29"/>
                    <a:pt x="1600" y="28"/>
                  </a:cubicBezTo>
                  <a:cubicBezTo>
                    <a:pt x="1597" y="26"/>
                    <a:pt x="1595" y="24"/>
                    <a:pt x="1592" y="22"/>
                  </a:cubicBezTo>
                  <a:cubicBezTo>
                    <a:pt x="1586" y="19"/>
                    <a:pt x="1580" y="16"/>
                    <a:pt x="1574" y="13"/>
                  </a:cubicBezTo>
                  <a:cubicBezTo>
                    <a:pt x="1573" y="12"/>
                    <a:pt x="1570" y="11"/>
                    <a:pt x="1568" y="10"/>
                  </a:cubicBezTo>
                  <a:cubicBezTo>
                    <a:pt x="1567" y="10"/>
                    <a:pt x="1565" y="9"/>
                    <a:pt x="1564" y="9"/>
                  </a:cubicBezTo>
                  <a:cubicBezTo>
                    <a:pt x="1558" y="7"/>
                    <a:pt x="1552" y="5"/>
                    <a:pt x="1545" y="4"/>
                  </a:cubicBezTo>
                  <a:cubicBezTo>
                    <a:pt x="1541" y="3"/>
                    <a:pt x="1537" y="2"/>
                    <a:pt x="1533" y="1"/>
                  </a:cubicBezTo>
                  <a:cubicBezTo>
                    <a:pt x="1533" y="1"/>
                    <a:pt x="1533" y="1"/>
                    <a:pt x="1532" y="1"/>
                  </a:cubicBezTo>
                  <a:cubicBezTo>
                    <a:pt x="1526" y="1"/>
                    <a:pt x="1519" y="0"/>
                    <a:pt x="1513" y="0"/>
                  </a:cubicBezTo>
                  <a:cubicBezTo>
                    <a:pt x="1511" y="0"/>
                    <a:pt x="1509" y="0"/>
                    <a:pt x="1507" y="0"/>
                  </a:cubicBezTo>
                  <a:cubicBezTo>
                    <a:pt x="1506" y="1"/>
                    <a:pt x="1505" y="2"/>
                    <a:pt x="1505" y="2"/>
                  </a:cubicBezTo>
                  <a:cubicBezTo>
                    <a:pt x="1499" y="8"/>
                    <a:pt x="1492" y="13"/>
                    <a:pt x="1487" y="20"/>
                  </a:cubicBezTo>
                  <a:cubicBezTo>
                    <a:pt x="1485" y="22"/>
                    <a:pt x="1484" y="24"/>
                    <a:pt x="1482" y="26"/>
                  </a:cubicBezTo>
                  <a:cubicBezTo>
                    <a:pt x="1481" y="27"/>
                    <a:pt x="1479" y="29"/>
                    <a:pt x="1479" y="30"/>
                  </a:cubicBezTo>
                  <a:cubicBezTo>
                    <a:pt x="1474" y="36"/>
                    <a:pt x="1470" y="43"/>
                    <a:pt x="1467" y="50"/>
                  </a:cubicBezTo>
                  <a:cubicBezTo>
                    <a:pt x="1465" y="53"/>
                    <a:pt x="1463" y="57"/>
                    <a:pt x="1461" y="60"/>
                  </a:cubicBezTo>
                  <a:cubicBezTo>
                    <a:pt x="1461" y="61"/>
                    <a:pt x="1461" y="62"/>
                    <a:pt x="1460" y="62"/>
                  </a:cubicBezTo>
                  <a:cubicBezTo>
                    <a:pt x="1460" y="63"/>
                    <a:pt x="1460" y="63"/>
                    <a:pt x="1460" y="63"/>
                  </a:cubicBezTo>
                  <a:cubicBezTo>
                    <a:pt x="1454" y="80"/>
                    <a:pt x="1449" y="97"/>
                    <a:pt x="1446" y="115"/>
                  </a:cubicBezTo>
                  <a:cubicBezTo>
                    <a:pt x="1446" y="117"/>
                    <a:pt x="1445" y="123"/>
                    <a:pt x="1445" y="124"/>
                  </a:cubicBezTo>
                  <a:cubicBezTo>
                    <a:pt x="1445" y="129"/>
                    <a:pt x="1445" y="134"/>
                    <a:pt x="1444" y="138"/>
                  </a:cubicBezTo>
                  <a:cubicBezTo>
                    <a:pt x="1444" y="149"/>
                    <a:pt x="1444" y="159"/>
                    <a:pt x="1445" y="169"/>
                  </a:cubicBezTo>
                  <a:cubicBezTo>
                    <a:pt x="1447" y="208"/>
                    <a:pt x="1463" y="253"/>
                    <a:pt x="1481" y="290"/>
                  </a:cubicBezTo>
                  <a:cubicBezTo>
                    <a:pt x="1522" y="378"/>
                    <a:pt x="1574" y="474"/>
                    <a:pt x="1534" y="573"/>
                  </a:cubicBezTo>
                  <a:cubicBezTo>
                    <a:pt x="1494" y="669"/>
                    <a:pt x="1402" y="734"/>
                    <a:pt x="1296" y="716"/>
                  </a:cubicBezTo>
                  <a:cubicBezTo>
                    <a:pt x="1282" y="713"/>
                    <a:pt x="1268" y="709"/>
                    <a:pt x="1254" y="704"/>
                  </a:cubicBezTo>
                  <a:cubicBezTo>
                    <a:pt x="1247" y="703"/>
                    <a:pt x="1239" y="702"/>
                    <a:pt x="1231" y="701"/>
                  </a:cubicBezTo>
                  <a:cubicBezTo>
                    <a:pt x="1134" y="684"/>
                    <a:pt x="1065" y="602"/>
                    <a:pt x="1016" y="522"/>
                  </a:cubicBezTo>
                  <a:cubicBezTo>
                    <a:pt x="1011" y="513"/>
                    <a:pt x="1005" y="504"/>
                    <a:pt x="1000" y="495"/>
                  </a:cubicBezTo>
                  <a:cubicBezTo>
                    <a:pt x="997" y="491"/>
                    <a:pt x="994" y="487"/>
                    <a:pt x="992" y="484"/>
                  </a:cubicBezTo>
                  <a:cubicBezTo>
                    <a:pt x="992" y="484"/>
                    <a:pt x="986" y="476"/>
                    <a:pt x="986" y="476"/>
                  </a:cubicBezTo>
                  <a:cubicBezTo>
                    <a:pt x="975" y="462"/>
                    <a:pt x="962" y="448"/>
                    <a:pt x="949" y="436"/>
                  </a:cubicBezTo>
                  <a:cubicBezTo>
                    <a:pt x="925" y="416"/>
                    <a:pt x="889" y="396"/>
                    <a:pt x="859" y="394"/>
                  </a:cubicBezTo>
                  <a:cubicBezTo>
                    <a:pt x="852" y="393"/>
                    <a:pt x="845" y="393"/>
                    <a:pt x="837" y="394"/>
                  </a:cubicBezTo>
                  <a:cubicBezTo>
                    <a:pt x="771" y="409"/>
                    <a:pt x="713" y="455"/>
                    <a:pt x="692" y="521"/>
                  </a:cubicBezTo>
                  <a:cubicBezTo>
                    <a:pt x="677" y="568"/>
                    <a:pt x="679" y="617"/>
                    <a:pt x="703" y="662"/>
                  </a:cubicBezTo>
                  <a:cubicBezTo>
                    <a:pt x="713" y="683"/>
                    <a:pt x="724" y="698"/>
                    <a:pt x="735" y="711"/>
                  </a:cubicBezTo>
                  <a:cubicBezTo>
                    <a:pt x="748" y="725"/>
                    <a:pt x="761" y="738"/>
                    <a:pt x="776" y="750"/>
                  </a:cubicBezTo>
                  <a:cubicBezTo>
                    <a:pt x="777" y="750"/>
                    <a:pt x="777" y="751"/>
                    <a:pt x="777" y="751"/>
                  </a:cubicBezTo>
                  <a:cubicBezTo>
                    <a:pt x="780" y="753"/>
                    <a:pt x="782" y="754"/>
                    <a:pt x="784" y="756"/>
                  </a:cubicBezTo>
                  <a:cubicBezTo>
                    <a:pt x="788" y="759"/>
                    <a:pt x="792" y="761"/>
                    <a:pt x="795" y="764"/>
                  </a:cubicBezTo>
                  <a:cubicBezTo>
                    <a:pt x="803" y="769"/>
                    <a:pt x="810" y="774"/>
                    <a:pt x="818" y="778"/>
                  </a:cubicBezTo>
                  <a:cubicBezTo>
                    <a:pt x="832" y="788"/>
                    <a:pt x="847" y="797"/>
                    <a:pt x="861" y="806"/>
                  </a:cubicBezTo>
                  <a:cubicBezTo>
                    <a:pt x="890" y="824"/>
                    <a:pt x="921" y="845"/>
                    <a:pt x="943" y="872"/>
                  </a:cubicBezTo>
                  <a:cubicBezTo>
                    <a:pt x="997" y="938"/>
                    <a:pt x="1004" y="1029"/>
                    <a:pt x="967" y="1106"/>
                  </a:cubicBezTo>
                  <a:cubicBezTo>
                    <a:pt x="938" y="1169"/>
                    <a:pt x="874" y="1222"/>
                    <a:pt x="806" y="1236"/>
                  </a:cubicBezTo>
                  <a:cubicBezTo>
                    <a:pt x="718" y="1254"/>
                    <a:pt x="632" y="1218"/>
                    <a:pt x="577" y="1148"/>
                  </a:cubicBezTo>
                  <a:cubicBezTo>
                    <a:pt x="557" y="1124"/>
                    <a:pt x="541" y="1099"/>
                    <a:pt x="526" y="1072"/>
                  </a:cubicBezTo>
                  <a:cubicBezTo>
                    <a:pt x="515" y="1051"/>
                    <a:pt x="506" y="1039"/>
                    <a:pt x="489" y="1023"/>
                  </a:cubicBezTo>
                  <a:cubicBezTo>
                    <a:pt x="476" y="1011"/>
                    <a:pt x="455" y="999"/>
                    <a:pt x="439" y="994"/>
                  </a:cubicBezTo>
                  <a:cubicBezTo>
                    <a:pt x="421" y="989"/>
                    <a:pt x="403" y="986"/>
                    <a:pt x="389" y="989"/>
                  </a:cubicBezTo>
                  <a:cubicBezTo>
                    <a:pt x="347" y="998"/>
                    <a:pt x="306" y="1030"/>
                    <a:pt x="293" y="1071"/>
                  </a:cubicBezTo>
                  <a:cubicBezTo>
                    <a:pt x="280" y="1114"/>
                    <a:pt x="284" y="1159"/>
                    <a:pt x="286" y="1207"/>
                  </a:cubicBezTo>
                  <a:cubicBezTo>
                    <a:pt x="290" y="1294"/>
                    <a:pt x="276" y="1383"/>
                    <a:pt x="220" y="1453"/>
                  </a:cubicBezTo>
                  <a:cubicBezTo>
                    <a:pt x="167" y="1520"/>
                    <a:pt x="83" y="1548"/>
                    <a:pt x="0" y="1554"/>
                  </a:cubicBezTo>
                  <a:cubicBezTo>
                    <a:pt x="0" y="1566"/>
                    <a:pt x="0" y="1566"/>
                    <a:pt x="0" y="1566"/>
                  </a:cubicBezTo>
                  <a:lnTo>
                    <a:pt x="2000" y="1566"/>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7" name="Freeform 15">
              <a:extLst>
                <a:ext uri="{FF2B5EF4-FFF2-40B4-BE49-F238E27FC236}">
                  <a16:creationId xmlns:a16="http://schemas.microsoft.com/office/drawing/2014/main" id="{D2191DDE-94B7-4864-96F3-2878A2521461}"/>
                </a:ext>
              </a:extLst>
            </p:cNvPr>
            <p:cNvSpPr>
              <a:spLocks/>
            </p:cNvSpPr>
            <p:nvPr/>
          </p:nvSpPr>
          <p:spPr bwMode="auto">
            <a:xfrm>
              <a:off x="7679253" y="4305332"/>
              <a:ext cx="6975" cy="872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2" y="2"/>
                  </a:cubicBezTo>
                  <a:cubicBezTo>
                    <a:pt x="1" y="1"/>
                    <a:pt x="1" y="1"/>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8" name="Freeform 16">
              <a:extLst>
                <a:ext uri="{FF2B5EF4-FFF2-40B4-BE49-F238E27FC236}">
                  <a16:creationId xmlns:a16="http://schemas.microsoft.com/office/drawing/2014/main" id="{0E1CE513-C7E3-44F8-9CF7-5828DC182271}"/>
                </a:ext>
              </a:extLst>
            </p:cNvPr>
            <p:cNvSpPr>
              <a:spLocks/>
            </p:cNvSpPr>
            <p:nvPr/>
          </p:nvSpPr>
          <p:spPr bwMode="auto">
            <a:xfrm>
              <a:off x="7764702" y="4385549"/>
              <a:ext cx="38364" cy="48828"/>
            </a:xfrm>
            <a:custGeom>
              <a:avLst/>
              <a:gdLst>
                <a:gd name="T0" fmla="*/ 3 w 10"/>
                <a:gd name="T1" fmla="*/ 4 h 13"/>
                <a:gd name="T2" fmla="*/ 3 w 10"/>
                <a:gd name="T3" fmla="*/ 5 h 13"/>
                <a:gd name="T4" fmla="*/ 3 w 10"/>
                <a:gd name="T5" fmla="*/ 4 h 13"/>
              </a:gdLst>
              <a:ahLst/>
              <a:cxnLst>
                <a:cxn ang="0">
                  <a:pos x="T0" y="T1"/>
                </a:cxn>
                <a:cxn ang="0">
                  <a:pos x="T2" y="T3"/>
                </a:cxn>
                <a:cxn ang="0">
                  <a:pos x="T4" y="T5"/>
                </a:cxn>
              </a:cxnLst>
              <a:rect l="0" t="0" r="r" b="b"/>
              <a:pathLst>
                <a:path w="10" h="13">
                  <a:moveTo>
                    <a:pt x="3" y="4"/>
                  </a:moveTo>
                  <a:cubicBezTo>
                    <a:pt x="3" y="5"/>
                    <a:pt x="3" y="5"/>
                    <a:pt x="3" y="5"/>
                  </a:cubicBezTo>
                  <a:cubicBezTo>
                    <a:pt x="10" y="13"/>
                    <a:pt x="0" y="0"/>
                    <a:pt x="3" y="4"/>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9" name="Freeform 17">
              <a:extLst>
                <a:ext uri="{FF2B5EF4-FFF2-40B4-BE49-F238E27FC236}">
                  <a16:creationId xmlns:a16="http://schemas.microsoft.com/office/drawing/2014/main" id="{C1B52D71-6902-4A9D-953C-2A6E6F22FD33}"/>
                </a:ext>
              </a:extLst>
            </p:cNvPr>
            <p:cNvSpPr>
              <a:spLocks/>
            </p:cNvSpPr>
            <p:nvPr/>
          </p:nvSpPr>
          <p:spPr bwMode="auto">
            <a:xfrm>
              <a:off x="7813529" y="4460533"/>
              <a:ext cx="8719" cy="22670"/>
            </a:xfrm>
            <a:custGeom>
              <a:avLst/>
              <a:gdLst>
                <a:gd name="T0" fmla="*/ 0 w 2"/>
                <a:gd name="T1" fmla="*/ 0 h 6"/>
                <a:gd name="T2" fmla="*/ 1 w 2"/>
                <a:gd name="T3" fmla="*/ 4 h 6"/>
                <a:gd name="T4" fmla="*/ 0 w 2"/>
                <a:gd name="T5" fmla="*/ 0 h 6"/>
              </a:gdLst>
              <a:ahLst/>
              <a:cxnLst>
                <a:cxn ang="0">
                  <a:pos x="T0" y="T1"/>
                </a:cxn>
                <a:cxn ang="0">
                  <a:pos x="T2" y="T3"/>
                </a:cxn>
                <a:cxn ang="0">
                  <a:pos x="T4" y="T5"/>
                </a:cxn>
              </a:cxnLst>
              <a:rect l="0" t="0" r="r" b="b"/>
              <a:pathLst>
                <a:path w="2" h="6">
                  <a:moveTo>
                    <a:pt x="0" y="0"/>
                  </a:moveTo>
                  <a:cubicBezTo>
                    <a:pt x="0" y="1"/>
                    <a:pt x="1" y="2"/>
                    <a:pt x="1" y="4"/>
                  </a:cubicBezTo>
                  <a:cubicBezTo>
                    <a:pt x="2" y="5"/>
                    <a:pt x="2" y="6"/>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24" name="Freeform 22">
              <a:extLst>
                <a:ext uri="{FF2B5EF4-FFF2-40B4-BE49-F238E27FC236}">
                  <a16:creationId xmlns:a16="http://schemas.microsoft.com/office/drawing/2014/main" id="{1372FDED-2F01-4F57-85EA-3B3FB340C8F7}"/>
                </a:ext>
              </a:extLst>
            </p:cNvPr>
            <p:cNvSpPr>
              <a:spLocks/>
            </p:cNvSpPr>
            <p:nvPr/>
          </p:nvSpPr>
          <p:spPr bwMode="auto">
            <a:xfrm>
              <a:off x="7836199" y="4512849"/>
              <a:ext cx="8719" cy="64523"/>
            </a:xfrm>
            <a:custGeom>
              <a:avLst/>
              <a:gdLst>
                <a:gd name="T0" fmla="*/ 0 w 2"/>
                <a:gd name="T1" fmla="*/ 9 h 17"/>
                <a:gd name="T2" fmla="*/ 0 w 2"/>
                <a:gd name="T3" fmla="*/ 9 h 17"/>
              </a:gdLst>
              <a:ahLst/>
              <a:cxnLst>
                <a:cxn ang="0">
                  <a:pos x="T0" y="T1"/>
                </a:cxn>
                <a:cxn ang="0">
                  <a:pos x="T2" y="T3"/>
                </a:cxn>
              </a:cxnLst>
              <a:rect l="0" t="0" r="r" b="b"/>
              <a:pathLst>
                <a:path w="2" h="17">
                  <a:moveTo>
                    <a:pt x="0" y="9"/>
                  </a:moveTo>
                  <a:cubicBezTo>
                    <a:pt x="2" y="17"/>
                    <a:pt x="0" y="0"/>
                    <a:pt x="0" y="9"/>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25" name="Freeform 23">
              <a:extLst>
                <a:ext uri="{FF2B5EF4-FFF2-40B4-BE49-F238E27FC236}">
                  <a16:creationId xmlns:a16="http://schemas.microsoft.com/office/drawing/2014/main" id="{58432144-048A-450A-803E-FA1EE070B23F}"/>
                </a:ext>
              </a:extLst>
            </p:cNvPr>
            <p:cNvSpPr>
              <a:spLocks/>
            </p:cNvSpPr>
            <p:nvPr/>
          </p:nvSpPr>
          <p:spPr bwMode="auto">
            <a:xfrm>
              <a:off x="7806554" y="4802326"/>
              <a:ext cx="3488" cy="8720"/>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0" y="0"/>
                    <a:pt x="0" y="1"/>
                    <a:pt x="0" y="2"/>
                  </a:cubicBezTo>
                  <a:cubicBezTo>
                    <a:pt x="0" y="1"/>
                    <a:pt x="0" y="0"/>
                    <a:pt x="1"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35" name="Freeform 33">
              <a:extLst>
                <a:ext uri="{FF2B5EF4-FFF2-40B4-BE49-F238E27FC236}">
                  <a16:creationId xmlns:a16="http://schemas.microsoft.com/office/drawing/2014/main" id="{52D9EEB1-BD4E-41B3-B042-4E5809E81B3A}"/>
                </a:ext>
              </a:extLst>
            </p:cNvPr>
            <p:cNvSpPr>
              <a:spLocks/>
            </p:cNvSpPr>
            <p:nvPr/>
          </p:nvSpPr>
          <p:spPr bwMode="auto">
            <a:xfrm>
              <a:off x="7719362" y="4893006"/>
              <a:ext cx="38364" cy="52315"/>
            </a:xfrm>
            <a:custGeom>
              <a:avLst/>
              <a:gdLst>
                <a:gd name="T0" fmla="*/ 6 w 10"/>
                <a:gd name="T1" fmla="*/ 5 h 14"/>
                <a:gd name="T2" fmla="*/ 6 w 10"/>
                <a:gd name="T3" fmla="*/ 5 h 14"/>
                <a:gd name="T4" fmla="*/ 6 w 10"/>
                <a:gd name="T5" fmla="*/ 5 h 14"/>
              </a:gdLst>
              <a:ahLst/>
              <a:cxnLst>
                <a:cxn ang="0">
                  <a:pos x="T0" y="T1"/>
                </a:cxn>
                <a:cxn ang="0">
                  <a:pos x="T2" y="T3"/>
                </a:cxn>
                <a:cxn ang="0">
                  <a:pos x="T4" y="T5"/>
                </a:cxn>
              </a:cxnLst>
              <a:rect l="0" t="0" r="r" b="b"/>
              <a:pathLst>
                <a:path w="10" h="14">
                  <a:moveTo>
                    <a:pt x="6" y="5"/>
                  </a:moveTo>
                  <a:cubicBezTo>
                    <a:pt x="6" y="5"/>
                    <a:pt x="6" y="5"/>
                    <a:pt x="6" y="5"/>
                  </a:cubicBezTo>
                  <a:cubicBezTo>
                    <a:pt x="0" y="14"/>
                    <a:pt x="10" y="0"/>
                    <a:pt x="6"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36" name="Freeform 34">
              <a:extLst>
                <a:ext uri="{FF2B5EF4-FFF2-40B4-BE49-F238E27FC236}">
                  <a16:creationId xmlns:a16="http://schemas.microsoft.com/office/drawing/2014/main" id="{88427EE0-F14C-4E61-A7F8-954A8A194C6C}"/>
                </a:ext>
              </a:extLst>
            </p:cNvPr>
            <p:cNvSpPr>
              <a:spLocks/>
            </p:cNvSpPr>
            <p:nvPr/>
          </p:nvSpPr>
          <p:spPr bwMode="auto">
            <a:xfrm>
              <a:off x="10016000" y="1053069"/>
              <a:ext cx="26157" cy="19183"/>
            </a:xfrm>
            <a:custGeom>
              <a:avLst/>
              <a:gdLst>
                <a:gd name="T0" fmla="*/ 0 w 7"/>
                <a:gd name="T1" fmla="*/ 5 h 5"/>
                <a:gd name="T2" fmla="*/ 2 w 7"/>
                <a:gd name="T3" fmla="*/ 4 h 5"/>
                <a:gd name="T4" fmla="*/ 0 w 7"/>
                <a:gd name="T5" fmla="*/ 5 h 5"/>
              </a:gdLst>
              <a:ahLst/>
              <a:cxnLst>
                <a:cxn ang="0">
                  <a:pos x="T0" y="T1"/>
                </a:cxn>
                <a:cxn ang="0">
                  <a:pos x="T2" y="T3"/>
                </a:cxn>
                <a:cxn ang="0">
                  <a:pos x="T4" y="T5"/>
                </a:cxn>
              </a:cxnLst>
              <a:rect l="0" t="0" r="r" b="b"/>
              <a:pathLst>
                <a:path w="7" h="5">
                  <a:moveTo>
                    <a:pt x="0" y="5"/>
                  </a:moveTo>
                  <a:cubicBezTo>
                    <a:pt x="1" y="5"/>
                    <a:pt x="2" y="4"/>
                    <a:pt x="2" y="4"/>
                  </a:cubicBezTo>
                  <a:cubicBezTo>
                    <a:pt x="5" y="2"/>
                    <a:pt x="7" y="0"/>
                    <a:pt x="0"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37" name="Freeform 35">
              <a:extLst>
                <a:ext uri="{FF2B5EF4-FFF2-40B4-BE49-F238E27FC236}">
                  <a16:creationId xmlns:a16="http://schemas.microsoft.com/office/drawing/2014/main" id="{6528148B-DF9B-4C38-9A0C-54575B6D12B3}"/>
                </a:ext>
              </a:extLst>
            </p:cNvPr>
            <p:cNvSpPr>
              <a:spLocks/>
            </p:cNvSpPr>
            <p:nvPr/>
          </p:nvSpPr>
          <p:spPr bwMode="auto">
            <a:xfrm>
              <a:off x="10370000" y="958901"/>
              <a:ext cx="74985" cy="6975"/>
            </a:xfrm>
            <a:custGeom>
              <a:avLst/>
              <a:gdLst>
                <a:gd name="T0" fmla="*/ 11 w 20"/>
                <a:gd name="T1" fmla="*/ 1 h 2"/>
                <a:gd name="T2" fmla="*/ 12 w 20"/>
                <a:gd name="T3" fmla="*/ 2 h 2"/>
                <a:gd name="T4" fmla="*/ 11 w 20"/>
                <a:gd name="T5" fmla="*/ 1 h 2"/>
              </a:gdLst>
              <a:ahLst/>
              <a:cxnLst>
                <a:cxn ang="0">
                  <a:pos x="T0" y="T1"/>
                </a:cxn>
                <a:cxn ang="0">
                  <a:pos x="T2" y="T3"/>
                </a:cxn>
                <a:cxn ang="0">
                  <a:pos x="T4" y="T5"/>
                </a:cxn>
              </a:cxnLst>
              <a:rect l="0" t="0" r="r" b="b"/>
              <a:pathLst>
                <a:path w="20" h="2">
                  <a:moveTo>
                    <a:pt x="11" y="1"/>
                  </a:moveTo>
                  <a:cubicBezTo>
                    <a:pt x="11" y="2"/>
                    <a:pt x="11" y="2"/>
                    <a:pt x="12" y="2"/>
                  </a:cubicBezTo>
                  <a:cubicBezTo>
                    <a:pt x="20" y="2"/>
                    <a:pt x="0" y="0"/>
                    <a:pt x="11"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38" name="Freeform 36">
              <a:extLst>
                <a:ext uri="{FF2B5EF4-FFF2-40B4-BE49-F238E27FC236}">
                  <a16:creationId xmlns:a16="http://schemas.microsoft.com/office/drawing/2014/main" id="{49D596B3-03BA-4C41-A266-B29CFD5867EC}"/>
                </a:ext>
              </a:extLst>
            </p:cNvPr>
            <p:cNvSpPr>
              <a:spLocks/>
            </p:cNvSpPr>
            <p:nvPr/>
          </p:nvSpPr>
          <p:spPr bwMode="auto">
            <a:xfrm>
              <a:off x="10122374" y="997266"/>
              <a:ext cx="22669" cy="10463"/>
            </a:xfrm>
            <a:custGeom>
              <a:avLst/>
              <a:gdLst>
                <a:gd name="T0" fmla="*/ 1 w 6"/>
                <a:gd name="T1" fmla="*/ 3 h 3"/>
                <a:gd name="T2" fmla="*/ 6 w 6"/>
                <a:gd name="T3" fmla="*/ 0 h 3"/>
                <a:gd name="T4" fmla="*/ 1 w 6"/>
                <a:gd name="T5" fmla="*/ 3 h 3"/>
              </a:gdLst>
              <a:ahLst/>
              <a:cxnLst>
                <a:cxn ang="0">
                  <a:pos x="T0" y="T1"/>
                </a:cxn>
                <a:cxn ang="0">
                  <a:pos x="T2" y="T3"/>
                </a:cxn>
                <a:cxn ang="0">
                  <a:pos x="T4" y="T5"/>
                </a:cxn>
              </a:cxnLst>
              <a:rect l="0" t="0" r="r" b="b"/>
              <a:pathLst>
                <a:path w="6" h="3">
                  <a:moveTo>
                    <a:pt x="1" y="3"/>
                  </a:moveTo>
                  <a:cubicBezTo>
                    <a:pt x="3" y="2"/>
                    <a:pt x="4" y="1"/>
                    <a:pt x="6" y="0"/>
                  </a:cubicBezTo>
                  <a:cubicBezTo>
                    <a:pt x="0" y="3"/>
                    <a:pt x="0" y="3"/>
                    <a:pt x="1" y="3"/>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39" name="Freeform 37">
              <a:extLst>
                <a:ext uri="{FF2B5EF4-FFF2-40B4-BE49-F238E27FC236}">
                  <a16:creationId xmlns:a16="http://schemas.microsoft.com/office/drawing/2014/main" id="{FFC03970-BACB-40BF-9052-9FD14CA1F8DA}"/>
                </a:ext>
              </a:extLst>
            </p:cNvPr>
            <p:cNvSpPr>
              <a:spLocks/>
            </p:cNvSpPr>
            <p:nvPr/>
          </p:nvSpPr>
          <p:spPr bwMode="auto">
            <a:xfrm>
              <a:off x="10539152" y="997266"/>
              <a:ext cx="22669" cy="10463"/>
            </a:xfrm>
            <a:custGeom>
              <a:avLst/>
              <a:gdLst>
                <a:gd name="T0" fmla="*/ 2 w 6"/>
                <a:gd name="T1" fmla="*/ 1 h 3"/>
                <a:gd name="T2" fmla="*/ 6 w 6"/>
                <a:gd name="T3" fmla="*/ 3 h 3"/>
                <a:gd name="T4" fmla="*/ 2 w 6"/>
                <a:gd name="T5" fmla="*/ 1 h 3"/>
              </a:gdLst>
              <a:ahLst/>
              <a:cxnLst>
                <a:cxn ang="0">
                  <a:pos x="T0" y="T1"/>
                </a:cxn>
                <a:cxn ang="0">
                  <a:pos x="T2" y="T3"/>
                </a:cxn>
                <a:cxn ang="0">
                  <a:pos x="T4" y="T5"/>
                </a:cxn>
              </a:cxnLst>
              <a:rect l="0" t="0" r="r" b="b"/>
              <a:pathLst>
                <a:path w="6" h="3">
                  <a:moveTo>
                    <a:pt x="2" y="1"/>
                  </a:moveTo>
                  <a:cubicBezTo>
                    <a:pt x="3" y="1"/>
                    <a:pt x="5" y="2"/>
                    <a:pt x="6" y="3"/>
                  </a:cubicBezTo>
                  <a:cubicBezTo>
                    <a:pt x="1" y="0"/>
                    <a:pt x="0" y="0"/>
                    <a:pt x="2"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0" name="Freeform 38">
              <a:extLst>
                <a:ext uri="{FF2B5EF4-FFF2-40B4-BE49-F238E27FC236}">
                  <a16:creationId xmlns:a16="http://schemas.microsoft.com/office/drawing/2014/main" id="{692F95B4-8153-436D-8D8F-6AD775E57C8C}"/>
                </a:ext>
              </a:extLst>
            </p:cNvPr>
            <p:cNvSpPr>
              <a:spLocks/>
            </p:cNvSpPr>
            <p:nvPr/>
          </p:nvSpPr>
          <p:spPr bwMode="auto">
            <a:xfrm>
              <a:off x="10265369" y="962389"/>
              <a:ext cx="22669" cy="3488"/>
            </a:xfrm>
            <a:custGeom>
              <a:avLst/>
              <a:gdLst>
                <a:gd name="T0" fmla="*/ 0 w 6"/>
                <a:gd name="T1" fmla="*/ 1 h 1"/>
                <a:gd name="T2" fmla="*/ 5 w 6"/>
                <a:gd name="T3" fmla="*/ 0 h 1"/>
                <a:gd name="T4" fmla="*/ 0 w 6"/>
                <a:gd name="T5" fmla="*/ 1 h 1"/>
              </a:gdLst>
              <a:ahLst/>
              <a:cxnLst>
                <a:cxn ang="0">
                  <a:pos x="T0" y="T1"/>
                </a:cxn>
                <a:cxn ang="0">
                  <a:pos x="T2" y="T3"/>
                </a:cxn>
                <a:cxn ang="0">
                  <a:pos x="T4" y="T5"/>
                </a:cxn>
              </a:cxnLst>
              <a:rect l="0" t="0" r="r" b="b"/>
              <a:pathLst>
                <a:path w="6" h="1">
                  <a:moveTo>
                    <a:pt x="0" y="1"/>
                  </a:moveTo>
                  <a:cubicBezTo>
                    <a:pt x="2" y="1"/>
                    <a:pt x="3" y="1"/>
                    <a:pt x="5" y="0"/>
                  </a:cubicBezTo>
                  <a:cubicBezTo>
                    <a:pt x="6" y="0"/>
                    <a:pt x="5" y="0"/>
                    <a:pt x="0"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1" name="Freeform 39">
              <a:extLst>
                <a:ext uri="{FF2B5EF4-FFF2-40B4-BE49-F238E27FC236}">
                  <a16:creationId xmlns:a16="http://schemas.microsoft.com/office/drawing/2014/main" id="{D1A77FB8-25C9-4F7B-9996-111FFA036013}"/>
                </a:ext>
              </a:extLst>
            </p:cNvPr>
            <p:cNvSpPr>
              <a:spLocks/>
            </p:cNvSpPr>
            <p:nvPr/>
          </p:nvSpPr>
          <p:spPr bwMode="auto">
            <a:xfrm>
              <a:off x="10860018" y="1300694"/>
              <a:ext cx="26157" cy="57547"/>
            </a:xfrm>
            <a:custGeom>
              <a:avLst/>
              <a:gdLst>
                <a:gd name="T0" fmla="*/ 3 w 7"/>
                <a:gd name="T1" fmla="*/ 6 h 15"/>
                <a:gd name="T2" fmla="*/ 3 w 7"/>
                <a:gd name="T3" fmla="*/ 6 h 15"/>
              </a:gdLst>
              <a:ahLst/>
              <a:cxnLst>
                <a:cxn ang="0">
                  <a:pos x="T0" y="T1"/>
                </a:cxn>
                <a:cxn ang="0">
                  <a:pos x="T2" y="T3"/>
                </a:cxn>
              </a:cxnLst>
              <a:rect l="0" t="0" r="r" b="b"/>
              <a:pathLst>
                <a:path w="7" h="15">
                  <a:moveTo>
                    <a:pt x="3" y="6"/>
                  </a:moveTo>
                  <a:cubicBezTo>
                    <a:pt x="7" y="15"/>
                    <a:pt x="0" y="0"/>
                    <a:pt x="3" y="6"/>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3" name="Freeform 41">
              <a:extLst>
                <a:ext uri="{FF2B5EF4-FFF2-40B4-BE49-F238E27FC236}">
                  <a16:creationId xmlns:a16="http://schemas.microsoft.com/office/drawing/2014/main" id="{BF29A200-3C94-4CAC-BE55-E3F6F127942F}"/>
                </a:ext>
              </a:extLst>
            </p:cNvPr>
            <p:cNvSpPr>
              <a:spLocks/>
            </p:cNvSpPr>
            <p:nvPr/>
          </p:nvSpPr>
          <p:spPr bwMode="auto">
            <a:xfrm>
              <a:off x="10785034" y="1180370"/>
              <a:ext cx="6975" cy="872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1" y="1"/>
                    <a:pt x="2" y="2"/>
                  </a:cubicBezTo>
                  <a:cubicBezTo>
                    <a:pt x="1" y="1"/>
                    <a:pt x="0" y="0"/>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4" name="Freeform 42">
              <a:extLst>
                <a:ext uri="{FF2B5EF4-FFF2-40B4-BE49-F238E27FC236}">
                  <a16:creationId xmlns:a16="http://schemas.microsoft.com/office/drawing/2014/main" id="{2576D055-45BB-489E-A874-382387F9C3CC}"/>
                </a:ext>
              </a:extLst>
            </p:cNvPr>
            <p:cNvSpPr>
              <a:spLocks/>
            </p:cNvSpPr>
            <p:nvPr/>
          </p:nvSpPr>
          <p:spPr bwMode="auto">
            <a:xfrm>
              <a:off x="10668196" y="1063532"/>
              <a:ext cx="26157" cy="19183"/>
            </a:xfrm>
            <a:custGeom>
              <a:avLst/>
              <a:gdLst>
                <a:gd name="T0" fmla="*/ 3 w 7"/>
                <a:gd name="T1" fmla="*/ 2 h 5"/>
                <a:gd name="T2" fmla="*/ 3 w 7"/>
                <a:gd name="T3" fmla="*/ 2 h 5"/>
              </a:gdLst>
              <a:ahLst/>
              <a:cxnLst>
                <a:cxn ang="0">
                  <a:pos x="T0" y="T1"/>
                </a:cxn>
                <a:cxn ang="0">
                  <a:pos x="T2" y="T3"/>
                </a:cxn>
              </a:cxnLst>
              <a:rect l="0" t="0" r="r" b="b"/>
              <a:pathLst>
                <a:path w="7" h="5">
                  <a:moveTo>
                    <a:pt x="3" y="2"/>
                  </a:moveTo>
                  <a:cubicBezTo>
                    <a:pt x="7" y="5"/>
                    <a:pt x="0" y="0"/>
                    <a:pt x="3" y="2"/>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5" name="Freeform 43">
              <a:extLst>
                <a:ext uri="{FF2B5EF4-FFF2-40B4-BE49-F238E27FC236}">
                  <a16:creationId xmlns:a16="http://schemas.microsoft.com/office/drawing/2014/main" id="{5D32B454-6BEC-425B-B261-4ED985D161B5}"/>
                </a:ext>
              </a:extLst>
            </p:cNvPr>
            <p:cNvSpPr>
              <a:spLocks/>
            </p:cNvSpPr>
            <p:nvPr/>
          </p:nvSpPr>
          <p:spPr bwMode="auto">
            <a:xfrm>
              <a:off x="4979788" y="6143340"/>
              <a:ext cx="6975" cy="3488"/>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0" y="1"/>
                    <a:pt x="1" y="1"/>
                    <a:pt x="2" y="0"/>
                  </a:cubicBezTo>
                  <a:cubicBezTo>
                    <a:pt x="1" y="1"/>
                    <a:pt x="1" y="1"/>
                    <a:pt x="0"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8" name="Freeform 46">
              <a:extLst>
                <a:ext uri="{FF2B5EF4-FFF2-40B4-BE49-F238E27FC236}">
                  <a16:creationId xmlns:a16="http://schemas.microsoft.com/office/drawing/2014/main" id="{77FA2F4B-8DA2-4EC2-B276-FEC43D89737C}"/>
                </a:ext>
              </a:extLst>
            </p:cNvPr>
            <p:cNvSpPr>
              <a:spLocks/>
            </p:cNvSpPr>
            <p:nvPr/>
          </p:nvSpPr>
          <p:spPr bwMode="auto">
            <a:xfrm>
              <a:off x="9925320" y="1147236"/>
              <a:ext cx="15694" cy="19183"/>
            </a:xfrm>
            <a:custGeom>
              <a:avLst/>
              <a:gdLst>
                <a:gd name="T0" fmla="*/ 0 w 4"/>
                <a:gd name="T1" fmla="*/ 5 h 5"/>
                <a:gd name="T2" fmla="*/ 2 w 4"/>
                <a:gd name="T3" fmla="*/ 3 h 5"/>
                <a:gd name="T4" fmla="*/ 0 w 4"/>
                <a:gd name="T5" fmla="*/ 5 h 5"/>
              </a:gdLst>
              <a:ahLst/>
              <a:cxnLst>
                <a:cxn ang="0">
                  <a:pos x="T0" y="T1"/>
                </a:cxn>
                <a:cxn ang="0">
                  <a:pos x="T2" y="T3"/>
                </a:cxn>
                <a:cxn ang="0">
                  <a:pos x="T4" y="T5"/>
                </a:cxn>
              </a:cxnLst>
              <a:rect l="0" t="0" r="r" b="b"/>
              <a:pathLst>
                <a:path w="4" h="5">
                  <a:moveTo>
                    <a:pt x="0" y="5"/>
                  </a:moveTo>
                  <a:cubicBezTo>
                    <a:pt x="1" y="5"/>
                    <a:pt x="1" y="4"/>
                    <a:pt x="2" y="3"/>
                  </a:cubicBezTo>
                  <a:cubicBezTo>
                    <a:pt x="4" y="1"/>
                    <a:pt x="4" y="0"/>
                    <a:pt x="0"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0" name="Freeform 48">
              <a:extLst>
                <a:ext uri="{FF2B5EF4-FFF2-40B4-BE49-F238E27FC236}">
                  <a16:creationId xmlns:a16="http://schemas.microsoft.com/office/drawing/2014/main" id="{562CBDCE-1918-4CC5-AE1C-76B018F38326}"/>
                </a:ext>
              </a:extLst>
            </p:cNvPr>
            <p:cNvSpPr>
              <a:spLocks/>
            </p:cNvSpPr>
            <p:nvPr/>
          </p:nvSpPr>
          <p:spPr bwMode="auto">
            <a:xfrm>
              <a:off x="5107089" y="6063123"/>
              <a:ext cx="15694" cy="8720"/>
            </a:xfrm>
            <a:custGeom>
              <a:avLst/>
              <a:gdLst>
                <a:gd name="T0" fmla="*/ 4 w 4"/>
                <a:gd name="T1" fmla="*/ 0 h 2"/>
                <a:gd name="T2" fmla="*/ 1 w 4"/>
                <a:gd name="T3" fmla="*/ 2 h 2"/>
                <a:gd name="T4" fmla="*/ 4 w 4"/>
                <a:gd name="T5" fmla="*/ 0 h 2"/>
              </a:gdLst>
              <a:ahLst/>
              <a:cxnLst>
                <a:cxn ang="0">
                  <a:pos x="T0" y="T1"/>
                </a:cxn>
                <a:cxn ang="0">
                  <a:pos x="T2" y="T3"/>
                </a:cxn>
                <a:cxn ang="0">
                  <a:pos x="T4" y="T5"/>
                </a:cxn>
              </a:cxnLst>
              <a:rect l="0" t="0" r="r" b="b"/>
              <a:pathLst>
                <a:path w="4" h="2">
                  <a:moveTo>
                    <a:pt x="4" y="0"/>
                  </a:moveTo>
                  <a:cubicBezTo>
                    <a:pt x="3" y="1"/>
                    <a:pt x="2" y="1"/>
                    <a:pt x="1" y="2"/>
                  </a:cubicBezTo>
                  <a:cubicBezTo>
                    <a:pt x="0" y="2"/>
                    <a:pt x="1" y="2"/>
                    <a:pt x="4"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1" name="Freeform 49">
              <a:extLst>
                <a:ext uri="{FF2B5EF4-FFF2-40B4-BE49-F238E27FC236}">
                  <a16:creationId xmlns:a16="http://schemas.microsoft.com/office/drawing/2014/main" id="{A9F09E65-5CB3-4A0F-BCC9-188BE1D6ADA5}"/>
                </a:ext>
              </a:extLst>
            </p:cNvPr>
            <p:cNvSpPr>
              <a:spLocks/>
            </p:cNvSpPr>
            <p:nvPr/>
          </p:nvSpPr>
          <p:spPr bwMode="auto">
            <a:xfrm>
              <a:off x="9804995" y="1471591"/>
              <a:ext cx="3488" cy="13951"/>
            </a:xfrm>
            <a:custGeom>
              <a:avLst/>
              <a:gdLst>
                <a:gd name="T0" fmla="*/ 0 w 1"/>
                <a:gd name="T1" fmla="*/ 4 h 4"/>
                <a:gd name="T2" fmla="*/ 1 w 1"/>
                <a:gd name="T3" fmla="*/ 1 h 4"/>
                <a:gd name="T4" fmla="*/ 0 w 1"/>
                <a:gd name="T5" fmla="*/ 4 h 4"/>
              </a:gdLst>
              <a:ahLst/>
              <a:cxnLst>
                <a:cxn ang="0">
                  <a:pos x="T0" y="T1"/>
                </a:cxn>
                <a:cxn ang="0">
                  <a:pos x="T2" y="T3"/>
                </a:cxn>
                <a:cxn ang="0">
                  <a:pos x="T4" y="T5"/>
                </a:cxn>
              </a:cxnLst>
              <a:rect l="0" t="0" r="r" b="b"/>
              <a:pathLst>
                <a:path w="1" h="4">
                  <a:moveTo>
                    <a:pt x="0" y="4"/>
                  </a:moveTo>
                  <a:cubicBezTo>
                    <a:pt x="0" y="3"/>
                    <a:pt x="0" y="2"/>
                    <a:pt x="1" y="1"/>
                  </a:cubicBezTo>
                  <a:cubicBezTo>
                    <a:pt x="1" y="0"/>
                    <a:pt x="1" y="0"/>
                    <a:pt x="0" y="4"/>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2" name="Freeform 50">
              <a:extLst>
                <a:ext uri="{FF2B5EF4-FFF2-40B4-BE49-F238E27FC236}">
                  <a16:creationId xmlns:a16="http://schemas.microsoft.com/office/drawing/2014/main" id="{32AC4B37-381D-4B35-9544-F1246B1C2BCD}"/>
                </a:ext>
              </a:extLst>
            </p:cNvPr>
            <p:cNvSpPr>
              <a:spLocks/>
            </p:cNvSpPr>
            <p:nvPr/>
          </p:nvSpPr>
          <p:spPr bwMode="auto">
            <a:xfrm>
              <a:off x="9846848" y="1251867"/>
              <a:ext cx="22669" cy="61035"/>
            </a:xfrm>
            <a:custGeom>
              <a:avLst/>
              <a:gdLst>
                <a:gd name="T0" fmla="*/ 3 w 6"/>
                <a:gd name="T1" fmla="*/ 10 h 16"/>
                <a:gd name="T2" fmla="*/ 3 w 6"/>
                <a:gd name="T3" fmla="*/ 10 h 16"/>
              </a:gdLst>
              <a:ahLst/>
              <a:cxnLst>
                <a:cxn ang="0">
                  <a:pos x="T0" y="T1"/>
                </a:cxn>
                <a:cxn ang="0">
                  <a:pos x="T2" y="T3"/>
                </a:cxn>
              </a:cxnLst>
              <a:rect l="0" t="0" r="r" b="b"/>
              <a:pathLst>
                <a:path w="6" h="16">
                  <a:moveTo>
                    <a:pt x="3" y="10"/>
                  </a:moveTo>
                  <a:cubicBezTo>
                    <a:pt x="6" y="0"/>
                    <a:pt x="0" y="16"/>
                    <a:pt x="3" y="1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3" name="Freeform 51">
              <a:extLst>
                <a:ext uri="{FF2B5EF4-FFF2-40B4-BE49-F238E27FC236}">
                  <a16:creationId xmlns:a16="http://schemas.microsoft.com/office/drawing/2014/main" id="{451FF02E-B267-4B4B-8AAE-71192928BB3A}"/>
                </a:ext>
              </a:extLst>
            </p:cNvPr>
            <p:cNvSpPr>
              <a:spLocks/>
            </p:cNvSpPr>
            <p:nvPr/>
          </p:nvSpPr>
          <p:spPr bwMode="auto">
            <a:xfrm>
              <a:off x="7438603" y="3726377"/>
              <a:ext cx="13951" cy="6975"/>
            </a:xfrm>
            <a:custGeom>
              <a:avLst/>
              <a:gdLst>
                <a:gd name="T0" fmla="*/ 1 w 4"/>
                <a:gd name="T1" fmla="*/ 0 h 2"/>
                <a:gd name="T2" fmla="*/ 0 w 4"/>
                <a:gd name="T3" fmla="*/ 0 h 2"/>
                <a:gd name="T4" fmla="*/ 1 w 4"/>
                <a:gd name="T5" fmla="*/ 0 h 2"/>
              </a:gdLst>
              <a:ahLst/>
              <a:cxnLst>
                <a:cxn ang="0">
                  <a:pos x="T0" y="T1"/>
                </a:cxn>
                <a:cxn ang="0">
                  <a:pos x="T2" y="T3"/>
                </a:cxn>
                <a:cxn ang="0">
                  <a:pos x="T4" y="T5"/>
                </a:cxn>
              </a:cxnLst>
              <a:rect l="0" t="0" r="r" b="b"/>
              <a:pathLst>
                <a:path w="4" h="2">
                  <a:moveTo>
                    <a:pt x="1" y="0"/>
                  </a:moveTo>
                  <a:cubicBezTo>
                    <a:pt x="1" y="0"/>
                    <a:pt x="0" y="0"/>
                    <a:pt x="0" y="0"/>
                  </a:cubicBezTo>
                  <a:cubicBezTo>
                    <a:pt x="4" y="2"/>
                    <a:pt x="4" y="2"/>
                    <a:pt x="1"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4" name="Freeform 52">
              <a:extLst>
                <a:ext uri="{FF2B5EF4-FFF2-40B4-BE49-F238E27FC236}">
                  <a16:creationId xmlns:a16="http://schemas.microsoft.com/office/drawing/2014/main" id="{47FA910B-B9B9-4EFA-AFE0-F4E454F37A9D}"/>
                </a:ext>
              </a:extLst>
            </p:cNvPr>
            <p:cNvSpPr>
              <a:spLocks/>
            </p:cNvSpPr>
            <p:nvPr/>
          </p:nvSpPr>
          <p:spPr bwMode="auto">
            <a:xfrm>
              <a:off x="8352376" y="2755057"/>
              <a:ext cx="6975" cy="6975"/>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0"/>
                    <a:pt x="0" y="0"/>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5" name="Freeform 53">
              <a:extLst>
                <a:ext uri="{FF2B5EF4-FFF2-40B4-BE49-F238E27FC236}">
                  <a16:creationId xmlns:a16="http://schemas.microsoft.com/office/drawing/2014/main" id="{E836B1B5-B94C-4965-BECF-69A26C1CBAFA}"/>
                </a:ext>
              </a:extLst>
            </p:cNvPr>
            <p:cNvSpPr>
              <a:spLocks/>
            </p:cNvSpPr>
            <p:nvPr/>
          </p:nvSpPr>
          <p:spPr bwMode="auto">
            <a:xfrm>
              <a:off x="4580449" y="6377015"/>
              <a:ext cx="90680" cy="33134"/>
            </a:xfrm>
            <a:custGeom>
              <a:avLst/>
              <a:gdLst>
                <a:gd name="T0" fmla="*/ 0 w 24"/>
                <a:gd name="T1" fmla="*/ 9 h 9"/>
                <a:gd name="T2" fmla="*/ 0 w 24"/>
                <a:gd name="T3" fmla="*/ 1 h 9"/>
                <a:gd name="T4" fmla="*/ 24 w 24"/>
                <a:gd name="T5" fmla="*/ 0 h 9"/>
                <a:gd name="T6" fmla="*/ 24 w 24"/>
                <a:gd name="T7" fmla="*/ 8 h 9"/>
                <a:gd name="T8" fmla="*/ 0 w 24"/>
                <a:gd name="T9" fmla="*/ 9 h 9"/>
              </a:gdLst>
              <a:ahLst/>
              <a:cxnLst>
                <a:cxn ang="0">
                  <a:pos x="T0" y="T1"/>
                </a:cxn>
                <a:cxn ang="0">
                  <a:pos x="T2" y="T3"/>
                </a:cxn>
                <a:cxn ang="0">
                  <a:pos x="T4" y="T5"/>
                </a:cxn>
                <a:cxn ang="0">
                  <a:pos x="T6" y="T7"/>
                </a:cxn>
                <a:cxn ang="0">
                  <a:pos x="T8" y="T9"/>
                </a:cxn>
              </a:cxnLst>
              <a:rect l="0" t="0" r="r" b="b"/>
              <a:pathLst>
                <a:path w="24" h="9">
                  <a:moveTo>
                    <a:pt x="0" y="9"/>
                  </a:moveTo>
                  <a:cubicBezTo>
                    <a:pt x="0" y="1"/>
                    <a:pt x="0" y="1"/>
                    <a:pt x="0" y="1"/>
                  </a:cubicBezTo>
                  <a:cubicBezTo>
                    <a:pt x="8" y="1"/>
                    <a:pt x="16" y="1"/>
                    <a:pt x="24" y="0"/>
                  </a:cubicBezTo>
                  <a:cubicBezTo>
                    <a:pt x="24" y="8"/>
                    <a:pt x="24" y="8"/>
                    <a:pt x="24" y="8"/>
                  </a:cubicBezTo>
                  <a:cubicBezTo>
                    <a:pt x="16" y="9"/>
                    <a:pt x="8" y="9"/>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6" name="Freeform 54">
              <a:extLst>
                <a:ext uri="{FF2B5EF4-FFF2-40B4-BE49-F238E27FC236}">
                  <a16:creationId xmlns:a16="http://schemas.microsoft.com/office/drawing/2014/main" id="{AF23CFAF-2C88-46AE-9650-DD2FDBAA2F7A}"/>
                </a:ext>
              </a:extLst>
            </p:cNvPr>
            <p:cNvSpPr>
              <a:spLocks noEditPoints="1"/>
            </p:cNvSpPr>
            <p:nvPr/>
          </p:nvSpPr>
          <p:spPr bwMode="auto">
            <a:xfrm>
              <a:off x="4847256" y="767079"/>
              <a:ext cx="7341569" cy="5616911"/>
            </a:xfrm>
            <a:custGeom>
              <a:avLst/>
              <a:gdLst>
                <a:gd name="T0" fmla="*/ 1 w 1950"/>
                <a:gd name="T1" fmla="*/ 1492 h 1492"/>
                <a:gd name="T2" fmla="*/ 92 w 1950"/>
                <a:gd name="T3" fmla="*/ 1457 h 1492"/>
                <a:gd name="T4" fmla="*/ 156 w 1950"/>
                <a:gd name="T5" fmla="*/ 1385 h 1492"/>
                <a:gd name="T6" fmla="*/ 184 w 1950"/>
                <a:gd name="T7" fmla="*/ 1293 h 1492"/>
                <a:gd name="T8" fmla="*/ 689 w 1950"/>
                <a:gd name="T9" fmla="*/ 1203 h 1492"/>
                <a:gd name="T10" fmla="*/ 640 w 1950"/>
                <a:gd name="T11" fmla="*/ 1200 h 1492"/>
                <a:gd name="T12" fmla="*/ 184 w 1950"/>
                <a:gd name="T13" fmla="*/ 1155 h 1492"/>
                <a:gd name="T14" fmla="*/ 806 w 1950"/>
                <a:gd name="T15" fmla="*/ 1126 h 1492"/>
                <a:gd name="T16" fmla="*/ 529 w 1950"/>
                <a:gd name="T17" fmla="*/ 1112 h 1492"/>
                <a:gd name="T18" fmla="*/ 195 w 1950"/>
                <a:gd name="T19" fmla="*/ 1053 h 1492"/>
                <a:gd name="T20" fmla="*/ 836 w 1950"/>
                <a:gd name="T21" fmla="*/ 1061 h 1492"/>
                <a:gd name="T22" fmla="*/ 497 w 1950"/>
                <a:gd name="T23" fmla="*/ 1076 h 1492"/>
                <a:gd name="T24" fmla="*/ 504 w 1950"/>
                <a:gd name="T25" fmla="*/ 1072 h 1492"/>
                <a:gd name="T26" fmla="*/ 260 w 1950"/>
                <a:gd name="T27" fmla="*/ 981 h 1492"/>
                <a:gd name="T28" fmla="*/ 399 w 1950"/>
                <a:gd name="T29" fmla="*/ 978 h 1492"/>
                <a:gd name="T30" fmla="*/ 822 w 1950"/>
                <a:gd name="T31" fmla="*/ 950 h 1492"/>
                <a:gd name="T32" fmla="*/ 305 w 1950"/>
                <a:gd name="T33" fmla="*/ 962 h 1492"/>
                <a:gd name="T34" fmla="*/ 753 w 1950"/>
                <a:gd name="T35" fmla="*/ 887 h 1492"/>
                <a:gd name="T36" fmla="*/ 672 w 1950"/>
                <a:gd name="T37" fmla="*/ 835 h 1492"/>
                <a:gd name="T38" fmla="*/ 602 w 1950"/>
                <a:gd name="T39" fmla="*/ 768 h 1492"/>
                <a:gd name="T40" fmla="*/ 1725 w 1950"/>
                <a:gd name="T41" fmla="*/ 756 h 1492"/>
                <a:gd name="T42" fmla="*/ 1821 w 1950"/>
                <a:gd name="T43" fmla="*/ 753 h 1492"/>
                <a:gd name="T44" fmla="*/ 1638 w 1950"/>
                <a:gd name="T45" fmla="*/ 713 h 1492"/>
                <a:gd name="T46" fmla="*/ 1908 w 1950"/>
                <a:gd name="T47" fmla="*/ 721 h 1492"/>
                <a:gd name="T48" fmla="*/ 570 w 1950"/>
                <a:gd name="T49" fmla="*/ 713 h 1492"/>
                <a:gd name="T50" fmla="*/ 576 w 1950"/>
                <a:gd name="T51" fmla="*/ 727 h 1492"/>
                <a:gd name="T52" fmla="*/ 1204 w 1950"/>
                <a:gd name="T53" fmla="*/ 713 h 1492"/>
                <a:gd name="T54" fmla="*/ 1253 w 1950"/>
                <a:gd name="T55" fmla="*/ 708 h 1492"/>
                <a:gd name="T56" fmla="*/ 1113 w 1950"/>
                <a:gd name="T57" fmla="*/ 679 h 1492"/>
                <a:gd name="T58" fmla="*/ 1605 w 1950"/>
                <a:gd name="T59" fmla="*/ 677 h 1492"/>
                <a:gd name="T60" fmla="*/ 1332 w 1950"/>
                <a:gd name="T61" fmla="*/ 653 h 1492"/>
                <a:gd name="T62" fmla="*/ 559 w 1950"/>
                <a:gd name="T63" fmla="*/ 623 h 1492"/>
                <a:gd name="T64" fmla="*/ 1021 w 1950"/>
                <a:gd name="T65" fmla="*/ 569 h 1492"/>
                <a:gd name="T66" fmla="*/ 1577 w 1950"/>
                <a:gd name="T67" fmla="*/ 538 h 1492"/>
                <a:gd name="T68" fmla="*/ 1372 w 1950"/>
                <a:gd name="T69" fmla="*/ 565 h 1492"/>
                <a:gd name="T70" fmla="*/ 1373 w 1950"/>
                <a:gd name="T71" fmla="*/ 546 h 1492"/>
                <a:gd name="T72" fmla="*/ 599 w 1950"/>
                <a:gd name="T73" fmla="*/ 500 h 1492"/>
                <a:gd name="T74" fmla="*/ 996 w 1950"/>
                <a:gd name="T75" fmla="*/ 528 h 1492"/>
                <a:gd name="T76" fmla="*/ 1614 w 1950"/>
                <a:gd name="T77" fmla="*/ 449 h 1492"/>
                <a:gd name="T78" fmla="*/ 1358 w 1950"/>
                <a:gd name="T79" fmla="*/ 469 h 1492"/>
                <a:gd name="T80" fmla="*/ 667 w 1950"/>
                <a:gd name="T81" fmla="*/ 436 h 1492"/>
                <a:gd name="T82" fmla="*/ 934 w 1950"/>
                <a:gd name="T83" fmla="*/ 453 h 1492"/>
                <a:gd name="T84" fmla="*/ 756 w 1950"/>
                <a:gd name="T85" fmla="*/ 405 h 1492"/>
                <a:gd name="T86" fmla="*/ 851 w 1950"/>
                <a:gd name="T87" fmla="*/ 404 h 1492"/>
                <a:gd name="T88" fmla="*/ 1648 w 1950"/>
                <a:gd name="T89" fmla="*/ 359 h 1492"/>
                <a:gd name="T90" fmla="*/ 1319 w 1950"/>
                <a:gd name="T91" fmla="*/ 381 h 1492"/>
                <a:gd name="T92" fmla="*/ 1669 w 1950"/>
                <a:gd name="T93" fmla="*/ 264 h 1492"/>
                <a:gd name="T94" fmla="*/ 1276 w 1950"/>
                <a:gd name="T95" fmla="*/ 246 h 1492"/>
                <a:gd name="T96" fmla="*/ 1656 w 1950"/>
                <a:gd name="T97" fmla="*/ 180 h 1492"/>
                <a:gd name="T98" fmla="*/ 1661 w 1950"/>
                <a:gd name="T99" fmla="*/ 216 h 1492"/>
                <a:gd name="T100" fmla="*/ 1276 w 1950"/>
                <a:gd name="T101" fmla="*/ 199 h 1492"/>
                <a:gd name="T102" fmla="*/ 1638 w 1950"/>
                <a:gd name="T103" fmla="*/ 125 h 1492"/>
                <a:gd name="T104" fmla="*/ 1300 w 1950"/>
                <a:gd name="T105" fmla="*/ 108 h 1492"/>
                <a:gd name="T106" fmla="*/ 1581 w 1950"/>
                <a:gd name="T107" fmla="*/ 51 h 1492"/>
                <a:gd name="T108" fmla="*/ 1362 w 1950"/>
                <a:gd name="T109" fmla="*/ 39 h 1492"/>
                <a:gd name="T110" fmla="*/ 1497 w 1950"/>
                <a:gd name="T111" fmla="*/ 12 h 1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0" h="1492">
                  <a:moveTo>
                    <a:pt x="1" y="1492"/>
                  </a:moveTo>
                  <a:cubicBezTo>
                    <a:pt x="0" y="1485"/>
                    <a:pt x="0" y="1485"/>
                    <a:pt x="0" y="1485"/>
                  </a:cubicBezTo>
                  <a:cubicBezTo>
                    <a:pt x="16" y="1482"/>
                    <a:pt x="31" y="1477"/>
                    <a:pt x="45" y="1472"/>
                  </a:cubicBezTo>
                  <a:cubicBezTo>
                    <a:pt x="48" y="1479"/>
                    <a:pt x="48" y="1479"/>
                    <a:pt x="48" y="1479"/>
                  </a:cubicBezTo>
                  <a:cubicBezTo>
                    <a:pt x="34" y="1485"/>
                    <a:pt x="18" y="1489"/>
                    <a:pt x="1" y="1492"/>
                  </a:cubicBezTo>
                  <a:close/>
                  <a:moveTo>
                    <a:pt x="92" y="1457"/>
                  </a:moveTo>
                  <a:cubicBezTo>
                    <a:pt x="87" y="1451"/>
                    <a:pt x="87" y="1451"/>
                    <a:pt x="87" y="1451"/>
                  </a:cubicBezTo>
                  <a:cubicBezTo>
                    <a:pt x="100" y="1442"/>
                    <a:pt x="112" y="1432"/>
                    <a:pt x="123" y="1420"/>
                  </a:cubicBezTo>
                  <a:cubicBezTo>
                    <a:pt x="129" y="1425"/>
                    <a:pt x="129" y="1425"/>
                    <a:pt x="129" y="1425"/>
                  </a:cubicBezTo>
                  <a:cubicBezTo>
                    <a:pt x="118" y="1438"/>
                    <a:pt x="105" y="1448"/>
                    <a:pt x="92" y="1457"/>
                  </a:cubicBezTo>
                  <a:close/>
                  <a:moveTo>
                    <a:pt x="156" y="1385"/>
                  </a:moveTo>
                  <a:cubicBezTo>
                    <a:pt x="149" y="1382"/>
                    <a:pt x="149" y="1382"/>
                    <a:pt x="149" y="1382"/>
                  </a:cubicBezTo>
                  <a:cubicBezTo>
                    <a:pt x="156" y="1368"/>
                    <a:pt x="162" y="1354"/>
                    <a:pt x="167" y="1338"/>
                  </a:cubicBezTo>
                  <a:cubicBezTo>
                    <a:pt x="175" y="1340"/>
                    <a:pt x="175" y="1340"/>
                    <a:pt x="175" y="1340"/>
                  </a:cubicBezTo>
                  <a:cubicBezTo>
                    <a:pt x="170" y="1356"/>
                    <a:pt x="164" y="1372"/>
                    <a:pt x="156" y="1385"/>
                  </a:cubicBezTo>
                  <a:close/>
                  <a:moveTo>
                    <a:pt x="184" y="1293"/>
                  </a:moveTo>
                  <a:cubicBezTo>
                    <a:pt x="176" y="1292"/>
                    <a:pt x="176" y="1292"/>
                    <a:pt x="176" y="1292"/>
                  </a:cubicBezTo>
                  <a:cubicBezTo>
                    <a:pt x="178" y="1277"/>
                    <a:pt x="179" y="1261"/>
                    <a:pt x="179" y="1244"/>
                  </a:cubicBezTo>
                  <a:cubicBezTo>
                    <a:pt x="187" y="1244"/>
                    <a:pt x="187" y="1244"/>
                    <a:pt x="187" y="1244"/>
                  </a:cubicBezTo>
                  <a:cubicBezTo>
                    <a:pt x="187" y="1261"/>
                    <a:pt x="186" y="1277"/>
                    <a:pt x="184" y="1293"/>
                  </a:cubicBezTo>
                  <a:close/>
                  <a:moveTo>
                    <a:pt x="689" y="1203"/>
                  </a:moveTo>
                  <a:cubicBezTo>
                    <a:pt x="688" y="1195"/>
                    <a:pt x="688" y="1195"/>
                    <a:pt x="688" y="1195"/>
                  </a:cubicBezTo>
                  <a:cubicBezTo>
                    <a:pt x="703" y="1194"/>
                    <a:pt x="718" y="1190"/>
                    <a:pt x="733" y="1183"/>
                  </a:cubicBezTo>
                  <a:cubicBezTo>
                    <a:pt x="736" y="1191"/>
                    <a:pt x="736" y="1191"/>
                    <a:pt x="736" y="1191"/>
                  </a:cubicBezTo>
                  <a:cubicBezTo>
                    <a:pt x="721" y="1197"/>
                    <a:pt x="705" y="1202"/>
                    <a:pt x="689" y="1203"/>
                  </a:cubicBezTo>
                  <a:close/>
                  <a:moveTo>
                    <a:pt x="640" y="1200"/>
                  </a:moveTo>
                  <a:cubicBezTo>
                    <a:pt x="624" y="1197"/>
                    <a:pt x="609" y="1191"/>
                    <a:pt x="594" y="1183"/>
                  </a:cubicBezTo>
                  <a:cubicBezTo>
                    <a:pt x="598" y="1176"/>
                    <a:pt x="598" y="1176"/>
                    <a:pt x="598" y="1176"/>
                  </a:cubicBezTo>
                  <a:cubicBezTo>
                    <a:pt x="612" y="1184"/>
                    <a:pt x="627" y="1189"/>
                    <a:pt x="641" y="1193"/>
                  </a:cubicBezTo>
                  <a:lnTo>
                    <a:pt x="640" y="1200"/>
                  </a:lnTo>
                  <a:close/>
                  <a:moveTo>
                    <a:pt x="177" y="1196"/>
                  </a:moveTo>
                  <a:cubicBezTo>
                    <a:pt x="177" y="1184"/>
                    <a:pt x="176" y="1169"/>
                    <a:pt x="176" y="1155"/>
                  </a:cubicBezTo>
                  <a:cubicBezTo>
                    <a:pt x="176" y="1152"/>
                    <a:pt x="176" y="1150"/>
                    <a:pt x="176" y="1148"/>
                  </a:cubicBezTo>
                  <a:cubicBezTo>
                    <a:pt x="184" y="1148"/>
                    <a:pt x="184" y="1148"/>
                    <a:pt x="184" y="1148"/>
                  </a:cubicBezTo>
                  <a:cubicBezTo>
                    <a:pt x="184" y="1150"/>
                    <a:pt x="184" y="1152"/>
                    <a:pt x="184" y="1155"/>
                  </a:cubicBezTo>
                  <a:cubicBezTo>
                    <a:pt x="184" y="1169"/>
                    <a:pt x="185" y="1184"/>
                    <a:pt x="185" y="1196"/>
                  </a:cubicBezTo>
                  <a:lnTo>
                    <a:pt x="177" y="1196"/>
                  </a:lnTo>
                  <a:close/>
                  <a:moveTo>
                    <a:pt x="778" y="1166"/>
                  </a:moveTo>
                  <a:cubicBezTo>
                    <a:pt x="773" y="1160"/>
                    <a:pt x="773" y="1160"/>
                    <a:pt x="773" y="1160"/>
                  </a:cubicBezTo>
                  <a:cubicBezTo>
                    <a:pt x="786" y="1150"/>
                    <a:pt x="797" y="1139"/>
                    <a:pt x="806" y="1126"/>
                  </a:cubicBezTo>
                  <a:cubicBezTo>
                    <a:pt x="812" y="1131"/>
                    <a:pt x="812" y="1131"/>
                    <a:pt x="812" y="1131"/>
                  </a:cubicBezTo>
                  <a:cubicBezTo>
                    <a:pt x="803" y="1144"/>
                    <a:pt x="791" y="1156"/>
                    <a:pt x="778" y="1166"/>
                  </a:cubicBezTo>
                  <a:close/>
                  <a:moveTo>
                    <a:pt x="555" y="1153"/>
                  </a:moveTo>
                  <a:cubicBezTo>
                    <a:pt x="544" y="1143"/>
                    <a:pt x="533" y="1130"/>
                    <a:pt x="523" y="1117"/>
                  </a:cubicBezTo>
                  <a:cubicBezTo>
                    <a:pt x="529" y="1112"/>
                    <a:pt x="529" y="1112"/>
                    <a:pt x="529" y="1112"/>
                  </a:cubicBezTo>
                  <a:cubicBezTo>
                    <a:pt x="539" y="1125"/>
                    <a:pt x="550" y="1137"/>
                    <a:pt x="560" y="1147"/>
                  </a:cubicBezTo>
                  <a:lnTo>
                    <a:pt x="555" y="1153"/>
                  </a:lnTo>
                  <a:close/>
                  <a:moveTo>
                    <a:pt x="188" y="1101"/>
                  </a:moveTo>
                  <a:cubicBezTo>
                    <a:pt x="180" y="1100"/>
                    <a:pt x="180" y="1100"/>
                    <a:pt x="180" y="1100"/>
                  </a:cubicBezTo>
                  <a:cubicBezTo>
                    <a:pt x="184" y="1083"/>
                    <a:pt x="188" y="1067"/>
                    <a:pt x="195" y="1053"/>
                  </a:cubicBezTo>
                  <a:cubicBezTo>
                    <a:pt x="202" y="1057"/>
                    <a:pt x="202" y="1057"/>
                    <a:pt x="202" y="1057"/>
                  </a:cubicBezTo>
                  <a:cubicBezTo>
                    <a:pt x="196" y="1070"/>
                    <a:pt x="191" y="1085"/>
                    <a:pt x="188" y="1101"/>
                  </a:cubicBezTo>
                  <a:close/>
                  <a:moveTo>
                    <a:pt x="837" y="1089"/>
                  </a:moveTo>
                  <a:cubicBezTo>
                    <a:pt x="829" y="1086"/>
                    <a:pt x="829" y="1086"/>
                    <a:pt x="829" y="1086"/>
                  </a:cubicBezTo>
                  <a:cubicBezTo>
                    <a:pt x="832" y="1077"/>
                    <a:pt x="835" y="1069"/>
                    <a:pt x="836" y="1061"/>
                  </a:cubicBezTo>
                  <a:cubicBezTo>
                    <a:pt x="838" y="1054"/>
                    <a:pt x="839" y="1047"/>
                    <a:pt x="839" y="1040"/>
                  </a:cubicBezTo>
                  <a:cubicBezTo>
                    <a:pt x="847" y="1041"/>
                    <a:pt x="847" y="1041"/>
                    <a:pt x="847" y="1041"/>
                  </a:cubicBezTo>
                  <a:cubicBezTo>
                    <a:pt x="847" y="1048"/>
                    <a:pt x="846" y="1055"/>
                    <a:pt x="844" y="1063"/>
                  </a:cubicBezTo>
                  <a:cubicBezTo>
                    <a:pt x="843" y="1071"/>
                    <a:pt x="840" y="1080"/>
                    <a:pt x="837" y="1089"/>
                  </a:cubicBezTo>
                  <a:close/>
                  <a:moveTo>
                    <a:pt x="497" y="1076"/>
                  </a:moveTo>
                  <a:cubicBezTo>
                    <a:pt x="495" y="1072"/>
                    <a:pt x="494" y="1069"/>
                    <a:pt x="492" y="1066"/>
                  </a:cubicBezTo>
                  <a:cubicBezTo>
                    <a:pt x="486" y="1055"/>
                    <a:pt x="480" y="1045"/>
                    <a:pt x="472" y="1035"/>
                  </a:cubicBezTo>
                  <a:cubicBezTo>
                    <a:pt x="479" y="1030"/>
                    <a:pt x="479" y="1030"/>
                    <a:pt x="479" y="1030"/>
                  </a:cubicBezTo>
                  <a:cubicBezTo>
                    <a:pt x="486" y="1040"/>
                    <a:pt x="493" y="1051"/>
                    <a:pt x="499" y="1062"/>
                  </a:cubicBezTo>
                  <a:cubicBezTo>
                    <a:pt x="501" y="1065"/>
                    <a:pt x="502" y="1069"/>
                    <a:pt x="504" y="1072"/>
                  </a:cubicBezTo>
                  <a:lnTo>
                    <a:pt x="497" y="1076"/>
                  </a:lnTo>
                  <a:close/>
                  <a:moveTo>
                    <a:pt x="229" y="1018"/>
                  </a:moveTo>
                  <a:cubicBezTo>
                    <a:pt x="223" y="1013"/>
                    <a:pt x="223" y="1013"/>
                    <a:pt x="223" y="1013"/>
                  </a:cubicBezTo>
                  <a:cubicBezTo>
                    <a:pt x="224" y="1011"/>
                    <a:pt x="226" y="1009"/>
                    <a:pt x="228" y="1007"/>
                  </a:cubicBezTo>
                  <a:cubicBezTo>
                    <a:pt x="238" y="997"/>
                    <a:pt x="249" y="988"/>
                    <a:pt x="260" y="981"/>
                  </a:cubicBezTo>
                  <a:cubicBezTo>
                    <a:pt x="265" y="988"/>
                    <a:pt x="265" y="988"/>
                    <a:pt x="265" y="988"/>
                  </a:cubicBezTo>
                  <a:cubicBezTo>
                    <a:pt x="254" y="995"/>
                    <a:pt x="244" y="1003"/>
                    <a:pt x="234" y="1012"/>
                  </a:cubicBezTo>
                  <a:cubicBezTo>
                    <a:pt x="232" y="1014"/>
                    <a:pt x="230" y="1016"/>
                    <a:pt x="229" y="1018"/>
                  </a:cubicBezTo>
                  <a:close/>
                  <a:moveTo>
                    <a:pt x="439" y="1002"/>
                  </a:moveTo>
                  <a:cubicBezTo>
                    <a:pt x="426" y="992"/>
                    <a:pt x="413" y="984"/>
                    <a:pt x="399" y="978"/>
                  </a:cubicBezTo>
                  <a:cubicBezTo>
                    <a:pt x="402" y="971"/>
                    <a:pt x="402" y="971"/>
                    <a:pt x="402" y="971"/>
                  </a:cubicBezTo>
                  <a:cubicBezTo>
                    <a:pt x="417" y="977"/>
                    <a:pt x="431" y="986"/>
                    <a:pt x="444" y="996"/>
                  </a:cubicBezTo>
                  <a:lnTo>
                    <a:pt x="439" y="1002"/>
                  </a:lnTo>
                  <a:close/>
                  <a:moveTo>
                    <a:pt x="838" y="993"/>
                  </a:moveTo>
                  <a:cubicBezTo>
                    <a:pt x="835" y="978"/>
                    <a:pt x="830" y="964"/>
                    <a:pt x="822" y="950"/>
                  </a:cubicBezTo>
                  <a:cubicBezTo>
                    <a:pt x="829" y="946"/>
                    <a:pt x="829" y="946"/>
                    <a:pt x="829" y="946"/>
                  </a:cubicBezTo>
                  <a:cubicBezTo>
                    <a:pt x="837" y="960"/>
                    <a:pt x="843" y="975"/>
                    <a:pt x="846" y="992"/>
                  </a:cubicBezTo>
                  <a:lnTo>
                    <a:pt x="838" y="993"/>
                  </a:lnTo>
                  <a:close/>
                  <a:moveTo>
                    <a:pt x="307" y="970"/>
                  </a:moveTo>
                  <a:cubicBezTo>
                    <a:pt x="305" y="962"/>
                    <a:pt x="305" y="962"/>
                    <a:pt x="305" y="962"/>
                  </a:cubicBezTo>
                  <a:cubicBezTo>
                    <a:pt x="321" y="958"/>
                    <a:pt x="338" y="957"/>
                    <a:pt x="354" y="959"/>
                  </a:cubicBezTo>
                  <a:cubicBezTo>
                    <a:pt x="354" y="967"/>
                    <a:pt x="354" y="967"/>
                    <a:pt x="354" y="967"/>
                  </a:cubicBezTo>
                  <a:cubicBezTo>
                    <a:pt x="338" y="965"/>
                    <a:pt x="322" y="966"/>
                    <a:pt x="307" y="970"/>
                  </a:cubicBezTo>
                  <a:close/>
                  <a:moveTo>
                    <a:pt x="791" y="915"/>
                  </a:moveTo>
                  <a:cubicBezTo>
                    <a:pt x="781" y="906"/>
                    <a:pt x="769" y="898"/>
                    <a:pt x="753" y="887"/>
                  </a:cubicBezTo>
                  <a:cubicBezTo>
                    <a:pt x="758" y="880"/>
                    <a:pt x="758" y="880"/>
                    <a:pt x="758" y="880"/>
                  </a:cubicBezTo>
                  <a:cubicBezTo>
                    <a:pt x="774" y="891"/>
                    <a:pt x="786" y="900"/>
                    <a:pt x="797" y="909"/>
                  </a:cubicBezTo>
                  <a:lnTo>
                    <a:pt x="791" y="915"/>
                  </a:lnTo>
                  <a:close/>
                  <a:moveTo>
                    <a:pt x="713" y="862"/>
                  </a:moveTo>
                  <a:cubicBezTo>
                    <a:pt x="701" y="854"/>
                    <a:pt x="686" y="845"/>
                    <a:pt x="672" y="835"/>
                  </a:cubicBezTo>
                  <a:cubicBezTo>
                    <a:pt x="677" y="828"/>
                    <a:pt x="677" y="828"/>
                    <a:pt x="677" y="828"/>
                  </a:cubicBezTo>
                  <a:cubicBezTo>
                    <a:pt x="691" y="838"/>
                    <a:pt x="705" y="847"/>
                    <a:pt x="717" y="855"/>
                  </a:cubicBezTo>
                  <a:lnTo>
                    <a:pt x="713" y="862"/>
                  </a:lnTo>
                  <a:close/>
                  <a:moveTo>
                    <a:pt x="635" y="804"/>
                  </a:moveTo>
                  <a:cubicBezTo>
                    <a:pt x="622" y="793"/>
                    <a:pt x="612" y="781"/>
                    <a:pt x="602" y="768"/>
                  </a:cubicBezTo>
                  <a:cubicBezTo>
                    <a:pt x="609" y="763"/>
                    <a:pt x="609" y="763"/>
                    <a:pt x="609" y="763"/>
                  </a:cubicBezTo>
                  <a:cubicBezTo>
                    <a:pt x="618" y="776"/>
                    <a:pt x="628" y="787"/>
                    <a:pt x="640" y="798"/>
                  </a:cubicBezTo>
                  <a:lnTo>
                    <a:pt x="635" y="804"/>
                  </a:lnTo>
                  <a:close/>
                  <a:moveTo>
                    <a:pt x="1773" y="763"/>
                  </a:moveTo>
                  <a:cubicBezTo>
                    <a:pt x="1757" y="763"/>
                    <a:pt x="1741" y="760"/>
                    <a:pt x="1725" y="756"/>
                  </a:cubicBezTo>
                  <a:cubicBezTo>
                    <a:pt x="1727" y="748"/>
                    <a:pt x="1727" y="748"/>
                    <a:pt x="1727" y="748"/>
                  </a:cubicBezTo>
                  <a:cubicBezTo>
                    <a:pt x="1742" y="752"/>
                    <a:pt x="1758" y="755"/>
                    <a:pt x="1774" y="755"/>
                  </a:cubicBezTo>
                  <a:lnTo>
                    <a:pt x="1773" y="763"/>
                  </a:lnTo>
                  <a:close/>
                  <a:moveTo>
                    <a:pt x="1822" y="761"/>
                  </a:moveTo>
                  <a:cubicBezTo>
                    <a:pt x="1821" y="753"/>
                    <a:pt x="1821" y="753"/>
                    <a:pt x="1821" y="753"/>
                  </a:cubicBezTo>
                  <a:cubicBezTo>
                    <a:pt x="1836" y="751"/>
                    <a:pt x="1852" y="747"/>
                    <a:pt x="1866" y="742"/>
                  </a:cubicBezTo>
                  <a:cubicBezTo>
                    <a:pt x="1869" y="749"/>
                    <a:pt x="1869" y="749"/>
                    <a:pt x="1869" y="749"/>
                  </a:cubicBezTo>
                  <a:cubicBezTo>
                    <a:pt x="1854" y="755"/>
                    <a:pt x="1838" y="759"/>
                    <a:pt x="1822" y="761"/>
                  </a:cubicBezTo>
                  <a:close/>
                  <a:moveTo>
                    <a:pt x="1679" y="739"/>
                  </a:moveTo>
                  <a:cubicBezTo>
                    <a:pt x="1664" y="732"/>
                    <a:pt x="1651" y="723"/>
                    <a:pt x="1638" y="713"/>
                  </a:cubicBezTo>
                  <a:cubicBezTo>
                    <a:pt x="1643" y="707"/>
                    <a:pt x="1643" y="707"/>
                    <a:pt x="1643" y="707"/>
                  </a:cubicBezTo>
                  <a:cubicBezTo>
                    <a:pt x="1655" y="717"/>
                    <a:pt x="1668" y="725"/>
                    <a:pt x="1683" y="732"/>
                  </a:cubicBezTo>
                  <a:lnTo>
                    <a:pt x="1679" y="739"/>
                  </a:lnTo>
                  <a:close/>
                  <a:moveTo>
                    <a:pt x="1913" y="727"/>
                  </a:moveTo>
                  <a:cubicBezTo>
                    <a:pt x="1908" y="721"/>
                    <a:pt x="1908" y="721"/>
                    <a:pt x="1908" y="721"/>
                  </a:cubicBezTo>
                  <a:cubicBezTo>
                    <a:pt x="1922" y="712"/>
                    <a:pt x="1934" y="702"/>
                    <a:pt x="1945" y="691"/>
                  </a:cubicBezTo>
                  <a:cubicBezTo>
                    <a:pt x="1950" y="696"/>
                    <a:pt x="1950" y="696"/>
                    <a:pt x="1950" y="696"/>
                  </a:cubicBezTo>
                  <a:cubicBezTo>
                    <a:pt x="1939" y="708"/>
                    <a:pt x="1926" y="718"/>
                    <a:pt x="1913" y="727"/>
                  </a:cubicBezTo>
                  <a:close/>
                  <a:moveTo>
                    <a:pt x="576" y="727"/>
                  </a:moveTo>
                  <a:cubicBezTo>
                    <a:pt x="574" y="723"/>
                    <a:pt x="572" y="718"/>
                    <a:pt x="570" y="713"/>
                  </a:cubicBezTo>
                  <a:cubicBezTo>
                    <a:pt x="566" y="703"/>
                    <a:pt x="562" y="692"/>
                    <a:pt x="559" y="682"/>
                  </a:cubicBezTo>
                  <a:cubicBezTo>
                    <a:pt x="567" y="679"/>
                    <a:pt x="567" y="679"/>
                    <a:pt x="567" y="679"/>
                  </a:cubicBezTo>
                  <a:cubicBezTo>
                    <a:pt x="569" y="690"/>
                    <a:pt x="573" y="700"/>
                    <a:pt x="577" y="710"/>
                  </a:cubicBezTo>
                  <a:cubicBezTo>
                    <a:pt x="579" y="715"/>
                    <a:pt x="581" y="719"/>
                    <a:pt x="584" y="723"/>
                  </a:cubicBezTo>
                  <a:lnTo>
                    <a:pt x="576" y="727"/>
                  </a:lnTo>
                  <a:close/>
                  <a:moveTo>
                    <a:pt x="1204" y="713"/>
                  </a:moveTo>
                  <a:cubicBezTo>
                    <a:pt x="1188" y="712"/>
                    <a:pt x="1172" y="708"/>
                    <a:pt x="1156" y="702"/>
                  </a:cubicBezTo>
                  <a:cubicBezTo>
                    <a:pt x="1159" y="694"/>
                    <a:pt x="1159" y="694"/>
                    <a:pt x="1159" y="694"/>
                  </a:cubicBezTo>
                  <a:cubicBezTo>
                    <a:pt x="1174" y="700"/>
                    <a:pt x="1189" y="704"/>
                    <a:pt x="1204" y="705"/>
                  </a:cubicBezTo>
                  <a:lnTo>
                    <a:pt x="1204" y="713"/>
                  </a:lnTo>
                  <a:close/>
                  <a:moveTo>
                    <a:pt x="1253" y="708"/>
                  </a:moveTo>
                  <a:cubicBezTo>
                    <a:pt x="1250" y="701"/>
                    <a:pt x="1250" y="701"/>
                    <a:pt x="1250" y="701"/>
                  </a:cubicBezTo>
                  <a:cubicBezTo>
                    <a:pt x="1265" y="697"/>
                    <a:pt x="1279" y="690"/>
                    <a:pt x="1292" y="681"/>
                  </a:cubicBezTo>
                  <a:cubicBezTo>
                    <a:pt x="1297" y="687"/>
                    <a:pt x="1297" y="687"/>
                    <a:pt x="1297" y="687"/>
                  </a:cubicBezTo>
                  <a:cubicBezTo>
                    <a:pt x="1283" y="697"/>
                    <a:pt x="1268" y="704"/>
                    <a:pt x="1253" y="708"/>
                  </a:cubicBezTo>
                  <a:close/>
                  <a:moveTo>
                    <a:pt x="1113" y="679"/>
                  </a:moveTo>
                  <a:cubicBezTo>
                    <a:pt x="1100" y="670"/>
                    <a:pt x="1087" y="660"/>
                    <a:pt x="1075" y="649"/>
                  </a:cubicBezTo>
                  <a:cubicBezTo>
                    <a:pt x="1080" y="643"/>
                    <a:pt x="1080" y="643"/>
                    <a:pt x="1080" y="643"/>
                  </a:cubicBezTo>
                  <a:cubicBezTo>
                    <a:pt x="1092" y="654"/>
                    <a:pt x="1105" y="664"/>
                    <a:pt x="1117" y="672"/>
                  </a:cubicBezTo>
                  <a:lnTo>
                    <a:pt x="1113" y="679"/>
                  </a:lnTo>
                  <a:close/>
                  <a:moveTo>
                    <a:pt x="1605" y="677"/>
                  </a:moveTo>
                  <a:cubicBezTo>
                    <a:pt x="1595" y="664"/>
                    <a:pt x="1587" y="649"/>
                    <a:pt x="1581" y="634"/>
                  </a:cubicBezTo>
                  <a:cubicBezTo>
                    <a:pt x="1589" y="632"/>
                    <a:pt x="1589" y="632"/>
                    <a:pt x="1589" y="632"/>
                  </a:cubicBezTo>
                  <a:cubicBezTo>
                    <a:pt x="1594" y="646"/>
                    <a:pt x="1601" y="660"/>
                    <a:pt x="1611" y="673"/>
                  </a:cubicBezTo>
                  <a:lnTo>
                    <a:pt x="1605" y="677"/>
                  </a:lnTo>
                  <a:close/>
                  <a:moveTo>
                    <a:pt x="1332" y="653"/>
                  </a:moveTo>
                  <a:cubicBezTo>
                    <a:pt x="1326" y="648"/>
                    <a:pt x="1326" y="648"/>
                    <a:pt x="1326" y="648"/>
                  </a:cubicBezTo>
                  <a:cubicBezTo>
                    <a:pt x="1337" y="635"/>
                    <a:pt x="1345" y="622"/>
                    <a:pt x="1351" y="609"/>
                  </a:cubicBezTo>
                  <a:cubicBezTo>
                    <a:pt x="1358" y="612"/>
                    <a:pt x="1358" y="612"/>
                    <a:pt x="1358" y="612"/>
                  </a:cubicBezTo>
                  <a:cubicBezTo>
                    <a:pt x="1352" y="626"/>
                    <a:pt x="1343" y="640"/>
                    <a:pt x="1332" y="653"/>
                  </a:cubicBezTo>
                  <a:close/>
                  <a:moveTo>
                    <a:pt x="551" y="633"/>
                  </a:moveTo>
                  <a:cubicBezTo>
                    <a:pt x="551" y="630"/>
                    <a:pt x="551" y="627"/>
                    <a:pt x="551" y="623"/>
                  </a:cubicBezTo>
                  <a:cubicBezTo>
                    <a:pt x="551" y="611"/>
                    <a:pt x="552" y="598"/>
                    <a:pt x="554" y="585"/>
                  </a:cubicBezTo>
                  <a:cubicBezTo>
                    <a:pt x="562" y="586"/>
                    <a:pt x="562" y="586"/>
                    <a:pt x="562" y="586"/>
                  </a:cubicBezTo>
                  <a:cubicBezTo>
                    <a:pt x="560" y="598"/>
                    <a:pt x="559" y="611"/>
                    <a:pt x="559" y="623"/>
                  </a:cubicBezTo>
                  <a:cubicBezTo>
                    <a:pt x="559" y="627"/>
                    <a:pt x="559" y="630"/>
                    <a:pt x="559" y="633"/>
                  </a:cubicBezTo>
                  <a:lnTo>
                    <a:pt x="551" y="633"/>
                  </a:lnTo>
                  <a:close/>
                  <a:moveTo>
                    <a:pt x="1042" y="613"/>
                  </a:moveTo>
                  <a:cubicBezTo>
                    <a:pt x="1032" y="601"/>
                    <a:pt x="1023" y="587"/>
                    <a:pt x="1014" y="573"/>
                  </a:cubicBezTo>
                  <a:cubicBezTo>
                    <a:pt x="1021" y="569"/>
                    <a:pt x="1021" y="569"/>
                    <a:pt x="1021" y="569"/>
                  </a:cubicBezTo>
                  <a:cubicBezTo>
                    <a:pt x="1030" y="583"/>
                    <a:pt x="1039" y="596"/>
                    <a:pt x="1048" y="608"/>
                  </a:cubicBezTo>
                  <a:lnTo>
                    <a:pt x="1042" y="613"/>
                  </a:lnTo>
                  <a:close/>
                  <a:moveTo>
                    <a:pt x="1572" y="586"/>
                  </a:moveTo>
                  <a:cubicBezTo>
                    <a:pt x="1572" y="584"/>
                    <a:pt x="1572" y="582"/>
                    <a:pt x="1572" y="580"/>
                  </a:cubicBezTo>
                  <a:cubicBezTo>
                    <a:pt x="1572" y="567"/>
                    <a:pt x="1573" y="553"/>
                    <a:pt x="1577" y="538"/>
                  </a:cubicBezTo>
                  <a:cubicBezTo>
                    <a:pt x="1584" y="539"/>
                    <a:pt x="1584" y="539"/>
                    <a:pt x="1584" y="539"/>
                  </a:cubicBezTo>
                  <a:cubicBezTo>
                    <a:pt x="1581" y="554"/>
                    <a:pt x="1580" y="567"/>
                    <a:pt x="1580" y="580"/>
                  </a:cubicBezTo>
                  <a:cubicBezTo>
                    <a:pt x="1580" y="582"/>
                    <a:pt x="1580" y="584"/>
                    <a:pt x="1580" y="586"/>
                  </a:cubicBezTo>
                  <a:lnTo>
                    <a:pt x="1572" y="586"/>
                  </a:lnTo>
                  <a:close/>
                  <a:moveTo>
                    <a:pt x="1372" y="565"/>
                  </a:moveTo>
                  <a:cubicBezTo>
                    <a:pt x="1364" y="564"/>
                    <a:pt x="1364" y="564"/>
                    <a:pt x="1364" y="564"/>
                  </a:cubicBezTo>
                  <a:cubicBezTo>
                    <a:pt x="1365" y="558"/>
                    <a:pt x="1365" y="552"/>
                    <a:pt x="1365" y="546"/>
                  </a:cubicBezTo>
                  <a:cubicBezTo>
                    <a:pt x="1365" y="537"/>
                    <a:pt x="1364" y="527"/>
                    <a:pt x="1363" y="517"/>
                  </a:cubicBezTo>
                  <a:cubicBezTo>
                    <a:pt x="1371" y="516"/>
                    <a:pt x="1371" y="516"/>
                    <a:pt x="1371" y="516"/>
                  </a:cubicBezTo>
                  <a:cubicBezTo>
                    <a:pt x="1372" y="526"/>
                    <a:pt x="1373" y="536"/>
                    <a:pt x="1373" y="546"/>
                  </a:cubicBezTo>
                  <a:cubicBezTo>
                    <a:pt x="1373" y="552"/>
                    <a:pt x="1373" y="559"/>
                    <a:pt x="1372" y="565"/>
                  </a:cubicBezTo>
                  <a:close/>
                  <a:moveTo>
                    <a:pt x="576" y="541"/>
                  </a:moveTo>
                  <a:cubicBezTo>
                    <a:pt x="568" y="538"/>
                    <a:pt x="568" y="538"/>
                    <a:pt x="568" y="538"/>
                  </a:cubicBezTo>
                  <a:cubicBezTo>
                    <a:pt x="575" y="523"/>
                    <a:pt x="583" y="509"/>
                    <a:pt x="592" y="495"/>
                  </a:cubicBezTo>
                  <a:cubicBezTo>
                    <a:pt x="599" y="500"/>
                    <a:pt x="599" y="500"/>
                    <a:pt x="599" y="500"/>
                  </a:cubicBezTo>
                  <a:cubicBezTo>
                    <a:pt x="590" y="513"/>
                    <a:pt x="582" y="527"/>
                    <a:pt x="576" y="541"/>
                  </a:cubicBezTo>
                  <a:close/>
                  <a:moveTo>
                    <a:pt x="989" y="532"/>
                  </a:moveTo>
                  <a:cubicBezTo>
                    <a:pt x="980" y="518"/>
                    <a:pt x="971" y="506"/>
                    <a:pt x="961" y="494"/>
                  </a:cubicBezTo>
                  <a:cubicBezTo>
                    <a:pt x="967" y="489"/>
                    <a:pt x="967" y="489"/>
                    <a:pt x="967" y="489"/>
                  </a:cubicBezTo>
                  <a:cubicBezTo>
                    <a:pt x="977" y="501"/>
                    <a:pt x="987" y="514"/>
                    <a:pt x="996" y="528"/>
                  </a:cubicBezTo>
                  <a:lnTo>
                    <a:pt x="989" y="532"/>
                  </a:lnTo>
                  <a:close/>
                  <a:moveTo>
                    <a:pt x="1597" y="493"/>
                  </a:moveTo>
                  <a:cubicBezTo>
                    <a:pt x="1589" y="491"/>
                    <a:pt x="1589" y="491"/>
                    <a:pt x="1589" y="491"/>
                  </a:cubicBezTo>
                  <a:cubicBezTo>
                    <a:pt x="1595" y="475"/>
                    <a:pt x="1601" y="459"/>
                    <a:pt x="1606" y="446"/>
                  </a:cubicBezTo>
                  <a:cubicBezTo>
                    <a:pt x="1614" y="449"/>
                    <a:pt x="1614" y="449"/>
                    <a:pt x="1614" y="449"/>
                  </a:cubicBezTo>
                  <a:cubicBezTo>
                    <a:pt x="1608" y="462"/>
                    <a:pt x="1602" y="478"/>
                    <a:pt x="1597" y="493"/>
                  </a:cubicBezTo>
                  <a:close/>
                  <a:moveTo>
                    <a:pt x="1350" y="472"/>
                  </a:moveTo>
                  <a:cubicBezTo>
                    <a:pt x="1346" y="459"/>
                    <a:pt x="1340" y="445"/>
                    <a:pt x="1332" y="428"/>
                  </a:cubicBezTo>
                  <a:cubicBezTo>
                    <a:pt x="1339" y="425"/>
                    <a:pt x="1339" y="425"/>
                    <a:pt x="1339" y="425"/>
                  </a:cubicBezTo>
                  <a:cubicBezTo>
                    <a:pt x="1347" y="442"/>
                    <a:pt x="1353" y="456"/>
                    <a:pt x="1358" y="469"/>
                  </a:cubicBezTo>
                  <a:lnTo>
                    <a:pt x="1350" y="472"/>
                  </a:lnTo>
                  <a:close/>
                  <a:moveTo>
                    <a:pt x="630" y="464"/>
                  </a:moveTo>
                  <a:cubicBezTo>
                    <a:pt x="624" y="459"/>
                    <a:pt x="624" y="459"/>
                    <a:pt x="624" y="459"/>
                  </a:cubicBezTo>
                  <a:cubicBezTo>
                    <a:pt x="636" y="447"/>
                    <a:pt x="649" y="437"/>
                    <a:pt x="663" y="429"/>
                  </a:cubicBezTo>
                  <a:cubicBezTo>
                    <a:pt x="667" y="436"/>
                    <a:pt x="667" y="436"/>
                    <a:pt x="667" y="436"/>
                  </a:cubicBezTo>
                  <a:cubicBezTo>
                    <a:pt x="654" y="444"/>
                    <a:pt x="641" y="453"/>
                    <a:pt x="630" y="464"/>
                  </a:cubicBezTo>
                  <a:close/>
                  <a:moveTo>
                    <a:pt x="929" y="459"/>
                  </a:moveTo>
                  <a:cubicBezTo>
                    <a:pt x="917" y="448"/>
                    <a:pt x="904" y="439"/>
                    <a:pt x="891" y="431"/>
                  </a:cubicBezTo>
                  <a:cubicBezTo>
                    <a:pt x="895" y="424"/>
                    <a:pt x="895" y="424"/>
                    <a:pt x="895" y="424"/>
                  </a:cubicBezTo>
                  <a:cubicBezTo>
                    <a:pt x="909" y="432"/>
                    <a:pt x="922" y="442"/>
                    <a:pt x="934" y="453"/>
                  </a:cubicBezTo>
                  <a:lnTo>
                    <a:pt x="929" y="459"/>
                  </a:lnTo>
                  <a:close/>
                  <a:moveTo>
                    <a:pt x="710" y="416"/>
                  </a:moveTo>
                  <a:cubicBezTo>
                    <a:pt x="707" y="409"/>
                    <a:pt x="707" y="409"/>
                    <a:pt x="707" y="409"/>
                  </a:cubicBezTo>
                  <a:cubicBezTo>
                    <a:pt x="723" y="403"/>
                    <a:pt x="739" y="399"/>
                    <a:pt x="754" y="397"/>
                  </a:cubicBezTo>
                  <a:cubicBezTo>
                    <a:pt x="756" y="405"/>
                    <a:pt x="756" y="405"/>
                    <a:pt x="756" y="405"/>
                  </a:cubicBezTo>
                  <a:cubicBezTo>
                    <a:pt x="741" y="407"/>
                    <a:pt x="725" y="411"/>
                    <a:pt x="710" y="416"/>
                  </a:cubicBezTo>
                  <a:close/>
                  <a:moveTo>
                    <a:pt x="849" y="411"/>
                  </a:moveTo>
                  <a:cubicBezTo>
                    <a:pt x="834" y="406"/>
                    <a:pt x="818" y="403"/>
                    <a:pt x="803" y="402"/>
                  </a:cubicBezTo>
                  <a:cubicBezTo>
                    <a:pt x="803" y="394"/>
                    <a:pt x="803" y="394"/>
                    <a:pt x="803" y="394"/>
                  </a:cubicBezTo>
                  <a:cubicBezTo>
                    <a:pt x="819" y="395"/>
                    <a:pt x="836" y="398"/>
                    <a:pt x="851" y="404"/>
                  </a:cubicBezTo>
                  <a:lnTo>
                    <a:pt x="849" y="411"/>
                  </a:lnTo>
                  <a:close/>
                  <a:moveTo>
                    <a:pt x="1631" y="404"/>
                  </a:moveTo>
                  <a:cubicBezTo>
                    <a:pt x="1624" y="401"/>
                    <a:pt x="1624" y="401"/>
                    <a:pt x="1624" y="401"/>
                  </a:cubicBezTo>
                  <a:cubicBezTo>
                    <a:pt x="1631" y="384"/>
                    <a:pt x="1636" y="369"/>
                    <a:pt x="1640" y="356"/>
                  </a:cubicBezTo>
                  <a:cubicBezTo>
                    <a:pt x="1648" y="359"/>
                    <a:pt x="1648" y="359"/>
                    <a:pt x="1648" y="359"/>
                  </a:cubicBezTo>
                  <a:cubicBezTo>
                    <a:pt x="1643" y="372"/>
                    <a:pt x="1638" y="387"/>
                    <a:pt x="1631" y="404"/>
                  </a:cubicBezTo>
                  <a:close/>
                  <a:moveTo>
                    <a:pt x="1311" y="385"/>
                  </a:moveTo>
                  <a:cubicBezTo>
                    <a:pt x="1305" y="372"/>
                    <a:pt x="1298" y="356"/>
                    <a:pt x="1292" y="341"/>
                  </a:cubicBezTo>
                  <a:cubicBezTo>
                    <a:pt x="1299" y="338"/>
                    <a:pt x="1299" y="338"/>
                    <a:pt x="1299" y="338"/>
                  </a:cubicBezTo>
                  <a:cubicBezTo>
                    <a:pt x="1305" y="353"/>
                    <a:pt x="1313" y="368"/>
                    <a:pt x="1319" y="381"/>
                  </a:cubicBezTo>
                  <a:lnTo>
                    <a:pt x="1311" y="385"/>
                  </a:lnTo>
                  <a:close/>
                  <a:moveTo>
                    <a:pt x="1661" y="312"/>
                  </a:moveTo>
                  <a:cubicBezTo>
                    <a:pt x="1653" y="310"/>
                    <a:pt x="1653" y="310"/>
                    <a:pt x="1653" y="310"/>
                  </a:cubicBezTo>
                  <a:cubicBezTo>
                    <a:pt x="1657" y="294"/>
                    <a:pt x="1659" y="279"/>
                    <a:pt x="1661" y="263"/>
                  </a:cubicBezTo>
                  <a:cubicBezTo>
                    <a:pt x="1669" y="264"/>
                    <a:pt x="1669" y="264"/>
                    <a:pt x="1669" y="264"/>
                  </a:cubicBezTo>
                  <a:cubicBezTo>
                    <a:pt x="1667" y="280"/>
                    <a:pt x="1665" y="295"/>
                    <a:pt x="1661" y="312"/>
                  </a:cubicBezTo>
                  <a:close/>
                  <a:moveTo>
                    <a:pt x="1276" y="295"/>
                  </a:moveTo>
                  <a:cubicBezTo>
                    <a:pt x="1272" y="279"/>
                    <a:pt x="1269" y="264"/>
                    <a:pt x="1268" y="250"/>
                  </a:cubicBezTo>
                  <a:cubicBezTo>
                    <a:pt x="1268" y="247"/>
                    <a:pt x="1268" y="247"/>
                    <a:pt x="1268" y="247"/>
                  </a:cubicBezTo>
                  <a:cubicBezTo>
                    <a:pt x="1276" y="246"/>
                    <a:pt x="1276" y="246"/>
                    <a:pt x="1276" y="246"/>
                  </a:cubicBezTo>
                  <a:cubicBezTo>
                    <a:pt x="1276" y="249"/>
                    <a:pt x="1276" y="249"/>
                    <a:pt x="1276" y="249"/>
                  </a:cubicBezTo>
                  <a:cubicBezTo>
                    <a:pt x="1277" y="263"/>
                    <a:pt x="1280" y="277"/>
                    <a:pt x="1284" y="293"/>
                  </a:cubicBezTo>
                  <a:lnTo>
                    <a:pt x="1276" y="295"/>
                  </a:lnTo>
                  <a:close/>
                  <a:moveTo>
                    <a:pt x="1661" y="216"/>
                  </a:moveTo>
                  <a:cubicBezTo>
                    <a:pt x="1660" y="204"/>
                    <a:pt x="1658" y="192"/>
                    <a:pt x="1656" y="180"/>
                  </a:cubicBezTo>
                  <a:cubicBezTo>
                    <a:pt x="1655" y="176"/>
                    <a:pt x="1654" y="173"/>
                    <a:pt x="1654" y="169"/>
                  </a:cubicBezTo>
                  <a:cubicBezTo>
                    <a:pt x="1661" y="168"/>
                    <a:pt x="1661" y="168"/>
                    <a:pt x="1661" y="168"/>
                  </a:cubicBezTo>
                  <a:cubicBezTo>
                    <a:pt x="1662" y="171"/>
                    <a:pt x="1663" y="175"/>
                    <a:pt x="1664" y="178"/>
                  </a:cubicBezTo>
                  <a:cubicBezTo>
                    <a:pt x="1666" y="191"/>
                    <a:pt x="1668" y="203"/>
                    <a:pt x="1669" y="216"/>
                  </a:cubicBezTo>
                  <a:lnTo>
                    <a:pt x="1661" y="216"/>
                  </a:lnTo>
                  <a:close/>
                  <a:moveTo>
                    <a:pt x="1276" y="199"/>
                  </a:moveTo>
                  <a:cubicBezTo>
                    <a:pt x="1268" y="198"/>
                    <a:pt x="1268" y="198"/>
                    <a:pt x="1268" y="198"/>
                  </a:cubicBezTo>
                  <a:cubicBezTo>
                    <a:pt x="1269" y="181"/>
                    <a:pt x="1272" y="165"/>
                    <a:pt x="1276" y="150"/>
                  </a:cubicBezTo>
                  <a:cubicBezTo>
                    <a:pt x="1284" y="152"/>
                    <a:pt x="1284" y="152"/>
                    <a:pt x="1284" y="152"/>
                  </a:cubicBezTo>
                  <a:cubicBezTo>
                    <a:pt x="1280" y="167"/>
                    <a:pt x="1277" y="183"/>
                    <a:pt x="1276" y="199"/>
                  </a:cubicBezTo>
                  <a:close/>
                  <a:moveTo>
                    <a:pt x="1638" y="125"/>
                  </a:moveTo>
                  <a:cubicBezTo>
                    <a:pt x="1631" y="110"/>
                    <a:pt x="1623" y="97"/>
                    <a:pt x="1614" y="85"/>
                  </a:cubicBezTo>
                  <a:cubicBezTo>
                    <a:pt x="1620" y="80"/>
                    <a:pt x="1620" y="80"/>
                    <a:pt x="1620" y="80"/>
                  </a:cubicBezTo>
                  <a:cubicBezTo>
                    <a:pt x="1630" y="92"/>
                    <a:pt x="1639" y="107"/>
                    <a:pt x="1645" y="122"/>
                  </a:cubicBezTo>
                  <a:lnTo>
                    <a:pt x="1638" y="125"/>
                  </a:lnTo>
                  <a:close/>
                  <a:moveTo>
                    <a:pt x="1300" y="108"/>
                  </a:moveTo>
                  <a:cubicBezTo>
                    <a:pt x="1293" y="105"/>
                    <a:pt x="1293" y="105"/>
                    <a:pt x="1293" y="105"/>
                  </a:cubicBezTo>
                  <a:cubicBezTo>
                    <a:pt x="1301" y="90"/>
                    <a:pt x="1310" y="76"/>
                    <a:pt x="1321" y="64"/>
                  </a:cubicBezTo>
                  <a:cubicBezTo>
                    <a:pt x="1327" y="69"/>
                    <a:pt x="1327" y="69"/>
                    <a:pt x="1327" y="69"/>
                  </a:cubicBezTo>
                  <a:cubicBezTo>
                    <a:pt x="1316" y="81"/>
                    <a:pt x="1308" y="94"/>
                    <a:pt x="1300" y="108"/>
                  </a:cubicBezTo>
                  <a:close/>
                  <a:moveTo>
                    <a:pt x="1581" y="51"/>
                  </a:moveTo>
                  <a:cubicBezTo>
                    <a:pt x="1569" y="41"/>
                    <a:pt x="1556" y="33"/>
                    <a:pt x="1541" y="26"/>
                  </a:cubicBezTo>
                  <a:cubicBezTo>
                    <a:pt x="1545" y="19"/>
                    <a:pt x="1545" y="19"/>
                    <a:pt x="1545" y="19"/>
                  </a:cubicBezTo>
                  <a:cubicBezTo>
                    <a:pt x="1560" y="26"/>
                    <a:pt x="1574" y="35"/>
                    <a:pt x="1586" y="45"/>
                  </a:cubicBezTo>
                  <a:lnTo>
                    <a:pt x="1581" y="51"/>
                  </a:lnTo>
                  <a:close/>
                  <a:moveTo>
                    <a:pt x="1362" y="39"/>
                  </a:moveTo>
                  <a:cubicBezTo>
                    <a:pt x="1357" y="32"/>
                    <a:pt x="1357" y="32"/>
                    <a:pt x="1357" y="32"/>
                  </a:cubicBezTo>
                  <a:cubicBezTo>
                    <a:pt x="1371" y="23"/>
                    <a:pt x="1386" y="16"/>
                    <a:pt x="1401" y="11"/>
                  </a:cubicBezTo>
                  <a:cubicBezTo>
                    <a:pt x="1404" y="18"/>
                    <a:pt x="1404" y="18"/>
                    <a:pt x="1404" y="18"/>
                  </a:cubicBezTo>
                  <a:cubicBezTo>
                    <a:pt x="1389" y="23"/>
                    <a:pt x="1375" y="30"/>
                    <a:pt x="1362" y="39"/>
                  </a:cubicBezTo>
                  <a:close/>
                  <a:moveTo>
                    <a:pt x="1497" y="12"/>
                  </a:moveTo>
                  <a:cubicBezTo>
                    <a:pt x="1481" y="9"/>
                    <a:pt x="1465" y="8"/>
                    <a:pt x="1450" y="9"/>
                  </a:cubicBezTo>
                  <a:cubicBezTo>
                    <a:pt x="1449" y="1"/>
                    <a:pt x="1449" y="1"/>
                    <a:pt x="1449" y="1"/>
                  </a:cubicBezTo>
                  <a:cubicBezTo>
                    <a:pt x="1466" y="0"/>
                    <a:pt x="1482" y="1"/>
                    <a:pt x="1498" y="4"/>
                  </a:cubicBezTo>
                  <a:lnTo>
                    <a:pt x="1497"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85" name="Rectangle 84">
              <a:extLst>
                <a:ext uri="{FF2B5EF4-FFF2-40B4-BE49-F238E27FC236}">
                  <a16:creationId xmlns:a16="http://schemas.microsoft.com/office/drawing/2014/main" id="{BD2D3B7C-AB6F-4555-BB04-96956AF7A318}"/>
                </a:ext>
              </a:extLst>
            </p:cNvPr>
            <p:cNvSpPr/>
            <p:nvPr/>
          </p:nvSpPr>
          <p:spPr bwMode="auto">
            <a:xfrm>
              <a:off x="0" y="6217443"/>
              <a:ext cx="4641481" cy="352425"/>
            </a:xfrm>
            <a:prstGeom prst="rect">
              <a:avLst/>
            </a:prstGeom>
            <a:solidFill>
              <a:schemeClr val="tx1">
                <a:lumMod val="75000"/>
                <a:lumOff val="25000"/>
              </a:schemeClr>
            </a:solidFill>
            <a:ln>
              <a:noFill/>
            </a:ln>
          </p:spPr>
          <p:txBody>
            <a:bodyPr vert="horz" wrap="square" lIns="68580" tIns="34290" rIns="68580" bIns="34290" numCol="1" rtlCol="0"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cxnSp>
          <p:nvCxnSpPr>
            <p:cNvPr id="126" name="Straight Connector 125">
              <a:extLst>
                <a:ext uri="{FF2B5EF4-FFF2-40B4-BE49-F238E27FC236}">
                  <a16:creationId xmlns:a16="http://schemas.microsoft.com/office/drawing/2014/main" id="{28CAC48B-4DAC-4215-89F6-185BD9BE76C6}"/>
                </a:ext>
              </a:extLst>
            </p:cNvPr>
            <p:cNvCxnSpPr>
              <a:cxnSpLocks/>
              <a:stCxn id="85" idx="1"/>
            </p:cNvCxnSpPr>
            <p:nvPr/>
          </p:nvCxnSpPr>
          <p:spPr>
            <a:xfrm>
              <a:off x="0" y="6393656"/>
              <a:ext cx="4657725" cy="0"/>
            </a:xfrm>
            <a:prstGeom prst="line">
              <a:avLst/>
            </a:prstGeom>
            <a:ln w="28575">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29" name="Rectangle 128">
              <a:extLst>
                <a:ext uri="{FF2B5EF4-FFF2-40B4-BE49-F238E27FC236}">
                  <a16:creationId xmlns:a16="http://schemas.microsoft.com/office/drawing/2014/main" id="{689A17EB-427E-472E-96A6-82661E717481}"/>
                </a:ext>
              </a:extLst>
            </p:cNvPr>
            <p:cNvSpPr/>
            <p:nvPr/>
          </p:nvSpPr>
          <p:spPr bwMode="auto">
            <a:xfrm>
              <a:off x="0" y="6568837"/>
              <a:ext cx="4641480" cy="246301"/>
            </a:xfrm>
            <a:prstGeom prst="rect">
              <a:avLst/>
            </a:prstGeom>
            <a:solidFill>
              <a:schemeClr val="bg1">
                <a:lumMod val="95000"/>
              </a:schemeClr>
            </a:solidFill>
            <a:ln>
              <a:noFill/>
            </a:ln>
          </p:spPr>
          <p:txBody>
            <a:bodyPr vert="horz" wrap="square" lIns="68580" tIns="34290" rIns="68580" bIns="34290" numCol="1" rtlCol="0" anchor="t" anchorCtr="0" compatLnSpc="1">
              <a:prstTxWarp prst="textNoShape">
                <a:avLst/>
              </a:prstTxWarp>
              <a:normAutofit fontScale="8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sp>
        <p:nvSpPr>
          <p:cNvPr id="89" name="TextBox 88">
            <a:extLst>
              <a:ext uri="{FF2B5EF4-FFF2-40B4-BE49-F238E27FC236}">
                <a16:creationId xmlns:a16="http://schemas.microsoft.com/office/drawing/2014/main" id="{96392ED2-2948-4109-9E70-38E4C2C029DD}"/>
              </a:ext>
            </a:extLst>
          </p:cNvPr>
          <p:cNvSpPr txBox="1"/>
          <p:nvPr/>
        </p:nvSpPr>
        <p:spPr>
          <a:xfrm>
            <a:off x="6906633" y="4207986"/>
            <a:ext cx="2369796" cy="2609173"/>
          </a:xfrm>
          <a:prstGeom prst="rect">
            <a:avLst/>
          </a:prstGeom>
          <a:solidFill>
            <a:schemeClr val="bg1">
              <a:lumMod val="95000"/>
            </a:schemeClr>
          </a:solidFill>
          <a:ln w="28575">
            <a:solidFill>
              <a:srgbClr val="C00000"/>
            </a:solidFill>
          </a:ln>
        </p:spPr>
        <p:txBody>
          <a:bodyPr wrap="square" lIns="0" tIns="0" rIns="0" bIns="0" rtlCol="0" anchor="t">
            <a:normAutofit/>
          </a:bodyPr>
          <a:lstStyle/>
          <a:p>
            <a:pPr marL="352425" marR="0" lvl="0" indent="-267970" algn="ctr" defTabSz="914400" rtl="0" eaLnBrk="1" fontAlgn="auto" latinLnBrk="0" hangingPunct="1">
              <a:lnSpc>
                <a:spcPct val="100000"/>
              </a:lnSpc>
              <a:spcBef>
                <a:spcPts val="0"/>
              </a:spcBef>
              <a:spcAft>
                <a:spcPts val="0"/>
              </a:spcAft>
              <a:buClrTx/>
              <a:buSzTx/>
              <a:buFontTx/>
              <a:buNone/>
              <a:tabLst/>
              <a:defRPr/>
            </a:pPr>
            <a:endParaRPr lang="da-DK" sz="1200" b="1" i="0" u="sng" strike="noStrike" kern="1200" cap="none" spc="0" normalizeH="0" baseline="0" noProof="0">
              <a:ln>
                <a:noFill/>
              </a:ln>
              <a:solidFill>
                <a:prstClr val="black">
                  <a:lumMod val="75000"/>
                  <a:lumOff val="25000"/>
                </a:prstClr>
              </a:solidFill>
              <a:effectLst/>
              <a:uLnTx/>
              <a:uFillTx/>
              <a:latin typeface="Roboto"/>
              <a:cs typeface="Arial" charset="0"/>
            </a:endParaRPr>
          </a:p>
          <a:p>
            <a:pPr marL="352425" marR="0" lvl="0" indent="-267970"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PERSONAL OBJECTIVES</a:t>
            </a:r>
            <a:endParaRPr lang="da-DK" sz="1200" b="1" i="0" u="sng" strike="noStrike" kern="1200" cap="none" spc="0" normalizeH="0" baseline="0" noProof="0">
              <a:ln>
                <a:noFill/>
              </a:ln>
              <a:solidFill>
                <a:prstClr val="black">
                  <a:lumMod val="75000"/>
                  <a:lumOff val="25000"/>
                </a:prstClr>
              </a:solidFill>
              <a:effectLst/>
              <a:uLnTx/>
              <a:uFillTx/>
              <a:latin typeface="Roboto"/>
              <a:cs typeface="Arial" charset="0"/>
            </a:endParaRPr>
          </a:p>
          <a:p>
            <a:pPr marL="266700" indent="-182245">
              <a:buFont typeface="Arial" panose="020B0604020202020204" pitchFamily="34" charset="0"/>
              <a:buChar char="•"/>
              <a:defRPr/>
            </a:pPr>
            <a:endParaRPr lang="da-DK" sz="1200">
              <a:solidFill>
                <a:prstClr val="black">
                  <a:lumMod val="75000"/>
                  <a:lumOff val="25000"/>
                </a:prstClr>
              </a:solidFill>
              <a:latin typeface="Roboto"/>
              <a:cs typeface="Arial" charset="0"/>
            </a:endParaRPr>
          </a:p>
        </p:txBody>
      </p:sp>
      <p:grpSp>
        <p:nvGrpSpPr>
          <p:cNvPr id="93" name="Group 92">
            <a:extLst>
              <a:ext uri="{FF2B5EF4-FFF2-40B4-BE49-F238E27FC236}">
                <a16:creationId xmlns:a16="http://schemas.microsoft.com/office/drawing/2014/main" id="{9D175963-4449-44F6-9C6B-DB5F85121559}"/>
              </a:ext>
            </a:extLst>
          </p:cNvPr>
          <p:cNvGrpSpPr/>
          <p:nvPr/>
        </p:nvGrpSpPr>
        <p:grpSpPr>
          <a:xfrm>
            <a:off x="7523944" y="1278669"/>
            <a:ext cx="277415" cy="382191"/>
            <a:chOff x="9251950" y="2737151"/>
            <a:chExt cx="369887" cy="509588"/>
          </a:xfrm>
        </p:grpSpPr>
        <p:sp>
          <p:nvSpPr>
            <p:cNvPr id="94" name="Oval 67">
              <a:extLst>
                <a:ext uri="{FF2B5EF4-FFF2-40B4-BE49-F238E27FC236}">
                  <a16:creationId xmlns:a16="http://schemas.microsoft.com/office/drawing/2014/main" id="{FED77E44-FB25-496E-8C33-87AE35D60C2A}"/>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95" name="Freeform 66">
              <a:extLst>
                <a:ext uri="{FF2B5EF4-FFF2-40B4-BE49-F238E27FC236}">
                  <a16:creationId xmlns:a16="http://schemas.microsoft.com/office/drawing/2014/main" id="{EAFACBEB-4BD6-4E03-99E3-E1D72E20C3D4}"/>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96" name="Oval 67">
              <a:extLst>
                <a:ext uri="{FF2B5EF4-FFF2-40B4-BE49-F238E27FC236}">
                  <a16:creationId xmlns:a16="http://schemas.microsoft.com/office/drawing/2014/main" id="{10421BBB-269A-42A0-B928-80634AB34393}"/>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sp>
        <p:nvSpPr>
          <p:cNvPr id="97" name="TextBox 96">
            <a:extLst>
              <a:ext uri="{FF2B5EF4-FFF2-40B4-BE49-F238E27FC236}">
                <a16:creationId xmlns:a16="http://schemas.microsoft.com/office/drawing/2014/main" id="{5BFEC42A-F708-4C21-BB57-DBF1AD2A8B07}"/>
              </a:ext>
            </a:extLst>
          </p:cNvPr>
          <p:cNvSpPr txBox="1"/>
          <p:nvPr/>
        </p:nvSpPr>
        <p:spPr>
          <a:xfrm>
            <a:off x="3932245" y="788884"/>
            <a:ext cx="2196004" cy="1124712"/>
          </a:xfrm>
          <a:prstGeom prst="rect">
            <a:avLst/>
          </a:prstGeom>
          <a:noFill/>
        </p:spPr>
        <p:txBody>
          <a:bodyPr wrap="square" lIns="0" tIns="0" rIns="0" bIns="0" rtlCol="0" anchor="t">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UP NEXT</a:t>
            </a:r>
          </a:p>
        </p:txBody>
      </p:sp>
      <p:grpSp>
        <p:nvGrpSpPr>
          <p:cNvPr id="101" name="Group 100">
            <a:extLst>
              <a:ext uri="{FF2B5EF4-FFF2-40B4-BE49-F238E27FC236}">
                <a16:creationId xmlns:a16="http://schemas.microsoft.com/office/drawing/2014/main" id="{FFEB9A9B-87AF-49A0-B04D-068E0275A833}"/>
              </a:ext>
            </a:extLst>
          </p:cNvPr>
          <p:cNvGrpSpPr/>
          <p:nvPr/>
        </p:nvGrpSpPr>
        <p:grpSpPr>
          <a:xfrm>
            <a:off x="6207763" y="2357848"/>
            <a:ext cx="277415" cy="382191"/>
            <a:chOff x="9251950" y="2737151"/>
            <a:chExt cx="369887" cy="509588"/>
          </a:xfrm>
        </p:grpSpPr>
        <p:sp>
          <p:nvSpPr>
            <p:cNvPr id="102" name="Oval 67">
              <a:extLst>
                <a:ext uri="{FF2B5EF4-FFF2-40B4-BE49-F238E27FC236}">
                  <a16:creationId xmlns:a16="http://schemas.microsoft.com/office/drawing/2014/main" id="{9C4ECFB0-27AC-4C5B-ACE6-8CCEF6E59B6B}"/>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03" name="Freeform 66">
              <a:extLst>
                <a:ext uri="{FF2B5EF4-FFF2-40B4-BE49-F238E27FC236}">
                  <a16:creationId xmlns:a16="http://schemas.microsoft.com/office/drawing/2014/main" id="{F87EED61-607D-4C2C-9E91-E2D2B7EFC4E2}"/>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04" name="Oval 67">
              <a:extLst>
                <a:ext uri="{FF2B5EF4-FFF2-40B4-BE49-F238E27FC236}">
                  <a16:creationId xmlns:a16="http://schemas.microsoft.com/office/drawing/2014/main" id="{FBF92DDD-B1AB-41B6-A2D7-8D544197FB97}"/>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grpSp>
        <p:nvGrpSpPr>
          <p:cNvPr id="108" name="Group 107">
            <a:extLst>
              <a:ext uri="{FF2B5EF4-FFF2-40B4-BE49-F238E27FC236}">
                <a16:creationId xmlns:a16="http://schemas.microsoft.com/office/drawing/2014/main" id="{CF053F1B-EF5E-4E13-8C83-3923FC87A6F2}"/>
              </a:ext>
            </a:extLst>
          </p:cNvPr>
          <p:cNvGrpSpPr/>
          <p:nvPr/>
        </p:nvGrpSpPr>
        <p:grpSpPr>
          <a:xfrm>
            <a:off x="4803787" y="4206735"/>
            <a:ext cx="277415" cy="382191"/>
            <a:chOff x="9251950" y="2737151"/>
            <a:chExt cx="369887" cy="509588"/>
          </a:xfrm>
        </p:grpSpPr>
        <p:sp>
          <p:nvSpPr>
            <p:cNvPr id="109" name="Oval 67">
              <a:extLst>
                <a:ext uri="{FF2B5EF4-FFF2-40B4-BE49-F238E27FC236}">
                  <a16:creationId xmlns:a16="http://schemas.microsoft.com/office/drawing/2014/main" id="{6F29ACDD-B6F5-4973-BDD8-5885E4AB35A6}"/>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10" name="Freeform 66">
              <a:extLst>
                <a:ext uri="{FF2B5EF4-FFF2-40B4-BE49-F238E27FC236}">
                  <a16:creationId xmlns:a16="http://schemas.microsoft.com/office/drawing/2014/main" id="{6356D68C-78CE-4F57-B803-000D0C486763}"/>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11" name="Oval 67">
              <a:extLst>
                <a:ext uri="{FF2B5EF4-FFF2-40B4-BE49-F238E27FC236}">
                  <a16:creationId xmlns:a16="http://schemas.microsoft.com/office/drawing/2014/main" id="{DD46A1A7-44C6-4B50-B8C9-E61069C31586}"/>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sp>
        <p:nvSpPr>
          <p:cNvPr id="112" name="TextBox 111">
            <a:extLst>
              <a:ext uri="{FF2B5EF4-FFF2-40B4-BE49-F238E27FC236}">
                <a16:creationId xmlns:a16="http://schemas.microsoft.com/office/drawing/2014/main" id="{7A185F15-D45C-4DF7-B861-18D97ACBE19A}"/>
              </a:ext>
            </a:extLst>
          </p:cNvPr>
          <p:cNvSpPr txBox="1"/>
          <p:nvPr/>
        </p:nvSpPr>
        <p:spPr>
          <a:xfrm>
            <a:off x="413698" y="2551293"/>
            <a:ext cx="2301312" cy="2199333"/>
          </a:xfrm>
          <a:prstGeom prst="rect">
            <a:avLst/>
          </a:prstGeom>
          <a:noFill/>
        </p:spPr>
        <p:txBody>
          <a:bodyPr wrap="square" lIns="0" tIns="0" rIns="0" bIns="0" rtlCol="0" anchor="t">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WHAT WE KNOW/REMEMBER</a:t>
            </a:r>
          </a:p>
          <a:p>
            <a:pPr marL="273050" indent="-93345">
              <a:buFont typeface="Arial" panose="020B0604020202020204" pitchFamily="34" charset="0"/>
              <a:buChar char="•"/>
              <a:defRPr/>
            </a:pPr>
            <a:endParaRPr lang="da-DK" sz="1200">
              <a:solidFill>
                <a:srgbClr val="404040"/>
              </a:solidFill>
              <a:latin typeface="Roboto"/>
              <a:cs typeface="Arial" charset="0"/>
            </a:endParaRPr>
          </a:p>
        </p:txBody>
      </p:sp>
      <p:sp>
        <p:nvSpPr>
          <p:cNvPr id="114" name="Freeform: Shape 113">
            <a:extLst>
              <a:ext uri="{FF2B5EF4-FFF2-40B4-BE49-F238E27FC236}">
                <a16:creationId xmlns:a16="http://schemas.microsoft.com/office/drawing/2014/main" id="{F9D25B89-6F19-4EF0-A735-2116DF5D6E0F}"/>
              </a:ext>
            </a:extLst>
          </p:cNvPr>
          <p:cNvSpPr/>
          <p:nvPr/>
        </p:nvSpPr>
        <p:spPr bwMode="auto">
          <a:xfrm>
            <a:off x="2568384" y="4066426"/>
            <a:ext cx="2373042" cy="276444"/>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fontScale="925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mn-cs"/>
            </a:endParaRPr>
          </a:p>
        </p:txBody>
      </p:sp>
      <p:grpSp>
        <p:nvGrpSpPr>
          <p:cNvPr id="119" name="Group 118">
            <a:extLst>
              <a:ext uri="{FF2B5EF4-FFF2-40B4-BE49-F238E27FC236}">
                <a16:creationId xmlns:a16="http://schemas.microsoft.com/office/drawing/2014/main" id="{E5691F86-88F8-41B2-B07F-6021649A1998}"/>
              </a:ext>
            </a:extLst>
          </p:cNvPr>
          <p:cNvGrpSpPr/>
          <p:nvPr/>
        </p:nvGrpSpPr>
        <p:grpSpPr>
          <a:xfrm>
            <a:off x="3319336" y="5989481"/>
            <a:ext cx="277415" cy="382191"/>
            <a:chOff x="9251950" y="2737151"/>
            <a:chExt cx="369887" cy="509588"/>
          </a:xfrm>
        </p:grpSpPr>
        <p:sp>
          <p:nvSpPr>
            <p:cNvPr id="120" name="Oval 67">
              <a:extLst>
                <a:ext uri="{FF2B5EF4-FFF2-40B4-BE49-F238E27FC236}">
                  <a16:creationId xmlns:a16="http://schemas.microsoft.com/office/drawing/2014/main" id="{DC4E9731-84B5-4A69-9D94-EC39724FD23D}"/>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21" name="Freeform 66">
              <a:extLst>
                <a:ext uri="{FF2B5EF4-FFF2-40B4-BE49-F238E27FC236}">
                  <a16:creationId xmlns:a16="http://schemas.microsoft.com/office/drawing/2014/main" id="{3C080BDF-5A62-48C0-884B-11E22DEA7F29}"/>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22" name="Oval 67">
              <a:extLst>
                <a:ext uri="{FF2B5EF4-FFF2-40B4-BE49-F238E27FC236}">
                  <a16:creationId xmlns:a16="http://schemas.microsoft.com/office/drawing/2014/main" id="{E406EFA5-0D9B-4762-AA13-3B8528FE3B8A}"/>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sp>
        <p:nvSpPr>
          <p:cNvPr id="123" name="TextBox 122">
            <a:extLst>
              <a:ext uri="{FF2B5EF4-FFF2-40B4-BE49-F238E27FC236}">
                <a16:creationId xmlns:a16="http://schemas.microsoft.com/office/drawing/2014/main" id="{EF94B5A8-AE3F-45CA-8BEA-D7AF8472E0F0}"/>
              </a:ext>
            </a:extLst>
          </p:cNvPr>
          <p:cNvSpPr txBox="1"/>
          <p:nvPr/>
        </p:nvSpPr>
        <p:spPr>
          <a:xfrm>
            <a:off x="567909" y="4754560"/>
            <a:ext cx="1979034" cy="1686258"/>
          </a:xfrm>
          <a:prstGeom prst="rect">
            <a:avLst/>
          </a:prstGeom>
          <a:noFill/>
        </p:spPr>
        <p:txBody>
          <a:bodyPr wrap="square" lIns="0" tIns="0" rIns="0" bIns="0" rtlCol="0" anchor="t">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PREVIOUS LEARNING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 </a:t>
            </a:r>
          </a:p>
        </p:txBody>
      </p:sp>
      <p:sp>
        <p:nvSpPr>
          <p:cNvPr id="124" name="Freeform: Shape 123">
            <a:extLst>
              <a:ext uri="{FF2B5EF4-FFF2-40B4-BE49-F238E27FC236}">
                <a16:creationId xmlns:a16="http://schemas.microsoft.com/office/drawing/2014/main" id="{120B58C4-F013-47ED-9C75-CB2DFB003A15}"/>
              </a:ext>
            </a:extLst>
          </p:cNvPr>
          <p:cNvSpPr/>
          <p:nvPr/>
        </p:nvSpPr>
        <p:spPr bwMode="auto">
          <a:xfrm>
            <a:off x="2561029" y="5467167"/>
            <a:ext cx="895946" cy="658448"/>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mn-cs"/>
            </a:endParaRPr>
          </a:p>
        </p:txBody>
      </p:sp>
      <p:sp>
        <p:nvSpPr>
          <p:cNvPr id="82" name="Freeform: Shape 81">
            <a:extLst>
              <a:ext uri="{FF2B5EF4-FFF2-40B4-BE49-F238E27FC236}">
                <a16:creationId xmlns:a16="http://schemas.microsoft.com/office/drawing/2014/main" id="{9B68E69C-11B3-4F77-AF75-89247588F320}"/>
              </a:ext>
            </a:extLst>
          </p:cNvPr>
          <p:cNvSpPr/>
          <p:nvPr/>
        </p:nvSpPr>
        <p:spPr bwMode="auto">
          <a:xfrm>
            <a:off x="2776921" y="1813356"/>
            <a:ext cx="3564612" cy="658910"/>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mn-cs"/>
            </a:endParaRPr>
          </a:p>
        </p:txBody>
      </p:sp>
      <p:sp>
        <p:nvSpPr>
          <p:cNvPr id="86" name="Freeform: Shape 85">
            <a:extLst>
              <a:ext uri="{FF2B5EF4-FFF2-40B4-BE49-F238E27FC236}">
                <a16:creationId xmlns:a16="http://schemas.microsoft.com/office/drawing/2014/main" id="{9DF30032-6D5B-4EF2-B87D-682456D4FD7A}"/>
              </a:ext>
            </a:extLst>
          </p:cNvPr>
          <p:cNvSpPr/>
          <p:nvPr/>
        </p:nvSpPr>
        <p:spPr bwMode="auto">
          <a:xfrm>
            <a:off x="6033783" y="1178263"/>
            <a:ext cx="1628866" cy="173237"/>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fontScale="47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mn-cs"/>
            </a:endParaRPr>
          </a:p>
        </p:txBody>
      </p:sp>
      <p:pic>
        <p:nvPicPr>
          <p:cNvPr id="3" name="Picture 2" descr="A picture containing drawing&#10;&#10;Description automatically generated">
            <a:extLst>
              <a:ext uri="{FF2B5EF4-FFF2-40B4-BE49-F238E27FC236}">
                <a16:creationId xmlns:a16="http://schemas.microsoft.com/office/drawing/2014/main" id="{52B5F2B2-698D-4EE4-9304-39337B3DE45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1072" y="87123"/>
            <a:ext cx="582740" cy="629190"/>
          </a:xfrm>
          <a:prstGeom prst="rect">
            <a:avLst/>
          </a:prstGeom>
        </p:spPr>
      </p:pic>
      <p:grpSp>
        <p:nvGrpSpPr>
          <p:cNvPr id="78" name="Group 77">
            <a:extLst>
              <a:ext uri="{FF2B5EF4-FFF2-40B4-BE49-F238E27FC236}">
                <a16:creationId xmlns:a16="http://schemas.microsoft.com/office/drawing/2014/main" id="{B97A7BE5-F2D2-4993-BF3C-B965833872FE}"/>
              </a:ext>
            </a:extLst>
          </p:cNvPr>
          <p:cNvGrpSpPr/>
          <p:nvPr/>
        </p:nvGrpSpPr>
        <p:grpSpPr>
          <a:xfrm>
            <a:off x="9142444" y="3569181"/>
            <a:ext cx="277415" cy="382191"/>
            <a:chOff x="9251950" y="2737151"/>
            <a:chExt cx="369887" cy="509588"/>
          </a:xfrm>
        </p:grpSpPr>
        <p:sp>
          <p:nvSpPr>
            <p:cNvPr id="81" name="Oval 67">
              <a:extLst>
                <a:ext uri="{FF2B5EF4-FFF2-40B4-BE49-F238E27FC236}">
                  <a16:creationId xmlns:a16="http://schemas.microsoft.com/office/drawing/2014/main" id="{6A9315C2-B345-4AD3-96CD-8E29437504E9}"/>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88" name="Freeform 66">
              <a:extLst>
                <a:ext uri="{FF2B5EF4-FFF2-40B4-BE49-F238E27FC236}">
                  <a16:creationId xmlns:a16="http://schemas.microsoft.com/office/drawing/2014/main" id="{494C1C20-8CB7-47E4-9648-8F241F61C949}"/>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92" name="Oval 67">
              <a:extLst>
                <a:ext uri="{FF2B5EF4-FFF2-40B4-BE49-F238E27FC236}">
                  <a16:creationId xmlns:a16="http://schemas.microsoft.com/office/drawing/2014/main" id="{1B3199C2-A3DA-4DF2-BF57-837A9EE4B7D9}"/>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sp>
        <p:nvSpPr>
          <p:cNvPr id="99" name="TextBox 98">
            <a:extLst>
              <a:ext uri="{FF2B5EF4-FFF2-40B4-BE49-F238E27FC236}">
                <a16:creationId xmlns:a16="http://schemas.microsoft.com/office/drawing/2014/main" id="{9A394B45-D979-4408-A2AB-2C04C7DCF4BF}"/>
              </a:ext>
            </a:extLst>
          </p:cNvPr>
          <p:cNvSpPr txBox="1"/>
          <p:nvPr/>
        </p:nvSpPr>
        <p:spPr>
          <a:xfrm>
            <a:off x="6368564" y="218360"/>
            <a:ext cx="2122076" cy="1124713"/>
          </a:xfrm>
          <a:prstGeom prst="rect">
            <a:avLst/>
          </a:prstGeom>
          <a:noFill/>
        </p:spPr>
        <p:txBody>
          <a:bodyPr wrap="square" lIns="0" tIns="0" rIns="0" bIns="0" rtlCol="0" anchor="t">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WHAT? (CAREERS)</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endParaRPr>
          </a:p>
        </p:txBody>
      </p:sp>
      <p:sp>
        <p:nvSpPr>
          <p:cNvPr id="73" name="TextBox 72">
            <a:extLst>
              <a:ext uri="{FF2B5EF4-FFF2-40B4-BE49-F238E27FC236}">
                <a16:creationId xmlns:a16="http://schemas.microsoft.com/office/drawing/2014/main" id="{A1713C65-CD69-4BDC-88E1-A96D2D25FCE2}"/>
              </a:ext>
            </a:extLst>
          </p:cNvPr>
          <p:cNvSpPr txBox="1"/>
          <p:nvPr/>
        </p:nvSpPr>
        <p:spPr>
          <a:xfrm>
            <a:off x="569419" y="756809"/>
            <a:ext cx="2403445" cy="1682516"/>
          </a:xfrm>
          <a:prstGeom prst="rect">
            <a:avLst/>
          </a:prstGeom>
          <a:noFill/>
          <a:ln w="28575">
            <a:solidFill>
              <a:srgbClr val="C00000"/>
            </a:solidFill>
          </a:ln>
        </p:spPr>
        <p:txBody>
          <a:bodyPr wrap="square" lIns="0" tIns="0" rIns="0" bIns="0" rtlCol="0" anchor="t">
            <a:normAutofit/>
          </a:bodyPr>
          <a:lstStyle/>
          <a:p>
            <a:pPr marL="352425" marR="0" lvl="0" indent="-267970"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AIMS</a:t>
            </a:r>
            <a:endParaRPr lang="en-US">
              <a:ea typeface="+mn-ea"/>
            </a:endParaRPr>
          </a:p>
        </p:txBody>
      </p:sp>
      <p:pic>
        <p:nvPicPr>
          <p:cNvPr id="4" name="Picture 3" descr="A picture containing colorful, shirt&#10;&#10;Description automatically generated">
            <a:extLst>
              <a:ext uri="{FF2B5EF4-FFF2-40B4-BE49-F238E27FC236}">
                <a16:creationId xmlns:a16="http://schemas.microsoft.com/office/drawing/2014/main" id="{EA967EA6-9783-4F76-9A79-6188BFAB7223}"/>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528135" y="-48617"/>
            <a:ext cx="1082602" cy="1089574"/>
          </a:xfrm>
          <a:prstGeom prst="rect">
            <a:avLst/>
          </a:prstGeom>
        </p:spPr>
      </p:pic>
      <p:sp>
        <p:nvSpPr>
          <p:cNvPr id="71" name="Freeform: Shape 70">
            <a:extLst>
              <a:ext uri="{FF2B5EF4-FFF2-40B4-BE49-F238E27FC236}">
                <a16:creationId xmlns:a16="http://schemas.microsoft.com/office/drawing/2014/main" id="{3AE87E24-0411-45AB-B897-4C934B30FDAD}"/>
              </a:ext>
            </a:extLst>
          </p:cNvPr>
          <p:cNvSpPr/>
          <p:nvPr/>
        </p:nvSpPr>
        <p:spPr bwMode="auto">
          <a:xfrm>
            <a:off x="8298781" y="878471"/>
            <a:ext cx="956331" cy="2653798"/>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mn-cs"/>
            </a:endParaRPr>
          </a:p>
        </p:txBody>
      </p:sp>
      <p:sp>
        <p:nvSpPr>
          <p:cNvPr id="70" name="TextBox 69">
            <a:extLst>
              <a:ext uri="{FF2B5EF4-FFF2-40B4-BE49-F238E27FC236}">
                <a16:creationId xmlns:a16="http://schemas.microsoft.com/office/drawing/2014/main" id="{987BAA7B-FBED-43A8-911A-5CD600FDA806}"/>
              </a:ext>
            </a:extLst>
          </p:cNvPr>
          <p:cNvSpPr txBox="1"/>
          <p:nvPr/>
        </p:nvSpPr>
        <p:spPr>
          <a:xfrm>
            <a:off x="4681783" y="5957969"/>
            <a:ext cx="2117903" cy="755425"/>
          </a:xfrm>
          <a:prstGeom prst="rect">
            <a:avLst/>
          </a:prstGeom>
          <a:solidFill>
            <a:schemeClr val="bg2"/>
          </a:solidFill>
          <a:ln w="28575">
            <a:solidFill>
              <a:srgbClr val="C00000"/>
            </a:solidFill>
          </a:ln>
        </p:spPr>
        <p:txBody>
          <a:bodyPr wrap="square" lIns="0" tIns="0" rIns="0" bIns="0" rtlCol="0" anchor="t">
            <a:normAutofit/>
          </a:bodyPr>
          <a:lstStyle/>
          <a:p>
            <a:pPr marL="352425" marR="0" lvl="0" indent="-267970" algn="ctr" defTabSz="914400" rtl="0" eaLnBrk="1" fontAlgn="auto" latinLnBrk="0" hangingPunct="1">
              <a:lnSpc>
                <a:spcPct val="100000"/>
              </a:lnSpc>
              <a:spcBef>
                <a:spcPts val="0"/>
              </a:spcBef>
              <a:spcAft>
                <a:spcPts val="0"/>
              </a:spcAft>
              <a:buClrTx/>
              <a:buSzTx/>
              <a:buFontTx/>
              <a:buNone/>
              <a:tabLst/>
              <a:defRPr/>
            </a:pPr>
            <a:r>
              <a:rPr kumimoji="0" lang="da-DK" sz="11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RECOMMENDED  READING</a:t>
            </a:r>
            <a:endParaRPr lang="en-US">
              <a:ea typeface="+mn-ea"/>
            </a:endParaRPr>
          </a:p>
          <a:p>
            <a:pPr marL="84455" marR="0" lvl="0" algn="l" defTabSz="914400" rtl="0" eaLnBrk="1" fontAlgn="auto" latinLnBrk="0" hangingPunct="1">
              <a:lnSpc>
                <a:spcPct val="100000"/>
              </a:lnSpc>
              <a:spcBef>
                <a:spcPts val="0"/>
              </a:spcBef>
              <a:spcAft>
                <a:spcPts val="0"/>
              </a:spcAft>
              <a:buClrTx/>
              <a:buSzTx/>
              <a:tabLst/>
              <a:defRPr/>
            </a:pPr>
            <a:endParaRPr lang="da-DK" sz="1200" b="0" i="0" u="none" strike="noStrike" kern="1200" cap="none" spc="0" normalizeH="0" baseline="0" noProof="0">
              <a:ln>
                <a:noFill/>
              </a:ln>
              <a:effectLst/>
              <a:uLnTx/>
              <a:uFillTx/>
              <a:latin typeface="Roboto"/>
              <a:cs typeface="Arial" charset="0"/>
            </a:endParaRPr>
          </a:p>
          <a:p>
            <a:pPr marL="266700" marR="0" lvl="0" indent="-18224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Eduqas GCSE Technology</a:t>
            </a:r>
          </a:p>
          <a:p>
            <a:pPr marL="84455" marR="0" lvl="0" algn="l" defTabSz="914400" rtl="0" eaLnBrk="1" fontAlgn="auto" latinLnBrk="0" hangingPunct="1">
              <a:lnSpc>
                <a:spcPct val="100000"/>
              </a:lnSpc>
              <a:spcBef>
                <a:spcPts val="0"/>
              </a:spcBef>
              <a:spcAft>
                <a:spcPts val="0"/>
              </a:spcAft>
              <a:buClrTx/>
              <a:buSzTx/>
              <a:tabLst/>
              <a:defRPr/>
            </a:pPr>
            <a:endParaRPr lang="da-DK" sz="1200" b="0" i="0" u="none" strike="noStrike" kern="1200" cap="none" spc="0" normalizeH="0" baseline="0" noProof="0">
              <a:ln>
                <a:noFill/>
              </a:ln>
              <a:solidFill>
                <a:prstClr val="black">
                  <a:lumMod val="75000"/>
                  <a:lumOff val="25000"/>
                </a:prstClr>
              </a:solidFill>
              <a:effectLst/>
              <a:uLnTx/>
              <a:uFillTx/>
              <a:latin typeface="Roboto"/>
              <a:cs typeface="Arial" charset="0"/>
            </a:endParaRPr>
          </a:p>
        </p:txBody>
      </p:sp>
      <p:sp>
        <p:nvSpPr>
          <p:cNvPr id="72" name="TextBox 71">
            <a:extLst>
              <a:ext uri="{FF2B5EF4-FFF2-40B4-BE49-F238E27FC236}">
                <a16:creationId xmlns:a16="http://schemas.microsoft.com/office/drawing/2014/main" id="{AE207824-EA78-4B41-A106-53F2C6FA94BC}"/>
              </a:ext>
            </a:extLst>
          </p:cNvPr>
          <p:cNvSpPr txBox="1"/>
          <p:nvPr/>
        </p:nvSpPr>
        <p:spPr>
          <a:xfrm>
            <a:off x="3057619" y="1954570"/>
            <a:ext cx="2307363" cy="1948386"/>
          </a:xfrm>
          <a:prstGeom prst="rect">
            <a:avLst/>
          </a:prstGeom>
          <a:noFill/>
          <a:ln w="28575">
            <a:solidFill>
              <a:srgbClr val="C00000"/>
            </a:solidFill>
          </a:ln>
        </p:spPr>
        <p:txBody>
          <a:bodyPr wrap="square" lIns="0" tIns="0" rIns="0" bIns="0" rtlCol="0" anchor="t">
            <a:normAutofit/>
          </a:bodyPr>
          <a:lstStyle/>
          <a:p>
            <a:pPr marL="182245" marR="0" lvl="0" indent="0" algn="ctr" defTabSz="914400" rtl="0" eaLnBrk="1" fontAlgn="auto" latinLnBrk="0" hangingPunct="1">
              <a:lnSpc>
                <a:spcPct val="100000"/>
              </a:lnSpc>
              <a:spcBef>
                <a:spcPts val="0"/>
              </a:spcBef>
              <a:spcAft>
                <a:spcPts val="0"/>
              </a:spcAft>
              <a:buClrTx/>
              <a:buSzTx/>
              <a:buFontTx/>
              <a:buNone/>
              <a:tabLst/>
              <a:defRPr/>
            </a:pPr>
            <a:endParaRPr lang="da-DK" sz="500" b="1" i="0" u="sng" strike="noStrike" kern="1200" cap="none" spc="0" normalizeH="0" baseline="0" noProof="0">
              <a:ln>
                <a:noFill/>
              </a:ln>
              <a:solidFill>
                <a:prstClr val="black">
                  <a:lumMod val="75000"/>
                  <a:lumOff val="25000"/>
                </a:prstClr>
              </a:solidFill>
              <a:effectLst/>
              <a:uLnTx/>
              <a:uFillTx/>
              <a:latin typeface="Roboto"/>
              <a:cs typeface="Arial" charset="0"/>
            </a:endParaRPr>
          </a:p>
          <a:p>
            <a:pPr marL="171450" marR="0" lvl="0" indent="10795" algn="ctr" defTabSz="914400" rtl="0" eaLnBrk="1" fontAlgn="auto" latinLnBrk="0" hangingPunct="1">
              <a:lnSpc>
                <a:spcPct val="100000"/>
              </a:lnSpc>
              <a:spcBef>
                <a:spcPts val="0"/>
              </a:spcBef>
              <a:spcAft>
                <a:spcPts val="0"/>
              </a:spcAft>
              <a:buClrTx/>
              <a:buSzTx/>
              <a:buFontTx/>
              <a:buNone/>
              <a:tabLst/>
              <a:defRPr/>
            </a:pPr>
            <a:r>
              <a:rPr kumimoji="0" lang="da-DK" sz="13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DEVELOPING  COURAGE</a:t>
            </a:r>
            <a:endParaRPr lang="da-DK" sz="1300" b="1" i="0" u="sng" strike="noStrike" kern="1200" cap="none" spc="0" normalizeH="0" baseline="0" noProof="0">
              <a:ln>
                <a:noFill/>
              </a:ln>
              <a:solidFill>
                <a:prstClr val="black">
                  <a:lumMod val="75000"/>
                  <a:lumOff val="25000"/>
                </a:prstClr>
              </a:solidFill>
              <a:effectLst/>
              <a:uLnTx/>
              <a:uFillTx/>
              <a:latin typeface="Roboto"/>
              <a:cs typeface="Arial" charset="0"/>
            </a:endParaRPr>
          </a:p>
          <a:p>
            <a:pPr marL="171450" indent="10795">
              <a:lnSpc>
                <a:spcPct val="170000"/>
              </a:lnSpc>
              <a:buFont typeface="Arial" panose="020B0604020202020204" pitchFamily="34" charset="0"/>
              <a:buChar char="•"/>
              <a:defRPr/>
            </a:pPr>
            <a:r>
              <a:rPr kumimoji="0" lang="da-DK" sz="900" b="1" i="0" u="none" strike="noStrike" kern="1200" cap="none" spc="0" normalizeH="0" baseline="0" noProof="0">
                <a:ln>
                  <a:noFill/>
                </a:ln>
                <a:effectLst/>
                <a:uLnTx/>
                <a:uFillTx/>
                <a:latin typeface="Roboto"/>
                <a:ea typeface="+mn-ea"/>
                <a:cs typeface="Arial"/>
              </a:rPr>
              <a:t>C</a:t>
            </a:r>
            <a:r>
              <a:rPr lang="da-DK" sz="900" b="1">
                <a:latin typeface="Roboto"/>
                <a:cs typeface="Arial"/>
              </a:rPr>
              <a:t>   Confidence in</a:t>
            </a:r>
            <a:r>
              <a:rPr kumimoji="0" lang="da-DK" sz="900" b="1" i="0" u="none" strike="noStrike" kern="1200" cap="none" spc="0" normalizeH="0" baseline="0" noProof="0">
                <a:ln>
                  <a:noFill/>
                </a:ln>
                <a:effectLst/>
                <a:uLnTx/>
                <a:uFillTx/>
                <a:latin typeface="Roboto"/>
                <a:ea typeface="+mn-ea"/>
                <a:cs typeface="Arial"/>
              </a:rPr>
              <a:t> using </a:t>
            </a:r>
            <a:endParaRPr lang="da-DK" sz="900" b="1" i="0" u="none" strike="noStrike" kern="1200" cap="none" spc="0" normalizeH="0" baseline="0" noProof="0">
              <a:ln>
                <a:noFill/>
              </a:ln>
              <a:effectLst/>
              <a:uLnTx/>
              <a:uFillTx/>
              <a:latin typeface="Roboto"/>
              <a:cs typeface="Arial" charset="0"/>
            </a:endParaRPr>
          </a:p>
          <a:p>
            <a:pPr marL="171450" indent="10795">
              <a:lnSpc>
                <a:spcPct val="170000"/>
              </a:lnSpc>
              <a:buFont typeface="Arial" panose="020B0604020202020204" pitchFamily="34" charset="0"/>
              <a:buChar char="•"/>
              <a:defRPr/>
            </a:pPr>
            <a:r>
              <a:rPr kumimoji="0" lang="da-DK" sz="900" b="1" i="0" u="none" strike="noStrike" kern="1200" cap="none" spc="0" normalizeH="0" baseline="0" noProof="0">
                <a:ln>
                  <a:noFill/>
                </a:ln>
                <a:effectLst/>
                <a:uLnTx/>
                <a:uFillTx/>
                <a:latin typeface="Roboto"/>
                <a:ea typeface="+mn-ea"/>
                <a:cs typeface="Arial"/>
              </a:rPr>
              <a:t>O</a:t>
            </a:r>
            <a:r>
              <a:rPr lang="da-DK" sz="900" b="1">
                <a:latin typeface="Roboto"/>
                <a:cs typeface="Arial"/>
              </a:rPr>
              <a:t>  </a:t>
            </a:r>
            <a:r>
              <a:rPr kumimoji="0" lang="da-DK" sz="900" b="1" i="0" u="none" strike="noStrike" kern="1200" cap="none" spc="0" normalizeH="0" baseline="0" noProof="0">
                <a:ln>
                  <a:noFill/>
                </a:ln>
                <a:effectLst/>
                <a:uLnTx/>
                <a:uFillTx/>
                <a:latin typeface="Roboto"/>
                <a:ea typeface="+mn-ea"/>
                <a:cs typeface="Arial"/>
              </a:rPr>
              <a:t> Opportunity to </a:t>
            </a:r>
            <a:r>
              <a:rPr lang="da-DK" sz="900" b="1">
                <a:latin typeface="Roboto"/>
                <a:cs typeface="Arial"/>
              </a:rPr>
              <a:t>sublimation print</a:t>
            </a:r>
            <a:endParaRPr lang="da-DK" sz="900" b="1" i="0" u="none" strike="noStrike" kern="1200" cap="none" spc="0" normalizeH="0" baseline="0" noProof="0">
              <a:ln>
                <a:noFill/>
              </a:ln>
              <a:effectLst/>
              <a:uLnTx/>
              <a:uFillTx/>
              <a:latin typeface="Roboto"/>
              <a:cs typeface="Arial" charset="0"/>
            </a:endParaRPr>
          </a:p>
          <a:p>
            <a:pPr marL="171450" marR="0" lvl="0" indent="10795" algn="l" defTabSz="914400" rtl="0" eaLnBrk="1" fontAlgn="auto" latinLnBrk="0" hangingPunct="1">
              <a:lnSpc>
                <a:spcPct val="170000"/>
              </a:lnSpc>
              <a:spcBef>
                <a:spcPts val="0"/>
              </a:spcBef>
              <a:spcAft>
                <a:spcPts val="0"/>
              </a:spcAft>
              <a:buClrTx/>
              <a:buSzTx/>
              <a:buFont typeface="Arial" panose="020B0604020202020204" pitchFamily="34" charset="0"/>
              <a:buChar char="•"/>
              <a:tabLst/>
              <a:defRPr/>
            </a:pPr>
            <a:r>
              <a:rPr kumimoji="0" lang="da-DK" sz="900" b="1" i="0" u="none" strike="noStrike" kern="1200" cap="none" spc="0" normalizeH="0" baseline="0" noProof="0">
                <a:ln>
                  <a:noFill/>
                </a:ln>
                <a:solidFill>
                  <a:prstClr val="black">
                    <a:lumMod val="75000"/>
                    <a:lumOff val="25000"/>
                  </a:prstClr>
                </a:solidFill>
                <a:effectLst/>
                <a:uLnTx/>
                <a:uFillTx/>
                <a:latin typeface="Roboto"/>
                <a:ea typeface="+mn-ea"/>
                <a:cs typeface="Arial" charset="0"/>
              </a:rPr>
              <a:t>U   Using smart materials</a:t>
            </a:r>
          </a:p>
          <a:p>
            <a:pPr marL="171450" marR="0" lvl="0" indent="10795" algn="l" defTabSz="914400" rtl="0" eaLnBrk="1" fontAlgn="auto" latinLnBrk="0" hangingPunct="1">
              <a:lnSpc>
                <a:spcPct val="170000"/>
              </a:lnSpc>
              <a:spcBef>
                <a:spcPts val="0"/>
              </a:spcBef>
              <a:spcAft>
                <a:spcPts val="0"/>
              </a:spcAft>
              <a:buClrTx/>
              <a:buSzTx/>
              <a:buFont typeface="Arial" panose="020B0604020202020204" pitchFamily="34" charset="0"/>
              <a:buChar char="•"/>
              <a:tabLst/>
              <a:defRPr/>
            </a:pPr>
            <a:r>
              <a:rPr kumimoji="0" lang="da-DK" sz="900" b="1" i="0" u="none" strike="noStrike" kern="1200" cap="none" spc="0" normalizeH="0" baseline="0" noProof="0">
                <a:ln>
                  <a:noFill/>
                </a:ln>
                <a:solidFill>
                  <a:prstClr val="black">
                    <a:lumMod val="75000"/>
                    <a:lumOff val="25000"/>
                  </a:prstClr>
                </a:solidFill>
                <a:effectLst/>
                <a:uLnTx/>
                <a:uFillTx/>
                <a:latin typeface="Roboto"/>
                <a:ea typeface="+mn-ea"/>
                <a:cs typeface="Arial" charset="0"/>
              </a:rPr>
              <a:t>R   Resiliance at problem solving</a:t>
            </a:r>
            <a:endParaRPr lang="da-DK" sz="900" b="1" i="0" u="none" strike="noStrike" kern="1200" cap="none" spc="0" normalizeH="0" baseline="0" noProof="0">
              <a:ln>
                <a:noFill/>
              </a:ln>
              <a:solidFill>
                <a:prstClr val="black">
                  <a:lumMod val="75000"/>
                  <a:lumOff val="25000"/>
                </a:prstClr>
              </a:solidFill>
              <a:effectLst/>
              <a:uLnTx/>
              <a:uFillTx/>
              <a:latin typeface="Roboto"/>
              <a:cs typeface="Arial" charset="0"/>
            </a:endParaRPr>
          </a:p>
          <a:p>
            <a:pPr marL="171450" marR="0" lvl="0" indent="10795" algn="l" defTabSz="914400" rtl="0" eaLnBrk="1" fontAlgn="auto" latinLnBrk="0" hangingPunct="1">
              <a:lnSpc>
                <a:spcPct val="170000"/>
              </a:lnSpc>
              <a:spcBef>
                <a:spcPts val="0"/>
              </a:spcBef>
              <a:spcAft>
                <a:spcPts val="0"/>
              </a:spcAft>
              <a:buClrTx/>
              <a:buSzTx/>
              <a:buFont typeface="Arial" panose="020B0604020202020204" pitchFamily="34" charset="0"/>
              <a:buChar char="•"/>
              <a:tabLst/>
              <a:defRPr/>
            </a:pPr>
            <a:r>
              <a:rPr kumimoji="0" lang="da-DK" sz="900" b="1" i="0" u="none" strike="noStrike" kern="1200" cap="none" spc="0" normalizeH="0" baseline="0" noProof="0">
                <a:ln>
                  <a:noFill/>
                </a:ln>
                <a:solidFill>
                  <a:prstClr val="black">
                    <a:lumMod val="75000"/>
                    <a:lumOff val="25000"/>
                  </a:prstClr>
                </a:solidFill>
                <a:effectLst/>
                <a:uLnTx/>
                <a:uFillTx/>
                <a:latin typeface="Roboto"/>
                <a:ea typeface="+mn-ea"/>
                <a:cs typeface="Arial" charset="0"/>
              </a:rPr>
              <a:t>A   ...........................................</a:t>
            </a:r>
            <a:endParaRPr lang="da-DK" sz="900" b="1" i="0" u="none" strike="noStrike" kern="1200" cap="none" spc="0" normalizeH="0" baseline="0" noProof="0">
              <a:ln>
                <a:noFill/>
              </a:ln>
              <a:solidFill>
                <a:prstClr val="black">
                  <a:lumMod val="75000"/>
                  <a:lumOff val="25000"/>
                </a:prstClr>
              </a:solidFill>
              <a:effectLst/>
              <a:uLnTx/>
              <a:uFillTx/>
              <a:latin typeface="Roboto"/>
              <a:cs typeface="Arial" charset="0"/>
            </a:endParaRPr>
          </a:p>
          <a:p>
            <a:pPr marL="171450" marR="0" lvl="0" indent="10795" algn="l" defTabSz="914400" rtl="0" eaLnBrk="1" fontAlgn="auto" latinLnBrk="0" hangingPunct="1">
              <a:lnSpc>
                <a:spcPct val="170000"/>
              </a:lnSpc>
              <a:spcBef>
                <a:spcPts val="0"/>
              </a:spcBef>
              <a:spcAft>
                <a:spcPts val="0"/>
              </a:spcAft>
              <a:buClrTx/>
              <a:buSzTx/>
              <a:buFont typeface="Arial" panose="020B0604020202020204" pitchFamily="34" charset="0"/>
              <a:buChar char="•"/>
              <a:tabLst/>
              <a:defRPr/>
            </a:pPr>
            <a:r>
              <a:rPr kumimoji="0" lang="da-DK" sz="900" b="1" i="0" u="none" strike="noStrike" kern="1200" cap="none" spc="0" normalizeH="0" baseline="0" noProof="0">
                <a:ln>
                  <a:noFill/>
                </a:ln>
                <a:solidFill>
                  <a:prstClr val="black">
                    <a:lumMod val="75000"/>
                    <a:lumOff val="25000"/>
                  </a:prstClr>
                </a:solidFill>
                <a:effectLst/>
                <a:uLnTx/>
                <a:uFillTx/>
                <a:latin typeface="Roboto"/>
                <a:ea typeface="+mn-ea"/>
                <a:cs typeface="Arial" charset="0"/>
              </a:rPr>
              <a:t>G   ...........................................</a:t>
            </a:r>
            <a:endParaRPr lang="da-DK" sz="900" b="1" i="0" u="none" strike="noStrike" kern="1200" cap="none" spc="0" normalizeH="0" baseline="0" noProof="0">
              <a:ln>
                <a:noFill/>
              </a:ln>
              <a:solidFill>
                <a:prstClr val="black">
                  <a:lumMod val="75000"/>
                  <a:lumOff val="25000"/>
                </a:prstClr>
              </a:solidFill>
              <a:effectLst/>
              <a:uLnTx/>
              <a:uFillTx/>
              <a:latin typeface="Roboto"/>
              <a:cs typeface="Arial" charset="0"/>
            </a:endParaRPr>
          </a:p>
          <a:p>
            <a:pPr marL="171450" indent="10795">
              <a:lnSpc>
                <a:spcPct val="170000"/>
              </a:lnSpc>
              <a:buFont typeface="Arial" panose="020B0604020202020204" pitchFamily="34" charset="0"/>
              <a:buChar char="•"/>
              <a:defRPr/>
            </a:pPr>
            <a:r>
              <a:rPr kumimoji="0" lang="da-DK" sz="900" b="1" i="0" u="none" strike="noStrike" kern="1200" cap="none" spc="0" normalizeH="0" baseline="0" noProof="0">
                <a:ln>
                  <a:noFill/>
                </a:ln>
                <a:effectLst/>
                <a:uLnTx/>
                <a:uFillTx/>
                <a:latin typeface="Roboto"/>
                <a:ea typeface="+mn-ea"/>
                <a:cs typeface="Arial"/>
              </a:rPr>
              <a:t>E</a:t>
            </a:r>
            <a:r>
              <a:rPr lang="da-DK" sz="900" b="1">
                <a:latin typeface="Roboto"/>
                <a:cs typeface="Arial"/>
              </a:rPr>
              <a:t>   Evaluating to improve</a:t>
            </a:r>
            <a:endParaRPr lang="da-DK" sz="900" b="1" i="1" u="none" strike="noStrike" kern="1200" cap="none" spc="0" normalizeH="0" baseline="0" noProof="0">
              <a:ln>
                <a:noFill/>
              </a:ln>
              <a:effectLst/>
              <a:uLnTx/>
              <a:uFillTx/>
              <a:latin typeface="Roboto"/>
              <a:cs typeface="Arial" charset="0"/>
            </a:endParaRPr>
          </a:p>
        </p:txBody>
      </p:sp>
      <p:pic>
        <p:nvPicPr>
          <p:cNvPr id="4098" name="Picture 2">
            <a:extLst>
              <a:ext uri="{FF2B5EF4-FFF2-40B4-BE49-F238E27FC236}">
                <a16:creationId xmlns:a16="http://schemas.microsoft.com/office/drawing/2014/main" id="{2173DF71-A774-4695-94C5-210F6BBF729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5504" y="103269"/>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87" name="Rectangle 86">
            <a:extLst>
              <a:ext uri="{FF2B5EF4-FFF2-40B4-BE49-F238E27FC236}">
                <a16:creationId xmlns:a16="http://schemas.microsoft.com/office/drawing/2014/main" id="{B8E9FA09-5260-4878-99CA-62F77573EAA5}"/>
              </a:ext>
            </a:extLst>
          </p:cNvPr>
          <p:cNvSpPr/>
          <p:nvPr/>
        </p:nvSpPr>
        <p:spPr>
          <a:xfrm>
            <a:off x="1186679" y="104084"/>
            <a:ext cx="5460235" cy="729891"/>
          </a:xfrm>
          <a:prstGeom prst="rect">
            <a:avLst/>
          </a:prstGeom>
          <a:solidFill>
            <a:schemeClr val="bg1"/>
          </a:solidFill>
        </p:spPr>
        <p:txBody>
          <a:bodyPr wrap="square" lIns="0" tIns="0" rIns="0" bIns="0" anchor="t">
            <a:normAutofit fontScale="62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600" b="1" i="0" u="none" strike="noStrike" kern="1200" cap="none" spc="0" normalizeH="0" baseline="0" noProof="0">
                <a:ln>
                  <a:noFill/>
                </a:ln>
                <a:solidFill>
                  <a:prstClr val="black">
                    <a:lumMod val="75000"/>
                    <a:lumOff val="25000"/>
                  </a:prstClr>
                </a:solidFill>
                <a:effectLst/>
                <a:uLnTx/>
                <a:uFillTx/>
                <a:latin typeface="Roboto"/>
                <a:ea typeface="+mn-ea"/>
                <a:cs typeface="Arial" charset="0"/>
              </a:rPr>
              <a:t>THE BIG PICTURE – ZOOM IN </a:t>
            </a:r>
          </a:p>
          <a:p>
            <a:pPr>
              <a:defRPr/>
            </a:pPr>
            <a:r>
              <a:rPr kumimoji="0" lang="en-GB" sz="2800" b="0" i="1" u="none" strike="noStrike" kern="1200" cap="none" spc="0" normalizeH="0" baseline="0" noProof="0">
                <a:ln>
                  <a:noFill/>
                </a:ln>
                <a:solidFill>
                  <a:srgbClr val="C00000"/>
                </a:solidFill>
                <a:effectLst/>
                <a:uLnTx/>
                <a:uFillTx/>
                <a:latin typeface="Roboto"/>
                <a:ea typeface="+mn-ea"/>
                <a:cs typeface="Arial"/>
              </a:rPr>
              <a:t>Technology: Year </a:t>
            </a:r>
            <a:r>
              <a:rPr lang="en-GB" sz="2800" i="1">
                <a:solidFill>
                  <a:srgbClr val="C00000"/>
                </a:solidFill>
                <a:latin typeface="Roboto"/>
                <a:cs typeface="Arial"/>
              </a:rPr>
              <a:t>8 Energy Generation and Storage</a:t>
            </a:r>
            <a:endParaRPr lang="en-GB" sz="2800" b="0" i="1" u="none" strike="noStrike" kern="1200" cap="none" spc="0" normalizeH="0" baseline="0" noProof="0">
              <a:ln>
                <a:noFill/>
              </a:ln>
              <a:solidFill>
                <a:srgbClr val="C00000"/>
              </a:solidFill>
              <a:effectLst/>
              <a:uLnTx/>
              <a:uFillTx/>
              <a:latin typeface="Roboto"/>
              <a:cs typeface="Arial"/>
            </a:endParaRPr>
          </a:p>
        </p:txBody>
      </p:sp>
    </p:spTree>
    <p:extLst>
      <p:ext uri="{BB962C8B-B14F-4D97-AF65-F5344CB8AC3E}">
        <p14:creationId xmlns:p14="http://schemas.microsoft.com/office/powerpoint/2010/main" val="18035502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a:extLst>
              <a:ext uri="{FF2B5EF4-FFF2-40B4-BE49-F238E27FC236}">
                <a16:creationId xmlns:a16="http://schemas.microsoft.com/office/drawing/2014/main" id="{14888201-746C-40D4-8C85-DB58F0DC446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943" y="634911"/>
            <a:ext cx="5126554" cy="274320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a:extLst>
              <a:ext uri="{FF2B5EF4-FFF2-40B4-BE49-F238E27FC236}">
                <a16:creationId xmlns:a16="http://schemas.microsoft.com/office/drawing/2014/main" id="{60B044FB-C7EE-4D42-BA90-621F8324E69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3943" y="3256078"/>
            <a:ext cx="5126554" cy="3681303"/>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a:extLst>
              <a:ext uri="{FF2B5EF4-FFF2-40B4-BE49-F238E27FC236}">
                <a16:creationId xmlns:a16="http://schemas.microsoft.com/office/drawing/2014/main" id="{C089657A-2424-4E00-9E1A-29584AA0B0C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29695" y="0"/>
            <a:ext cx="4576305" cy="1628842"/>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a:extLst>
              <a:ext uri="{FF2B5EF4-FFF2-40B4-BE49-F238E27FC236}">
                <a16:creationId xmlns:a16="http://schemas.microsoft.com/office/drawing/2014/main" id="{DC51872F-48BD-4B9B-9331-5BB7FC203FB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40497" y="1539164"/>
            <a:ext cx="4828260" cy="552678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93EFDA0A-611B-4F37-BDD7-ADC12078FA35}"/>
              </a:ext>
            </a:extLst>
          </p:cNvPr>
          <p:cNvSpPr txBox="1"/>
          <p:nvPr/>
        </p:nvSpPr>
        <p:spPr>
          <a:xfrm>
            <a:off x="200096" y="49185"/>
            <a:ext cx="4954248" cy="523220"/>
          </a:xfrm>
          <a:prstGeom prst="rect">
            <a:avLst/>
          </a:prstGeom>
          <a:noFill/>
        </p:spPr>
        <p:txBody>
          <a:bodyPr wrap="square">
            <a:spAutoFit/>
          </a:bodyPr>
          <a:lstStyle/>
          <a:p>
            <a:r>
              <a:rPr lang="en-GB" sz="2800" b="1">
                <a:ln w="12700">
                  <a:solidFill>
                    <a:schemeClr val="tx1"/>
                  </a:solidFill>
                  <a:prstDash val="solid"/>
                </a:ln>
                <a:noFill/>
                <a:latin typeface="Eras Demi ITC" panose="020B0805030504020804" pitchFamily="34" charset="0"/>
              </a:rPr>
              <a:t>Knowledge Organiser</a:t>
            </a:r>
            <a:endParaRPr lang="en-GB" sz="2800"/>
          </a:p>
        </p:txBody>
      </p:sp>
    </p:spTree>
    <p:extLst>
      <p:ext uri="{BB962C8B-B14F-4D97-AF65-F5344CB8AC3E}">
        <p14:creationId xmlns:p14="http://schemas.microsoft.com/office/powerpoint/2010/main" val="1535350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9592C2DC-B924-4A40-AEB7-1BA30DE218D3}"/>
              </a:ext>
            </a:extLst>
          </p:cNvPr>
          <p:cNvGraphicFramePr>
            <a:graphicFrameLocks noGrp="1"/>
          </p:cNvGraphicFramePr>
          <p:nvPr>
            <p:extLst>
              <p:ext uri="{D42A27DB-BD31-4B8C-83A1-F6EECF244321}">
                <p14:modId xmlns:p14="http://schemas.microsoft.com/office/powerpoint/2010/main" val="18683145"/>
              </p:ext>
            </p:extLst>
          </p:nvPr>
        </p:nvGraphicFramePr>
        <p:xfrm>
          <a:off x="103997" y="158637"/>
          <a:ext cx="9698005" cy="6373086"/>
        </p:xfrm>
        <a:graphic>
          <a:graphicData uri="http://schemas.openxmlformats.org/drawingml/2006/table">
            <a:tbl>
              <a:tblPr firstRow="1" bandRow="1">
                <a:tableStyleId>{5940675A-B579-460E-94D1-54222C63F5DA}</a:tableStyleId>
              </a:tblPr>
              <a:tblGrid>
                <a:gridCol w="1670786">
                  <a:extLst>
                    <a:ext uri="{9D8B030D-6E8A-4147-A177-3AD203B41FA5}">
                      <a16:colId xmlns:a16="http://schemas.microsoft.com/office/drawing/2014/main" val="268391470"/>
                    </a:ext>
                  </a:extLst>
                </a:gridCol>
                <a:gridCol w="4022978">
                  <a:extLst>
                    <a:ext uri="{9D8B030D-6E8A-4147-A177-3AD203B41FA5}">
                      <a16:colId xmlns:a16="http://schemas.microsoft.com/office/drawing/2014/main" val="2294368480"/>
                    </a:ext>
                  </a:extLst>
                </a:gridCol>
                <a:gridCol w="4004241">
                  <a:extLst>
                    <a:ext uri="{9D8B030D-6E8A-4147-A177-3AD203B41FA5}">
                      <a16:colId xmlns:a16="http://schemas.microsoft.com/office/drawing/2014/main" val="1708262409"/>
                    </a:ext>
                  </a:extLst>
                </a:gridCol>
              </a:tblGrid>
              <a:tr h="247341">
                <a:tc rowSpan="2">
                  <a:txBody>
                    <a:bodyPr/>
                    <a:lstStyle/>
                    <a:p>
                      <a:pPr algn="ctr" rtl="0"/>
                      <a:r>
                        <a:rPr lang="en-GB" b="1">
                          <a:effectLst/>
                          <a:latin typeface="Eras Light ITC" panose="020B0402030504020804" pitchFamily="34" charset="0"/>
                        </a:rPr>
                        <a:t>Assessment</a:t>
                      </a:r>
                    </a:p>
                    <a:p>
                      <a:pPr algn="ctr" rtl="0"/>
                      <a:r>
                        <a:rPr lang="en-GB" b="1">
                          <a:effectLst/>
                          <a:latin typeface="Eras Light ITC" panose="020B0402030504020804" pitchFamily="34" charset="0"/>
                        </a:rPr>
                        <a:t>Ladder</a:t>
                      </a:r>
                    </a:p>
                  </a:txBody>
                  <a:tcPr marL="68580" marR="68580" marT="0" marB="0"/>
                </a:tc>
                <a:tc gridSpan="2">
                  <a:txBody>
                    <a:bodyPr/>
                    <a:lstStyle/>
                    <a:p>
                      <a:pPr lvl="0" algn="ctr">
                        <a:buNone/>
                      </a:pPr>
                      <a:r>
                        <a:rPr lang="en-GB" sz="2500" b="1">
                          <a:effectLst/>
                          <a:latin typeface="Eras Light ITC" panose="020B0402030504020804" pitchFamily="34" charset="0"/>
                        </a:rPr>
                        <a:t>ENERGY GENERATION AND STORAGE PROJECT</a:t>
                      </a:r>
                    </a:p>
                  </a:txBody>
                  <a:tcPr marL="68580" marR="68580" marT="0" marB="0"/>
                </a:tc>
                <a:tc hMerge="1">
                  <a:txBody>
                    <a:bodyPr/>
                    <a:lstStyle/>
                    <a:p>
                      <a:endParaRPr lang="en-US"/>
                    </a:p>
                  </a:txBody>
                  <a:tcPr/>
                </a:tc>
                <a:extLst>
                  <a:ext uri="{0D108BD9-81ED-4DB2-BD59-A6C34878D82A}">
                    <a16:rowId xmlns:a16="http://schemas.microsoft.com/office/drawing/2014/main" val="3140765769"/>
                  </a:ext>
                </a:extLst>
              </a:tr>
              <a:tr h="356172">
                <a:tc vMerge="1">
                  <a:txBody>
                    <a:bodyPr/>
                    <a:lstStyle/>
                    <a:p>
                      <a:endParaRPr lang="en-US"/>
                    </a:p>
                  </a:txBody>
                  <a:tcPr/>
                </a:tc>
                <a:tc>
                  <a:txBody>
                    <a:bodyPr/>
                    <a:lstStyle/>
                    <a:p>
                      <a:pPr algn="ctr" rtl="0"/>
                      <a:r>
                        <a:rPr lang="en-GB" b="1">
                          <a:effectLst/>
                          <a:latin typeface="Eras Light ITC" panose="020B0402030504020804" pitchFamily="34" charset="0"/>
                        </a:rPr>
                        <a:t>Knowledge and Understanding</a:t>
                      </a:r>
                    </a:p>
                  </a:txBody>
                  <a:tcPr marL="68580" marR="68580" marT="0" marB="0"/>
                </a:tc>
                <a:tc>
                  <a:txBody>
                    <a:bodyPr/>
                    <a:lstStyle/>
                    <a:p>
                      <a:pPr algn="ctr" rtl="0"/>
                      <a:r>
                        <a:rPr lang="en-GB" b="1">
                          <a:effectLst/>
                          <a:latin typeface="Eras Light ITC" panose="020B0402030504020804" pitchFamily="34" charset="0"/>
                        </a:rPr>
                        <a:t>Skills</a:t>
                      </a:r>
                    </a:p>
                  </a:txBody>
                  <a:tcPr marL="68580" marR="68580" marT="0" marB="0"/>
                </a:tc>
                <a:extLst>
                  <a:ext uri="{0D108BD9-81ED-4DB2-BD59-A6C34878D82A}">
                    <a16:rowId xmlns:a16="http://schemas.microsoft.com/office/drawing/2014/main" val="2467934797"/>
                  </a:ext>
                </a:extLst>
              </a:tr>
              <a:tr h="1121228">
                <a:tc>
                  <a:txBody>
                    <a:bodyPr/>
                    <a:lstStyle/>
                    <a:p>
                      <a:pPr marL="71755" marR="71755" algn="ctr" rtl="0"/>
                      <a:endParaRPr lang="en-GB" b="1">
                        <a:effectLst/>
                        <a:latin typeface="Eras Light ITC" panose="020B0402030504020804" pitchFamily="34" charset="0"/>
                      </a:endParaRPr>
                    </a:p>
                    <a:p>
                      <a:pPr marL="71755" marR="71755" algn="ctr" rtl="0"/>
                      <a:r>
                        <a:rPr lang="en-GB" b="1">
                          <a:solidFill>
                            <a:srgbClr val="FFC000"/>
                          </a:solidFill>
                          <a:effectLst/>
                          <a:latin typeface="Eras Light ITC" panose="020B0402030504020804" pitchFamily="34" charset="0"/>
                        </a:rPr>
                        <a:t>Yellow Plus</a:t>
                      </a:r>
                    </a:p>
                  </a:txBody>
                  <a:tcPr marL="68580" marR="68580" marT="0" marB="0"/>
                </a:tc>
                <a:tc>
                  <a:txBody>
                    <a:bodyPr/>
                    <a:lstStyle/>
                    <a:p>
                      <a:pPr marL="171450" indent="-171450">
                        <a:buFont typeface="Arial" panose="020B0604020202020204" pitchFamily="34" charset="0"/>
                        <a:buChar char="•"/>
                      </a:pPr>
                      <a:endParaRPr lang="en-GB" sz="1100" kern="1200">
                        <a:solidFill>
                          <a:schemeClr val="dk1"/>
                        </a:solidFill>
                        <a:effectLst/>
                        <a:latin typeface="Eras Light ITC" panose="020B0402030504020804" pitchFamily="34" charset="0"/>
                      </a:endParaRPr>
                    </a:p>
                    <a:p>
                      <a:pPr marL="171450" indent="-171450">
                        <a:buFont typeface="Arial" panose="020B0604020202020204" pitchFamily="34" charset="0"/>
                        <a:buChar char="•"/>
                      </a:pPr>
                      <a:endParaRPr lang="en-GB" sz="1100" kern="1200">
                        <a:solidFill>
                          <a:schemeClr val="dk1"/>
                        </a:solidFill>
                        <a:effectLst/>
                        <a:latin typeface="Eras Light ITC" panose="020B0402030504020804" pitchFamily="34" charset="0"/>
                      </a:endParaRP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Understands all aspects of fossil fuels and thermal energy</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Understands the pros and cons of all types of renewable energy</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Creates a well designed and made propeller that functions well</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Understands how to market electric vehicles</a:t>
                      </a:r>
                    </a:p>
                    <a:p>
                      <a:pPr marL="171450" indent="-171450">
                        <a:buFont typeface="Arial" panose="020B0604020202020204" pitchFamily="34" charset="0"/>
                        <a:buChar char="•"/>
                      </a:pPr>
                      <a:endParaRPr lang="en-GB" sz="1100" kern="1200">
                        <a:solidFill>
                          <a:schemeClr val="dk1"/>
                        </a:solidFill>
                        <a:effectLst/>
                        <a:latin typeface="Eras Light ITC" panose="020B0402030504020804" pitchFamily="34" charset="0"/>
                      </a:endParaRPr>
                    </a:p>
                    <a:p>
                      <a:pPr marL="628650" indent="-171450" rtl="0">
                        <a:buFont typeface="Arial" panose="020B0604020202020204" pitchFamily="34" charset="0"/>
                        <a:buChar char="•"/>
                      </a:pPr>
                      <a:endParaRPr lang="en-GB" sz="1100">
                        <a:solidFill>
                          <a:srgbClr val="C00000"/>
                        </a:solidFill>
                        <a:effectLst/>
                        <a:latin typeface="Eras Light ITC" panose="020B0402030504020804" pitchFamily="34" charset="0"/>
                      </a:endParaRPr>
                    </a:p>
                  </a:txBody>
                  <a:tcPr marL="68580" marR="68580" marT="0" marB="0"/>
                </a:tc>
                <a:tc>
                  <a:txBody>
                    <a:bodyPr/>
                    <a:lstStyle/>
                    <a:p>
                      <a:pPr marL="171450" marR="0" indent="-171450" algn="l" rtl="0">
                        <a:lnSpc>
                          <a:spcPct val="119000"/>
                        </a:lnSpc>
                        <a:spcBef>
                          <a:spcPts val="0"/>
                        </a:spcBef>
                        <a:spcAft>
                          <a:spcPts val="0"/>
                        </a:spcAft>
                        <a:buFont typeface="Arial" panose="020B0604020202020204" pitchFamily="34" charset="0"/>
                        <a:buChar char="•"/>
                      </a:pPr>
                      <a:r>
                        <a:rPr lang="en-GB" sz="1100" kern="1400">
                          <a:ln>
                            <a:noFill/>
                          </a:ln>
                          <a:solidFill>
                            <a:srgbClr val="000000"/>
                          </a:solidFill>
                          <a:effectLst/>
                          <a:latin typeface="Eras Light ITC" panose="020B0402030504020804" pitchFamily="34" charset="0"/>
                        </a:rPr>
                        <a:t>Presents work to a high standard</a:t>
                      </a:r>
                    </a:p>
                    <a:p>
                      <a:pPr marL="171450" marR="0" indent="-171450" algn="l" rtl="0">
                        <a:lnSpc>
                          <a:spcPct val="119000"/>
                        </a:lnSpc>
                        <a:spcBef>
                          <a:spcPts val="0"/>
                        </a:spcBef>
                        <a:spcAft>
                          <a:spcPts val="0"/>
                        </a:spcAft>
                        <a:buFont typeface="Arial" panose="020B0604020202020204" pitchFamily="34" charset="0"/>
                        <a:buChar char="•"/>
                      </a:pPr>
                      <a:r>
                        <a:rPr lang="en-GB" sz="1100" kern="1400">
                          <a:ln>
                            <a:noFill/>
                          </a:ln>
                          <a:solidFill>
                            <a:srgbClr val="000000"/>
                          </a:solidFill>
                          <a:effectLst/>
                          <a:latin typeface="Eras Light ITC" panose="020B0402030504020804" pitchFamily="34" charset="0"/>
                        </a:rPr>
                        <a:t>Team leader and does most of the work in the group.</a:t>
                      </a:r>
                    </a:p>
                    <a:p>
                      <a:pPr marL="171450" marR="0" indent="-171450" algn="l" rtl="0">
                        <a:lnSpc>
                          <a:spcPct val="119000"/>
                        </a:lnSpc>
                        <a:spcBef>
                          <a:spcPts val="0"/>
                        </a:spcBef>
                        <a:spcAft>
                          <a:spcPts val="0"/>
                        </a:spcAft>
                        <a:buFont typeface="Arial" panose="020B0604020202020204" pitchFamily="34" charset="0"/>
                        <a:buChar char="•"/>
                      </a:pPr>
                      <a:r>
                        <a:rPr lang="en-GB" sz="1100" kern="1400">
                          <a:ln>
                            <a:noFill/>
                          </a:ln>
                          <a:solidFill>
                            <a:srgbClr val="000000"/>
                          </a:solidFill>
                          <a:effectLst/>
                          <a:latin typeface="Eras Light ITC" panose="020B0402030504020804" pitchFamily="34" charset="0"/>
                        </a:rPr>
                        <a:t>Skilful in the use of 2ddesign learning all the new tools</a:t>
                      </a:r>
                    </a:p>
                    <a:p>
                      <a:pPr marL="171450" marR="0" indent="-171450" algn="l" rtl="0">
                        <a:lnSpc>
                          <a:spcPct val="119000"/>
                        </a:lnSpc>
                        <a:spcBef>
                          <a:spcPts val="0"/>
                        </a:spcBef>
                        <a:spcAft>
                          <a:spcPts val="0"/>
                        </a:spcAft>
                        <a:buFont typeface="Arial" panose="020B0604020202020204" pitchFamily="34" charset="0"/>
                        <a:buChar char="•"/>
                      </a:pPr>
                      <a:r>
                        <a:rPr lang="en-GB" sz="1100" kern="1400">
                          <a:ln>
                            <a:noFill/>
                          </a:ln>
                          <a:solidFill>
                            <a:srgbClr val="000000"/>
                          </a:solidFill>
                          <a:effectLst/>
                          <a:latin typeface="Eras Light ITC" panose="020B0402030504020804" pitchFamily="34" charset="0"/>
                        </a:rPr>
                        <a:t>Can use scissors accurately to cut out and create a wind turbine blade that works well</a:t>
                      </a:r>
                    </a:p>
                    <a:p>
                      <a:pPr marL="171450" marR="0" indent="-171450" algn="l" rtl="0">
                        <a:lnSpc>
                          <a:spcPct val="119000"/>
                        </a:lnSpc>
                        <a:spcBef>
                          <a:spcPts val="0"/>
                        </a:spcBef>
                        <a:spcAft>
                          <a:spcPts val="0"/>
                        </a:spcAft>
                        <a:buFont typeface="Arial" panose="020B0604020202020204" pitchFamily="34" charset="0"/>
                        <a:buChar char="•"/>
                      </a:pPr>
                      <a:r>
                        <a:rPr lang="en-GB" sz="1100" kern="1400">
                          <a:ln>
                            <a:noFill/>
                          </a:ln>
                          <a:solidFill>
                            <a:srgbClr val="000000"/>
                          </a:solidFill>
                          <a:effectLst/>
                          <a:latin typeface="Eras Light ITC" panose="020B0402030504020804" pitchFamily="34" charset="0"/>
                        </a:rPr>
                        <a:t>Can lead the presentation</a:t>
                      </a:r>
                    </a:p>
                    <a:p>
                      <a:pPr marL="171450" marR="0" indent="-171450" algn="l" rtl="0">
                        <a:lnSpc>
                          <a:spcPct val="119000"/>
                        </a:lnSpc>
                        <a:spcBef>
                          <a:spcPts val="0"/>
                        </a:spcBef>
                        <a:spcAft>
                          <a:spcPts val="0"/>
                        </a:spcAft>
                        <a:buFont typeface="Arial" panose="020B0604020202020204" pitchFamily="34" charset="0"/>
                        <a:buChar char="•"/>
                      </a:pPr>
                      <a:r>
                        <a:rPr lang="en-GB" sz="1100" kern="1400">
                          <a:ln>
                            <a:noFill/>
                          </a:ln>
                          <a:solidFill>
                            <a:srgbClr val="000000"/>
                          </a:solidFill>
                          <a:effectLst/>
                          <a:latin typeface="Eras Light ITC" panose="020B0402030504020804" pitchFamily="34" charset="0"/>
                        </a:rPr>
                        <a:t>Can write an extended, thoughtful evaluation</a:t>
                      </a:r>
                    </a:p>
                  </a:txBody>
                  <a:tcPr marL="68580" marR="68580" marT="0" marB="0"/>
                </a:tc>
                <a:extLst>
                  <a:ext uri="{0D108BD9-81ED-4DB2-BD59-A6C34878D82A}">
                    <a16:rowId xmlns:a16="http://schemas.microsoft.com/office/drawing/2014/main" val="1393986727"/>
                  </a:ext>
                </a:extLst>
              </a:tr>
              <a:tr h="887287">
                <a:tc>
                  <a:txBody>
                    <a:bodyPr/>
                    <a:lstStyle/>
                    <a:p>
                      <a:pPr marL="71755" marR="71755" algn="ctr" rtl="0"/>
                      <a:endParaRPr lang="en-GB" b="1">
                        <a:effectLst/>
                        <a:latin typeface="Eras Light ITC" panose="020B0402030504020804" pitchFamily="34" charset="0"/>
                      </a:endParaRPr>
                    </a:p>
                    <a:p>
                      <a:pPr marL="71755" marR="71755" algn="ctr" rtl="0"/>
                      <a:r>
                        <a:rPr lang="en-GB" b="1">
                          <a:solidFill>
                            <a:srgbClr val="FFFF00"/>
                          </a:solidFill>
                          <a:effectLst/>
                          <a:latin typeface="Eras Light ITC" panose="020B0402030504020804" pitchFamily="34" charset="0"/>
                        </a:rPr>
                        <a:t>Yellow</a:t>
                      </a:r>
                    </a:p>
                  </a:txBody>
                  <a:tcPr marL="68580" marR="68580" marT="0" marB="0"/>
                </a:tc>
                <a:tc>
                  <a:txBody>
                    <a:bodyPr/>
                    <a:lstStyle/>
                    <a:p>
                      <a:pPr marL="171450" indent="-171450">
                        <a:buFont typeface="Arial" panose="020B0604020202020204" pitchFamily="34" charset="0"/>
                        <a:buChar char="•"/>
                      </a:pPr>
                      <a:endParaRPr lang="en-GB" sz="1100" kern="1200">
                        <a:solidFill>
                          <a:schemeClr val="dk1"/>
                        </a:solidFill>
                        <a:effectLst/>
                        <a:latin typeface="Eras Light ITC" panose="020B0402030504020804" pitchFamily="34" charset="0"/>
                      </a:endParaRP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Understands the pros and cons of fossil fuels and thermal energy</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Can identify all types of renewable energy</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Understands how the shape of a propeller affects its performance and designs accordingly</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Understands the pros and cons of Electric vehicles</a:t>
                      </a:r>
                    </a:p>
                    <a:p>
                      <a:pPr marL="457200" indent="-228600" rtl="0">
                        <a:buFont typeface="Arial" panose="020B0604020202020204" pitchFamily="34" charset="0"/>
                        <a:buChar char="•"/>
                      </a:pPr>
                      <a:endParaRPr lang="en-GB" sz="1100">
                        <a:solidFill>
                          <a:srgbClr val="C00000"/>
                        </a:solidFill>
                        <a:effectLst/>
                        <a:latin typeface="Eras Light ITC" panose="020B0402030504020804" pitchFamily="34" charset="0"/>
                      </a:endParaRPr>
                    </a:p>
                  </a:txBody>
                  <a:tcPr marL="68580" marR="68580" marT="0" marB="0"/>
                </a:tc>
                <a:tc>
                  <a:txBody>
                    <a:bodyPr/>
                    <a:lstStyle/>
                    <a:p>
                      <a:pPr marL="171450" indent="-171450">
                        <a:buFont typeface="Arial" panose="020B0604020202020204" pitchFamily="34" charset="0"/>
                        <a:buChar char="•"/>
                      </a:pPr>
                      <a:endParaRPr lang="en-GB" sz="1100" kern="1200">
                        <a:solidFill>
                          <a:schemeClr val="dk1"/>
                        </a:solidFill>
                        <a:effectLst/>
                        <a:latin typeface="Eras Light ITC" panose="020B0402030504020804" pitchFamily="34" charset="0"/>
                      </a:endParaRP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Can present work well</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Makes good decisions in the team.</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Has designed 3 propellers and chosen the best one to make</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Can use scissors accurately to cut out and create a wind turbine blade that works well</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Can research and design using </a:t>
                      </a:r>
                      <a:r>
                        <a:rPr lang="en-GB" sz="1100" kern="1200" err="1">
                          <a:solidFill>
                            <a:schemeClr val="dk1"/>
                          </a:solidFill>
                          <a:effectLst/>
                          <a:latin typeface="Eras Light ITC" panose="020B0402030504020804" pitchFamily="34" charset="0"/>
                        </a:rPr>
                        <a:t>powerpoint</a:t>
                      </a:r>
                      <a:endParaRPr lang="en-GB" sz="1100" kern="1200">
                        <a:solidFill>
                          <a:schemeClr val="dk1"/>
                        </a:solidFill>
                        <a:effectLst/>
                        <a:latin typeface="Eras Light ITC" panose="020B0402030504020804" pitchFamily="34" charset="0"/>
                      </a:endParaRP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Can write a self-critical evaluation of the project</a:t>
                      </a:r>
                    </a:p>
                  </a:txBody>
                  <a:tcPr marL="68580" marR="68580" marT="0" marB="0"/>
                </a:tc>
                <a:extLst>
                  <a:ext uri="{0D108BD9-81ED-4DB2-BD59-A6C34878D82A}">
                    <a16:rowId xmlns:a16="http://schemas.microsoft.com/office/drawing/2014/main" val="12768844"/>
                  </a:ext>
                </a:extLst>
              </a:tr>
              <a:tr h="841447">
                <a:tc>
                  <a:txBody>
                    <a:bodyPr/>
                    <a:lstStyle/>
                    <a:p>
                      <a:pPr marL="71755" marR="71755" algn="ctr" rtl="0"/>
                      <a:endParaRPr lang="en-US" b="1">
                        <a:latin typeface="Eras Light ITC" panose="020B0402030504020804" pitchFamily="34" charset="0"/>
                      </a:endParaRPr>
                    </a:p>
                    <a:p>
                      <a:pPr marL="71755" marR="71755" algn="ctr" rtl="0"/>
                      <a:r>
                        <a:rPr lang="en-GB" b="1">
                          <a:solidFill>
                            <a:srgbClr val="0070C0"/>
                          </a:solidFill>
                          <a:effectLst/>
                          <a:latin typeface="Eras Light ITC" panose="020B0402030504020804" pitchFamily="34" charset="0"/>
                        </a:rPr>
                        <a:t>Blue</a:t>
                      </a:r>
                    </a:p>
                  </a:txBody>
                  <a:tcPr marL="68580" marR="68580" marT="0" marB="0"/>
                </a:tc>
                <a:tc>
                  <a:txBody>
                    <a:bodyPr/>
                    <a:lstStyle/>
                    <a:p>
                      <a:pPr marL="0" marR="0" indent="0" algn="l" rtl="0">
                        <a:lnSpc>
                          <a:spcPct val="119000"/>
                        </a:lnSpc>
                        <a:spcBef>
                          <a:spcPts val="0"/>
                        </a:spcBef>
                        <a:spcAft>
                          <a:spcPts val="0"/>
                        </a:spcAft>
                        <a:buFont typeface="Arial" panose="020B0604020202020204" pitchFamily="34" charset="0"/>
                        <a:buNone/>
                      </a:pPr>
                      <a:endParaRPr lang="en-GB" sz="1100" kern="1400">
                        <a:ln>
                          <a:noFill/>
                        </a:ln>
                        <a:solidFill>
                          <a:srgbClr val="000000"/>
                        </a:solidFill>
                        <a:effectLst/>
                        <a:latin typeface="Eras Light ITC" panose="020B0402030504020804" pitchFamily="34" charset="0"/>
                      </a:endParaRPr>
                    </a:p>
                    <a:p>
                      <a:pPr marL="171450" marR="0" indent="-171450" algn="l" rtl="0">
                        <a:lnSpc>
                          <a:spcPct val="119000"/>
                        </a:lnSpc>
                        <a:spcBef>
                          <a:spcPts val="0"/>
                        </a:spcBef>
                        <a:spcAft>
                          <a:spcPts val="0"/>
                        </a:spcAft>
                        <a:buFont typeface="Arial" panose="020B0604020202020204" pitchFamily="34" charset="0"/>
                        <a:buChar char="•"/>
                      </a:pPr>
                      <a:r>
                        <a:rPr lang="en-GB" sz="1100" kern="1400">
                          <a:ln>
                            <a:noFill/>
                          </a:ln>
                          <a:solidFill>
                            <a:srgbClr val="000000"/>
                          </a:solidFill>
                          <a:effectLst/>
                          <a:latin typeface="Eras Light ITC" panose="020B0402030504020804" pitchFamily="34" charset="0"/>
                        </a:rPr>
                        <a:t>Can describe fossil fuels and thermal energy</a:t>
                      </a:r>
                    </a:p>
                    <a:p>
                      <a:pPr marL="171450" marR="0" indent="-171450" algn="l" rtl="0">
                        <a:lnSpc>
                          <a:spcPct val="119000"/>
                        </a:lnSpc>
                        <a:spcBef>
                          <a:spcPts val="0"/>
                        </a:spcBef>
                        <a:spcAft>
                          <a:spcPts val="0"/>
                        </a:spcAft>
                        <a:buFont typeface="Arial" panose="020B0604020202020204" pitchFamily="34" charset="0"/>
                        <a:buChar char="•"/>
                      </a:pPr>
                      <a:r>
                        <a:rPr lang="en-GB" sz="1100" kern="1400">
                          <a:ln>
                            <a:noFill/>
                          </a:ln>
                          <a:solidFill>
                            <a:srgbClr val="000000"/>
                          </a:solidFill>
                          <a:effectLst/>
                          <a:latin typeface="Eras Light ITC" panose="020B0402030504020804" pitchFamily="34" charset="0"/>
                        </a:rPr>
                        <a:t>Can identify different types of renewable energy</a:t>
                      </a:r>
                    </a:p>
                    <a:p>
                      <a:pPr marL="171450" marR="0" indent="-171450" algn="l" rtl="0">
                        <a:lnSpc>
                          <a:spcPct val="119000"/>
                        </a:lnSpc>
                        <a:spcBef>
                          <a:spcPts val="0"/>
                        </a:spcBef>
                        <a:spcAft>
                          <a:spcPts val="0"/>
                        </a:spcAft>
                        <a:buFont typeface="Arial" panose="020B0604020202020204" pitchFamily="34" charset="0"/>
                        <a:buChar char="•"/>
                      </a:pPr>
                      <a:r>
                        <a:rPr lang="en-GB" sz="1100" kern="1400">
                          <a:ln>
                            <a:noFill/>
                          </a:ln>
                          <a:solidFill>
                            <a:srgbClr val="000000"/>
                          </a:solidFill>
                          <a:effectLst/>
                          <a:latin typeface="Eras Light ITC" panose="020B0402030504020804" pitchFamily="34" charset="0"/>
                        </a:rPr>
                        <a:t>Understands how the shape of a propeller affects its performance</a:t>
                      </a:r>
                    </a:p>
                    <a:p>
                      <a:pPr marL="171450" marR="0" indent="-171450" algn="l" rtl="0">
                        <a:lnSpc>
                          <a:spcPct val="119000"/>
                        </a:lnSpc>
                        <a:spcBef>
                          <a:spcPts val="0"/>
                        </a:spcBef>
                        <a:spcAft>
                          <a:spcPts val="0"/>
                        </a:spcAft>
                        <a:buFont typeface="Arial" panose="020B0604020202020204" pitchFamily="34" charset="0"/>
                        <a:buChar char="•"/>
                      </a:pPr>
                      <a:r>
                        <a:rPr lang="en-GB" sz="1100" kern="1400">
                          <a:ln>
                            <a:noFill/>
                          </a:ln>
                          <a:solidFill>
                            <a:srgbClr val="000000"/>
                          </a:solidFill>
                          <a:effectLst/>
                          <a:latin typeface="Eras Light ITC" panose="020B0402030504020804" pitchFamily="34" charset="0"/>
                        </a:rPr>
                        <a:t>Understands how Electric vehicles can help society</a:t>
                      </a:r>
                    </a:p>
                  </a:txBody>
                  <a:tcPr marL="68580" marR="68580" marT="0" marB="0"/>
                </a:tc>
                <a:tc>
                  <a:txBody>
                    <a:bodyPr/>
                    <a:lstStyle/>
                    <a:p>
                      <a:pPr marL="171450" indent="-171450">
                        <a:buFont typeface="Arial" panose="020B0604020202020204" pitchFamily="34" charset="0"/>
                        <a:buChar char="•"/>
                      </a:pPr>
                      <a:endParaRPr lang="en-GB" sz="1100" kern="1200">
                        <a:solidFill>
                          <a:schemeClr val="dk1"/>
                        </a:solidFill>
                        <a:effectLst/>
                        <a:latin typeface="Eras Light ITC" panose="020B0402030504020804" pitchFamily="34" charset="0"/>
                      </a:endParaRP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Works well in a team</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Has designed at least 2 propellers using 2ddesign</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Can create a working wind turbine blade</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can design using </a:t>
                      </a:r>
                      <a:r>
                        <a:rPr lang="en-GB" sz="1100" kern="1200" err="1">
                          <a:solidFill>
                            <a:schemeClr val="dk1"/>
                          </a:solidFill>
                          <a:effectLst/>
                          <a:latin typeface="Eras Light ITC" panose="020B0402030504020804" pitchFamily="34" charset="0"/>
                        </a:rPr>
                        <a:t>powerpoint</a:t>
                      </a:r>
                      <a:endParaRPr lang="en-GB" sz="1100" kern="1200">
                        <a:solidFill>
                          <a:schemeClr val="dk1"/>
                        </a:solidFill>
                        <a:effectLst/>
                        <a:latin typeface="Eras Light ITC" panose="020B0402030504020804" pitchFamily="34" charset="0"/>
                      </a:endParaRP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Can write an evaluation of the project</a:t>
                      </a:r>
                    </a:p>
                  </a:txBody>
                  <a:tcPr marL="68580" marR="68580" marT="0" marB="0"/>
                </a:tc>
                <a:extLst>
                  <a:ext uri="{0D108BD9-81ED-4DB2-BD59-A6C34878D82A}">
                    <a16:rowId xmlns:a16="http://schemas.microsoft.com/office/drawing/2014/main" val="1102161275"/>
                  </a:ext>
                </a:extLst>
              </a:tr>
              <a:tr h="890431">
                <a:tc>
                  <a:txBody>
                    <a:bodyPr/>
                    <a:lstStyle/>
                    <a:p>
                      <a:pPr marL="71755" marR="71755" algn="ctr" rtl="0"/>
                      <a:endParaRPr lang="en-GB" b="1">
                        <a:effectLst/>
                        <a:latin typeface="Eras Light ITC" panose="020B0402030504020804" pitchFamily="34" charset="0"/>
                      </a:endParaRPr>
                    </a:p>
                    <a:p>
                      <a:pPr marL="71755" marR="71755" algn="ctr" rtl="0"/>
                      <a:r>
                        <a:rPr lang="en-GB" b="1">
                          <a:solidFill>
                            <a:srgbClr val="00B050"/>
                          </a:solidFill>
                          <a:effectLst/>
                          <a:latin typeface="Eras Light ITC" panose="020B0402030504020804" pitchFamily="34" charset="0"/>
                        </a:rPr>
                        <a:t>Green</a:t>
                      </a:r>
                    </a:p>
                  </a:txBody>
                  <a:tcPr marL="68580" marR="68580" marT="0" marB="0"/>
                </a:tc>
                <a:tc>
                  <a:txBody>
                    <a:bodyPr/>
                    <a:lstStyle/>
                    <a:p>
                      <a:pPr marL="171450" indent="-171450">
                        <a:buFont typeface="Arial" panose="020B0604020202020204" pitchFamily="34" charset="0"/>
                        <a:buChar char="•"/>
                      </a:pPr>
                      <a:endParaRPr lang="en-GB" sz="1100" kern="1200">
                        <a:solidFill>
                          <a:schemeClr val="dk1"/>
                        </a:solidFill>
                        <a:effectLst/>
                        <a:latin typeface="Eras Light ITC" panose="020B0402030504020804" pitchFamily="34" charset="0"/>
                      </a:endParaRP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Can describe some fossil fuels</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Can identify some aspects of renewable energy</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Understands that different propellers work differently</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Can identify the good points of electric vehicles</a:t>
                      </a:r>
                    </a:p>
                  </a:txBody>
                  <a:tcPr marL="68580" marR="68580" marT="0" marB="0"/>
                </a:tc>
                <a:tc>
                  <a:txBody>
                    <a:bodyPr/>
                    <a:lstStyle/>
                    <a:p>
                      <a:pPr marL="171450" indent="-171450">
                        <a:buFont typeface="Arial" panose="020B0604020202020204" pitchFamily="34" charset="0"/>
                        <a:buChar char="•"/>
                      </a:pPr>
                      <a:endParaRPr lang="en-GB" sz="1100" kern="1200">
                        <a:solidFill>
                          <a:schemeClr val="dk1"/>
                        </a:solidFill>
                        <a:effectLst/>
                        <a:latin typeface="Eras Light ITC" panose="020B0402030504020804" pitchFamily="34" charset="0"/>
                      </a:endParaRP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Contributes to the team</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Has designed a propeller using 2ddesign</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Contributes to the </a:t>
                      </a:r>
                      <a:r>
                        <a:rPr lang="en-GB" sz="1100" kern="1200" err="1">
                          <a:solidFill>
                            <a:schemeClr val="dk1"/>
                          </a:solidFill>
                          <a:effectLst/>
                          <a:latin typeface="Eras Light ITC" panose="020B0402030504020804" pitchFamily="34" charset="0"/>
                        </a:rPr>
                        <a:t>powerpoint</a:t>
                      </a:r>
                      <a:r>
                        <a:rPr lang="en-GB" sz="1100" kern="1200">
                          <a:solidFill>
                            <a:schemeClr val="dk1"/>
                          </a:solidFill>
                          <a:effectLst/>
                          <a:latin typeface="Eras Light ITC" panose="020B0402030504020804" pitchFamily="34" charset="0"/>
                        </a:rPr>
                        <a:t> presentation</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Can write part of an evaluation</a:t>
                      </a:r>
                    </a:p>
                  </a:txBody>
                  <a:tcPr marL="68580" marR="68580" marT="0" marB="0"/>
                </a:tc>
                <a:extLst>
                  <a:ext uri="{0D108BD9-81ED-4DB2-BD59-A6C34878D82A}">
                    <a16:rowId xmlns:a16="http://schemas.microsoft.com/office/drawing/2014/main" val="2150463499"/>
                  </a:ext>
                </a:extLst>
              </a:tr>
              <a:tr h="748546">
                <a:tc>
                  <a:txBody>
                    <a:bodyPr/>
                    <a:lstStyle/>
                    <a:p>
                      <a:pPr marL="71755" marR="71755" algn="ctr" rtl="0"/>
                      <a:endParaRPr lang="en-GB" b="1">
                        <a:effectLst/>
                        <a:latin typeface="Eras Light ITC" panose="020B0402030504020804" pitchFamily="34" charset="0"/>
                      </a:endParaRPr>
                    </a:p>
                    <a:p>
                      <a:pPr marL="71755" marR="71755" algn="ctr" rtl="0"/>
                      <a:r>
                        <a:rPr lang="en-GB" b="1">
                          <a:solidFill>
                            <a:schemeClr val="tx1"/>
                          </a:solidFill>
                          <a:effectLst/>
                          <a:latin typeface="Eras Light ITC" panose="020B0402030504020804" pitchFamily="34" charset="0"/>
                        </a:rPr>
                        <a:t>White</a:t>
                      </a:r>
                    </a:p>
                  </a:txBody>
                  <a:tcPr marL="68580" marR="68580" marT="0" marB="0"/>
                </a:tc>
                <a:tc>
                  <a:txBody>
                    <a:bodyPr/>
                    <a:lstStyle/>
                    <a:p>
                      <a:pPr marL="171450" indent="-171450">
                        <a:buFont typeface="Arial" panose="020B0604020202020204" pitchFamily="34" charset="0"/>
                        <a:buChar char="•"/>
                      </a:pPr>
                      <a:endParaRPr lang="en-GB" sz="1100" kern="1200">
                        <a:solidFill>
                          <a:schemeClr val="dk1"/>
                        </a:solidFill>
                        <a:effectLst/>
                        <a:latin typeface="Eras Light ITC" panose="020B0402030504020804" pitchFamily="34" charset="0"/>
                      </a:endParaRP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Can do some of the above</a:t>
                      </a:r>
                    </a:p>
                    <a:p>
                      <a:pPr marL="457200" indent="-228600" algn="ctr" rtl="0">
                        <a:buFont typeface="Arial" panose="020B0604020202020204" pitchFamily="34" charset="0"/>
                        <a:buChar char="•"/>
                      </a:pPr>
                      <a:endParaRPr lang="en-GB" sz="1100">
                        <a:solidFill>
                          <a:srgbClr val="C00000"/>
                        </a:solidFill>
                        <a:effectLst/>
                        <a:latin typeface="Eras Light ITC" panose="020B0402030504020804" pitchFamily="34" charset="0"/>
                      </a:endParaRPr>
                    </a:p>
                  </a:txBody>
                  <a:tcPr marL="68580" marR="68580" marT="0" marB="0"/>
                </a:tc>
                <a:tc>
                  <a:txBody>
                    <a:bodyPr/>
                    <a:lstStyle/>
                    <a:p>
                      <a:pPr marL="171450" indent="-171450">
                        <a:buFont typeface="Arial" panose="020B0604020202020204" pitchFamily="34" charset="0"/>
                        <a:buChar char="•"/>
                      </a:pPr>
                      <a:endParaRPr lang="en-GB" sz="1100" kern="1200">
                        <a:solidFill>
                          <a:schemeClr val="dk1"/>
                        </a:solidFill>
                        <a:effectLst/>
                        <a:latin typeface="Eras Light ITC" panose="020B0402030504020804" pitchFamily="34" charset="0"/>
                      </a:endParaRP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Can be helped to work in a team</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Can be helped to design</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Can be helped to contribute to the presentation</a:t>
                      </a:r>
                    </a:p>
                    <a:p>
                      <a:pPr marL="171450" indent="-171450">
                        <a:buFont typeface="Arial" panose="020B0604020202020204" pitchFamily="34" charset="0"/>
                        <a:buChar char="•"/>
                      </a:pPr>
                      <a:r>
                        <a:rPr lang="en-GB" sz="1100" kern="1200">
                          <a:solidFill>
                            <a:schemeClr val="dk1"/>
                          </a:solidFill>
                          <a:effectLst/>
                          <a:latin typeface="Eras Light ITC" panose="020B0402030504020804" pitchFamily="34" charset="0"/>
                        </a:rPr>
                        <a:t>With help can write a simple evaluation.</a:t>
                      </a:r>
                    </a:p>
                  </a:txBody>
                  <a:tcPr marL="68580" marR="68580" marT="0" marB="0"/>
                </a:tc>
                <a:extLst>
                  <a:ext uri="{0D108BD9-81ED-4DB2-BD59-A6C34878D82A}">
                    <a16:rowId xmlns:a16="http://schemas.microsoft.com/office/drawing/2014/main" val="636474541"/>
                  </a:ext>
                </a:extLst>
              </a:tr>
            </a:tbl>
          </a:graphicData>
        </a:graphic>
      </p:graphicFrame>
      <p:sp>
        <p:nvSpPr>
          <p:cNvPr id="4" name="TextBox 3">
            <a:extLst>
              <a:ext uri="{FF2B5EF4-FFF2-40B4-BE49-F238E27FC236}">
                <a16:creationId xmlns:a16="http://schemas.microsoft.com/office/drawing/2014/main" id="{387BA773-6050-4EFD-B15F-2C0C17C4FD7C}"/>
              </a:ext>
            </a:extLst>
          </p:cNvPr>
          <p:cNvSpPr txBox="1"/>
          <p:nvPr/>
        </p:nvSpPr>
        <p:spPr>
          <a:xfrm>
            <a:off x="3592286" y="283028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Tree>
    <p:extLst>
      <p:ext uri="{BB962C8B-B14F-4D97-AF65-F5344CB8AC3E}">
        <p14:creationId xmlns:p14="http://schemas.microsoft.com/office/powerpoint/2010/main" val="1589736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Table 19"/>
          <p:cNvGraphicFramePr>
            <a:graphicFrameLocks noGrp="1"/>
          </p:cNvGraphicFramePr>
          <p:nvPr/>
        </p:nvGraphicFramePr>
        <p:xfrm>
          <a:off x="305961" y="5065223"/>
          <a:ext cx="2772000" cy="1524000"/>
        </p:xfrm>
        <a:graphic>
          <a:graphicData uri="http://schemas.openxmlformats.org/drawingml/2006/table">
            <a:tbl>
              <a:tblPr firstRow="1">
                <a:tableStyleId>{5940675A-B579-460E-94D1-54222C63F5DA}</a:tableStyleId>
              </a:tblPr>
              <a:tblGrid>
                <a:gridCol w="871200">
                  <a:extLst>
                    <a:ext uri="{9D8B030D-6E8A-4147-A177-3AD203B41FA5}">
                      <a16:colId xmlns:a16="http://schemas.microsoft.com/office/drawing/2014/main" val="20000"/>
                    </a:ext>
                  </a:extLst>
                </a:gridCol>
                <a:gridCol w="1663200">
                  <a:extLst>
                    <a:ext uri="{9D8B030D-6E8A-4147-A177-3AD203B41FA5}">
                      <a16:colId xmlns:a16="http://schemas.microsoft.com/office/drawing/2014/main" val="20001"/>
                    </a:ext>
                  </a:extLst>
                </a:gridCol>
                <a:gridCol w="237600">
                  <a:extLst>
                    <a:ext uri="{9D8B030D-6E8A-4147-A177-3AD203B41FA5}">
                      <a16:colId xmlns:a16="http://schemas.microsoft.com/office/drawing/2014/main" val="20002"/>
                    </a:ext>
                  </a:extLst>
                </a:gridCol>
              </a:tblGrid>
              <a:tr h="0">
                <a:tc>
                  <a:txBody>
                    <a:bodyPr/>
                    <a:lstStyle/>
                    <a:p>
                      <a:pPr algn="l"/>
                      <a:r>
                        <a:rPr lang="en-GB" sz="800" b="1"/>
                        <a:t>Literacy Target Area:</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endParaRPr lang="en-GB" sz="800" b="1"/>
                    </a:p>
                    <a:p>
                      <a:pPr algn="l"/>
                      <a:r>
                        <a:rPr lang="en-GB" sz="800" b="1"/>
                        <a:t>Action(s)</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0">
                <a:tc>
                  <a:txBody>
                    <a:bodyPr/>
                    <a:lstStyle/>
                    <a:p>
                      <a:pPr algn="l"/>
                      <a:r>
                        <a:rPr lang="en-GB" sz="800"/>
                        <a:t>Spelling:</a:t>
                      </a:r>
                    </a:p>
                  </a:txBody>
                  <a:tcPr marL="0" marR="0" marT="0" marB="0"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a:r>
                        <a:rPr lang="en-GB" sz="800"/>
                        <a:t>Make use of a dictionary</a:t>
                      </a: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0">
                <a:tc>
                  <a:txBody>
                    <a:bodyPr/>
                    <a:lstStyle/>
                    <a:p>
                      <a:pPr algn="l"/>
                      <a:endParaRPr lang="en-GB" sz="800"/>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800"/>
                        <a:t>List and learn corrections</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0">
                <a:tc>
                  <a:txBody>
                    <a:bodyPr/>
                    <a:lstStyle/>
                    <a:p>
                      <a:pPr algn="l"/>
                      <a:r>
                        <a:rPr lang="en-GB" sz="800"/>
                        <a:t>Punctuation:</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800"/>
                        <a:t>Use the punctuation pyramid</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0">
                <a:tc>
                  <a:txBody>
                    <a:bodyPr/>
                    <a:lstStyle/>
                    <a:p>
                      <a:pPr algn="l"/>
                      <a:endParaRPr lang="en-GB" sz="800"/>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800"/>
                        <a:t>Write in </a:t>
                      </a:r>
                      <a:r>
                        <a:rPr lang="en-GB" sz="800" b="1" u="sng"/>
                        <a:t>FULL</a:t>
                      </a:r>
                      <a:r>
                        <a:rPr lang="en-GB" sz="800"/>
                        <a:t> sentences</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0">
                <a:tc>
                  <a:txBody>
                    <a:bodyPr/>
                    <a:lstStyle/>
                    <a:p>
                      <a:pPr algn="l"/>
                      <a:r>
                        <a:rPr lang="en-GB" sz="800"/>
                        <a:t>Vocabulary:</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800"/>
                        <a:t>Use Key Words for this subject</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0">
                <a:tc>
                  <a:txBody>
                    <a:bodyPr/>
                    <a:lstStyle/>
                    <a:p>
                      <a:pPr algn="l"/>
                      <a:r>
                        <a:rPr lang="en-GB" sz="800"/>
                        <a:t>Grammar:</a:t>
                      </a:r>
                    </a:p>
                  </a:txBody>
                  <a:tcPr marL="0" marR="0" marT="0" marB="0" anchor="ctr">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GB" sz="800"/>
                        <a:t>Correct Non-Standard English</a:t>
                      </a: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bl>
          </a:graphicData>
        </a:graphic>
      </p:graphicFrame>
      <p:sp>
        <p:nvSpPr>
          <p:cNvPr id="21" name="Rectangle 20"/>
          <p:cNvSpPr/>
          <p:nvPr/>
        </p:nvSpPr>
        <p:spPr>
          <a:xfrm>
            <a:off x="2720961" y="5358497"/>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sp>
        <p:nvSpPr>
          <p:cNvPr id="22" name="Rectangle 21"/>
          <p:cNvSpPr/>
          <p:nvPr/>
        </p:nvSpPr>
        <p:spPr>
          <a:xfrm>
            <a:off x="2720961" y="5574521"/>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sp>
        <p:nvSpPr>
          <p:cNvPr id="23" name="Rectangle 22"/>
          <p:cNvSpPr/>
          <p:nvPr/>
        </p:nvSpPr>
        <p:spPr>
          <a:xfrm>
            <a:off x="2720961" y="5790545"/>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sp>
        <p:nvSpPr>
          <p:cNvPr id="24" name="Rectangle 23"/>
          <p:cNvSpPr/>
          <p:nvPr/>
        </p:nvSpPr>
        <p:spPr>
          <a:xfrm>
            <a:off x="2721408" y="6006569"/>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sp>
        <p:nvSpPr>
          <p:cNvPr id="25" name="Rectangle 24"/>
          <p:cNvSpPr/>
          <p:nvPr/>
        </p:nvSpPr>
        <p:spPr>
          <a:xfrm>
            <a:off x="2721408" y="6222593"/>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sp>
        <p:nvSpPr>
          <p:cNvPr id="26" name="Rectangle 25"/>
          <p:cNvSpPr/>
          <p:nvPr/>
        </p:nvSpPr>
        <p:spPr>
          <a:xfrm>
            <a:off x="2720961" y="6438617"/>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pic>
        <p:nvPicPr>
          <p:cNvPr id="27" name="Picture 2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50269" y="5718537"/>
            <a:ext cx="187701" cy="214822"/>
          </a:xfrm>
          <a:prstGeom prst="rect">
            <a:avLst/>
          </a:prstGeom>
          <a:ln>
            <a:noFill/>
          </a:ln>
        </p:spPr>
      </p:pic>
      <p:pic>
        <p:nvPicPr>
          <p:cNvPr id="28" name="Picture 2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50269" y="5926798"/>
            <a:ext cx="187701" cy="214822"/>
          </a:xfrm>
          <a:prstGeom prst="rect">
            <a:avLst/>
          </a:prstGeom>
          <a:ln>
            <a:noFill/>
          </a:ln>
        </p:spPr>
      </p:pic>
      <p:sp>
        <p:nvSpPr>
          <p:cNvPr id="7" name="Rectangle 6"/>
          <p:cNvSpPr/>
          <p:nvPr/>
        </p:nvSpPr>
        <p:spPr>
          <a:xfrm>
            <a:off x="260058" y="5041577"/>
            <a:ext cx="2772000" cy="15840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sp>
        <p:nvSpPr>
          <p:cNvPr id="35" name="Title 34"/>
          <p:cNvSpPr>
            <a:spLocks noGrp="1"/>
          </p:cNvSpPr>
          <p:nvPr>
            <p:ph type="title"/>
          </p:nvPr>
        </p:nvSpPr>
        <p:spPr>
          <a:xfrm>
            <a:off x="140456" y="-17699"/>
            <a:ext cx="9906000" cy="720000"/>
          </a:xfrm>
          <a:ln>
            <a:noFill/>
          </a:ln>
        </p:spPr>
        <p:txBody>
          <a:bodyPr>
            <a:normAutofit/>
          </a:bodyPr>
          <a:lstStyle/>
          <a:p>
            <a:r>
              <a:rPr lang="en-GB" sz="3200" b="1">
                <a:ln w="12700">
                  <a:solidFill>
                    <a:schemeClr val="tx1"/>
                  </a:solidFill>
                  <a:prstDash val="solid"/>
                </a:ln>
                <a:noFill/>
                <a:latin typeface="Eras Demi ITC" panose="020B0805030504020804" pitchFamily="34" charset="0"/>
              </a:rPr>
              <a:t>Design Brief</a:t>
            </a:r>
          </a:p>
        </p:txBody>
      </p:sp>
      <p:sp>
        <p:nvSpPr>
          <p:cNvPr id="8" name="Rounded Rectangle 7"/>
          <p:cNvSpPr/>
          <p:nvPr/>
        </p:nvSpPr>
        <p:spPr>
          <a:xfrm>
            <a:off x="3254644" y="1727248"/>
            <a:ext cx="2921304" cy="975424"/>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fontAlgn="base">
              <a:spcBef>
                <a:spcPct val="0"/>
              </a:spcBef>
              <a:spcAft>
                <a:spcPct val="0"/>
              </a:spcAft>
            </a:pPr>
            <a:r>
              <a:rPr lang="en-GB" sz="1200" u="sng">
                <a:solidFill>
                  <a:srgbClr val="000000"/>
                </a:solidFill>
                <a:latin typeface="Eras Light ITC" panose="020B0402030504020804" pitchFamily="34" charset="0"/>
              </a:rPr>
              <a:t>Key Words from the TASK </a:t>
            </a:r>
          </a:p>
          <a:p>
            <a:pPr algn="ctr" fontAlgn="base">
              <a:spcBef>
                <a:spcPct val="0"/>
              </a:spcBef>
              <a:spcAft>
                <a:spcPct val="0"/>
              </a:spcAft>
            </a:pPr>
            <a:endParaRPr lang="en-GB" sz="1200">
              <a:solidFill>
                <a:prstClr val="black"/>
              </a:solidFill>
            </a:endParaRPr>
          </a:p>
        </p:txBody>
      </p:sp>
      <p:sp>
        <p:nvSpPr>
          <p:cNvPr id="41" name="Rounded Rectangle 40"/>
          <p:cNvSpPr/>
          <p:nvPr/>
        </p:nvSpPr>
        <p:spPr>
          <a:xfrm>
            <a:off x="3290536" y="3890866"/>
            <a:ext cx="5799885" cy="2772122"/>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fontAlgn="base">
              <a:spcBef>
                <a:spcPct val="0"/>
              </a:spcBef>
              <a:spcAft>
                <a:spcPct val="0"/>
              </a:spcAft>
            </a:pPr>
            <a:endParaRPr lang="en-GB" sz="1200">
              <a:solidFill>
                <a:srgbClr val="000000"/>
              </a:solidFill>
            </a:endParaRPr>
          </a:p>
          <a:p>
            <a:pPr algn="ctr" fontAlgn="base">
              <a:spcBef>
                <a:spcPct val="0"/>
              </a:spcBef>
              <a:spcAft>
                <a:spcPct val="0"/>
              </a:spcAft>
            </a:pPr>
            <a:endParaRPr lang="en-GB" sz="800">
              <a:solidFill>
                <a:srgbClr val="000000"/>
              </a:solidFill>
            </a:endParaRPr>
          </a:p>
          <a:p>
            <a:pPr fontAlgn="base">
              <a:spcBef>
                <a:spcPct val="0"/>
              </a:spcBef>
              <a:spcAft>
                <a:spcPct val="0"/>
              </a:spcAft>
            </a:pPr>
            <a:r>
              <a:rPr lang="en-GB" sz="1200">
                <a:solidFill>
                  <a:srgbClr val="000000"/>
                </a:solidFill>
                <a:latin typeface="Eras Light ITC" panose="020B0402030504020804" pitchFamily="34" charset="0"/>
              </a:rPr>
              <a:t>I am going to research, design and manufacture a…..</a:t>
            </a:r>
          </a:p>
        </p:txBody>
      </p:sp>
      <p:sp>
        <p:nvSpPr>
          <p:cNvPr id="42" name="Rectangle 41"/>
          <p:cNvSpPr/>
          <p:nvPr/>
        </p:nvSpPr>
        <p:spPr>
          <a:xfrm>
            <a:off x="3237124" y="3883618"/>
            <a:ext cx="1595309" cy="276999"/>
          </a:xfrm>
          <a:prstGeom prst="rect">
            <a:avLst/>
          </a:prstGeom>
          <a:ln>
            <a:noFill/>
          </a:ln>
        </p:spPr>
        <p:txBody>
          <a:bodyPr wrap="none">
            <a:spAutoFit/>
          </a:bodyPr>
          <a:lstStyle/>
          <a:p>
            <a:pPr algn="ctr" fontAlgn="base">
              <a:spcBef>
                <a:spcPct val="0"/>
              </a:spcBef>
              <a:spcAft>
                <a:spcPct val="0"/>
              </a:spcAft>
            </a:pPr>
            <a:r>
              <a:rPr lang="en-GB" sz="1200" u="sng">
                <a:solidFill>
                  <a:prstClr val="black"/>
                </a:solidFill>
                <a:latin typeface="Eras Light ITC" panose="020B0402030504020804" pitchFamily="34" charset="0"/>
                <a:cs typeface="Arial" charset="0"/>
              </a:rPr>
              <a:t>Write your Brief here…</a:t>
            </a:r>
          </a:p>
        </p:txBody>
      </p:sp>
      <p:sp>
        <p:nvSpPr>
          <p:cNvPr id="43" name="Rectangle 42"/>
          <p:cNvSpPr/>
          <p:nvPr/>
        </p:nvSpPr>
        <p:spPr>
          <a:xfrm>
            <a:off x="3195785" y="1700038"/>
            <a:ext cx="5980369" cy="504654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sp>
        <p:nvSpPr>
          <p:cNvPr id="44" name="Rectangle 43"/>
          <p:cNvSpPr/>
          <p:nvPr/>
        </p:nvSpPr>
        <p:spPr>
          <a:xfrm>
            <a:off x="254009" y="1114513"/>
            <a:ext cx="2772000" cy="15840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sz="1200" b="1" u="sng">
                <a:solidFill>
                  <a:prstClr val="black"/>
                </a:solidFill>
                <a:latin typeface="Eras Light ITC" panose="020B0402030504020804" pitchFamily="34" charset="0"/>
              </a:rPr>
              <a:t>Numeracy Challenge</a:t>
            </a:r>
          </a:p>
          <a:p>
            <a:pPr algn="ctr" fontAlgn="base">
              <a:spcBef>
                <a:spcPct val="0"/>
              </a:spcBef>
              <a:spcAft>
                <a:spcPct val="0"/>
              </a:spcAft>
            </a:pPr>
            <a:r>
              <a:rPr lang="en-GB" sz="1200">
                <a:solidFill>
                  <a:prstClr val="black"/>
                </a:solidFill>
                <a:latin typeface="Eras Light ITC" panose="020B0402030504020804" pitchFamily="34" charset="0"/>
              </a:rPr>
              <a:t>If each letter of the alphabet has a value according to its position (i.e.. A=1 B=2 C=3  and Z=26). </a:t>
            </a:r>
            <a:r>
              <a:rPr lang="en-GB" sz="1400">
                <a:solidFill>
                  <a:prstClr val="black"/>
                </a:solidFill>
                <a:latin typeface="Eras Light ITC" panose="020B0402030504020804" pitchFamily="34" charset="0"/>
              </a:rPr>
              <a:t> </a:t>
            </a:r>
          </a:p>
          <a:p>
            <a:pPr algn="ctr" fontAlgn="base">
              <a:spcBef>
                <a:spcPct val="0"/>
              </a:spcBef>
              <a:spcAft>
                <a:spcPct val="0"/>
              </a:spcAft>
            </a:pPr>
            <a:endParaRPr lang="en-GB" sz="1050">
              <a:solidFill>
                <a:prstClr val="black"/>
              </a:solidFill>
              <a:latin typeface="Eras Light ITC" panose="020B0402030504020804" pitchFamily="34" charset="0"/>
            </a:endParaRPr>
          </a:p>
          <a:p>
            <a:pPr algn="ctr" fontAlgn="base">
              <a:spcBef>
                <a:spcPct val="0"/>
              </a:spcBef>
              <a:spcAft>
                <a:spcPct val="0"/>
              </a:spcAft>
            </a:pPr>
            <a:r>
              <a:rPr lang="en-GB" sz="1400">
                <a:solidFill>
                  <a:prstClr val="black"/>
                </a:solidFill>
                <a:latin typeface="Eras Light ITC" panose="020B0402030504020804" pitchFamily="34" charset="0"/>
              </a:rPr>
              <a:t>What is the Total of</a:t>
            </a:r>
          </a:p>
          <a:p>
            <a:pPr algn="ctr" fontAlgn="base">
              <a:spcBef>
                <a:spcPct val="0"/>
              </a:spcBef>
              <a:spcAft>
                <a:spcPct val="0"/>
              </a:spcAft>
            </a:pPr>
            <a:r>
              <a:rPr lang="en-GB" sz="1200">
                <a:solidFill>
                  <a:prstClr val="black"/>
                </a:solidFill>
                <a:latin typeface="Eras Light ITC" panose="020B0402030504020804" pitchFamily="34" charset="0"/>
              </a:rPr>
              <a:t>ENERGY= </a:t>
            </a:r>
            <a:r>
              <a:rPr lang="en-GB" sz="1400">
                <a:solidFill>
                  <a:prstClr val="black"/>
                </a:solidFill>
                <a:latin typeface="Eras Light ITC" panose="020B0402030504020804" pitchFamily="34" charset="0"/>
              </a:rPr>
              <a:t>……………….</a:t>
            </a:r>
          </a:p>
        </p:txBody>
      </p:sp>
      <p:sp>
        <p:nvSpPr>
          <p:cNvPr id="45" name="Rounded Rectangle 44"/>
          <p:cNvSpPr/>
          <p:nvPr/>
        </p:nvSpPr>
        <p:spPr>
          <a:xfrm>
            <a:off x="3290537" y="2804898"/>
            <a:ext cx="5799885" cy="1033448"/>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fontAlgn="base">
              <a:spcBef>
                <a:spcPct val="0"/>
              </a:spcBef>
              <a:spcAft>
                <a:spcPct val="0"/>
              </a:spcAft>
            </a:pPr>
            <a:r>
              <a:rPr lang="en-GB" sz="1200" u="sng">
                <a:solidFill>
                  <a:srgbClr val="000000"/>
                </a:solidFill>
                <a:latin typeface="Eras Light ITC" panose="020B0402030504020804" pitchFamily="34" charset="0"/>
              </a:rPr>
              <a:t>Who? What? Where? When? Why How?</a:t>
            </a:r>
            <a:r>
              <a:rPr lang="en-GB" sz="1200" u="sng">
                <a:solidFill>
                  <a:prstClr val="white"/>
                </a:solidFill>
                <a:latin typeface="Eras Light ITC" panose="020B0402030504020804" pitchFamily="34" charset="0"/>
              </a:rPr>
              <a:t>? W</a:t>
            </a:r>
          </a:p>
          <a:p>
            <a:pPr fontAlgn="base">
              <a:spcBef>
                <a:spcPct val="0"/>
              </a:spcBef>
              <a:spcAft>
                <a:spcPct val="0"/>
              </a:spcAft>
            </a:pPr>
            <a:endParaRPr lang="en-GB" sz="1200" u="sng">
              <a:solidFill>
                <a:prstClr val="white"/>
              </a:solidFill>
              <a:latin typeface="Eras Light ITC" panose="020B0402030504020804" pitchFamily="34" charset="0"/>
            </a:endParaRPr>
          </a:p>
          <a:p>
            <a:pPr fontAlgn="base">
              <a:spcBef>
                <a:spcPct val="0"/>
              </a:spcBef>
              <a:spcAft>
                <a:spcPct val="0"/>
              </a:spcAft>
            </a:pPr>
            <a:endParaRPr lang="en-GB" sz="1200" u="sng">
              <a:solidFill>
                <a:prstClr val="white"/>
              </a:solidFill>
              <a:latin typeface="Eras Light ITC" panose="020B0402030504020804" pitchFamily="34" charset="0"/>
            </a:endParaRPr>
          </a:p>
          <a:p>
            <a:pPr fontAlgn="base">
              <a:spcBef>
                <a:spcPct val="0"/>
              </a:spcBef>
              <a:spcAft>
                <a:spcPct val="0"/>
              </a:spcAft>
            </a:pPr>
            <a:endParaRPr lang="en-GB" sz="1200" u="sng">
              <a:solidFill>
                <a:prstClr val="white"/>
              </a:solidFill>
              <a:latin typeface="Eras Light ITC" panose="020B0402030504020804" pitchFamily="34" charset="0"/>
            </a:endParaRPr>
          </a:p>
          <a:p>
            <a:pPr fontAlgn="base">
              <a:spcBef>
                <a:spcPct val="0"/>
              </a:spcBef>
              <a:spcAft>
                <a:spcPct val="0"/>
              </a:spcAft>
            </a:pPr>
            <a:endParaRPr lang="en-GB" sz="1200" u="sng">
              <a:solidFill>
                <a:prstClr val="white"/>
              </a:solidFill>
              <a:latin typeface="Eras Light ITC" panose="020B0402030504020804" pitchFamily="34" charset="0"/>
            </a:endParaRPr>
          </a:p>
          <a:p>
            <a:pPr fontAlgn="base">
              <a:spcBef>
                <a:spcPct val="0"/>
              </a:spcBef>
              <a:spcAft>
                <a:spcPct val="0"/>
              </a:spcAft>
            </a:pPr>
            <a:r>
              <a:rPr lang="en-GB" sz="1200" u="sng" err="1">
                <a:solidFill>
                  <a:prstClr val="white"/>
                </a:solidFill>
                <a:latin typeface="Eras Light ITC" panose="020B0402030504020804" pitchFamily="34" charset="0"/>
              </a:rPr>
              <a:t>hy</a:t>
            </a:r>
            <a:r>
              <a:rPr lang="en-GB" sz="1200" u="sng">
                <a:solidFill>
                  <a:prstClr val="white"/>
                </a:solidFill>
                <a:latin typeface="Eras Light ITC" panose="020B0402030504020804" pitchFamily="34" charset="0"/>
              </a:rPr>
              <a:t>?</a:t>
            </a:r>
          </a:p>
          <a:p>
            <a:pPr algn="ctr" fontAlgn="base">
              <a:spcBef>
                <a:spcPct val="0"/>
              </a:spcBef>
              <a:spcAft>
                <a:spcPct val="0"/>
              </a:spcAft>
            </a:pPr>
            <a:endParaRPr lang="en-GB" sz="1200" u="sng">
              <a:solidFill>
                <a:srgbClr val="000000"/>
              </a:solidFill>
            </a:endParaRPr>
          </a:p>
        </p:txBody>
      </p:sp>
      <p:sp>
        <p:nvSpPr>
          <p:cNvPr id="46" name="Rounded Rectangle 45"/>
          <p:cNvSpPr/>
          <p:nvPr/>
        </p:nvSpPr>
        <p:spPr>
          <a:xfrm>
            <a:off x="6230527" y="1723089"/>
            <a:ext cx="2859895" cy="975424"/>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fontAlgn="base">
              <a:spcBef>
                <a:spcPct val="0"/>
              </a:spcBef>
              <a:spcAft>
                <a:spcPct val="0"/>
              </a:spcAft>
            </a:pPr>
            <a:r>
              <a:rPr lang="en-GB" sz="1200" u="sng">
                <a:solidFill>
                  <a:srgbClr val="000000"/>
                </a:solidFill>
                <a:latin typeface="Eras Light ITC" panose="020B0402030504020804" pitchFamily="34" charset="0"/>
              </a:rPr>
              <a:t>Deeper thoughts?</a:t>
            </a:r>
          </a:p>
        </p:txBody>
      </p:sp>
      <p:sp>
        <p:nvSpPr>
          <p:cNvPr id="64" name="Text Placeholder 2"/>
          <p:cNvSpPr txBox="1">
            <a:spLocks/>
          </p:cNvSpPr>
          <p:nvPr/>
        </p:nvSpPr>
        <p:spPr>
          <a:xfrm>
            <a:off x="3167134" y="139262"/>
            <a:ext cx="6009020" cy="1047315"/>
          </a:xfrm>
          <a:prstGeom prst="rect">
            <a:avLst/>
          </a:prstGeom>
          <a:ln>
            <a:solidFill>
              <a:schemeClr val="tx1"/>
            </a:solidFill>
          </a:ln>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indent="0" algn="l">
              <a:spcBef>
                <a:spcPts val="0"/>
              </a:spcBef>
              <a:spcAft>
                <a:spcPts val="0"/>
              </a:spcAft>
              <a:buNone/>
            </a:pPr>
            <a:r>
              <a:rPr lang="en-GB" sz="1200" b="0" i="0">
                <a:solidFill>
                  <a:srgbClr val="231F20"/>
                </a:solidFill>
                <a:effectLst/>
                <a:latin typeface="Eras Demi ITC" panose="020B0805030504020804" pitchFamily="34" charset="0"/>
              </a:rPr>
              <a:t>Energy generation and storage have a huge global impact on our lives - from decisions about the use of fossil fuels and their effect on our environment, to the development of cleaner, more-modern ways to create and store energy.</a:t>
            </a:r>
            <a:r>
              <a:rPr lang="en-GB" sz="1200">
                <a:solidFill>
                  <a:prstClr val="black"/>
                </a:solidFill>
                <a:latin typeface="Eras Demi ITC" panose="020B0805030504020804" pitchFamily="34" charset="0"/>
              </a:rPr>
              <a:t> We will be inventing our own wind turbine to contribute positively to the environment. The younger we start making a change, the better our future will be.</a:t>
            </a:r>
          </a:p>
        </p:txBody>
      </p:sp>
      <p:grpSp>
        <p:nvGrpSpPr>
          <p:cNvPr id="54" name="Group 53">
            <a:extLst>
              <a:ext uri="{FF2B5EF4-FFF2-40B4-BE49-F238E27FC236}">
                <a16:creationId xmlns:a16="http://schemas.microsoft.com/office/drawing/2014/main" id="{6C4FB9A5-10B4-4887-A2CE-7B7D41DEE5A1}"/>
              </a:ext>
            </a:extLst>
          </p:cNvPr>
          <p:cNvGrpSpPr/>
          <p:nvPr/>
        </p:nvGrpSpPr>
        <p:grpSpPr>
          <a:xfrm>
            <a:off x="266988" y="2806963"/>
            <a:ext cx="2794732" cy="2111623"/>
            <a:chOff x="425977" y="502342"/>
            <a:chExt cx="2794732" cy="2111623"/>
          </a:xfrm>
        </p:grpSpPr>
        <p:grpSp>
          <p:nvGrpSpPr>
            <p:cNvPr id="65" name="Group 64">
              <a:extLst>
                <a:ext uri="{FF2B5EF4-FFF2-40B4-BE49-F238E27FC236}">
                  <a16:creationId xmlns:a16="http://schemas.microsoft.com/office/drawing/2014/main" id="{F26F1AF3-71D9-49D1-B2EC-805C17467B2F}"/>
                </a:ext>
              </a:extLst>
            </p:cNvPr>
            <p:cNvGrpSpPr/>
            <p:nvPr/>
          </p:nvGrpSpPr>
          <p:grpSpPr>
            <a:xfrm>
              <a:off x="425977" y="502342"/>
              <a:ext cx="2770816" cy="2111623"/>
              <a:chOff x="52557" y="2950585"/>
              <a:chExt cx="2770816" cy="2111623"/>
            </a:xfrm>
          </p:grpSpPr>
          <p:grpSp>
            <p:nvGrpSpPr>
              <p:cNvPr id="69" name="Group 68">
                <a:extLst>
                  <a:ext uri="{FF2B5EF4-FFF2-40B4-BE49-F238E27FC236}">
                    <a16:creationId xmlns:a16="http://schemas.microsoft.com/office/drawing/2014/main" id="{9D181C10-EA88-45FA-AF4A-466E67BC918C}"/>
                  </a:ext>
                </a:extLst>
              </p:cNvPr>
              <p:cNvGrpSpPr/>
              <p:nvPr/>
            </p:nvGrpSpPr>
            <p:grpSpPr>
              <a:xfrm>
                <a:off x="52557" y="2950585"/>
                <a:ext cx="2770816" cy="2111623"/>
                <a:chOff x="21945" y="3104964"/>
                <a:chExt cx="2611394" cy="2088232"/>
              </a:xfrm>
            </p:grpSpPr>
            <p:sp>
              <p:nvSpPr>
                <p:cNvPr id="71" name="Rectangle 70">
                  <a:extLst>
                    <a:ext uri="{FF2B5EF4-FFF2-40B4-BE49-F238E27FC236}">
                      <a16:creationId xmlns:a16="http://schemas.microsoft.com/office/drawing/2014/main" id="{BB304129-01EF-47B0-B419-60B1CE93684B}"/>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72" name="TextBox 71">
                  <a:extLst>
                    <a:ext uri="{FF2B5EF4-FFF2-40B4-BE49-F238E27FC236}">
                      <a16:creationId xmlns:a16="http://schemas.microsoft.com/office/drawing/2014/main" id="{90C2F960-DBEE-4D4B-9856-D20D17D07BD6}"/>
                    </a:ext>
                  </a:extLst>
                </p:cNvPr>
                <p:cNvSpPr txBox="1"/>
                <p:nvPr/>
              </p:nvSpPr>
              <p:spPr>
                <a:xfrm>
                  <a:off x="50303" y="3110970"/>
                  <a:ext cx="2276474" cy="1278343"/>
                </a:xfrm>
                <a:prstGeom prst="rect">
                  <a:avLst/>
                </a:prstGeom>
                <a:noFill/>
              </p:spPr>
              <p:txBody>
                <a:bodyPr wrap="square" rtlCol="0">
                  <a:spAutoFit/>
                </a:bodyPr>
                <a:lstStyle/>
                <a:p>
                  <a:pPr>
                    <a:spcBef>
                      <a:spcPts val="400"/>
                    </a:spcBef>
                  </a:pPr>
                  <a:r>
                    <a:rPr lang="en-GB" sz="1050" b="1" u="sng">
                      <a:latin typeface="+mn-lt"/>
                    </a:rPr>
                    <a:t>Design Brief - </a:t>
                  </a:r>
                  <a:r>
                    <a:rPr lang="en-GB" sz="1050" b="1" i="1" u="sng">
                      <a:latin typeface="+mn-lt"/>
                    </a:rPr>
                    <a:t>Success Criteria</a:t>
                  </a:r>
                  <a:endParaRPr lang="en-GB" altLang="en-US" sz="1050" b="1" i="1">
                    <a:latin typeface="+mn-lt"/>
                  </a:endParaRPr>
                </a:p>
                <a:p>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Demonstrate that you can write a </a:t>
                  </a:r>
                  <a:r>
                    <a:rPr lang="en-GB" altLang="en-US" sz="800" b="1">
                      <a:latin typeface="Calibri" pitchFamily="34" charset="0"/>
                    </a:rPr>
                    <a:t>clear</a:t>
                  </a:r>
                  <a:r>
                    <a:rPr lang="en-GB" altLang="en-US" sz="800">
                      <a:latin typeface="Calibri" pitchFamily="34" charset="0"/>
                    </a:rPr>
                    <a:t> design brief and </a:t>
                  </a:r>
                  <a:r>
                    <a:rPr lang="en-GB" altLang="en-US" sz="800" b="1">
                      <a:latin typeface="Calibri" pitchFamily="34" charset="0"/>
                    </a:rPr>
                    <a:t>plan</a:t>
                  </a:r>
                  <a:r>
                    <a:rPr lang="en-GB" altLang="en-US" sz="800">
                      <a:latin typeface="Calibri" pitchFamily="34" charset="0"/>
                    </a:rPr>
                    <a:t> </a:t>
                  </a:r>
                  <a:r>
                    <a:rPr lang="en-GB" altLang="en-US" sz="800" b="1">
                      <a:latin typeface="Calibri" pitchFamily="34" charset="0"/>
                    </a:rPr>
                    <a:t>all</a:t>
                  </a:r>
                  <a:r>
                    <a:rPr lang="en-GB" altLang="en-US" sz="800">
                      <a:latin typeface="Calibri" pitchFamily="34" charset="0"/>
                    </a:rPr>
                    <a:t> your </a:t>
                  </a:r>
                  <a:r>
                    <a:rPr lang="en-GB" altLang="en-US" sz="800" b="1">
                      <a:latin typeface="Calibri" pitchFamily="34" charset="0"/>
                    </a:rPr>
                    <a:t>relevant</a:t>
                  </a:r>
                  <a:r>
                    <a:rPr lang="en-GB" altLang="en-US" sz="800">
                      <a:latin typeface="Calibri" pitchFamily="34" charset="0"/>
                    </a:rPr>
                    <a:t> research.</a:t>
                  </a:r>
                </a:p>
                <a:p>
                  <a:pPr marL="87313" indent="-87313"/>
                  <a:endParaRPr lang="en-GB" altLang="en-US" sz="6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Demonstrate that you can write a design brief and how to </a:t>
                  </a:r>
                  <a:r>
                    <a:rPr lang="en-GB" altLang="en-US" sz="800" b="1">
                      <a:latin typeface="Calibri" pitchFamily="34" charset="0"/>
                    </a:rPr>
                    <a:t>plan</a:t>
                  </a:r>
                  <a:r>
                    <a:rPr lang="en-GB" altLang="en-US" sz="800">
                      <a:latin typeface="Calibri" pitchFamily="34" charset="0"/>
                    </a:rPr>
                    <a:t> research.</a:t>
                  </a:r>
                </a:p>
                <a:p>
                  <a:pPr marL="87313" indent="-87313"/>
                  <a:endParaRPr lang="en-GB" altLang="en-US" sz="6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Demonstrate that you can write a </a:t>
                  </a:r>
                  <a:r>
                    <a:rPr lang="en-GB" altLang="en-US" sz="800" b="1">
                      <a:latin typeface="Calibri" pitchFamily="34" charset="0"/>
                    </a:rPr>
                    <a:t>basic</a:t>
                  </a:r>
                  <a:r>
                    <a:rPr lang="en-GB" altLang="en-US" sz="800">
                      <a:latin typeface="Calibri" pitchFamily="34" charset="0"/>
                    </a:rPr>
                    <a:t> design brief.</a:t>
                  </a:r>
                </a:p>
              </p:txBody>
            </p:sp>
            <p:sp>
              <p:nvSpPr>
                <p:cNvPr id="73" name="Rectangle 72">
                  <a:extLst>
                    <a:ext uri="{FF2B5EF4-FFF2-40B4-BE49-F238E27FC236}">
                      <a16:creationId xmlns:a16="http://schemas.microsoft.com/office/drawing/2014/main" id="{995C2ACE-7248-4675-9253-5CE0E9F17A31}"/>
                    </a:ext>
                  </a:extLst>
                </p:cNvPr>
                <p:cNvSpPr/>
                <p:nvPr/>
              </p:nvSpPr>
              <p:spPr>
                <a:xfrm>
                  <a:off x="2326777" y="3421164"/>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29F5644C-C329-4EE7-B44C-7AAA833FB2BB}"/>
                    </a:ext>
                  </a:extLst>
                </p:cNvPr>
                <p:cNvSpPr/>
                <p:nvPr/>
              </p:nvSpPr>
              <p:spPr>
                <a:xfrm>
                  <a:off x="2326777" y="4088269"/>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19DF1232-78C7-41A8-A745-F9FCC50AB583}"/>
                    </a:ext>
                  </a:extLst>
                </p:cNvPr>
                <p:cNvSpPr/>
                <p:nvPr/>
              </p:nvSpPr>
              <p:spPr>
                <a:xfrm>
                  <a:off x="2326777" y="3754716"/>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Rectangle 75">
                  <a:extLst>
                    <a:ext uri="{FF2B5EF4-FFF2-40B4-BE49-F238E27FC236}">
                      <a16:creationId xmlns:a16="http://schemas.microsoft.com/office/drawing/2014/main" id="{DB14E832-A46B-4D16-915B-94790076C33E}"/>
                    </a:ext>
                  </a:extLst>
                </p:cNvPr>
                <p:cNvSpPr/>
                <p:nvPr/>
              </p:nvSpPr>
              <p:spPr>
                <a:xfrm>
                  <a:off x="2326777" y="4086860"/>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Rectangle 76">
                  <a:extLst>
                    <a:ext uri="{FF2B5EF4-FFF2-40B4-BE49-F238E27FC236}">
                      <a16:creationId xmlns:a16="http://schemas.microsoft.com/office/drawing/2014/main" id="{4C9171B6-56FE-4CBA-BBF4-39F36E5FD9E1}"/>
                    </a:ext>
                  </a:extLst>
                </p:cNvPr>
                <p:cNvSpPr/>
                <p:nvPr/>
              </p:nvSpPr>
              <p:spPr>
                <a:xfrm>
                  <a:off x="2326777" y="3753308"/>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70" name="Picture 5" descr="C:\Users\David\AppData\Local\Microsoft\Windows\INetCache\IE\XJVJXHFD\green-steps[1].png">
                <a:extLst>
                  <a:ext uri="{FF2B5EF4-FFF2-40B4-BE49-F238E27FC236}">
                    <a16:creationId xmlns:a16="http://schemas.microsoft.com/office/drawing/2014/main" id="{C572FBF0-517E-4B7A-BE74-269C11F2483D}"/>
                  </a:ext>
                </a:extLst>
              </p:cNvPr>
              <p:cNvPicPr>
                <a:picLocks noChangeAspect="1" noChangeArrowheads="1"/>
              </p:cNvPicPr>
              <p:nvPr/>
            </p:nvPicPr>
            <p:blipFill>
              <a:blip r:embed="rId3" cstate="print">
                <a:biLevel thresh="75000"/>
                <a:extLst>
                  <a:ext uri="{28A0092B-C50C-407E-A947-70E740481C1C}">
                    <a14:useLocalDpi xmlns:a14="http://schemas.microsoft.com/office/drawing/2010/main" val="0"/>
                  </a:ext>
                </a:extLst>
              </a:blip>
              <a:srcRect/>
              <a:stretch>
                <a:fillRect/>
              </a:stretch>
            </p:blipFill>
            <p:spPr bwMode="auto">
              <a:xfrm>
                <a:off x="82646" y="4358836"/>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68" name="Text Box 2">
              <a:extLst>
                <a:ext uri="{FF2B5EF4-FFF2-40B4-BE49-F238E27FC236}">
                  <a16:creationId xmlns:a16="http://schemas.microsoft.com/office/drawing/2014/main" id="{BEBC3BC4-E586-4E7A-A239-B93FCA985121}"/>
                </a:ext>
              </a:extLst>
            </p:cNvPr>
            <p:cNvSpPr txBox="1">
              <a:spLocks noChangeArrowheads="1"/>
            </p:cNvSpPr>
            <p:nvPr/>
          </p:nvSpPr>
          <p:spPr bwMode="auto">
            <a:xfrm>
              <a:off x="963690" y="1802802"/>
              <a:ext cx="2257019" cy="623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1" u="none" strike="noStrike" cap="none" normalizeH="0" baseline="0">
                  <a:ln>
                    <a:noFill/>
                  </a:ln>
                  <a:effectLst/>
                  <a:latin typeface="Calibri" panose="020F0502020204030204" pitchFamily="34" charset="0"/>
                </a:rPr>
                <a:t>Next Steps…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900" b="1" i="1" u="none" strike="noStrike" cap="none" normalizeH="0" baseline="0">
                  <a:ln>
                    <a:noFill/>
                  </a:ln>
                  <a:effectLst/>
                  <a:latin typeface="Calibri" panose="020F0502020204030204" pitchFamily="34" charset="0"/>
                </a:rPr>
                <a:t>Add more detail to your Design Brief regarding Customer, Material and the Shape of your product.  Use ACCESS FM to help you.  What else could you add? </a:t>
              </a:r>
              <a:endParaRPr kumimoji="0" lang="en-US" altLang="en-US" sz="900" b="1" i="1" u="none" strike="noStrike" cap="none" normalizeH="0" baseline="0">
                <a:ln>
                  <a:noFill/>
                </a:ln>
                <a:effectLst/>
                <a:latin typeface="Arial" panose="020B0604020202020204" pitchFamily="34" charset="0"/>
              </a:endParaRPr>
            </a:p>
          </p:txBody>
        </p:sp>
      </p:grpSp>
      <p:pic>
        <p:nvPicPr>
          <p:cNvPr id="33" name="Picture 2">
            <a:extLst>
              <a:ext uri="{FF2B5EF4-FFF2-40B4-BE49-F238E27FC236}">
                <a16:creationId xmlns:a16="http://schemas.microsoft.com/office/drawing/2014/main" id="{37E6C7F9-B05B-4D26-BEBB-C294174153E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212811" flipV="1">
            <a:off x="8684223" y="1761431"/>
            <a:ext cx="1065370" cy="67175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7212C4C-094E-497E-A8CE-952DAD66516D}"/>
              </a:ext>
            </a:extLst>
          </p:cNvPr>
          <p:cNvSpPr txBox="1"/>
          <p:nvPr/>
        </p:nvSpPr>
        <p:spPr>
          <a:xfrm>
            <a:off x="245870" y="657977"/>
            <a:ext cx="2815850" cy="383326"/>
          </a:xfrm>
          <a:prstGeom prst="rect">
            <a:avLst/>
          </a:prstGeom>
          <a:noFill/>
          <a:ln>
            <a:solidFill>
              <a:schemeClr val="tx1"/>
            </a:solidFill>
          </a:ln>
        </p:spPr>
        <p:txBody>
          <a:bodyPr wrap="square" rtlCol="0">
            <a:spAutoFit/>
          </a:bodyPr>
          <a:lstStyle/>
          <a:p>
            <a:r>
              <a:rPr lang="en-GB">
                <a:latin typeface="Eras Demi ITC" panose="020B0805030504020804" pitchFamily="34" charset="0"/>
              </a:rPr>
              <a:t>LI: Create a brief </a:t>
            </a:r>
          </a:p>
        </p:txBody>
      </p:sp>
      <p:sp>
        <p:nvSpPr>
          <p:cNvPr id="36" name="Rectangle 35">
            <a:extLst>
              <a:ext uri="{FF2B5EF4-FFF2-40B4-BE49-F238E27FC236}">
                <a16:creationId xmlns:a16="http://schemas.microsoft.com/office/drawing/2014/main" id="{027367AF-2A92-4025-AE9B-B68DB7F39288}"/>
              </a:ext>
            </a:extLst>
          </p:cNvPr>
          <p:cNvSpPr/>
          <p:nvPr/>
        </p:nvSpPr>
        <p:spPr>
          <a:xfrm>
            <a:off x="9090424" y="2027352"/>
            <a:ext cx="614221" cy="307777"/>
          </a:xfrm>
          <a:prstGeom prst="rect">
            <a:avLst/>
          </a:prstGeom>
          <a:noFill/>
        </p:spPr>
        <p:txBody>
          <a:bodyPr wrap="squar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
        <p:nvSpPr>
          <p:cNvPr id="37" name="Rectangle 36">
            <a:extLst>
              <a:ext uri="{FF2B5EF4-FFF2-40B4-BE49-F238E27FC236}">
                <a16:creationId xmlns:a16="http://schemas.microsoft.com/office/drawing/2014/main" id="{FDED23D3-6D03-4FFA-862C-65E3B31344DD}"/>
              </a:ext>
            </a:extLst>
          </p:cNvPr>
          <p:cNvSpPr/>
          <p:nvPr/>
        </p:nvSpPr>
        <p:spPr>
          <a:xfrm rot="20781834">
            <a:off x="8992544" y="265092"/>
            <a:ext cx="635822" cy="345491"/>
          </a:xfrm>
          <a:prstGeom prst="rect">
            <a:avLst/>
          </a:prstGeom>
          <a:noFill/>
        </p:spPr>
        <p:txBody>
          <a:bodyPr wrap="none" lIns="91440" tIns="45720" rIns="91440" bIns="45720">
            <a:prstTxWarp prst="textArchUp">
              <a:avLst/>
            </a:prstTxWarp>
            <a:spAutoFit/>
          </a:bodyPr>
          <a:lstStyle/>
          <a:p>
            <a:pPr algn="ctr"/>
            <a:r>
              <a:rPr lang="en-US" sz="120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pic>
        <p:nvPicPr>
          <p:cNvPr id="38" name="Picture 2">
            <a:extLst>
              <a:ext uri="{FF2B5EF4-FFF2-40B4-BE49-F238E27FC236}">
                <a16:creationId xmlns:a16="http://schemas.microsoft.com/office/drawing/2014/main" id="{BFE0E5CF-49BF-4C4A-A5A7-21D2E83FC79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978126" y="64179"/>
            <a:ext cx="880033" cy="78344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7FF2AE6-4723-4577-8D8C-8ED4547569F9}"/>
              </a:ext>
            </a:extLst>
          </p:cNvPr>
          <p:cNvSpPr txBox="1"/>
          <p:nvPr/>
        </p:nvSpPr>
        <p:spPr>
          <a:xfrm>
            <a:off x="3156252" y="1258147"/>
            <a:ext cx="5782341" cy="307777"/>
          </a:xfrm>
          <a:prstGeom prst="rect">
            <a:avLst/>
          </a:prstGeom>
          <a:noFill/>
        </p:spPr>
        <p:txBody>
          <a:bodyPr wrap="square" rtlCol="0">
            <a:spAutoFit/>
          </a:bodyPr>
          <a:lstStyle/>
          <a:p>
            <a:r>
              <a:rPr lang="en-GB" sz="1400">
                <a:latin typeface="Eras Light ITC" panose="020B0402030504020804" pitchFamily="34" charset="0"/>
              </a:rPr>
              <a:t>How does a wind turbine generate energy?</a:t>
            </a:r>
          </a:p>
        </p:txBody>
      </p:sp>
    </p:spTree>
    <p:extLst>
      <p:ext uri="{BB962C8B-B14F-4D97-AF65-F5344CB8AC3E}">
        <p14:creationId xmlns:p14="http://schemas.microsoft.com/office/powerpoint/2010/main" val="23105340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59110A0E-9178-498F-B1DF-F37BB8DA1014}"/>
              </a:ext>
            </a:extLst>
          </p:cNvPr>
          <p:cNvPicPr>
            <a:picLocks noChangeAspect="1"/>
          </p:cNvPicPr>
          <p:nvPr/>
        </p:nvPicPr>
        <p:blipFill rotWithShape="1">
          <a:blip r:embed="rId2"/>
          <a:srcRect t="5220" b="41202"/>
          <a:stretch/>
        </p:blipFill>
        <p:spPr>
          <a:xfrm>
            <a:off x="6394916" y="-41970"/>
            <a:ext cx="3511084" cy="2769989"/>
          </a:xfrm>
          <a:prstGeom prst="rect">
            <a:avLst/>
          </a:prstGeom>
        </p:spPr>
      </p:pic>
      <p:sp>
        <p:nvSpPr>
          <p:cNvPr id="8" name="Title 1">
            <a:extLst>
              <a:ext uri="{FF2B5EF4-FFF2-40B4-BE49-F238E27FC236}">
                <a16:creationId xmlns:a16="http://schemas.microsoft.com/office/drawing/2014/main" id="{248160C3-9D44-4080-9152-E3E5E077B26E}"/>
              </a:ext>
            </a:extLst>
          </p:cNvPr>
          <p:cNvSpPr txBox="1">
            <a:spLocks/>
          </p:cNvSpPr>
          <p:nvPr/>
        </p:nvSpPr>
        <p:spPr>
          <a:xfrm>
            <a:off x="86161" y="147791"/>
            <a:ext cx="6810038" cy="218451"/>
          </a:xfrm>
          <a:prstGeom prst="rect">
            <a:avLst/>
          </a:prstGeom>
          <a:noFill/>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a:ln w="12700">
                  <a:solidFill>
                    <a:schemeClr val="tx1"/>
                  </a:solidFill>
                  <a:prstDash val="solid"/>
                </a:ln>
                <a:noFill/>
                <a:latin typeface="Eras Demi ITC" panose="020B0805030504020804" pitchFamily="34" charset="0"/>
              </a:rPr>
              <a:t>Energy Generation &amp; Storage</a:t>
            </a:r>
          </a:p>
        </p:txBody>
      </p:sp>
      <p:sp>
        <p:nvSpPr>
          <p:cNvPr id="3" name="TextBox 2">
            <a:extLst>
              <a:ext uri="{FF2B5EF4-FFF2-40B4-BE49-F238E27FC236}">
                <a16:creationId xmlns:a16="http://schemas.microsoft.com/office/drawing/2014/main" id="{794C3566-0130-4609-8BF1-A55D825611C0}"/>
              </a:ext>
            </a:extLst>
          </p:cNvPr>
          <p:cNvSpPr txBox="1"/>
          <p:nvPr/>
        </p:nvSpPr>
        <p:spPr>
          <a:xfrm>
            <a:off x="6307218" y="2728019"/>
            <a:ext cx="3387777" cy="3108543"/>
          </a:xfrm>
          <a:prstGeom prst="rect">
            <a:avLst/>
          </a:prstGeom>
          <a:noFill/>
          <a:ln>
            <a:solidFill>
              <a:schemeClr val="tx1"/>
            </a:solidFill>
          </a:ln>
        </p:spPr>
        <p:txBody>
          <a:bodyPr wrap="square" rtlCol="0">
            <a:spAutoFit/>
          </a:bodyPr>
          <a:lstStyle/>
          <a:p>
            <a:pPr marL="342900" indent="-342900">
              <a:buAutoNum type="arabicPeriod"/>
            </a:pPr>
            <a:r>
              <a:rPr lang="en-GB" sz="1400" b="1">
                <a:latin typeface="Eras Light ITC" panose="020B0402030504020804" pitchFamily="34" charset="0"/>
              </a:rPr>
              <a:t>Fuels such as …………., …………. and …………. are burnt to produce energy.</a:t>
            </a:r>
          </a:p>
          <a:p>
            <a:pPr marL="342900" indent="-342900">
              <a:buAutoNum type="arabicPeriod"/>
            </a:pPr>
            <a:r>
              <a:rPr lang="en-GB" sz="1400" b="1">
                <a:latin typeface="Eras Light ITC" panose="020B0402030504020804" pitchFamily="34" charset="0"/>
              </a:rPr>
              <a:t>Heat energy makes the water boil to produce ………………</a:t>
            </a:r>
          </a:p>
          <a:p>
            <a:pPr marL="342900" indent="-342900">
              <a:buAutoNum type="arabicPeriod"/>
            </a:pPr>
            <a:r>
              <a:rPr lang="en-GB" sz="1400" b="1">
                <a:latin typeface="Eras Light ITC" panose="020B0402030504020804" pitchFamily="34" charset="0"/>
              </a:rPr>
              <a:t>Steam drives the ……………… , making it…………………..</a:t>
            </a:r>
          </a:p>
          <a:p>
            <a:pPr marL="342900" indent="-342900">
              <a:buAutoNum type="arabicPeriod"/>
            </a:pPr>
            <a:r>
              <a:rPr lang="en-GB" sz="1400" b="1">
                <a:latin typeface="Eras Light ITC" panose="020B0402030504020804" pitchFamily="34" charset="0"/>
              </a:rPr>
              <a:t>The spinning turbine turns a ……………………… which produces ……………………….</a:t>
            </a:r>
          </a:p>
          <a:p>
            <a:pPr marL="342900" indent="-342900">
              <a:buAutoNum type="arabicPeriod"/>
            </a:pPr>
            <a:r>
              <a:rPr lang="en-GB" sz="1400" b="1">
                <a:latin typeface="Eras Light ITC" panose="020B0402030504020804" pitchFamily="34" charset="0"/>
              </a:rPr>
              <a:t>The electricity travels through a national grid for use in our …………………..</a:t>
            </a:r>
          </a:p>
          <a:p>
            <a:pPr marL="342900" indent="-342900">
              <a:buAutoNum type="arabicPeriod"/>
            </a:pPr>
            <a:endParaRPr lang="en-GB" sz="1400" b="1">
              <a:latin typeface="Eras Light ITC" panose="020B0402030504020804" pitchFamily="34" charset="0"/>
            </a:endParaRPr>
          </a:p>
          <a:p>
            <a:r>
              <a:rPr lang="en-GB" sz="1400" b="1">
                <a:latin typeface="Eras Light ITC" panose="020B0402030504020804" pitchFamily="34" charset="0"/>
              </a:rPr>
              <a:t>Homes, oil, steam, turbine, gas, spin, coal, electricity, heat, generator</a:t>
            </a:r>
            <a:endParaRPr lang="en-GB" sz="1400"/>
          </a:p>
        </p:txBody>
      </p:sp>
      <p:sp>
        <p:nvSpPr>
          <p:cNvPr id="6" name="TextBox 5">
            <a:extLst>
              <a:ext uri="{FF2B5EF4-FFF2-40B4-BE49-F238E27FC236}">
                <a16:creationId xmlns:a16="http://schemas.microsoft.com/office/drawing/2014/main" id="{1C5B0CD3-252D-4B32-B879-182FCF3B925D}"/>
              </a:ext>
            </a:extLst>
          </p:cNvPr>
          <p:cNvSpPr txBox="1"/>
          <p:nvPr/>
        </p:nvSpPr>
        <p:spPr>
          <a:xfrm>
            <a:off x="86161" y="616056"/>
            <a:ext cx="6054351" cy="6210033"/>
          </a:xfrm>
          <a:prstGeom prst="rect">
            <a:avLst/>
          </a:prstGeom>
          <a:noFill/>
          <a:ln>
            <a:solidFill>
              <a:schemeClr val="tx1"/>
            </a:solidFill>
          </a:ln>
        </p:spPr>
        <p:txBody>
          <a:bodyPr wrap="square" rtlCol="0">
            <a:spAutoFit/>
          </a:bodyPr>
          <a:lstStyle/>
          <a:p>
            <a:pPr fontAlgn="t"/>
            <a:r>
              <a:rPr lang="en-GB" sz="1100" b="0" i="0">
                <a:solidFill>
                  <a:schemeClr val="tx1"/>
                </a:solidFill>
                <a:effectLst/>
                <a:latin typeface="Eras Light ITC" panose="020B0402030504020804" pitchFamily="34" charset="0"/>
              </a:rPr>
              <a:t>Fossil fuels is a term that is used to describe a range of energy sources that were formed from ancient plants and organisms during the ……………………………Period which was approximately 320 million years ago, before the age of the dinosaurs. At that time, the world was covered with …………… which were filled with organisms and plants. As they died, they sank to the bottom of swamps and oceans where they decomposed and were covered with more dead organic material, and later on, layers of sand and silt. Over time different types of fossil fuels were formed, depending on the differing conditions, which included the different types of plants and animals, the temperature, the length of time and the pressure of layers of rock above the fossil fuel. </a:t>
            </a:r>
          </a:p>
          <a:p>
            <a:pPr fontAlgn="t"/>
            <a:r>
              <a:rPr lang="en-GB" sz="1100" b="0" i="0">
                <a:solidFill>
                  <a:schemeClr val="tx1"/>
                </a:solidFill>
                <a:effectLst/>
                <a:latin typeface="Eras Light ITC" panose="020B0402030504020804" pitchFamily="34" charset="0"/>
              </a:rPr>
              <a:t>There are 3 major types of fossil fuels, Coal, Oil and Gas.</a:t>
            </a:r>
          </a:p>
          <a:p>
            <a:pPr fontAlgn="t"/>
            <a:r>
              <a:rPr lang="en-GB" sz="1100" b="0" i="0">
                <a:solidFill>
                  <a:schemeClr val="tx1"/>
                </a:solidFill>
                <a:effectLst/>
                <a:latin typeface="Eras Light ITC" panose="020B0402030504020804" pitchFamily="34" charset="0"/>
              </a:rPr>
              <a:t>Coal is formed from ferns and plants and trees which have been hardened due to…………………………...</a:t>
            </a:r>
          </a:p>
          <a:p>
            <a:pPr fontAlgn="t"/>
            <a:r>
              <a:rPr lang="en-GB" sz="1100" b="0" i="0">
                <a:solidFill>
                  <a:schemeClr val="tx1"/>
                </a:solidFill>
                <a:effectLst/>
                <a:latin typeface="Eras Light ITC" panose="020B0402030504020804" pitchFamily="34" charset="0"/>
              </a:rPr>
              <a:t>Oil is formed from small animals such as zooplankton and algae. Pressure from surrounding rock causes the animals to decompose.</a:t>
            </a:r>
          </a:p>
          <a:p>
            <a:pPr fontAlgn="t"/>
            <a:r>
              <a:rPr lang="en-GB" sz="1100" b="0" i="0">
                <a:solidFill>
                  <a:schemeClr val="tx1"/>
                </a:solidFill>
                <a:effectLst/>
                <a:latin typeface="Eras Light ITC" panose="020B0402030504020804" pitchFamily="34" charset="0"/>
              </a:rPr>
              <a:t>Natural Gas is formed from the same conditions as Oil, but greater pressure and heat has turned the liquid into gas.</a:t>
            </a:r>
          </a:p>
          <a:p>
            <a:pPr fontAlgn="t"/>
            <a:r>
              <a:rPr lang="en-GB" sz="1100" b="0" i="0">
                <a:solidFill>
                  <a:schemeClr val="tx1"/>
                </a:solidFill>
                <a:effectLst/>
                <a:latin typeface="Eras Light ITC" panose="020B0402030504020804" pitchFamily="34" charset="0"/>
              </a:rPr>
              <a:t>Fossil fuels have been very useful to us as they contain lots of energy. They are the world’s dominant energy source. Fossil fuels have a variety of applications from ………………………….  to transport fuels. They can also be used to create a variety of common products, from plastics to cosmetics and even some medicines. </a:t>
            </a:r>
          </a:p>
          <a:p>
            <a:pPr fontAlgn="t"/>
            <a:r>
              <a:rPr lang="en-GB" sz="1100" b="0" i="0">
                <a:solidFill>
                  <a:schemeClr val="tx1"/>
                </a:solidFill>
                <a:effectLst/>
                <a:latin typeface="Eras Light ITC" panose="020B0402030504020804" pitchFamily="34" charset="0"/>
              </a:rPr>
              <a:t>These resources have powered …………………………………. throughout history. Fossil fuels can be an abundant and cheap or in some cases an expensive and scarce form of energy, depending on their geographical location. Fossil fuels are beneath the earth and often cross the boundaries of countries. For example, the Norwegian and British oil fields in the North Sea. This can cause political tensions between countries.  </a:t>
            </a:r>
          </a:p>
          <a:p>
            <a:pPr fontAlgn="t"/>
            <a:r>
              <a:rPr lang="en-GB" sz="1100" b="0" i="0">
                <a:solidFill>
                  <a:schemeClr val="tx1"/>
                </a:solidFill>
                <a:effectLst/>
                <a:latin typeface="Eras Light ITC" panose="020B0402030504020804" pitchFamily="34" charset="0"/>
              </a:rPr>
              <a:t>Fossil fuels are considered non-renewable resources because they take millions of years to form, which means that once they are used, they are not replaceable within………………………. </a:t>
            </a:r>
          </a:p>
          <a:p>
            <a:pPr fontAlgn="t"/>
            <a:r>
              <a:rPr lang="en-GB" sz="1100" b="0" i="0">
                <a:solidFill>
                  <a:schemeClr val="tx1"/>
                </a:solidFill>
                <a:effectLst/>
                <a:latin typeface="Eras Light ITC" panose="020B0402030504020804" pitchFamily="34" charset="0"/>
              </a:rPr>
              <a:t>The gradual depletion of the most accessible ……………………………has forced companies to develop technologies to extract more challenging or unconventional reserves. In many cases this has meant additional safety and environmental concerns as well as higher costs.</a:t>
            </a:r>
          </a:p>
          <a:p>
            <a:pPr fontAlgn="t"/>
            <a:r>
              <a:rPr lang="en-GB" sz="1100" b="0" i="0">
                <a:solidFill>
                  <a:schemeClr val="tx1"/>
                </a:solidFill>
                <a:effectLst/>
                <a:latin typeface="Eras Light ITC" panose="020B0402030504020804" pitchFamily="34" charset="0"/>
              </a:rPr>
              <a:t>Fossil fuels are also the highest emitters of carbon dioxide, a ………………………….. that causes climate change. In addition, their production causes environmental as well as human health issues. These concerns have prompted societies to look at ……………………sources of energy that are more sustainable and renewable. </a:t>
            </a:r>
          </a:p>
          <a:p>
            <a:pPr fontAlgn="t"/>
            <a:endParaRPr lang="en-GB" sz="1100" b="0" i="0">
              <a:solidFill>
                <a:schemeClr val="tx1"/>
              </a:solidFill>
              <a:effectLst/>
              <a:latin typeface="Eras Light ITC" panose="020B0402030504020804" pitchFamily="34" charset="0"/>
            </a:endParaRPr>
          </a:p>
          <a:p>
            <a:pPr fontAlgn="t"/>
            <a:r>
              <a:rPr lang="en-GB" sz="1100" b="0" i="0" err="1">
                <a:solidFill>
                  <a:schemeClr val="tx1"/>
                </a:solidFill>
                <a:effectLst/>
                <a:latin typeface="Eras Light ITC" panose="020B0402030504020804" pitchFamily="34" charset="0"/>
              </a:rPr>
              <a:t>Wordbank</a:t>
            </a:r>
            <a:endParaRPr lang="en-GB" sz="1100" b="0" i="0">
              <a:solidFill>
                <a:schemeClr val="tx1"/>
              </a:solidFill>
              <a:effectLst/>
              <a:latin typeface="Eras Light ITC" panose="020B0402030504020804" pitchFamily="34" charset="0"/>
            </a:endParaRPr>
          </a:p>
          <a:p>
            <a:pPr fontAlgn="t">
              <a:lnSpc>
                <a:spcPct val="107000"/>
              </a:lnSpc>
              <a:spcAft>
                <a:spcPts val="800"/>
              </a:spcAft>
            </a:pPr>
            <a:r>
              <a:rPr lang="en-GB" sz="1100" b="0" i="0">
                <a:solidFill>
                  <a:schemeClr val="tx1"/>
                </a:solidFill>
                <a:effectLst/>
                <a:latin typeface="Eras Light ITC" panose="020B0402030504020804" pitchFamily="34" charset="0"/>
              </a:rPr>
              <a:t>fossil fuel reserves  - pressure and heat - greenhouse gas - Carboniferous - a human lifetime - electricity generation - industrialisation - swamps- alternative  </a:t>
            </a:r>
          </a:p>
        </p:txBody>
      </p:sp>
      <p:sp>
        <p:nvSpPr>
          <p:cNvPr id="9" name="TextBox 8">
            <a:extLst>
              <a:ext uri="{FF2B5EF4-FFF2-40B4-BE49-F238E27FC236}">
                <a16:creationId xmlns:a16="http://schemas.microsoft.com/office/drawing/2014/main" id="{33461154-F6C2-4323-BBB2-6043FA44C4B0}"/>
              </a:ext>
            </a:extLst>
          </p:cNvPr>
          <p:cNvSpPr txBox="1"/>
          <p:nvPr/>
        </p:nvSpPr>
        <p:spPr>
          <a:xfrm>
            <a:off x="6307218" y="6117547"/>
            <a:ext cx="3387777" cy="369332"/>
          </a:xfrm>
          <a:prstGeom prst="rect">
            <a:avLst/>
          </a:prstGeom>
          <a:noFill/>
          <a:ln>
            <a:solidFill>
              <a:schemeClr val="tx1"/>
            </a:solidFill>
          </a:ln>
        </p:spPr>
        <p:txBody>
          <a:bodyPr wrap="square" rtlCol="0">
            <a:spAutoFit/>
          </a:bodyPr>
          <a:lstStyle/>
          <a:p>
            <a:r>
              <a:rPr lang="en-GB" b="1">
                <a:latin typeface="Eras Light ITC" panose="020B0402030504020804" pitchFamily="34" charset="0"/>
              </a:rPr>
              <a:t>LI: Recognise different fossil fuels</a:t>
            </a:r>
          </a:p>
        </p:txBody>
      </p:sp>
      <p:pic>
        <p:nvPicPr>
          <p:cNvPr id="10" name="Picture 2">
            <a:extLst>
              <a:ext uri="{FF2B5EF4-FFF2-40B4-BE49-F238E27FC236}">
                <a16:creationId xmlns:a16="http://schemas.microsoft.com/office/drawing/2014/main" id="{226BD2F4-0D8F-4EE1-BE45-1F2B130201C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27698" y="616056"/>
            <a:ext cx="880033" cy="783444"/>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ABEAB714-343C-4ECE-8297-BDFBA9A409BF}"/>
              </a:ext>
            </a:extLst>
          </p:cNvPr>
          <p:cNvSpPr/>
          <p:nvPr/>
        </p:nvSpPr>
        <p:spPr>
          <a:xfrm rot="20781834">
            <a:off x="5859463" y="835032"/>
            <a:ext cx="635822" cy="345491"/>
          </a:xfrm>
          <a:prstGeom prst="rect">
            <a:avLst/>
          </a:prstGeom>
          <a:noFill/>
        </p:spPr>
        <p:txBody>
          <a:bodyPr wrap="none" lIns="91440" tIns="45720" rIns="91440" bIns="45720">
            <a:prstTxWarp prst="textArchUp">
              <a:avLst/>
            </a:prstTxWarp>
            <a:spAutoFit/>
          </a:bodyPr>
          <a:lstStyle/>
          <a:p>
            <a:pPr algn="ctr"/>
            <a:r>
              <a:rPr lang="en-US" sz="120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Tree>
    <p:extLst>
      <p:ext uri="{BB962C8B-B14F-4D97-AF65-F5344CB8AC3E}">
        <p14:creationId xmlns:p14="http://schemas.microsoft.com/office/powerpoint/2010/main" val="166097423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E3D686-0A95-4FB1-94AC-72F144766F2E}"/>
              </a:ext>
            </a:extLst>
          </p:cNvPr>
          <p:cNvSpPr txBox="1"/>
          <p:nvPr/>
        </p:nvSpPr>
        <p:spPr>
          <a:xfrm>
            <a:off x="3008926" y="2819625"/>
            <a:ext cx="3051196" cy="1200329"/>
          </a:xfrm>
          <a:prstGeom prst="rect">
            <a:avLst/>
          </a:prstGeom>
          <a:noFill/>
          <a:ln>
            <a:solidFill>
              <a:schemeClr val="tx1"/>
            </a:solidFill>
          </a:ln>
        </p:spPr>
        <p:txBody>
          <a:bodyPr wrap="square" rtlCol="0">
            <a:spAutoFit/>
          </a:bodyPr>
          <a:lstStyle/>
          <a:p>
            <a:r>
              <a:rPr lang="en-GB" sz="1200">
                <a:latin typeface="Eras Demi ITC" panose="020B0805030504020804" pitchFamily="34" charset="0"/>
              </a:rPr>
              <a:t>Fossil Fuels</a:t>
            </a:r>
          </a:p>
          <a:p>
            <a:endParaRPr lang="en-GB" sz="1200">
              <a:latin typeface="Eras Demi ITC" panose="020B0805030504020804" pitchFamily="34" charset="0"/>
            </a:endParaRPr>
          </a:p>
          <a:p>
            <a:endParaRPr lang="en-GB" sz="1200">
              <a:latin typeface="Eras Demi ITC" panose="020B0805030504020804" pitchFamily="34" charset="0"/>
            </a:endParaRPr>
          </a:p>
          <a:p>
            <a:endParaRPr lang="en-GB" sz="1200">
              <a:latin typeface="Eras Demi ITC" panose="020B0805030504020804" pitchFamily="34" charset="0"/>
            </a:endParaRPr>
          </a:p>
          <a:p>
            <a:endParaRPr lang="en-GB" sz="1200">
              <a:latin typeface="Eras Demi ITC" panose="020B0805030504020804" pitchFamily="34" charset="0"/>
            </a:endParaRPr>
          </a:p>
          <a:p>
            <a:endParaRPr lang="en-GB" sz="1200">
              <a:latin typeface="Eras Demi ITC" panose="020B0805030504020804" pitchFamily="34" charset="0"/>
            </a:endParaRPr>
          </a:p>
        </p:txBody>
      </p:sp>
      <p:sp>
        <p:nvSpPr>
          <p:cNvPr id="4" name="TextBox 3">
            <a:extLst>
              <a:ext uri="{FF2B5EF4-FFF2-40B4-BE49-F238E27FC236}">
                <a16:creationId xmlns:a16="http://schemas.microsoft.com/office/drawing/2014/main" id="{920F79C3-68A4-4275-BE24-77515E762043}"/>
              </a:ext>
            </a:extLst>
          </p:cNvPr>
          <p:cNvSpPr txBox="1"/>
          <p:nvPr/>
        </p:nvSpPr>
        <p:spPr>
          <a:xfrm>
            <a:off x="207487" y="1471242"/>
            <a:ext cx="2719810" cy="1200329"/>
          </a:xfrm>
          <a:prstGeom prst="rect">
            <a:avLst/>
          </a:prstGeom>
          <a:noFill/>
          <a:ln>
            <a:solidFill>
              <a:schemeClr val="tx1"/>
            </a:solidFill>
          </a:ln>
        </p:spPr>
        <p:txBody>
          <a:bodyPr wrap="square" rtlCol="0">
            <a:spAutoFit/>
          </a:bodyPr>
          <a:lstStyle/>
          <a:p>
            <a:r>
              <a:rPr lang="en-GB" sz="1200">
                <a:latin typeface="Eras Demi ITC" panose="020B0805030504020804" pitchFamily="34" charset="0"/>
              </a:rPr>
              <a:t>Tidal Power</a:t>
            </a:r>
          </a:p>
          <a:p>
            <a:r>
              <a:rPr lang="en-GB" sz="1200">
                <a:latin typeface="Eras Demi ITC" panose="020B0805030504020804" pitchFamily="34" charset="0"/>
              </a:rPr>
              <a:t> </a:t>
            </a:r>
          </a:p>
          <a:p>
            <a:endParaRPr lang="en-GB" sz="1200">
              <a:latin typeface="Eras Demi ITC" panose="020B0805030504020804" pitchFamily="34" charset="0"/>
            </a:endParaRPr>
          </a:p>
          <a:p>
            <a:endParaRPr lang="en-GB" sz="1200">
              <a:latin typeface="Eras Demi ITC" panose="020B0805030504020804" pitchFamily="34" charset="0"/>
            </a:endParaRPr>
          </a:p>
          <a:p>
            <a:endParaRPr lang="en-GB" sz="1200">
              <a:latin typeface="Eras Demi ITC" panose="020B0805030504020804" pitchFamily="34" charset="0"/>
            </a:endParaRPr>
          </a:p>
          <a:p>
            <a:endParaRPr lang="en-GB" sz="1200">
              <a:latin typeface="Eras Demi ITC" panose="020B0805030504020804" pitchFamily="34" charset="0"/>
            </a:endParaRPr>
          </a:p>
        </p:txBody>
      </p:sp>
      <p:sp>
        <p:nvSpPr>
          <p:cNvPr id="5" name="TextBox 4">
            <a:extLst>
              <a:ext uri="{FF2B5EF4-FFF2-40B4-BE49-F238E27FC236}">
                <a16:creationId xmlns:a16="http://schemas.microsoft.com/office/drawing/2014/main" id="{F7780A9E-7000-4787-AEAE-D5E4A8588646}"/>
              </a:ext>
            </a:extLst>
          </p:cNvPr>
          <p:cNvSpPr txBox="1"/>
          <p:nvPr/>
        </p:nvSpPr>
        <p:spPr>
          <a:xfrm>
            <a:off x="3008926" y="1467182"/>
            <a:ext cx="3092070" cy="1200329"/>
          </a:xfrm>
          <a:prstGeom prst="rect">
            <a:avLst/>
          </a:prstGeom>
          <a:noFill/>
          <a:ln>
            <a:solidFill>
              <a:schemeClr val="tx1"/>
            </a:solidFill>
          </a:ln>
        </p:spPr>
        <p:txBody>
          <a:bodyPr wrap="square" rtlCol="0">
            <a:spAutoFit/>
          </a:bodyPr>
          <a:lstStyle/>
          <a:p>
            <a:r>
              <a:rPr lang="en-GB" sz="1200">
                <a:latin typeface="Eras Demi ITC" panose="020B0805030504020804" pitchFamily="34" charset="0"/>
              </a:rPr>
              <a:t>Nuclear Power Station</a:t>
            </a:r>
          </a:p>
          <a:p>
            <a:endParaRPr lang="en-GB" sz="1200">
              <a:latin typeface="Eras Demi ITC" panose="020B0805030504020804" pitchFamily="34" charset="0"/>
            </a:endParaRPr>
          </a:p>
          <a:p>
            <a:endParaRPr lang="en-GB" sz="1200">
              <a:latin typeface="Eras Demi ITC" panose="020B0805030504020804" pitchFamily="34" charset="0"/>
            </a:endParaRPr>
          </a:p>
          <a:p>
            <a:endParaRPr lang="en-GB" sz="1200">
              <a:latin typeface="Eras Demi ITC" panose="020B0805030504020804" pitchFamily="34" charset="0"/>
            </a:endParaRPr>
          </a:p>
          <a:p>
            <a:endParaRPr lang="en-GB" sz="1200">
              <a:latin typeface="Eras Demi ITC" panose="020B0805030504020804" pitchFamily="34" charset="0"/>
            </a:endParaRPr>
          </a:p>
          <a:p>
            <a:endParaRPr lang="en-GB" sz="1200">
              <a:latin typeface="Eras Demi ITC" panose="020B0805030504020804" pitchFamily="34" charset="0"/>
            </a:endParaRPr>
          </a:p>
        </p:txBody>
      </p:sp>
      <p:sp>
        <p:nvSpPr>
          <p:cNvPr id="6" name="TextBox 5">
            <a:extLst>
              <a:ext uri="{FF2B5EF4-FFF2-40B4-BE49-F238E27FC236}">
                <a16:creationId xmlns:a16="http://schemas.microsoft.com/office/drawing/2014/main" id="{0E418A77-9E3D-4FB0-8367-8B12077738C5}"/>
              </a:ext>
            </a:extLst>
          </p:cNvPr>
          <p:cNvSpPr txBox="1"/>
          <p:nvPr/>
        </p:nvSpPr>
        <p:spPr>
          <a:xfrm>
            <a:off x="207487" y="2828835"/>
            <a:ext cx="2719810" cy="1200329"/>
          </a:xfrm>
          <a:prstGeom prst="rect">
            <a:avLst/>
          </a:prstGeom>
          <a:noFill/>
          <a:ln>
            <a:solidFill>
              <a:schemeClr val="tx1"/>
            </a:solidFill>
          </a:ln>
        </p:spPr>
        <p:txBody>
          <a:bodyPr wrap="square" rtlCol="0">
            <a:spAutoFit/>
          </a:bodyPr>
          <a:lstStyle/>
          <a:p>
            <a:r>
              <a:rPr lang="en-GB" sz="1200">
                <a:latin typeface="Eras Demi ITC" panose="020B0805030504020804" pitchFamily="34" charset="0"/>
              </a:rPr>
              <a:t>Hydro electrical power</a:t>
            </a:r>
          </a:p>
          <a:p>
            <a:r>
              <a:rPr lang="en-GB" sz="1200">
                <a:latin typeface="Eras Demi ITC" panose="020B0805030504020804" pitchFamily="34" charset="0"/>
              </a:rPr>
              <a:t> </a:t>
            </a:r>
          </a:p>
          <a:p>
            <a:endParaRPr lang="en-GB" sz="1200">
              <a:latin typeface="Eras Demi ITC" panose="020B0805030504020804" pitchFamily="34" charset="0"/>
            </a:endParaRPr>
          </a:p>
          <a:p>
            <a:endParaRPr lang="en-GB" sz="1200">
              <a:latin typeface="Eras Demi ITC" panose="020B0805030504020804" pitchFamily="34" charset="0"/>
            </a:endParaRPr>
          </a:p>
          <a:p>
            <a:endParaRPr lang="en-GB" sz="1200">
              <a:latin typeface="Eras Demi ITC" panose="020B0805030504020804" pitchFamily="34" charset="0"/>
            </a:endParaRPr>
          </a:p>
          <a:p>
            <a:endParaRPr lang="en-GB" sz="1200">
              <a:latin typeface="Eras Demi ITC" panose="020B0805030504020804" pitchFamily="34" charset="0"/>
            </a:endParaRPr>
          </a:p>
        </p:txBody>
      </p:sp>
      <p:sp>
        <p:nvSpPr>
          <p:cNvPr id="7" name="TextBox 6">
            <a:extLst>
              <a:ext uri="{FF2B5EF4-FFF2-40B4-BE49-F238E27FC236}">
                <a16:creationId xmlns:a16="http://schemas.microsoft.com/office/drawing/2014/main" id="{A5BC1821-692A-4E3C-A9CB-4CAF1E606DD5}"/>
              </a:ext>
            </a:extLst>
          </p:cNvPr>
          <p:cNvSpPr txBox="1"/>
          <p:nvPr/>
        </p:nvSpPr>
        <p:spPr>
          <a:xfrm>
            <a:off x="207487" y="4186429"/>
            <a:ext cx="2719810" cy="1200329"/>
          </a:xfrm>
          <a:prstGeom prst="rect">
            <a:avLst/>
          </a:prstGeom>
          <a:noFill/>
          <a:ln>
            <a:solidFill>
              <a:schemeClr val="tx1"/>
            </a:solidFill>
          </a:ln>
        </p:spPr>
        <p:txBody>
          <a:bodyPr wrap="square" rtlCol="0">
            <a:spAutoFit/>
          </a:bodyPr>
          <a:lstStyle/>
          <a:p>
            <a:r>
              <a:rPr lang="en-GB" sz="1200">
                <a:latin typeface="Eras Demi ITC" panose="020B0805030504020804" pitchFamily="34" charset="0"/>
              </a:rPr>
              <a:t>Wind Power</a:t>
            </a:r>
          </a:p>
          <a:p>
            <a:r>
              <a:rPr lang="en-GB" sz="1200">
                <a:latin typeface="Eras Demi ITC" panose="020B0805030504020804" pitchFamily="34" charset="0"/>
              </a:rPr>
              <a:t> </a:t>
            </a:r>
          </a:p>
          <a:p>
            <a:endParaRPr lang="en-GB" sz="1200">
              <a:latin typeface="Eras Demi ITC" panose="020B0805030504020804" pitchFamily="34" charset="0"/>
            </a:endParaRPr>
          </a:p>
          <a:p>
            <a:endParaRPr lang="en-GB" sz="1200">
              <a:latin typeface="Eras Demi ITC" panose="020B0805030504020804" pitchFamily="34" charset="0"/>
            </a:endParaRPr>
          </a:p>
          <a:p>
            <a:endParaRPr lang="en-GB" sz="1200">
              <a:latin typeface="Eras Demi ITC" panose="020B0805030504020804" pitchFamily="34" charset="0"/>
            </a:endParaRPr>
          </a:p>
          <a:p>
            <a:endParaRPr lang="en-GB" sz="1200">
              <a:latin typeface="Eras Demi ITC" panose="020B0805030504020804" pitchFamily="34" charset="0"/>
            </a:endParaRPr>
          </a:p>
        </p:txBody>
      </p:sp>
      <p:sp>
        <p:nvSpPr>
          <p:cNvPr id="8" name="TextBox 7">
            <a:extLst>
              <a:ext uri="{FF2B5EF4-FFF2-40B4-BE49-F238E27FC236}">
                <a16:creationId xmlns:a16="http://schemas.microsoft.com/office/drawing/2014/main" id="{64F11E1E-6C36-4C0F-B05E-0093C182C07E}"/>
              </a:ext>
            </a:extLst>
          </p:cNvPr>
          <p:cNvSpPr txBox="1"/>
          <p:nvPr/>
        </p:nvSpPr>
        <p:spPr>
          <a:xfrm>
            <a:off x="207487" y="5515715"/>
            <a:ext cx="2719810" cy="1200329"/>
          </a:xfrm>
          <a:prstGeom prst="rect">
            <a:avLst/>
          </a:prstGeom>
          <a:noFill/>
          <a:ln>
            <a:solidFill>
              <a:schemeClr val="tx1"/>
            </a:solidFill>
          </a:ln>
        </p:spPr>
        <p:txBody>
          <a:bodyPr wrap="square" rtlCol="0">
            <a:spAutoFit/>
          </a:bodyPr>
          <a:lstStyle/>
          <a:p>
            <a:r>
              <a:rPr lang="en-GB" sz="1200">
                <a:latin typeface="Eras Demi ITC" panose="020B0805030504020804" pitchFamily="34" charset="0"/>
              </a:rPr>
              <a:t>Biomass fuel</a:t>
            </a:r>
          </a:p>
          <a:p>
            <a:endParaRPr lang="en-GB" sz="1200">
              <a:latin typeface="Eras Demi ITC" panose="020B0805030504020804" pitchFamily="34" charset="0"/>
            </a:endParaRPr>
          </a:p>
          <a:p>
            <a:endParaRPr lang="en-GB" sz="1200">
              <a:latin typeface="Eras Demi ITC" panose="020B0805030504020804" pitchFamily="34" charset="0"/>
            </a:endParaRPr>
          </a:p>
          <a:p>
            <a:endParaRPr lang="en-GB" sz="1200">
              <a:latin typeface="Eras Demi ITC" panose="020B0805030504020804" pitchFamily="34" charset="0"/>
            </a:endParaRPr>
          </a:p>
          <a:p>
            <a:endParaRPr lang="en-GB" sz="1200">
              <a:latin typeface="Eras Demi ITC" panose="020B0805030504020804" pitchFamily="34" charset="0"/>
            </a:endParaRPr>
          </a:p>
          <a:p>
            <a:endParaRPr lang="en-GB" sz="1200">
              <a:latin typeface="Eras Demi ITC" panose="020B0805030504020804" pitchFamily="34" charset="0"/>
            </a:endParaRPr>
          </a:p>
        </p:txBody>
      </p:sp>
      <p:sp>
        <p:nvSpPr>
          <p:cNvPr id="10" name="TextBox 9">
            <a:extLst>
              <a:ext uri="{FF2B5EF4-FFF2-40B4-BE49-F238E27FC236}">
                <a16:creationId xmlns:a16="http://schemas.microsoft.com/office/drawing/2014/main" id="{CCC2CACC-E4D9-483E-9A87-F71A1FC3905B}"/>
              </a:ext>
            </a:extLst>
          </p:cNvPr>
          <p:cNvSpPr txBox="1"/>
          <p:nvPr/>
        </p:nvSpPr>
        <p:spPr>
          <a:xfrm>
            <a:off x="6303076" y="2986790"/>
            <a:ext cx="3174802" cy="1754326"/>
          </a:xfrm>
          <a:prstGeom prst="rect">
            <a:avLst/>
          </a:prstGeom>
          <a:noFill/>
          <a:ln>
            <a:solidFill>
              <a:schemeClr val="tx1"/>
            </a:solidFill>
          </a:ln>
        </p:spPr>
        <p:txBody>
          <a:bodyPr wrap="square" rtlCol="0">
            <a:spAutoFit/>
          </a:bodyPr>
          <a:lstStyle/>
          <a:p>
            <a:r>
              <a:rPr lang="en-GB">
                <a:latin typeface="Eras Demi ITC" panose="020B0805030504020804" pitchFamily="34" charset="0"/>
              </a:rPr>
              <a:t>Alkaline Batteries</a:t>
            </a:r>
          </a:p>
          <a:p>
            <a:pPr marL="342900" indent="-342900">
              <a:buFont typeface="+mj-lt"/>
              <a:buAutoNum type="arabicPeriod"/>
            </a:pPr>
            <a:endParaRPr lang="en-GB">
              <a:latin typeface="Eras Demi ITC" panose="020B0805030504020804" pitchFamily="34" charset="0"/>
            </a:endParaRPr>
          </a:p>
          <a:p>
            <a:endParaRPr lang="en-GB">
              <a:latin typeface="Eras Demi ITC" panose="020B0805030504020804" pitchFamily="34" charset="0"/>
            </a:endParaRPr>
          </a:p>
          <a:p>
            <a:endParaRPr lang="en-GB">
              <a:latin typeface="Eras Demi ITC" panose="020B0805030504020804" pitchFamily="34" charset="0"/>
            </a:endParaRPr>
          </a:p>
          <a:p>
            <a:endParaRPr lang="en-GB">
              <a:latin typeface="Eras Demi ITC" panose="020B0805030504020804" pitchFamily="34" charset="0"/>
            </a:endParaRPr>
          </a:p>
          <a:p>
            <a:endParaRPr lang="en-GB">
              <a:latin typeface="Eras Demi ITC" panose="020B0805030504020804" pitchFamily="34" charset="0"/>
            </a:endParaRPr>
          </a:p>
        </p:txBody>
      </p:sp>
      <p:sp>
        <p:nvSpPr>
          <p:cNvPr id="11" name="TextBox 10">
            <a:extLst>
              <a:ext uri="{FF2B5EF4-FFF2-40B4-BE49-F238E27FC236}">
                <a16:creationId xmlns:a16="http://schemas.microsoft.com/office/drawing/2014/main" id="{81C01BDA-C678-4B31-A572-707F342B8E44}"/>
              </a:ext>
            </a:extLst>
          </p:cNvPr>
          <p:cNvSpPr txBox="1"/>
          <p:nvPr/>
        </p:nvSpPr>
        <p:spPr>
          <a:xfrm>
            <a:off x="6303076" y="4925093"/>
            <a:ext cx="3174802" cy="1754326"/>
          </a:xfrm>
          <a:prstGeom prst="rect">
            <a:avLst/>
          </a:prstGeom>
          <a:noFill/>
          <a:ln>
            <a:solidFill>
              <a:schemeClr val="tx1"/>
            </a:solidFill>
          </a:ln>
        </p:spPr>
        <p:txBody>
          <a:bodyPr wrap="square" rtlCol="0">
            <a:spAutoFit/>
          </a:bodyPr>
          <a:lstStyle/>
          <a:p>
            <a:r>
              <a:rPr lang="en-GB">
                <a:latin typeface="Eras Demi ITC" panose="020B0805030504020804" pitchFamily="34" charset="0"/>
              </a:rPr>
              <a:t>Rechargeable batteries</a:t>
            </a:r>
          </a:p>
          <a:p>
            <a:endParaRPr lang="en-GB">
              <a:latin typeface="Eras Demi ITC" panose="020B0805030504020804" pitchFamily="34" charset="0"/>
            </a:endParaRPr>
          </a:p>
          <a:p>
            <a:endParaRPr lang="en-GB">
              <a:latin typeface="Eras Demi ITC" panose="020B0805030504020804" pitchFamily="34" charset="0"/>
            </a:endParaRPr>
          </a:p>
          <a:p>
            <a:endParaRPr lang="en-GB">
              <a:latin typeface="Eras Demi ITC" panose="020B0805030504020804" pitchFamily="34" charset="0"/>
            </a:endParaRPr>
          </a:p>
          <a:p>
            <a:endParaRPr lang="en-GB">
              <a:latin typeface="Eras Demi ITC" panose="020B0805030504020804" pitchFamily="34" charset="0"/>
            </a:endParaRPr>
          </a:p>
          <a:p>
            <a:r>
              <a:rPr lang="en-GB">
                <a:latin typeface="Eras Demi ITC" panose="020B0805030504020804" pitchFamily="34" charset="0"/>
              </a:rPr>
              <a:t> </a:t>
            </a:r>
          </a:p>
        </p:txBody>
      </p:sp>
      <p:sp>
        <p:nvSpPr>
          <p:cNvPr id="9" name="TextBox 8">
            <a:extLst>
              <a:ext uri="{FF2B5EF4-FFF2-40B4-BE49-F238E27FC236}">
                <a16:creationId xmlns:a16="http://schemas.microsoft.com/office/drawing/2014/main" id="{64030C98-CDAF-42DC-9E39-C23994B27E6D}"/>
              </a:ext>
            </a:extLst>
          </p:cNvPr>
          <p:cNvSpPr txBox="1"/>
          <p:nvPr/>
        </p:nvSpPr>
        <p:spPr>
          <a:xfrm>
            <a:off x="3008925" y="4186429"/>
            <a:ext cx="3051197" cy="2492990"/>
          </a:xfrm>
          <a:prstGeom prst="rect">
            <a:avLst/>
          </a:prstGeom>
          <a:noFill/>
          <a:ln>
            <a:solidFill>
              <a:schemeClr val="tx1"/>
            </a:solidFill>
          </a:ln>
        </p:spPr>
        <p:txBody>
          <a:bodyPr wrap="square" rtlCol="0">
            <a:spAutoFit/>
          </a:bodyPr>
          <a:lstStyle/>
          <a:p>
            <a:r>
              <a:rPr lang="en-GB" sz="1300">
                <a:latin typeface="Eras Demi ITC" panose="020B0805030504020804" pitchFamily="34" charset="0"/>
              </a:rPr>
              <a:t>Solar power is the conversion of …………… from ………… into electricity, either </a:t>
            </a:r>
            <a:r>
              <a:rPr lang="en-GB" sz="1300" err="1">
                <a:latin typeface="Eras Demi ITC" panose="020B0805030504020804" pitchFamily="34" charset="0"/>
              </a:rPr>
              <a:t>directy</a:t>
            </a:r>
            <a:r>
              <a:rPr lang="en-GB" sz="1300">
                <a:latin typeface="Eras Demi ITC" panose="020B0805030504020804" pitchFamily="34" charset="0"/>
              </a:rPr>
              <a:t> using…………….., indirectly using concentrated solar power, or a combination. Concentrated solar power systems use…………. Or </a:t>
            </a:r>
            <a:r>
              <a:rPr lang="en-GB" sz="1300" err="1">
                <a:latin typeface="Eras Demi ITC" panose="020B0805030504020804" pitchFamily="34" charset="0"/>
              </a:rPr>
              <a:t>mirros</a:t>
            </a:r>
            <a:r>
              <a:rPr lang="en-GB" sz="1300">
                <a:latin typeface="Eras Demi ITC" panose="020B0805030504020804" pitchFamily="34" charset="0"/>
              </a:rPr>
              <a:t> and tracking systems to focus a large area of sunlight into a small   ………….</a:t>
            </a:r>
          </a:p>
          <a:p>
            <a:endParaRPr lang="en-GB" sz="1300">
              <a:latin typeface="Eras Demi ITC" panose="020B0805030504020804" pitchFamily="34" charset="0"/>
            </a:endParaRPr>
          </a:p>
          <a:p>
            <a:r>
              <a:rPr lang="en-GB" sz="1300">
                <a:latin typeface="Eras Demi ITC" panose="020B0805030504020804" pitchFamily="34" charset="0"/>
              </a:rPr>
              <a:t>Tenses, sunlight, energy, photovoltaics, beam</a:t>
            </a:r>
          </a:p>
        </p:txBody>
      </p:sp>
      <p:sp>
        <p:nvSpPr>
          <p:cNvPr id="12" name="Title 1">
            <a:extLst>
              <a:ext uri="{FF2B5EF4-FFF2-40B4-BE49-F238E27FC236}">
                <a16:creationId xmlns:a16="http://schemas.microsoft.com/office/drawing/2014/main" id="{2C5C8A46-CC89-4536-B418-6C1236EE55DE}"/>
              </a:ext>
            </a:extLst>
          </p:cNvPr>
          <p:cNvSpPr txBox="1">
            <a:spLocks/>
          </p:cNvSpPr>
          <p:nvPr/>
        </p:nvSpPr>
        <p:spPr>
          <a:xfrm>
            <a:off x="212535" y="-31288"/>
            <a:ext cx="6745574" cy="1079501"/>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defRPr/>
            </a:pPr>
            <a:r>
              <a:rPr lang="en-GB" sz="3200" b="1">
                <a:ln w="12700">
                  <a:solidFill>
                    <a:schemeClr val="tx1"/>
                  </a:solidFill>
                  <a:prstDash val="solid"/>
                </a:ln>
                <a:noFill/>
                <a:latin typeface="Eras Demi ITC" panose="020B0805030504020804" pitchFamily="34" charset="0"/>
              </a:rPr>
              <a:t>Investigation</a:t>
            </a:r>
            <a:endParaRPr lang="en-GB" sz="3200">
              <a:ln w="12700">
                <a:solidFill>
                  <a:schemeClr val="tx1"/>
                </a:solidFill>
                <a:prstDash val="solid"/>
              </a:ln>
              <a:noFill/>
              <a:latin typeface="Eras Demi ITC" panose="020B0805030504020804" pitchFamily="34" charset="0"/>
            </a:endParaRPr>
          </a:p>
        </p:txBody>
      </p:sp>
      <p:grpSp>
        <p:nvGrpSpPr>
          <p:cNvPr id="13" name="Group 12">
            <a:extLst>
              <a:ext uri="{FF2B5EF4-FFF2-40B4-BE49-F238E27FC236}">
                <a16:creationId xmlns:a16="http://schemas.microsoft.com/office/drawing/2014/main" id="{E4CEEC7D-84CA-4489-9051-C6214C9A5708}"/>
              </a:ext>
            </a:extLst>
          </p:cNvPr>
          <p:cNvGrpSpPr/>
          <p:nvPr/>
        </p:nvGrpSpPr>
        <p:grpSpPr>
          <a:xfrm>
            <a:off x="7090524" y="117311"/>
            <a:ext cx="2770816" cy="2111623"/>
            <a:chOff x="52557" y="2950585"/>
            <a:chExt cx="2770816" cy="2111623"/>
          </a:xfrm>
        </p:grpSpPr>
        <p:grpSp>
          <p:nvGrpSpPr>
            <p:cNvPr id="14" name="Group 13">
              <a:extLst>
                <a:ext uri="{FF2B5EF4-FFF2-40B4-BE49-F238E27FC236}">
                  <a16:creationId xmlns:a16="http://schemas.microsoft.com/office/drawing/2014/main" id="{D8E9AC44-ACE5-4DE9-AEE9-2442A061017F}"/>
                </a:ext>
              </a:extLst>
            </p:cNvPr>
            <p:cNvGrpSpPr/>
            <p:nvPr/>
          </p:nvGrpSpPr>
          <p:grpSpPr>
            <a:xfrm>
              <a:off x="52557" y="2950585"/>
              <a:ext cx="2770816" cy="2111623"/>
              <a:chOff x="21945" y="3104964"/>
              <a:chExt cx="2611394" cy="2088232"/>
            </a:xfrm>
          </p:grpSpPr>
          <p:sp>
            <p:nvSpPr>
              <p:cNvPr id="16" name="Rectangle 15">
                <a:extLst>
                  <a:ext uri="{FF2B5EF4-FFF2-40B4-BE49-F238E27FC236}">
                    <a16:creationId xmlns:a16="http://schemas.microsoft.com/office/drawing/2014/main" id="{FBBBB6DB-8EF1-40AE-B5DD-BCAB2DC2C52F}"/>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17" name="TextBox 16">
                <a:extLst>
                  <a:ext uri="{FF2B5EF4-FFF2-40B4-BE49-F238E27FC236}">
                    <a16:creationId xmlns:a16="http://schemas.microsoft.com/office/drawing/2014/main" id="{962846A4-9ED6-4D4B-8F58-B81BFAED608A}"/>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Investigation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18" name="Rectangle 17">
                <a:extLst>
                  <a:ext uri="{FF2B5EF4-FFF2-40B4-BE49-F238E27FC236}">
                    <a16:creationId xmlns:a16="http://schemas.microsoft.com/office/drawing/2014/main" id="{6EAACD91-D398-47F4-B52F-446B3D4DCC6C}"/>
                  </a:ext>
                </a:extLst>
              </p:cNvPr>
              <p:cNvSpPr/>
              <p:nvPr/>
            </p:nvSpPr>
            <p:spPr>
              <a:xfrm>
                <a:off x="2326777" y="3421164"/>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8C49E672-655A-4973-A821-75B8659EE2C1}"/>
                  </a:ext>
                </a:extLst>
              </p:cNvPr>
              <p:cNvSpPr/>
              <p:nvPr/>
            </p:nvSpPr>
            <p:spPr>
              <a:xfrm>
                <a:off x="2326776" y="4266860"/>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75895C30-0590-4083-9F8D-94A70BFB3A8A}"/>
                  </a:ext>
                </a:extLst>
              </p:cNvPr>
              <p:cNvSpPr/>
              <p:nvPr/>
            </p:nvSpPr>
            <p:spPr>
              <a:xfrm>
                <a:off x="2326776" y="3860861"/>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5" name="Picture 5" descr="C:\Users\David\AppData\Local\Microsoft\Windows\INetCache\IE\XJVJXHFD\green-steps[1].png">
              <a:extLst>
                <a:ext uri="{FF2B5EF4-FFF2-40B4-BE49-F238E27FC236}">
                  <a16:creationId xmlns:a16="http://schemas.microsoft.com/office/drawing/2014/main" id="{4D922B95-FDD5-4C13-94AF-AC57C9E799AE}"/>
                </a:ext>
              </a:extLst>
            </p:cNvPr>
            <p:cNvPicPr>
              <a:picLocks noChangeAspect="1" noChangeArrowheads="1"/>
            </p:cNvPicPr>
            <p:nvPr/>
          </p:nvPicPr>
          <p:blipFill>
            <a:blip r:embed="rId3" cstate="print">
              <a:biLevel thresh="75000"/>
              <a:extLst>
                <a:ext uri="{28A0092B-C50C-407E-A947-70E740481C1C}">
                  <a14:useLocalDpi xmlns:a14="http://schemas.microsoft.com/office/drawing/2010/main" val="0"/>
                </a:ext>
              </a:extLst>
            </a:blip>
            <a:srcRect/>
            <a:stretch>
              <a:fillRect/>
            </a:stretch>
          </p:blipFill>
          <p:spPr bwMode="auto">
            <a:xfrm>
              <a:off x="140571" y="4504098"/>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21" name="TextBox 20">
            <a:extLst>
              <a:ext uri="{FF2B5EF4-FFF2-40B4-BE49-F238E27FC236}">
                <a16:creationId xmlns:a16="http://schemas.microsoft.com/office/drawing/2014/main" id="{12D0D534-7AA5-4D8A-8EFC-6697AA4B9123}"/>
              </a:ext>
            </a:extLst>
          </p:cNvPr>
          <p:cNvSpPr txBox="1"/>
          <p:nvPr/>
        </p:nvSpPr>
        <p:spPr>
          <a:xfrm>
            <a:off x="7092762" y="333089"/>
            <a:ext cx="2415450" cy="1323439"/>
          </a:xfrm>
          <a:prstGeom prst="rect">
            <a:avLst/>
          </a:prstGeom>
          <a:noFill/>
        </p:spPr>
        <p:txBody>
          <a:bodyPr wrap="square">
            <a:spAutoFit/>
          </a:bodyPr>
          <a:lstStyle/>
          <a:p>
            <a:pPr marL="87313" indent="-87313" algn="just">
              <a:buFont typeface="Arial" panose="020B0604020202020204" pitchFamily="34" charset="0"/>
              <a:buChar char="•"/>
            </a:pPr>
            <a:r>
              <a:rPr lang="en-GB" altLang="en-US" sz="800">
                <a:latin typeface="Calibri" pitchFamily="34" charset="0"/>
              </a:rPr>
              <a:t>You have analysed past and present professionals in </a:t>
            </a:r>
            <a:r>
              <a:rPr lang="en-GB" altLang="en-US" sz="800" b="1">
                <a:latin typeface="Calibri" pitchFamily="34" charset="0"/>
              </a:rPr>
              <a:t>depth</a:t>
            </a:r>
            <a:r>
              <a:rPr lang="en-GB" altLang="en-US" sz="800">
                <a:latin typeface="Calibri" pitchFamily="34" charset="0"/>
              </a:rPr>
              <a:t> and drawn relevant </a:t>
            </a:r>
            <a:r>
              <a:rPr lang="en-GB" altLang="en-US" sz="800" b="1">
                <a:latin typeface="Calibri" pitchFamily="34" charset="0"/>
              </a:rPr>
              <a:t>conclusions</a:t>
            </a:r>
            <a:r>
              <a:rPr lang="en-GB" altLang="en-US" sz="800">
                <a:latin typeface="Calibri" pitchFamily="34" charset="0"/>
              </a:rPr>
              <a:t> of </a:t>
            </a:r>
            <a:r>
              <a:rPr lang="en-GB" altLang="en-US" sz="800" b="1">
                <a:latin typeface="Calibri" pitchFamily="34" charset="0"/>
              </a:rPr>
              <a:t>key points</a:t>
            </a:r>
            <a:r>
              <a:rPr lang="en-GB" altLang="en-US" sz="800">
                <a:latin typeface="Calibri" pitchFamily="34" charset="0"/>
              </a:rPr>
              <a:t>.</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have analysed past and present professionals and </a:t>
            </a:r>
            <a:r>
              <a:rPr lang="en-GB" altLang="en-US" sz="800" b="1">
                <a:latin typeface="Calibri" pitchFamily="34" charset="0"/>
              </a:rPr>
              <a:t>identified</a:t>
            </a:r>
            <a:r>
              <a:rPr lang="en-GB" altLang="en-US" sz="800">
                <a:latin typeface="Calibri" pitchFamily="34" charset="0"/>
              </a:rPr>
              <a:t> some </a:t>
            </a:r>
            <a:r>
              <a:rPr lang="en-GB" altLang="en-US" sz="800" b="1">
                <a:latin typeface="Calibri" pitchFamily="34" charset="0"/>
              </a:rPr>
              <a:t>key points</a:t>
            </a:r>
            <a:r>
              <a:rPr lang="en-GB" altLang="en-US" sz="800">
                <a:latin typeface="Calibri" pitchFamily="34" charset="0"/>
              </a:rPr>
              <a:t>.</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have analysed past and present professionals  in a </a:t>
            </a:r>
            <a:r>
              <a:rPr lang="en-GB" altLang="en-US" sz="800" b="1">
                <a:latin typeface="Calibri" pitchFamily="34" charset="0"/>
              </a:rPr>
              <a:t>basic</a:t>
            </a:r>
            <a:r>
              <a:rPr lang="en-GB" altLang="en-US" sz="800">
                <a:latin typeface="Calibri" pitchFamily="34" charset="0"/>
              </a:rPr>
              <a:t> fashion with little relevance to your project.</a:t>
            </a:r>
          </a:p>
        </p:txBody>
      </p:sp>
      <p:sp>
        <p:nvSpPr>
          <p:cNvPr id="22" name="TextBox 21">
            <a:extLst>
              <a:ext uri="{FF2B5EF4-FFF2-40B4-BE49-F238E27FC236}">
                <a16:creationId xmlns:a16="http://schemas.microsoft.com/office/drawing/2014/main" id="{81D9A53D-72B9-41A6-8FDA-0065B0CDF4D4}"/>
              </a:ext>
            </a:extLst>
          </p:cNvPr>
          <p:cNvSpPr txBox="1"/>
          <p:nvPr/>
        </p:nvSpPr>
        <p:spPr>
          <a:xfrm>
            <a:off x="7623874" y="1451537"/>
            <a:ext cx="2282126" cy="779893"/>
          </a:xfrm>
          <a:prstGeom prst="rect">
            <a:avLst/>
          </a:prstGeom>
          <a:noFill/>
        </p:spPr>
        <p:txBody>
          <a:bodyPr wrap="square">
            <a:spAutoFit/>
          </a:bodyPr>
          <a:lstStyle/>
          <a:p>
            <a:pPr marL="0" marR="0" indent="0" algn="l">
              <a:lnSpc>
                <a:spcPct val="119000"/>
              </a:lnSpc>
              <a:spcBef>
                <a:spcPts val="0"/>
              </a:spcBef>
              <a:spcAft>
                <a:spcPts val="0"/>
              </a:spcAft>
            </a:pPr>
            <a:r>
              <a:rPr lang="en-GB" sz="1000" b="1" i="1" kern="1400">
                <a:ln>
                  <a:noFill/>
                </a:ln>
                <a:effectLst/>
                <a:latin typeface="Calibri" panose="020F0502020204030204" pitchFamily="34" charset="0"/>
              </a:rPr>
              <a:t>Next Steps…</a:t>
            </a:r>
            <a:endParaRPr lang="en-GB" sz="3200" b="1" kern="1400">
              <a:ln>
                <a:noFill/>
              </a:ln>
              <a:effectLst/>
              <a:latin typeface="Calibri" panose="020F0502020204030204" pitchFamily="34" charset="0"/>
            </a:endParaRPr>
          </a:p>
          <a:p>
            <a:pPr marL="0" marR="0" indent="0" algn="l">
              <a:lnSpc>
                <a:spcPct val="119000"/>
              </a:lnSpc>
              <a:spcBef>
                <a:spcPts val="0"/>
              </a:spcBef>
              <a:spcAft>
                <a:spcPts val="600"/>
              </a:spcAft>
            </a:pPr>
            <a:r>
              <a:rPr lang="en-GB" sz="700" b="1" i="1" kern="1400">
                <a:ln>
                  <a:noFill/>
                </a:ln>
                <a:effectLst/>
                <a:latin typeface="Calibri" panose="020F0502020204030204" pitchFamily="34" charset="0"/>
              </a:rPr>
              <a:t>Ensure that the products you have found inform your next steps and that you use some of the designs in your own work.  Use parts of other designs to come up with something new </a:t>
            </a:r>
            <a:endParaRPr lang="en-GB" sz="2000" b="1" i="1" kern="1400">
              <a:ln>
                <a:noFill/>
              </a:ln>
              <a:effectLst/>
              <a:latin typeface="Calibri" panose="020F0502020204030204" pitchFamily="34" charset="0"/>
            </a:endParaRPr>
          </a:p>
        </p:txBody>
      </p:sp>
      <p:sp>
        <p:nvSpPr>
          <p:cNvPr id="23" name="Title 1">
            <a:extLst>
              <a:ext uri="{FF2B5EF4-FFF2-40B4-BE49-F238E27FC236}">
                <a16:creationId xmlns:a16="http://schemas.microsoft.com/office/drawing/2014/main" id="{26312E97-7059-4739-A681-8E7B7558789B}"/>
              </a:ext>
            </a:extLst>
          </p:cNvPr>
          <p:cNvSpPr txBox="1">
            <a:spLocks/>
          </p:cNvSpPr>
          <p:nvPr/>
        </p:nvSpPr>
        <p:spPr>
          <a:xfrm>
            <a:off x="6283377" y="2085090"/>
            <a:ext cx="6745574" cy="1079501"/>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defRPr/>
            </a:pPr>
            <a:r>
              <a:rPr lang="en-GB" sz="2600" b="1">
                <a:ln w="12700">
                  <a:solidFill>
                    <a:schemeClr val="tx1"/>
                  </a:solidFill>
                  <a:prstDash val="solid"/>
                </a:ln>
                <a:noFill/>
                <a:latin typeface="Eras Demi ITC" panose="020B0805030504020804" pitchFamily="34" charset="0"/>
              </a:rPr>
              <a:t>Batteries</a:t>
            </a:r>
            <a:endParaRPr lang="en-GB" sz="2600">
              <a:ln w="12700">
                <a:solidFill>
                  <a:schemeClr val="tx1"/>
                </a:solidFill>
                <a:prstDash val="solid"/>
              </a:ln>
              <a:noFill/>
              <a:latin typeface="Eras Demi ITC" panose="020B0805030504020804" pitchFamily="34" charset="0"/>
            </a:endParaRPr>
          </a:p>
        </p:txBody>
      </p:sp>
      <p:sp>
        <p:nvSpPr>
          <p:cNvPr id="24" name="TextBox 23">
            <a:extLst>
              <a:ext uri="{FF2B5EF4-FFF2-40B4-BE49-F238E27FC236}">
                <a16:creationId xmlns:a16="http://schemas.microsoft.com/office/drawing/2014/main" id="{7715FD04-F2F8-45EC-9B6A-FC2539AC1C43}"/>
              </a:ext>
            </a:extLst>
          </p:cNvPr>
          <p:cNvSpPr txBox="1"/>
          <p:nvPr/>
        </p:nvSpPr>
        <p:spPr>
          <a:xfrm>
            <a:off x="207487" y="1102732"/>
            <a:ext cx="5893509" cy="369332"/>
          </a:xfrm>
          <a:prstGeom prst="rect">
            <a:avLst/>
          </a:prstGeom>
          <a:noFill/>
        </p:spPr>
        <p:txBody>
          <a:bodyPr wrap="square" rtlCol="0">
            <a:spAutoFit/>
          </a:bodyPr>
          <a:lstStyle/>
          <a:p>
            <a:r>
              <a:rPr lang="en-GB">
                <a:latin typeface="Eras Demi ITC" panose="020B0805030504020804" pitchFamily="34" charset="0"/>
              </a:rPr>
              <a:t>Write the definitions in all the boxes below.</a:t>
            </a:r>
          </a:p>
        </p:txBody>
      </p:sp>
      <p:sp>
        <p:nvSpPr>
          <p:cNvPr id="25" name="TextBox 24">
            <a:extLst>
              <a:ext uri="{FF2B5EF4-FFF2-40B4-BE49-F238E27FC236}">
                <a16:creationId xmlns:a16="http://schemas.microsoft.com/office/drawing/2014/main" id="{9D1FD808-E166-4103-8A4C-ED8954C33562}"/>
              </a:ext>
            </a:extLst>
          </p:cNvPr>
          <p:cNvSpPr txBox="1"/>
          <p:nvPr/>
        </p:nvSpPr>
        <p:spPr>
          <a:xfrm>
            <a:off x="207487" y="743360"/>
            <a:ext cx="5893509" cy="369332"/>
          </a:xfrm>
          <a:prstGeom prst="rect">
            <a:avLst/>
          </a:prstGeom>
          <a:noFill/>
          <a:ln>
            <a:solidFill>
              <a:schemeClr val="tx1"/>
            </a:solidFill>
          </a:ln>
        </p:spPr>
        <p:txBody>
          <a:bodyPr wrap="square" rtlCol="0">
            <a:spAutoFit/>
          </a:bodyPr>
          <a:lstStyle/>
          <a:p>
            <a:r>
              <a:rPr lang="en-GB">
                <a:latin typeface="Eras Demi ITC" panose="020B0805030504020804" pitchFamily="34" charset="0"/>
              </a:rPr>
              <a:t>LI: Analyse the different types of renewable energy</a:t>
            </a:r>
          </a:p>
        </p:txBody>
      </p:sp>
      <p:pic>
        <p:nvPicPr>
          <p:cNvPr id="26" name="Picture 2">
            <a:extLst>
              <a:ext uri="{FF2B5EF4-FFF2-40B4-BE49-F238E27FC236}">
                <a16:creationId xmlns:a16="http://schemas.microsoft.com/office/drawing/2014/main" id="{74EF8C02-971F-46DE-8C89-8AF019066E7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212811" flipV="1">
            <a:off x="6038135" y="891593"/>
            <a:ext cx="916509" cy="577892"/>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6">
            <a:extLst>
              <a:ext uri="{FF2B5EF4-FFF2-40B4-BE49-F238E27FC236}">
                <a16:creationId xmlns:a16="http://schemas.microsoft.com/office/drawing/2014/main" id="{66FAFB9B-BD08-4B95-B72E-DB70BDA92851}"/>
              </a:ext>
            </a:extLst>
          </p:cNvPr>
          <p:cNvSpPr/>
          <p:nvPr/>
        </p:nvSpPr>
        <p:spPr>
          <a:xfrm>
            <a:off x="6428525" y="1112692"/>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136723613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1">
            <a:extLst>
              <a:ext uri="{FF2B5EF4-FFF2-40B4-BE49-F238E27FC236}">
                <a16:creationId xmlns:a16="http://schemas.microsoft.com/office/drawing/2014/main" id="{5AE5AD16-7BED-4013-8EDF-177BB7516E56}"/>
              </a:ext>
            </a:extLst>
          </p:cNvPr>
          <p:cNvGraphicFramePr>
            <a:graphicFrameLocks noGrp="1"/>
          </p:cNvGraphicFramePr>
          <p:nvPr/>
        </p:nvGraphicFramePr>
        <p:xfrm>
          <a:off x="229088" y="1461135"/>
          <a:ext cx="9066066" cy="5120640"/>
        </p:xfrm>
        <a:graphic>
          <a:graphicData uri="http://schemas.openxmlformats.org/drawingml/2006/table">
            <a:tbl>
              <a:tblPr firstRow="1" bandRow="1">
                <a:tableStyleId>{5940675A-B579-460E-94D1-54222C63F5DA}</a:tableStyleId>
              </a:tblPr>
              <a:tblGrid>
                <a:gridCol w="1809574">
                  <a:extLst>
                    <a:ext uri="{9D8B030D-6E8A-4147-A177-3AD203B41FA5}">
                      <a16:colId xmlns:a16="http://schemas.microsoft.com/office/drawing/2014/main" val="929129688"/>
                    </a:ext>
                  </a:extLst>
                </a:gridCol>
                <a:gridCol w="7256492">
                  <a:extLst>
                    <a:ext uri="{9D8B030D-6E8A-4147-A177-3AD203B41FA5}">
                      <a16:colId xmlns:a16="http://schemas.microsoft.com/office/drawing/2014/main" val="2869347110"/>
                    </a:ext>
                  </a:extLst>
                </a:gridCol>
              </a:tblGrid>
              <a:tr h="0">
                <a:tc>
                  <a:txBody>
                    <a:bodyPr/>
                    <a:lstStyle/>
                    <a:p>
                      <a:r>
                        <a:rPr lang="en-US">
                          <a:latin typeface="Eras Demi ITC" panose="020B0805030504020804" pitchFamily="34" charset="0"/>
                        </a:rPr>
                        <a:t>Aesthetics </a:t>
                      </a:r>
                    </a:p>
                  </a:txBody>
                  <a:tcPr/>
                </a:tc>
                <a:tc>
                  <a:txBody>
                    <a:bodyPr/>
                    <a:lstStyle/>
                    <a:p>
                      <a:pPr marL="285750" indent="-285750">
                        <a:buFont typeface="Wingdings" panose="05000000000000000000" pitchFamily="2" charset="2"/>
                        <a:buChar char="Ø"/>
                      </a:pPr>
                      <a:r>
                        <a:rPr lang="en-US">
                          <a:solidFill>
                            <a:schemeClr val="tx1"/>
                          </a:solidFill>
                        </a:rPr>
                        <a:t> </a:t>
                      </a:r>
                    </a:p>
                    <a:p>
                      <a:pPr marL="285750" indent="-285750">
                        <a:buFont typeface="Wingdings" panose="05000000000000000000" pitchFamily="2" charset="2"/>
                        <a:buChar char="Ø"/>
                      </a:pPr>
                      <a:r>
                        <a:rPr lang="en-US">
                          <a:solidFill>
                            <a:schemeClr val="tx1"/>
                          </a:solidFill>
                        </a:rPr>
                        <a:t> </a:t>
                      </a:r>
                    </a:p>
                  </a:txBody>
                  <a:tcPr/>
                </a:tc>
                <a:extLst>
                  <a:ext uri="{0D108BD9-81ED-4DB2-BD59-A6C34878D82A}">
                    <a16:rowId xmlns:a16="http://schemas.microsoft.com/office/drawing/2014/main" val="2591836845"/>
                  </a:ext>
                </a:extLst>
              </a:tr>
              <a:tr h="603751">
                <a:tc>
                  <a:txBody>
                    <a:bodyPr/>
                    <a:lstStyle/>
                    <a:p>
                      <a:r>
                        <a:rPr lang="en-US">
                          <a:latin typeface="Eras Demi ITC" panose="020B0805030504020804" pitchFamily="34" charset="0"/>
                        </a:rPr>
                        <a:t>Consumer</a:t>
                      </a: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a:solidFill>
                            <a:schemeClr val="tx1"/>
                          </a:solidFill>
                        </a:rPr>
                        <a:t>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a:solidFill>
                            <a:schemeClr val="tx1"/>
                          </a:solidFill>
                        </a:rPr>
                        <a:t>  </a:t>
                      </a:r>
                    </a:p>
                  </a:txBody>
                  <a:tcPr/>
                </a:tc>
                <a:extLst>
                  <a:ext uri="{0D108BD9-81ED-4DB2-BD59-A6C34878D82A}">
                    <a16:rowId xmlns:a16="http://schemas.microsoft.com/office/drawing/2014/main" val="1559927859"/>
                  </a:ext>
                </a:extLst>
              </a:tr>
              <a:tr h="603751">
                <a:tc>
                  <a:txBody>
                    <a:bodyPr/>
                    <a:lstStyle/>
                    <a:p>
                      <a:r>
                        <a:rPr lang="en-US">
                          <a:latin typeface="Eras Demi ITC" panose="020B0805030504020804" pitchFamily="34" charset="0"/>
                        </a:rPr>
                        <a:t>Cost</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3565582334"/>
                  </a:ext>
                </a:extLst>
              </a:tr>
              <a:tr h="603751">
                <a:tc>
                  <a:txBody>
                    <a:bodyPr/>
                    <a:lstStyle/>
                    <a:p>
                      <a:r>
                        <a:rPr lang="en-US">
                          <a:latin typeface="Eras Demi ITC" panose="020B0805030504020804" pitchFamily="34" charset="0"/>
                        </a:rPr>
                        <a:t>Environmental</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3390221195"/>
                  </a:ext>
                </a:extLst>
              </a:tr>
              <a:tr h="603751">
                <a:tc>
                  <a:txBody>
                    <a:bodyPr/>
                    <a:lstStyle/>
                    <a:p>
                      <a:r>
                        <a:rPr lang="en-US">
                          <a:latin typeface="Eras Demi ITC" panose="020B0805030504020804" pitchFamily="34" charset="0"/>
                        </a:rPr>
                        <a:t>Sizing</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1271288526"/>
                  </a:ext>
                </a:extLst>
              </a:tr>
              <a:tr h="603751">
                <a:tc>
                  <a:txBody>
                    <a:bodyPr/>
                    <a:lstStyle/>
                    <a:p>
                      <a:r>
                        <a:rPr lang="en-US">
                          <a:latin typeface="Eras Demi ITC" panose="020B0805030504020804" pitchFamily="34" charset="0"/>
                        </a:rPr>
                        <a:t>Safety</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3195572690"/>
                  </a:ext>
                </a:extLst>
              </a:tr>
              <a:tr h="603751">
                <a:tc>
                  <a:txBody>
                    <a:bodyPr/>
                    <a:lstStyle/>
                    <a:p>
                      <a:r>
                        <a:rPr lang="en-US">
                          <a:latin typeface="Eras Demi ITC" panose="020B0805030504020804" pitchFamily="34" charset="0"/>
                        </a:rPr>
                        <a:t>Function </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4133051457"/>
                  </a:ext>
                </a:extLst>
              </a:tr>
              <a:tr h="603751">
                <a:tc>
                  <a:txBody>
                    <a:bodyPr/>
                    <a:lstStyle/>
                    <a:p>
                      <a:r>
                        <a:rPr lang="en-US">
                          <a:latin typeface="Eras Demi ITC" panose="020B0805030504020804" pitchFamily="34" charset="0"/>
                        </a:rPr>
                        <a:t>Material</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1379572250"/>
                  </a:ext>
                </a:extLst>
              </a:tr>
            </a:tbl>
          </a:graphicData>
        </a:graphic>
      </p:graphicFrame>
      <p:cxnSp>
        <p:nvCxnSpPr>
          <p:cNvPr id="13" name="Straight Connector 12">
            <a:extLst>
              <a:ext uri="{FF2B5EF4-FFF2-40B4-BE49-F238E27FC236}">
                <a16:creationId xmlns:a16="http://schemas.microsoft.com/office/drawing/2014/main" id="{5CD17A17-8667-4694-A1E9-EB5FDC532183}"/>
              </a:ext>
            </a:extLst>
          </p:cNvPr>
          <p:cNvCxnSpPr>
            <a:cxnSpLocks/>
          </p:cNvCxnSpPr>
          <p:nvPr/>
        </p:nvCxnSpPr>
        <p:spPr>
          <a:xfrm>
            <a:off x="2023672" y="1797593"/>
            <a:ext cx="727148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idx="4294967295"/>
          </p:nvPr>
        </p:nvSpPr>
        <p:spPr>
          <a:xfrm>
            <a:off x="212535" y="-31288"/>
            <a:ext cx="6745574" cy="1079501"/>
          </a:xfrm>
        </p:spPr>
        <p:txBody>
          <a:bodyPr>
            <a:normAutofit/>
          </a:bodyPr>
          <a:lstStyle/>
          <a:p>
            <a:pPr algn="l">
              <a:defRPr/>
            </a:pPr>
            <a:r>
              <a:rPr lang="en-GB" sz="3200" b="1">
                <a:ln w="12700">
                  <a:solidFill>
                    <a:schemeClr val="tx1"/>
                  </a:solidFill>
                  <a:prstDash val="solid"/>
                </a:ln>
                <a:noFill/>
                <a:latin typeface="Eras Demi ITC" panose="020B0805030504020804" pitchFamily="34" charset="0"/>
              </a:rPr>
              <a:t>Specification</a:t>
            </a:r>
            <a:endParaRPr lang="en-GB" sz="3200">
              <a:ln w="12700">
                <a:solidFill>
                  <a:schemeClr val="tx1"/>
                </a:solidFill>
                <a:prstDash val="solid"/>
              </a:ln>
              <a:noFill/>
              <a:latin typeface="Eras Demi ITC" panose="020B0805030504020804" pitchFamily="34" charset="0"/>
            </a:endParaRPr>
          </a:p>
        </p:txBody>
      </p:sp>
      <p:grpSp>
        <p:nvGrpSpPr>
          <p:cNvPr id="107" name="Group 106">
            <a:extLst>
              <a:ext uri="{FF2B5EF4-FFF2-40B4-BE49-F238E27FC236}">
                <a16:creationId xmlns:a16="http://schemas.microsoft.com/office/drawing/2014/main" id="{34DC6B1E-E1F8-480F-8842-222C418F3A8F}"/>
              </a:ext>
            </a:extLst>
          </p:cNvPr>
          <p:cNvGrpSpPr/>
          <p:nvPr/>
        </p:nvGrpSpPr>
        <p:grpSpPr>
          <a:xfrm>
            <a:off x="6958109" y="127185"/>
            <a:ext cx="2770816" cy="2111623"/>
            <a:chOff x="52557" y="2950585"/>
            <a:chExt cx="2770816" cy="2111623"/>
          </a:xfrm>
        </p:grpSpPr>
        <p:grpSp>
          <p:nvGrpSpPr>
            <p:cNvPr id="108" name="Group 107">
              <a:extLst>
                <a:ext uri="{FF2B5EF4-FFF2-40B4-BE49-F238E27FC236}">
                  <a16:creationId xmlns:a16="http://schemas.microsoft.com/office/drawing/2014/main" id="{B9FB745E-E373-472D-9340-B9F0FBEB692A}"/>
                </a:ext>
              </a:extLst>
            </p:cNvPr>
            <p:cNvGrpSpPr/>
            <p:nvPr/>
          </p:nvGrpSpPr>
          <p:grpSpPr>
            <a:xfrm>
              <a:off x="52557" y="2950585"/>
              <a:ext cx="2770816" cy="2111623"/>
              <a:chOff x="21945" y="3104964"/>
              <a:chExt cx="2611394" cy="2088232"/>
            </a:xfrm>
          </p:grpSpPr>
          <p:sp>
            <p:nvSpPr>
              <p:cNvPr id="110" name="Rectangle 109">
                <a:extLst>
                  <a:ext uri="{FF2B5EF4-FFF2-40B4-BE49-F238E27FC236}">
                    <a16:creationId xmlns:a16="http://schemas.microsoft.com/office/drawing/2014/main" id="{B4865B38-4398-40EF-B486-E2F6FC18ED3E}"/>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111" name="TextBox 110">
                <a:extLst>
                  <a:ext uri="{FF2B5EF4-FFF2-40B4-BE49-F238E27FC236}">
                    <a16:creationId xmlns:a16="http://schemas.microsoft.com/office/drawing/2014/main" id="{3C036899-4716-4F0C-939E-173B134BEB89}"/>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Specification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112" name="Rectangle 111">
                <a:extLst>
                  <a:ext uri="{FF2B5EF4-FFF2-40B4-BE49-F238E27FC236}">
                    <a16:creationId xmlns:a16="http://schemas.microsoft.com/office/drawing/2014/main" id="{969D4008-A562-4717-B8DF-D75FA185110B}"/>
                  </a:ext>
                </a:extLst>
              </p:cNvPr>
              <p:cNvSpPr/>
              <p:nvPr/>
            </p:nvSpPr>
            <p:spPr>
              <a:xfrm>
                <a:off x="2323819" y="3405485"/>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Rectangle 112">
                <a:extLst>
                  <a:ext uri="{FF2B5EF4-FFF2-40B4-BE49-F238E27FC236}">
                    <a16:creationId xmlns:a16="http://schemas.microsoft.com/office/drawing/2014/main" id="{ED972D15-7C2D-44C5-8907-4F1511905490}"/>
                  </a:ext>
                </a:extLst>
              </p:cNvPr>
              <p:cNvSpPr/>
              <p:nvPr/>
            </p:nvSpPr>
            <p:spPr>
              <a:xfrm>
                <a:off x="2323818" y="4197663"/>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Rectangle 113">
                <a:extLst>
                  <a:ext uri="{FF2B5EF4-FFF2-40B4-BE49-F238E27FC236}">
                    <a16:creationId xmlns:a16="http://schemas.microsoft.com/office/drawing/2014/main" id="{855B75BE-F96C-453B-83BF-A761EBB1D59B}"/>
                  </a:ext>
                </a:extLst>
              </p:cNvPr>
              <p:cNvSpPr/>
              <p:nvPr/>
            </p:nvSpPr>
            <p:spPr>
              <a:xfrm>
                <a:off x="2323819" y="3887768"/>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09" name="Picture 5" descr="C:\Users\David\AppData\Local\Microsoft\Windows\INetCache\IE\XJVJXHFD\green-steps[1].png">
              <a:extLst>
                <a:ext uri="{FF2B5EF4-FFF2-40B4-BE49-F238E27FC236}">
                  <a16:creationId xmlns:a16="http://schemas.microsoft.com/office/drawing/2014/main" id="{68E00DA1-08E4-493F-A93C-77BF7DBD34B3}"/>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118782" y="4576643"/>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115" name="TextBox 114">
            <a:extLst>
              <a:ext uri="{FF2B5EF4-FFF2-40B4-BE49-F238E27FC236}">
                <a16:creationId xmlns:a16="http://schemas.microsoft.com/office/drawing/2014/main" id="{A82F96EA-7FC5-4A90-8E91-967114F35DAE}"/>
              </a:ext>
            </a:extLst>
          </p:cNvPr>
          <p:cNvSpPr txBox="1"/>
          <p:nvPr/>
        </p:nvSpPr>
        <p:spPr>
          <a:xfrm>
            <a:off x="6839709" y="1362117"/>
            <a:ext cx="944938" cy="464423"/>
          </a:xfrm>
          <a:prstGeom prst="rect">
            <a:avLst/>
          </a:prstGeom>
          <a:noFill/>
        </p:spPr>
        <p:txBody>
          <a:bodyPr wrap="square">
            <a:spAutoFit/>
          </a:bodyPr>
          <a:lstStyle/>
          <a:p>
            <a:pPr marL="0" marR="0" indent="0" algn="ctr">
              <a:lnSpc>
                <a:spcPct val="119000"/>
              </a:lnSpc>
              <a:spcBef>
                <a:spcPts val="0"/>
              </a:spcBef>
              <a:spcAft>
                <a:spcPts val="0"/>
              </a:spcAft>
            </a:pPr>
            <a:r>
              <a:rPr lang="en-GB" sz="1050" b="1" i="1" kern="1400">
                <a:ln>
                  <a:noFill/>
                </a:ln>
                <a:effectLst/>
                <a:latin typeface="Calibri" panose="020F0502020204030204" pitchFamily="34" charset="0"/>
              </a:rPr>
              <a:t>Next </a:t>
            </a:r>
          </a:p>
          <a:p>
            <a:pPr marL="0" marR="0" indent="0" algn="ctr">
              <a:lnSpc>
                <a:spcPct val="119000"/>
              </a:lnSpc>
              <a:spcBef>
                <a:spcPts val="0"/>
              </a:spcBef>
              <a:spcAft>
                <a:spcPts val="0"/>
              </a:spcAft>
            </a:pPr>
            <a:r>
              <a:rPr lang="en-GB" sz="1050" b="1" i="1" kern="1400">
                <a:ln>
                  <a:noFill/>
                </a:ln>
                <a:effectLst/>
                <a:latin typeface="Calibri" panose="020F0502020204030204" pitchFamily="34" charset="0"/>
              </a:rPr>
              <a:t>Steps…</a:t>
            </a:r>
            <a:endParaRPr lang="en-GB" sz="3600" kern="1400">
              <a:ln>
                <a:noFill/>
              </a:ln>
              <a:effectLst/>
              <a:latin typeface="Calibri" panose="020F0502020204030204" pitchFamily="34" charset="0"/>
            </a:endParaRPr>
          </a:p>
        </p:txBody>
      </p:sp>
      <p:sp>
        <p:nvSpPr>
          <p:cNvPr id="116" name="TextBox 115">
            <a:extLst>
              <a:ext uri="{FF2B5EF4-FFF2-40B4-BE49-F238E27FC236}">
                <a16:creationId xmlns:a16="http://schemas.microsoft.com/office/drawing/2014/main" id="{04708F04-87A2-485B-8E16-9C95B452D111}"/>
              </a:ext>
            </a:extLst>
          </p:cNvPr>
          <p:cNvSpPr txBox="1"/>
          <p:nvPr/>
        </p:nvSpPr>
        <p:spPr>
          <a:xfrm>
            <a:off x="6994229" y="390303"/>
            <a:ext cx="2371099" cy="1077218"/>
          </a:xfrm>
          <a:prstGeom prst="rect">
            <a:avLst/>
          </a:prstGeom>
          <a:noFill/>
        </p:spPr>
        <p:txBody>
          <a:bodyPr wrap="square">
            <a:spAutoFit/>
          </a:bodyPr>
          <a:lstStyle/>
          <a:p>
            <a:pPr marL="87313" indent="-87313">
              <a:buFont typeface="Arial" panose="020B0604020202020204" pitchFamily="34" charset="0"/>
              <a:buChar char="•"/>
            </a:pPr>
            <a:r>
              <a:rPr lang="en-GB" altLang="en-US" sz="800">
                <a:latin typeface="Calibri" pitchFamily="34" charset="0"/>
              </a:rPr>
              <a:t>You can write a </a:t>
            </a:r>
            <a:r>
              <a:rPr lang="en-GB" altLang="en-US" sz="800" b="1">
                <a:latin typeface="Calibri" pitchFamily="34" charset="0"/>
              </a:rPr>
              <a:t>fully justified</a:t>
            </a:r>
            <a:r>
              <a:rPr lang="en-GB" altLang="en-US" sz="800">
                <a:latin typeface="Calibri" pitchFamily="34" charset="0"/>
              </a:rPr>
              <a:t> specification which helps design innovative, functional and appealing products.</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can write a specification, which is </a:t>
            </a:r>
            <a:r>
              <a:rPr lang="en-GB" altLang="en-US" sz="800" b="1">
                <a:latin typeface="Calibri" pitchFamily="34" charset="0"/>
              </a:rPr>
              <a:t>justified</a:t>
            </a:r>
            <a:r>
              <a:rPr lang="en-GB" altLang="en-US" sz="800">
                <a:latin typeface="Calibri" pitchFamily="34" charset="0"/>
              </a:rPr>
              <a:t> in parts, and helps design appealing products. </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can write a specification</a:t>
            </a:r>
            <a:endParaRPr lang="en-GB" sz="800"/>
          </a:p>
        </p:txBody>
      </p:sp>
      <p:sp>
        <p:nvSpPr>
          <p:cNvPr id="117" name="TextBox 116">
            <a:extLst>
              <a:ext uri="{FF2B5EF4-FFF2-40B4-BE49-F238E27FC236}">
                <a16:creationId xmlns:a16="http://schemas.microsoft.com/office/drawing/2014/main" id="{A6EF2814-9F67-4872-8588-C4BE0884FB57}"/>
              </a:ext>
            </a:extLst>
          </p:cNvPr>
          <p:cNvSpPr txBox="1"/>
          <p:nvPr/>
        </p:nvSpPr>
        <p:spPr>
          <a:xfrm>
            <a:off x="7426402" y="1461067"/>
            <a:ext cx="2262470" cy="1312732"/>
          </a:xfrm>
          <a:prstGeom prst="rect">
            <a:avLst/>
          </a:prstGeom>
          <a:noFill/>
        </p:spPr>
        <p:txBody>
          <a:bodyPr wrap="square">
            <a:spAutoFit/>
          </a:bodyPr>
          <a:lstStyle/>
          <a:p>
            <a:pPr marL="0" marR="0" indent="0" algn="l">
              <a:lnSpc>
                <a:spcPct val="119000"/>
              </a:lnSpc>
              <a:spcBef>
                <a:spcPts val="0"/>
              </a:spcBef>
              <a:spcAft>
                <a:spcPts val="600"/>
              </a:spcAft>
            </a:pPr>
            <a:r>
              <a:rPr lang="en-GB" sz="800" b="1" i="1" kern="1400">
                <a:latin typeface="Calibri" panose="020F0502020204030204" pitchFamily="34" charset="0"/>
              </a:rPr>
              <a:t>*</a:t>
            </a:r>
            <a:r>
              <a:rPr lang="en-GB" sz="800" b="1" i="1" kern="1400">
                <a:ln>
                  <a:noFill/>
                </a:ln>
                <a:effectLst/>
                <a:latin typeface="Calibri" panose="020F0502020204030204" pitchFamily="34" charset="0"/>
              </a:rPr>
              <a:t>Ensure that the points you mention are measurable and you can easily see whether your design work meets these points.  *Remember you will evaluate your final product around the Specification at the end. </a:t>
            </a:r>
            <a:endParaRPr lang="en-GB" sz="800" b="1" kern="1400">
              <a:ln>
                <a:noFill/>
              </a:ln>
              <a:effectLst/>
              <a:latin typeface="Calibri" panose="020F0502020204030204" pitchFamily="34" charset="0"/>
            </a:endParaRPr>
          </a:p>
          <a:p>
            <a:pPr marL="0" marR="0" indent="0" algn="l">
              <a:lnSpc>
                <a:spcPct val="119000"/>
              </a:lnSpc>
              <a:spcBef>
                <a:spcPts val="0"/>
              </a:spcBef>
              <a:spcAft>
                <a:spcPts val="600"/>
              </a:spcAft>
            </a:pPr>
            <a:r>
              <a:rPr lang="en-GB" sz="2400" kern="1400">
                <a:ln>
                  <a:noFill/>
                </a:ln>
                <a:effectLst/>
                <a:latin typeface="Calibri" panose="020F0502020204030204" pitchFamily="34" charset="0"/>
              </a:rPr>
              <a:t> </a:t>
            </a:r>
          </a:p>
        </p:txBody>
      </p:sp>
      <p:cxnSp>
        <p:nvCxnSpPr>
          <p:cNvPr id="86" name="Straight Connector 85">
            <a:extLst>
              <a:ext uri="{FF2B5EF4-FFF2-40B4-BE49-F238E27FC236}">
                <a16:creationId xmlns:a16="http://schemas.microsoft.com/office/drawing/2014/main" id="{FFA1FCAC-780E-4F4C-9CC3-DDB635450835}"/>
              </a:ext>
            </a:extLst>
          </p:cNvPr>
          <p:cNvCxnSpPr>
            <a:cxnSpLocks/>
          </p:cNvCxnSpPr>
          <p:nvPr/>
        </p:nvCxnSpPr>
        <p:spPr>
          <a:xfrm>
            <a:off x="2023672" y="2429677"/>
            <a:ext cx="727148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4D7B587A-DB61-4744-B3E7-14842C0445C5}"/>
              </a:ext>
            </a:extLst>
          </p:cNvPr>
          <p:cNvCxnSpPr>
            <a:cxnSpLocks/>
          </p:cNvCxnSpPr>
          <p:nvPr/>
        </p:nvCxnSpPr>
        <p:spPr>
          <a:xfrm>
            <a:off x="2023672" y="3076753"/>
            <a:ext cx="727148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B8AA5EC6-35DD-4403-AA4E-56B0B225D6AF}"/>
              </a:ext>
            </a:extLst>
          </p:cNvPr>
          <p:cNvCxnSpPr>
            <a:cxnSpLocks/>
          </p:cNvCxnSpPr>
          <p:nvPr/>
        </p:nvCxnSpPr>
        <p:spPr>
          <a:xfrm>
            <a:off x="2023672" y="3691349"/>
            <a:ext cx="727148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4CC27498-7012-4E99-85DA-9D5927D3389F}"/>
              </a:ext>
            </a:extLst>
          </p:cNvPr>
          <p:cNvCxnSpPr>
            <a:cxnSpLocks/>
          </p:cNvCxnSpPr>
          <p:nvPr/>
        </p:nvCxnSpPr>
        <p:spPr>
          <a:xfrm>
            <a:off x="2023672" y="4335926"/>
            <a:ext cx="727148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7050C29E-C7CF-4816-82CC-38F1EFEEE3FF}"/>
              </a:ext>
            </a:extLst>
          </p:cNvPr>
          <p:cNvCxnSpPr>
            <a:cxnSpLocks/>
          </p:cNvCxnSpPr>
          <p:nvPr/>
        </p:nvCxnSpPr>
        <p:spPr>
          <a:xfrm>
            <a:off x="2023672" y="4995493"/>
            <a:ext cx="727148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1028031F-666B-4F56-B707-A9C48E9E0621}"/>
              </a:ext>
            </a:extLst>
          </p:cNvPr>
          <p:cNvCxnSpPr>
            <a:cxnSpLocks/>
          </p:cNvCxnSpPr>
          <p:nvPr/>
        </p:nvCxnSpPr>
        <p:spPr>
          <a:xfrm>
            <a:off x="2023672" y="5610090"/>
            <a:ext cx="727148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3FB8EDEF-8524-4932-95E5-30620F7A15CB}"/>
              </a:ext>
            </a:extLst>
          </p:cNvPr>
          <p:cNvCxnSpPr>
            <a:cxnSpLocks/>
          </p:cNvCxnSpPr>
          <p:nvPr/>
        </p:nvCxnSpPr>
        <p:spPr>
          <a:xfrm>
            <a:off x="2023672" y="6269658"/>
            <a:ext cx="727148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4" name="Rectangle 85">
            <a:extLst>
              <a:ext uri="{FF2B5EF4-FFF2-40B4-BE49-F238E27FC236}">
                <a16:creationId xmlns:a16="http://schemas.microsoft.com/office/drawing/2014/main" id="{1DA8178C-3F9C-494B-B417-24D33EA4C946}"/>
              </a:ext>
            </a:extLst>
          </p:cNvPr>
          <p:cNvSpPr/>
          <p:nvPr/>
        </p:nvSpPr>
        <p:spPr>
          <a:xfrm>
            <a:off x="229088" y="757751"/>
            <a:ext cx="5205048" cy="425246"/>
          </a:xfrm>
          <a:prstGeom prst="rect">
            <a:avLst/>
          </a:prstGeom>
          <a:noFill/>
          <a:ln cap="flat">
            <a:noFill/>
            <a:prstDash val="solid"/>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138" b="1">
                <a:solidFill>
                  <a:srgbClr val="000000"/>
                </a:solidFill>
                <a:latin typeface="Eras Light ITC" panose="020B0402030504020804" pitchFamily="34" charset="0"/>
              </a:rPr>
              <a:t>Specifications</a:t>
            </a:r>
            <a:r>
              <a:rPr lang="en-GB" sz="1138">
                <a:solidFill>
                  <a:srgbClr val="000000"/>
                </a:solidFill>
                <a:latin typeface="Eras Light ITC" panose="020B0402030504020804" pitchFamily="34" charset="0"/>
              </a:rPr>
              <a:t>  are detailed statements prescribing materials, dimensions, and quality of work for something to be designed or built.</a:t>
            </a:r>
          </a:p>
        </p:txBody>
      </p:sp>
      <p:sp>
        <p:nvSpPr>
          <p:cNvPr id="95" name="TextBox 66">
            <a:extLst>
              <a:ext uri="{FF2B5EF4-FFF2-40B4-BE49-F238E27FC236}">
                <a16:creationId xmlns:a16="http://schemas.microsoft.com/office/drawing/2014/main" id="{333BE9B6-A5C4-42D3-BE07-73676DB831AF}"/>
              </a:ext>
            </a:extLst>
          </p:cNvPr>
          <p:cNvSpPr txBox="1"/>
          <p:nvPr/>
        </p:nvSpPr>
        <p:spPr>
          <a:xfrm>
            <a:off x="212535" y="1104600"/>
            <a:ext cx="6916359" cy="300148"/>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b="1">
                <a:solidFill>
                  <a:srgbClr val="000000"/>
                </a:solidFill>
                <a:latin typeface="Eras Light ITC" panose="020B0402030504020804" pitchFamily="34" charset="0"/>
              </a:rPr>
              <a:t>LI: Understand how a specification can be used to refer to when designing</a:t>
            </a:r>
          </a:p>
        </p:txBody>
      </p:sp>
      <p:pic>
        <p:nvPicPr>
          <p:cNvPr id="25" name="Picture 2">
            <a:extLst>
              <a:ext uri="{FF2B5EF4-FFF2-40B4-BE49-F238E27FC236}">
                <a16:creationId xmlns:a16="http://schemas.microsoft.com/office/drawing/2014/main" id="{D7003B56-3708-464A-8928-BA384AB663D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5698574" y="432411"/>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a:extLst>
              <a:ext uri="{FF2B5EF4-FFF2-40B4-BE49-F238E27FC236}">
                <a16:creationId xmlns:a16="http://schemas.microsoft.com/office/drawing/2014/main" id="{61235B3C-1150-49F9-9E96-C2247CF44B45}"/>
              </a:ext>
            </a:extLst>
          </p:cNvPr>
          <p:cNvSpPr/>
          <p:nvPr/>
        </p:nvSpPr>
        <p:spPr>
          <a:xfrm>
            <a:off x="6100117" y="770808"/>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389741853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9234" y="660863"/>
            <a:ext cx="3187059" cy="1200329"/>
          </a:xfrm>
          <a:prstGeom prst="rect">
            <a:avLst/>
          </a:prstGeom>
          <a:noFill/>
          <a:ln>
            <a:noFill/>
          </a:ln>
        </p:spPr>
        <p:txBody>
          <a:bodyPr wrap="square" lIns="91440" tIns="45720" rIns="91440" bIns="45720" rtlCol="0" anchor="t">
            <a:spAutoFit/>
          </a:bodyPr>
          <a:lstStyle/>
          <a:p>
            <a:r>
              <a:rPr lang="en-GB" sz="1200">
                <a:latin typeface="Eras Light ITC" panose="020B0402030504020804" pitchFamily="34" charset="0"/>
                <a:cs typeface="Arial"/>
              </a:rPr>
              <a:t>Use the space below to help you generate ideas for your wind turbine. You can use any form of investigation e.g. Internet, magazines, newspapers or  books. </a:t>
            </a:r>
            <a:endParaRPr lang="en-GB" sz="1200">
              <a:latin typeface="Eras Light ITC" panose="020B0402030504020804" pitchFamily="34" charset="0"/>
            </a:endParaRPr>
          </a:p>
          <a:p>
            <a:r>
              <a:rPr lang="en-GB" sz="1200">
                <a:latin typeface="Eras Light ITC" panose="020B0402030504020804" pitchFamily="34" charset="0"/>
                <a:cs typeface="Arial"/>
              </a:rPr>
              <a:t>Look for key aspects that you could use in your designs.</a:t>
            </a:r>
          </a:p>
        </p:txBody>
      </p:sp>
      <p:sp>
        <p:nvSpPr>
          <p:cNvPr id="5" name="Title 1"/>
          <p:cNvSpPr txBox="1">
            <a:spLocks/>
          </p:cNvSpPr>
          <p:nvPr/>
        </p:nvSpPr>
        <p:spPr>
          <a:xfrm>
            <a:off x="0" y="45859"/>
            <a:ext cx="4016896" cy="720000"/>
          </a:xfrm>
          <a:prstGeom prst="rect">
            <a:avLst/>
          </a:prstGeom>
          <a:ln>
            <a:noFill/>
          </a:ln>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a:ln w="12700">
                  <a:solidFill>
                    <a:schemeClr val="tx1"/>
                  </a:solidFill>
                  <a:prstDash val="solid"/>
                </a:ln>
                <a:noFill/>
                <a:latin typeface="Eras Demi ITC" panose="020B0805030504020804" pitchFamily="34" charset="0"/>
              </a:rPr>
              <a:t>Existing Devices</a:t>
            </a:r>
          </a:p>
        </p:txBody>
      </p:sp>
      <p:sp>
        <p:nvSpPr>
          <p:cNvPr id="26" name="Rectangle 25"/>
          <p:cNvSpPr/>
          <p:nvPr/>
        </p:nvSpPr>
        <p:spPr>
          <a:xfrm>
            <a:off x="230056" y="2296137"/>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sp>
        <p:nvSpPr>
          <p:cNvPr id="27" name="Rectangle 26"/>
          <p:cNvSpPr/>
          <p:nvPr/>
        </p:nvSpPr>
        <p:spPr>
          <a:xfrm>
            <a:off x="2620179" y="2296138"/>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sp>
        <p:nvSpPr>
          <p:cNvPr id="28" name="Rectangle 27"/>
          <p:cNvSpPr/>
          <p:nvPr/>
        </p:nvSpPr>
        <p:spPr>
          <a:xfrm>
            <a:off x="5053434" y="2296136"/>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sp>
        <p:nvSpPr>
          <p:cNvPr id="29" name="Rectangle 28"/>
          <p:cNvSpPr/>
          <p:nvPr/>
        </p:nvSpPr>
        <p:spPr>
          <a:xfrm>
            <a:off x="7443558" y="2296138"/>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grpSp>
        <p:nvGrpSpPr>
          <p:cNvPr id="20" name="Group 19">
            <a:extLst>
              <a:ext uri="{FF2B5EF4-FFF2-40B4-BE49-F238E27FC236}">
                <a16:creationId xmlns:a16="http://schemas.microsoft.com/office/drawing/2014/main" id="{2587580C-4B33-4734-A972-79EBA50339DB}"/>
              </a:ext>
            </a:extLst>
          </p:cNvPr>
          <p:cNvGrpSpPr/>
          <p:nvPr/>
        </p:nvGrpSpPr>
        <p:grpSpPr>
          <a:xfrm>
            <a:off x="7005338" y="86117"/>
            <a:ext cx="2770816" cy="2111623"/>
            <a:chOff x="52557" y="2950585"/>
            <a:chExt cx="2770816" cy="2111623"/>
          </a:xfrm>
        </p:grpSpPr>
        <p:grpSp>
          <p:nvGrpSpPr>
            <p:cNvPr id="21" name="Group 20">
              <a:extLst>
                <a:ext uri="{FF2B5EF4-FFF2-40B4-BE49-F238E27FC236}">
                  <a16:creationId xmlns:a16="http://schemas.microsoft.com/office/drawing/2014/main" id="{D4E925F9-43DB-4F82-AD04-7428DF80D732}"/>
                </a:ext>
              </a:extLst>
            </p:cNvPr>
            <p:cNvGrpSpPr/>
            <p:nvPr/>
          </p:nvGrpSpPr>
          <p:grpSpPr>
            <a:xfrm>
              <a:off x="52557" y="2950585"/>
              <a:ext cx="2770816" cy="2111623"/>
              <a:chOff x="21945" y="3104964"/>
              <a:chExt cx="2611394" cy="2088232"/>
            </a:xfrm>
          </p:grpSpPr>
          <p:sp>
            <p:nvSpPr>
              <p:cNvPr id="23" name="Rectangle 22">
                <a:extLst>
                  <a:ext uri="{FF2B5EF4-FFF2-40B4-BE49-F238E27FC236}">
                    <a16:creationId xmlns:a16="http://schemas.microsoft.com/office/drawing/2014/main" id="{F93CEE13-D116-44B4-AF5D-218F2115B0A2}"/>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24" name="TextBox 23">
                <a:extLst>
                  <a:ext uri="{FF2B5EF4-FFF2-40B4-BE49-F238E27FC236}">
                    <a16:creationId xmlns:a16="http://schemas.microsoft.com/office/drawing/2014/main" id="{0218426F-B984-4DC4-9D94-CC1FA4A27D1A}"/>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Investigation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25" name="Rectangle 24">
                <a:extLst>
                  <a:ext uri="{FF2B5EF4-FFF2-40B4-BE49-F238E27FC236}">
                    <a16:creationId xmlns:a16="http://schemas.microsoft.com/office/drawing/2014/main" id="{A205D2A4-6394-4F4E-8B38-2FD42E258F85}"/>
                  </a:ext>
                </a:extLst>
              </p:cNvPr>
              <p:cNvSpPr/>
              <p:nvPr/>
            </p:nvSpPr>
            <p:spPr>
              <a:xfrm>
                <a:off x="2326777" y="3421164"/>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A5750541-A723-47AA-AE44-BC3F2C6DCBEB}"/>
                  </a:ext>
                </a:extLst>
              </p:cNvPr>
              <p:cNvSpPr/>
              <p:nvPr/>
            </p:nvSpPr>
            <p:spPr>
              <a:xfrm>
                <a:off x="2326776" y="4266860"/>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extLst>
                  <a:ext uri="{FF2B5EF4-FFF2-40B4-BE49-F238E27FC236}">
                    <a16:creationId xmlns:a16="http://schemas.microsoft.com/office/drawing/2014/main" id="{67CFF991-6BAE-4031-99E2-0EAA0F0D4972}"/>
                  </a:ext>
                </a:extLst>
              </p:cNvPr>
              <p:cNvSpPr/>
              <p:nvPr/>
            </p:nvSpPr>
            <p:spPr>
              <a:xfrm>
                <a:off x="2326776" y="3860861"/>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2" name="Picture 5" descr="C:\Users\David\AppData\Local\Microsoft\Windows\INetCache\IE\XJVJXHFD\green-steps[1].png">
              <a:extLst>
                <a:ext uri="{FF2B5EF4-FFF2-40B4-BE49-F238E27FC236}">
                  <a16:creationId xmlns:a16="http://schemas.microsoft.com/office/drawing/2014/main" id="{910E8091-19BA-44F6-8580-6CDEFC4E90FB}"/>
                </a:ext>
              </a:extLst>
            </p:cNvPr>
            <p:cNvPicPr>
              <a:picLocks noChangeAspect="1" noChangeArrowheads="1"/>
            </p:cNvPicPr>
            <p:nvPr/>
          </p:nvPicPr>
          <p:blipFill>
            <a:blip r:embed="rId3" cstate="print">
              <a:biLevel thresh="75000"/>
              <a:extLst>
                <a:ext uri="{28A0092B-C50C-407E-A947-70E740481C1C}">
                  <a14:useLocalDpi xmlns:a14="http://schemas.microsoft.com/office/drawing/2010/main" val="0"/>
                </a:ext>
              </a:extLst>
            </a:blip>
            <a:srcRect/>
            <a:stretch>
              <a:fillRect/>
            </a:stretch>
          </p:blipFill>
          <p:spPr bwMode="auto">
            <a:xfrm>
              <a:off x="140571" y="4504098"/>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32" name="TextBox 31">
            <a:extLst>
              <a:ext uri="{FF2B5EF4-FFF2-40B4-BE49-F238E27FC236}">
                <a16:creationId xmlns:a16="http://schemas.microsoft.com/office/drawing/2014/main" id="{46BFDECE-72D9-40E2-85CE-4E24230FB132}"/>
              </a:ext>
            </a:extLst>
          </p:cNvPr>
          <p:cNvSpPr txBox="1"/>
          <p:nvPr/>
        </p:nvSpPr>
        <p:spPr>
          <a:xfrm>
            <a:off x="7007576" y="301895"/>
            <a:ext cx="2415450" cy="1323439"/>
          </a:xfrm>
          <a:prstGeom prst="rect">
            <a:avLst/>
          </a:prstGeom>
          <a:noFill/>
        </p:spPr>
        <p:txBody>
          <a:bodyPr wrap="square">
            <a:spAutoFit/>
          </a:bodyPr>
          <a:lstStyle/>
          <a:p>
            <a:pPr marL="87313" indent="-87313" algn="just">
              <a:buFont typeface="Arial" panose="020B0604020202020204" pitchFamily="34" charset="0"/>
              <a:buChar char="•"/>
            </a:pPr>
            <a:r>
              <a:rPr lang="en-GB" altLang="en-US" sz="800">
                <a:latin typeface="Calibri" pitchFamily="34" charset="0"/>
              </a:rPr>
              <a:t>You have analysed past and present professionals in </a:t>
            </a:r>
            <a:r>
              <a:rPr lang="en-GB" altLang="en-US" sz="800" b="1">
                <a:latin typeface="Calibri" pitchFamily="34" charset="0"/>
              </a:rPr>
              <a:t>depth</a:t>
            </a:r>
            <a:r>
              <a:rPr lang="en-GB" altLang="en-US" sz="800">
                <a:latin typeface="Calibri" pitchFamily="34" charset="0"/>
              </a:rPr>
              <a:t> and drawn relevant </a:t>
            </a:r>
            <a:r>
              <a:rPr lang="en-GB" altLang="en-US" sz="800" b="1">
                <a:latin typeface="Calibri" pitchFamily="34" charset="0"/>
              </a:rPr>
              <a:t>conclusions</a:t>
            </a:r>
            <a:r>
              <a:rPr lang="en-GB" altLang="en-US" sz="800">
                <a:latin typeface="Calibri" pitchFamily="34" charset="0"/>
              </a:rPr>
              <a:t> of </a:t>
            </a:r>
            <a:r>
              <a:rPr lang="en-GB" altLang="en-US" sz="800" b="1">
                <a:latin typeface="Calibri" pitchFamily="34" charset="0"/>
              </a:rPr>
              <a:t>key points</a:t>
            </a:r>
            <a:r>
              <a:rPr lang="en-GB" altLang="en-US" sz="800">
                <a:latin typeface="Calibri" pitchFamily="34" charset="0"/>
              </a:rPr>
              <a:t>.</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have analysed past and present professionals and </a:t>
            </a:r>
            <a:r>
              <a:rPr lang="en-GB" altLang="en-US" sz="800" b="1">
                <a:latin typeface="Calibri" pitchFamily="34" charset="0"/>
              </a:rPr>
              <a:t>identified</a:t>
            </a:r>
            <a:r>
              <a:rPr lang="en-GB" altLang="en-US" sz="800">
                <a:latin typeface="Calibri" pitchFamily="34" charset="0"/>
              </a:rPr>
              <a:t> some </a:t>
            </a:r>
            <a:r>
              <a:rPr lang="en-GB" altLang="en-US" sz="800" b="1">
                <a:latin typeface="Calibri" pitchFamily="34" charset="0"/>
              </a:rPr>
              <a:t>key points</a:t>
            </a:r>
            <a:r>
              <a:rPr lang="en-GB" altLang="en-US" sz="800">
                <a:latin typeface="Calibri" pitchFamily="34" charset="0"/>
              </a:rPr>
              <a:t>.</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have analysed past and present professionals  in a </a:t>
            </a:r>
            <a:r>
              <a:rPr lang="en-GB" altLang="en-US" sz="800" b="1">
                <a:latin typeface="Calibri" pitchFamily="34" charset="0"/>
              </a:rPr>
              <a:t>basic</a:t>
            </a:r>
            <a:r>
              <a:rPr lang="en-GB" altLang="en-US" sz="800">
                <a:latin typeface="Calibri" pitchFamily="34" charset="0"/>
              </a:rPr>
              <a:t> fashion with little relevance to your project.</a:t>
            </a:r>
          </a:p>
        </p:txBody>
      </p:sp>
      <p:sp>
        <p:nvSpPr>
          <p:cNvPr id="33" name="TextBox 32">
            <a:extLst>
              <a:ext uri="{FF2B5EF4-FFF2-40B4-BE49-F238E27FC236}">
                <a16:creationId xmlns:a16="http://schemas.microsoft.com/office/drawing/2014/main" id="{87379258-7950-4C47-B7B9-49A28D713C58}"/>
              </a:ext>
            </a:extLst>
          </p:cNvPr>
          <p:cNvSpPr txBox="1"/>
          <p:nvPr/>
        </p:nvSpPr>
        <p:spPr>
          <a:xfrm>
            <a:off x="7538688" y="1420343"/>
            <a:ext cx="2282126" cy="779893"/>
          </a:xfrm>
          <a:prstGeom prst="rect">
            <a:avLst/>
          </a:prstGeom>
          <a:noFill/>
        </p:spPr>
        <p:txBody>
          <a:bodyPr wrap="square">
            <a:spAutoFit/>
          </a:bodyPr>
          <a:lstStyle/>
          <a:p>
            <a:pPr marL="0" marR="0" indent="0" algn="l">
              <a:lnSpc>
                <a:spcPct val="119000"/>
              </a:lnSpc>
              <a:spcBef>
                <a:spcPts val="0"/>
              </a:spcBef>
              <a:spcAft>
                <a:spcPts val="0"/>
              </a:spcAft>
            </a:pPr>
            <a:r>
              <a:rPr lang="en-GB" sz="1000" b="1" i="1" kern="1400">
                <a:ln>
                  <a:noFill/>
                </a:ln>
                <a:effectLst/>
                <a:latin typeface="Calibri" panose="020F0502020204030204" pitchFamily="34" charset="0"/>
              </a:rPr>
              <a:t>Next Steps…</a:t>
            </a:r>
            <a:endParaRPr lang="en-GB" sz="3200" b="1" kern="1400">
              <a:ln>
                <a:noFill/>
              </a:ln>
              <a:effectLst/>
              <a:latin typeface="Calibri" panose="020F0502020204030204" pitchFamily="34" charset="0"/>
            </a:endParaRPr>
          </a:p>
          <a:p>
            <a:pPr marL="0" marR="0" indent="0" algn="l">
              <a:lnSpc>
                <a:spcPct val="119000"/>
              </a:lnSpc>
              <a:spcBef>
                <a:spcPts val="0"/>
              </a:spcBef>
              <a:spcAft>
                <a:spcPts val="600"/>
              </a:spcAft>
            </a:pPr>
            <a:r>
              <a:rPr lang="en-GB" sz="700" b="1" i="1" kern="1400">
                <a:ln>
                  <a:noFill/>
                </a:ln>
                <a:effectLst/>
                <a:latin typeface="Calibri" panose="020F0502020204030204" pitchFamily="34" charset="0"/>
              </a:rPr>
              <a:t>Ensure that the products you have found inform your next steps and that you use some of the designs in your own work.  Use parts of other designs to come up with something new </a:t>
            </a:r>
            <a:endParaRPr lang="en-GB" sz="2000" b="1" i="1" kern="1400">
              <a:ln>
                <a:noFill/>
              </a:ln>
              <a:effectLst/>
              <a:latin typeface="Calibri" panose="020F0502020204030204" pitchFamily="34" charset="0"/>
            </a:endParaRPr>
          </a:p>
        </p:txBody>
      </p:sp>
      <p:sp>
        <p:nvSpPr>
          <p:cNvPr id="3" name="Rectangle 2">
            <a:extLst>
              <a:ext uri="{FF2B5EF4-FFF2-40B4-BE49-F238E27FC236}">
                <a16:creationId xmlns:a16="http://schemas.microsoft.com/office/drawing/2014/main" id="{8AB0FC9F-2F0B-4C8E-A655-7D96504CF1BA}"/>
              </a:ext>
            </a:extLst>
          </p:cNvPr>
          <p:cNvSpPr/>
          <p:nvPr/>
        </p:nvSpPr>
        <p:spPr>
          <a:xfrm>
            <a:off x="220269" y="4182386"/>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6" name="Rectangle 5">
            <a:extLst>
              <a:ext uri="{FF2B5EF4-FFF2-40B4-BE49-F238E27FC236}">
                <a16:creationId xmlns:a16="http://schemas.microsoft.com/office/drawing/2014/main" id="{DFC36048-F953-4A90-A92A-A7D8BD2AE521}"/>
              </a:ext>
            </a:extLst>
          </p:cNvPr>
          <p:cNvSpPr/>
          <p:nvPr/>
        </p:nvSpPr>
        <p:spPr>
          <a:xfrm>
            <a:off x="2613144" y="4179883"/>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7" name="Rectangle 6">
            <a:extLst>
              <a:ext uri="{FF2B5EF4-FFF2-40B4-BE49-F238E27FC236}">
                <a16:creationId xmlns:a16="http://schemas.microsoft.com/office/drawing/2014/main" id="{3949FDD5-B2CF-4EAF-A92B-F86BB9161B7F}"/>
              </a:ext>
            </a:extLst>
          </p:cNvPr>
          <p:cNvSpPr/>
          <p:nvPr/>
        </p:nvSpPr>
        <p:spPr>
          <a:xfrm>
            <a:off x="5050894" y="4179883"/>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8" name="Rectangle 7">
            <a:extLst>
              <a:ext uri="{FF2B5EF4-FFF2-40B4-BE49-F238E27FC236}">
                <a16:creationId xmlns:a16="http://schemas.microsoft.com/office/drawing/2014/main" id="{CBE943EA-85FA-46CD-8C10-ADFE35E64763}"/>
              </a:ext>
            </a:extLst>
          </p:cNvPr>
          <p:cNvSpPr/>
          <p:nvPr/>
        </p:nvSpPr>
        <p:spPr>
          <a:xfrm>
            <a:off x="7446370" y="4179883"/>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34" name="TextBox 33">
            <a:extLst>
              <a:ext uri="{FF2B5EF4-FFF2-40B4-BE49-F238E27FC236}">
                <a16:creationId xmlns:a16="http://schemas.microsoft.com/office/drawing/2014/main" id="{122BDD76-3C4D-495A-97E9-7F2EF9A3A2B8}"/>
              </a:ext>
            </a:extLst>
          </p:cNvPr>
          <p:cNvSpPr txBox="1"/>
          <p:nvPr/>
        </p:nvSpPr>
        <p:spPr>
          <a:xfrm>
            <a:off x="3508962" y="178387"/>
            <a:ext cx="3362088" cy="1938992"/>
          </a:xfrm>
          <a:prstGeom prst="rect">
            <a:avLst/>
          </a:prstGeom>
          <a:noFill/>
          <a:ln>
            <a:solidFill>
              <a:schemeClr val="tx1"/>
            </a:solidFill>
          </a:ln>
        </p:spPr>
        <p:txBody>
          <a:bodyPr wrap="square">
            <a:spAutoFit/>
          </a:bodyPr>
          <a:lstStyle/>
          <a:p>
            <a:pPr algn="l"/>
            <a:r>
              <a:rPr lang="en-GB" sz="1200" i="0">
                <a:solidFill>
                  <a:schemeClr val="accent2">
                    <a:lumMod val="50000"/>
                  </a:schemeClr>
                </a:solidFill>
                <a:effectLst/>
                <a:latin typeface="Eras Light ITC" panose="020B0402030504020804" pitchFamily="34" charset="0"/>
              </a:rPr>
              <a:t>Initial research will help you evaluate your idea for a new </a:t>
            </a:r>
            <a:r>
              <a:rPr lang="en-GB" sz="1200">
                <a:solidFill>
                  <a:schemeClr val="accent2">
                    <a:lumMod val="50000"/>
                  </a:schemeClr>
                </a:solidFill>
                <a:latin typeface="Eras Light ITC" panose="020B0402030504020804" pitchFamily="34" charset="0"/>
              </a:rPr>
              <a:t>invention </a:t>
            </a:r>
            <a:r>
              <a:rPr lang="en-GB" sz="1200" i="0">
                <a:solidFill>
                  <a:schemeClr val="accent2">
                    <a:lumMod val="50000"/>
                  </a:schemeClr>
                </a:solidFill>
                <a:effectLst/>
                <a:latin typeface="Eras Light ITC" panose="020B0402030504020804" pitchFamily="34" charset="0"/>
              </a:rPr>
              <a:t>and service and see if there is a need for it and what it is that your potential customers are looking for. If your idea already exists, the research will tell you whether the available options on the market are meeting the needs and expectations of existing customers. This way you can learn what you can do differently, to meet the needs and expectations but also to exceed the competition.</a:t>
            </a:r>
          </a:p>
        </p:txBody>
      </p:sp>
      <p:pic>
        <p:nvPicPr>
          <p:cNvPr id="35" name="Picture 2">
            <a:extLst>
              <a:ext uri="{FF2B5EF4-FFF2-40B4-BE49-F238E27FC236}">
                <a16:creationId xmlns:a16="http://schemas.microsoft.com/office/drawing/2014/main" id="{0469DBC9-CB21-4A68-A3AA-D2262389206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76570" y="451416"/>
            <a:ext cx="880033" cy="783444"/>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2">
            <a:extLst>
              <a:ext uri="{FF2B5EF4-FFF2-40B4-BE49-F238E27FC236}">
                <a16:creationId xmlns:a16="http://schemas.microsoft.com/office/drawing/2014/main" id="{8D4C9D1C-6F16-4150-9700-47D73193A6F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1212811" flipV="1">
            <a:off x="2455548" y="1743859"/>
            <a:ext cx="824892" cy="520124"/>
          </a:xfrm>
          <a:prstGeom prst="rect">
            <a:avLst/>
          </a:prstGeom>
          <a:noFill/>
          <a:extLst>
            <a:ext uri="{909E8E84-426E-40DD-AFC4-6F175D3DCCD1}">
              <a14:hiddenFill xmlns:a14="http://schemas.microsoft.com/office/drawing/2010/main">
                <a:solidFill>
                  <a:srgbClr val="FFFFFF"/>
                </a:solidFill>
              </a14:hiddenFill>
            </a:ext>
          </a:extLst>
        </p:spPr>
      </p:pic>
      <p:sp>
        <p:nvSpPr>
          <p:cNvPr id="37" name="Rectangle 36">
            <a:extLst>
              <a:ext uri="{FF2B5EF4-FFF2-40B4-BE49-F238E27FC236}">
                <a16:creationId xmlns:a16="http://schemas.microsoft.com/office/drawing/2014/main" id="{A5D5BD09-1F99-4A55-8584-2A25EE8ED934}"/>
              </a:ext>
            </a:extLst>
          </p:cNvPr>
          <p:cNvSpPr/>
          <p:nvPr/>
        </p:nvSpPr>
        <p:spPr>
          <a:xfrm>
            <a:off x="2745528" y="1904815"/>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
        <p:nvSpPr>
          <p:cNvPr id="38" name="Rectangle 37">
            <a:extLst>
              <a:ext uri="{FF2B5EF4-FFF2-40B4-BE49-F238E27FC236}">
                <a16:creationId xmlns:a16="http://schemas.microsoft.com/office/drawing/2014/main" id="{2BCD5565-7B17-4B6D-AEE7-C8697FE12C6A}"/>
              </a:ext>
            </a:extLst>
          </p:cNvPr>
          <p:cNvSpPr/>
          <p:nvPr/>
        </p:nvSpPr>
        <p:spPr>
          <a:xfrm rot="20781834">
            <a:off x="6346675" y="670392"/>
            <a:ext cx="635822" cy="345491"/>
          </a:xfrm>
          <a:prstGeom prst="rect">
            <a:avLst/>
          </a:prstGeom>
          <a:noFill/>
        </p:spPr>
        <p:txBody>
          <a:bodyPr wrap="none" lIns="91440" tIns="45720" rIns="91440" bIns="45720">
            <a:prstTxWarp prst="textArchUp">
              <a:avLst/>
            </a:prstTxWarp>
            <a:spAutoFit/>
          </a:bodyPr>
          <a:lstStyle/>
          <a:p>
            <a:pPr algn="ctr"/>
            <a:r>
              <a:rPr lang="en-US" sz="120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Tree>
    <p:extLst>
      <p:ext uri="{BB962C8B-B14F-4D97-AF65-F5344CB8AC3E}">
        <p14:creationId xmlns:p14="http://schemas.microsoft.com/office/powerpoint/2010/main" val="22507498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8D9EFEB7-4995-4350-B7EF-89CC8809991B}"/>
              </a:ext>
            </a:extLst>
          </p:cNvPr>
          <p:cNvSpPr txBox="1"/>
          <p:nvPr/>
        </p:nvSpPr>
        <p:spPr>
          <a:xfrm>
            <a:off x="3343275" y="1423567"/>
            <a:ext cx="3124200" cy="5262979"/>
          </a:xfrm>
          <a:prstGeom prst="rect">
            <a:avLst/>
          </a:prstGeom>
          <a:noFill/>
          <a:ln>
            <a:solidFill>
              <a:schemeClr val="tx1"/>
            </a:solidFill>
          </a:ln>
        </p:spPr>
        <p:txBody>
          <a:bodyPr wrap="square" rtlCol="0">
            <a:spAutoFit/>
          </a:bodyPr>
          <a:lstStyle/>
          <a:p>
            <a:r>
              <a:rPr lang="en-GB" sz="1400" b="1">
                <a:latin typeface="Eras Light ITC" panose="020B0402030504020804" pitchFamily="34" charset="0"/>
              </a:rPr>
              <a:t>Solar Energy:</a:t>
            </a:r>
          </a:p>
          <a:p>
            <a:endParaRPr lang="en-GB" sz="1400">
              <a:latin typeface="Eras Light ITC" panose="020B0402030504020804" pitchFamily="34" charset="0"/>
            </a:endParaRPr>
          </a:p>
          <a:p>
            <a:r>
              <a:rPr lang="en-GB" sz="1400">
                <a:latin typeface="Eras Light ITC" panose="020B0402030504020804" pitchFamily="34" charset="0"/>
              </a:rPr>
              <a:t>Originally discovered in………………., it is only this……………………….. That the price of photovoltaic cells has dropped enough to be …………………… The cell captures the suns…………………… Light photons hit the……………………. Which allows the …………………… to flow creating a ……………….. current.</a:t>
            </a:r>
          </a:p>
          <a:p>
            <a:endParaRPr lang="en-GB" sz="1400">
              <a:latin typeface="Eras Light ITC" panose="020B0402030504020804" pitchFamily="34" charset="0"/>
            </a:endParaRPr>
          </a:p>
          <a:p>
            <a:endParaRPr lang="en-GB" sz="1400">
              <a:latin typeface="Eras Light ITC" panose="020B0402030504020804" pitchFamily="34" charset="0"/>
            </a:endParaRPr>
          </a:p>
          <a:p>
            <a:endParaRPr lang="en-GB" sz="1400">
              <a:latin typeface="Eras Light ITC" panose="020B0402030504020804" pitchFamily="34" charset="0"/>
            </a:endParaRPr>
          </a:p>
          <a:p>
            <a:endParaRPr lang="en-GB" sz="1400">
              <a:latin typeface="Eras Light ITC" panose="020B0402030504020804" pitchFamily="34" charset="0"/>
            </a:endParaRPr>
          </a:p>
          <a:p>
            <a:endParaRPr lang="en-GB" sz="1400">
              <a:latin typeface="Eras Light ITC" panose="020B0402030504020804" pitchFamily="34" charset="0"/>
            </a:endParaRPr>
          </a:p>
          <a:p>
            <a:endParaRPr lang="en-GB" sz="1400">
              <a:latin typeface="Eras Light ITC" panose="020B0402030504020804" pitchFamily="34" charset="0"/>
            </a:endParaRPr>
          </a:p>
          <a:p>
            <a:endParaRPr lang="en-GB" sz="1400">
              <a:latin typeface="Eras Light ITC" panose="020B0402030504020804" pitchFamily="34" charset="0"/>
            </a:endParaRPr>
          </a:p>
          <a:p>
            <a:r>
              <a:rPr lang="en-GB" sz="1400" err="1">
                <a:latin typeface="Eras Light ITC" panose="020B0402030504020804" pitchFamily="34" charset="0"/>
              </a:rPr>
              <a:t>Wordbank</a:t>
            </a:r>
            <a:r>
              <a:rPr lang="en-GB" sz="1400">
                <a:latin typeface="Eras Light ITC" panose="020B0402030504020804" pitchFamily="34" charset="0"/>
              </a:rPr>
              <a:t>: Electric, PV Cell, viable, energy, 1839, century, electrons</a:t>
            </a:r>
          </a:p>
          <a:p>
            <a:endParaRPr lang="en-GB" sz="1400">
              <a:latin typeface="Eras Light ITC" panose="020B0402030504020804" pitchFamily="34" charset="0"/>
            </a:endParaRPr>
          </a:p>
          <a:p>
            <a:r>
              <a:rPr lang="en-GB" sz="1400" b="1">
                <a:latin typeface="Eras Light ITC" panose="020B0402030504020804" pitchFamily="34" charset="0"/>
              </a:rPr>
              <a:t>Advantages:</a:t>
            </a:r>
          </a:p>
          <a:p>
            <a:endParaRPr lang="en-GB" sz="1400" b="1">
              <a:latin typeface="Eras Light ITC" panose="020B0402030504020804" pitchFamily="34" charset="0"/>
            </a:endParaRPr>
          </a:p>
          <a:p>
            <a:r>
              <a:rPr lang="en-GB" sz="1400" b="1">
                <a:latin typeface="Eras Light ITC" panose="020B0402030504020804" pitchFamily="34" charset="0"/>
              </a:rPr>
              <a:t>Disadvantages:</a:t>
            </a:r>
          </a:p>
          <a:p>
            <a:endParaRPr lang="en-GB" sz="1400" b="1">
              <a:latin typeface="Eras Light ITC" panose="020B0402030504020804" pitchFamily="34" charset="0"/>
            </a:endParaRPr>
          </a:p>
        </p:txBody>
      </p:sp>
      <p:pic>
        <p:nvPicPr>
          <p:cNvPr id="1028" name="Picture 4" descr="GCSE 1-9 Design &amp; Technology - Unit 2 - Renewable energy generation  worksheet | Teaching Resources">
            <a:extLst>
              <a:ext uri="{FF2B5EF4-FFF2-40B4-BE49-F238E27FC236}">
                <a16:creationId xmlns:a16="http://schemas.microsoft.com/office/drawing/2014/main" id="{9E1B5BEB-FCB6-42C9-B814-98E59624EFA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3691" t="35010" r="33690" b="40304"/>
          <a:stretch/>
        </p:blipFill>
        <p:spPr bwMode="auto">
          <a:xfrm>
            <a:off x="3853035" y="3674058"/>
            <a:ext cx="1785765" cy="1012548"/>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B124E953-7153-4377-813F-690270124D34}"/>
              </a:ext>
            </a:extLst>
          </p:cNvPr>
          <p:cNvSpPr txBox="1">
            <a:spLocks/>
          </p:cNvSpPr>
          <p:nvPr/>
        </p:nvSpPr>
        <p:spPr>
          <a:xfrm>
            <a:off x="133350" y="0"/>
            <a:ext cx="6953250" cy="720000"/>
          </a:xfrm>
          <a:prstGeom prst="rect">
            <a:avLst/>
          </a:prstGeom>
          <a:ln>
            <a:noFill/>
          </a:ln>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a:ln w="12700">
                  <a:solidFill>
                    <a:schemeClr val="tx1"/>
                  </a:solidFill>
                  <a:prstDash val="solid"/>
                </a:ln>
                <a:noFill/>
                <a:latin typeface="Eras Demi ITC" panose="020B0805030504020804" pitchFamily="34" charset="0"/>
              </a:rPr>
              <a:t>Renewable Energy Generation</a:t>
            </a:r>
          </a:p>
        </p:txBody>
      </p:sp>
      <p:sp>
        <p:nvSpPr>
          <p:cNvPr id="2" name="TextBox 1">
            <a:extLst>
              <a:ext uri="{FF2B5EF4-FFF2-40B4-BE49-F238E27FC236}">
                <a16:creationId xmlns:a16="http://schemas.microsoft.com/office/drawing/2014/main" id="{2E7B1FAA-E533-4272-81EB-DEA2A8A9B20F}"/>
              </a:ext>
            </a:extLst>
          </p:cNvPr>
          <p:cNvSpPr txBox="1"/>
          <p:nvPr/>
        </p:nvSpPr>
        <p:spPr>
          <a:xfrm>
            <a:off x="148340" y="720000"/>
            <a:ext cx="6096000" cy="369332"/>
          </a:xfrm>
          <a:prstGeom prst="rect">
            <a:avLst/>
          </a:prstGeom>
          <a:noFill/>
          <a:ln>
            <a:solidFill>
              <a:schemeClr val="tx1"/>
            </a:solidFill>
          </a:ln>
        </p:spPr>
        <p:txBody>
          <a:bodyPr wrap="square" rtlCol="0">
            <a:spAutoFit/>
          </a:bodyPr>
          <a:lstStyle/>
          <a:p>
            <a:r>
              <a:rPr lang="en-GB">
                <a:latin typeface="Eras Demi ITC" panose="020B0805030504020804" pitchFamily="34" charset="0"/>
              </a:rPr>
              <a:t>LI: Recognise and differentiate renewable energy</a:t>
            </a:r>
          </a:p>
        </p:txBody>
      </p:sp>
      <p:sp>
        <p:nvSpPr>
          <p:cNvPr id="4" name="TextBox 3">
            <a:extLst>
              <a:ext uri="{FF2B5EF4-FFF2-40B4-BE49-F238E27FC236}">
                <a16:creationId xmlns:a16="http://schemas.microsoft.com/office/drawing/2014/main" id="{2B9FBDFC-9A6C-4596-83E5-64E44157BC4F}"/>
              </a:ext>
            </a:extLst>
          </p:cNvPr>
          <p:cNvSpPr txBox="1"/>
          <p:nvPr/>
        </p:nvSpPr>
        <p:spPr>
          <a:xfrm>
            <a:off x="6553200" y="1423571"/>
            <a:ext cx="3124200" cy="5262979"/>
          </a:xfrm>
          <a:prstGeom prst="rect">
            <a:avLst/>
          </a:prstGeom>
          <a:noFill/>
          <a:ln>
            <a:solidFill>
              <a:schemeClr val="tx1"/>
            </a:solidFill>
          </a:ln>
        </p:spPr>
        <p:txBody>
          <a:bodyPr wrap="square" rtlCol="0">
            <a:spAutoFit/>
          </a:bodyPr>
          <a:lstStyle/>
          <a:p>
            <a:r>
              <a:rPr lang="en-GB" sz="1400" b="1">
                <a:latin typeface="Eras Light ITC" panose="020B0402030504020804" pitchFamily="34" charset="0"/>
              </a:rPr>
              <a:t>Tidal Energy:</a:t>
            </a:r>
          </a:p>
          <a:p>
            <a:endParaRPr lang="en-GB" sz="1400">
              <a:latin typeface="Eras Light ITC" panose="020B0402030504020804" pitchFamily="34" charset="0"/>
            </a:endParaRPr>
          </a:p>
          <a:p>
            <a:r>
              <a:rPr lang="en-GB" sz="1400">
                <a:latin typeface="Eras Light ITC" panose="020B0402030504020804" pitchFamily="34" charset="0"/>
              </a:rPr>
              <a:t>These rely on the movement of ………… to turn the ……………… The ………………… drive the generators which produce……………………. Investment is increasing in tidal energy and …………………………. projects are beginning to be developed</a:t>
            </a:r>
          </a:p>
          <a:p>
            <a:endParaRPr lang="en-GB" sz="1400">
              <a:latin typeface="Eras Light ITC" panose="020B0402030504020804" pitchFamily="34" charset="0"/>
            </a:endParaRPr>
          </a:p>
          <a:p>
            <a:endParaRPr lang="en-GB" sz="1400">
              <a:latin typeface="Eras Light ITC" panose="020B0402030504020804" pitchFamily="34" charset="0"/>
            </a:endParaRPr>
          </a:p>
          <a:p>
            <a:endParaRPr lang="en-GB" sz="1400">
              <a:latin typeface="Eras Light ITC" panose="020B0402030504020804" pitchFamily="34" charset="0"/>
            </a:endParaRPr>
          </a:p>
          <a:p>
            <a:endParaRPr lang="en-GB" sz="1400">
              <a:latin typeface="Eras Light ITC" panose="020B0402030504020804" pitchFamily="34" charset="0"/>
            </a:endParaRPr>
          </a:p>
          <a:p>
            <a:endParaRPr lang="en-GB" sz="1400">
              <a:latin typeface="Eras Light ITC" panose="020B0402030504020804" pitchFamily="34" charset="0"/>
            </a:endParaRPr>
          </a:p>
          <a:p>
            <a:endParaRPr lang="en-GB" sz="1400">
              <a:latin typeface="Eras Light ITC" panose="020B0402030504020804" pitchFamily="34" charset="0"/>
            </a:endParaRPr>
          </a:p>
          <a:p>
            <a:endParaRPr lang="en-GB" sz="1400">
              <a:latin typeface="Eras Light ITC" panose="020B0402030504020804" pitchFamily="34" charset="0"/>
            </a:endParaRPr>
          </a:p>
          <a:p>
            <a:endParaRPr lang="en-GB" sz="1400">
              <a:latin typeface="Eras Light ITC" panose="020B0402030504020804" pitchFamily="34" charset="0"/>
            </a:endParaRPr>
          </a:p>
          <a:p>
            <a:r>
              <a:rPr lang="en-GB" sz="1400" err="1">
                <a:latin typeface="Eras Light ITC" panose="020B0402030504020804" pitchFamily="34" charset="0"/>
              </a:rPr>
              <a:t>Wordbank</a:t>
            </a:r>
            <a:r>
              <a:rPr lang="en-GB" sz="1400">
                <a:latin typeface="Eras Light ITC" panose="020B0402030504020804" pitchFamily="34" charset="0"/>
              </a:rPr>
              <a:t>: Generators, turbines, large scale, water, electricity</a:t>
            </a:r>
          </a:p>
          <a:p>
            <a:endParaRPr lang="en-GB" sz="1400">
              <a:latin typeface="Eras Light ITC" panose="020B0402030504020804" pitchFamily="34" charset="0"/>
            </a:endParaRPr>
          </a:p>
          <a:p>
            <a:r>
              <a:rPr lang="en-GB" sz="1400" b="1">
                <a:latin typeface="Eras Light ITC" panose="020B0402030504020804" pitchFamily="34" charset="0"/>
              </a:rPr>
              <a:t>Advantages:</a:t>
            </a:r>
          </a:p>
          <a:p>
            <a:endParaRPr lang="en-GB" sz="1400" b="1">
              <a:latin typeface="Eras Light ITC" panose="020B0402030504020804" pitchFamily="34" charset="0"/>
            </a:endParaRPr>
          </a:p>
          <a:p>
            <a:r>
              <a:rPr lang="en-GB" sz="1400" b="1">
                <a:latin typeface="Eras Light ITC" panose="020B0402030504020804" pitchFamily="34" charset="0"/>
              </a:rPr>
              <a:t>Disadvantages:</a:t>
            </a:r>
          </a:p>
          <a:p>
            <a:endParaRPr lang="en-GB" sz="1400" b="1">
              <a:latin typeface="Eras Light ITC" panose="020B0402030504020804" pitchFamily="34" charset="0"/>
            </a:endParaRPr>
          </a:p>
        </p:txBody>
      </p:sp>
      <p:sp>
        <p:nvSpPr>
          <p:cNvPr id="11" name="TextBox 10">
            <a:extLst>
              <a:ext uri="{FF2B5EF4-FFF2-40B4-BE49-F238E27FC236}">
                <a16:creationId xmlns:a16="http://schemas.microsoft.com/office/drawing/2014/main" id="{EFBB5F51-8928-432B-8B00-0EA38DD8A4F4}"/>
              </a:ext>
            </a:extLst>
          </p:cNvPr>
          <p:cNvSpPr txBox="1"/>
          <p:nvPr/>
        </p:nvSpPr>
        <p:spPr>
          <a:xfrm>
            <a:off x="133350" y="1423569"/>
            <a:ext cx="3124200" cy="5262979"/>
          </a:xfrm>
          <a:prstGeom prst="rect">
            <a:avLst/>
          </a:prstGeom>
          <a:noFill/>
          <a:ln>
            <a:solidFill>
              <a:schemeClr val="tx1"/>
            </a:solidFill>
          </a:ln>
        </p:spPr>
        <p:txBody>
          <a:bodyPr wrap="square" rtlCol="0">
            <a:spAutoFit/>
          </a:bodyPr>
          <a:lstStyle/>
          <a:p>
            <a:r>
              <a:rPr lang="en-GB" sz="1400" b="1">
                <a:latin typeface="Eras Light ITC" panose="020B0402030504020804" pitchFamily="34" charset="0"/>
              </a:rPr>
              <a:t>Wind Turbines</a:t>
            </a:r>
          </a:p>
          <a:p>
            <a:endParaRPr lang="en-GB" sz="1400">
              <a:latin typeface="Eras Light ITC" panose="020B0402030504020804" pitchFamily="34" charset="0"/>
            </a:endParaRPr>
          </a:p>
          <a:p>
            <a:r>
              <a:rPr lang="en-GB" sz="1400">
                <a:latin typeface="Eras Light ITC" panose="020B0402030504020804" pitchFamily="34" charset="0"/>
              </a:rPr>
              <a:t>A relatively cheap option, wind farms are becoming a ………………….. Sight around the ……………….. They convert …………………….. energy into ………………………by using the ………………. to rotate the …………………….. Inside the wind turbine.</a:t>
            </a:r>
          </a:p>
          <a:p>
            <a:endParaRPr lang="en-GB" sz="1400">
              <a:latin typeface="Eras Light ITC" panose="020B0402030504020804" pitchFamily="34" charset="0"/>
            </a:endParaRPr>
          </a:p>
          <a:p>
            <a:endParaRPr lang="en-GB" sz="1400">
              <a:latin typeface="Eras Light ITC" panose="020B0402030504020804" pitchFamily="34" charset="0"/>
            </a:endParaRPr>
          </a:p>
          <a:p>
            <a:endParaRPr lang="en-GB" sz="1400">
              <a:latin typeface="Eras Light ITC" panose="020B0402030504020804" pitchFamily="34" charset="0"/>
            </a:endParaRPr>
          </a:p>
          <a:p>
            <a:endParaRPr lang="en-GB" sz="1400">
              <a:latin typeface="Eras Light ITC" panose="020B0402030504020804" pitchFamily="34" charset="0"/>
            </a:endParaRPr>
          </a:p>
          <a:p>
            <a:endParaRPr lang="en-GB" sz="1400">
              <a:latin typeface="Eras Light ITC" panose="020B0402030504020804" pitchFamily="34" charset="0"/>
            </a:endParaRPr>
          </a:p>
          <a:p>
            <a:endParaRPr lang="en-GB" sz="1400">
              <a:latin typeface="Eras Light ITC" panose="020B0402030504020804" pitchFamily="34" charset="0"/>
            </a:endParaRPr>
          </a:p>
          <a:p>
            <a:endParaRPr lang="en-GB" sz="1400">
              <a:latin typeface="Eras Light ITC" panose="020B0402030504020804" pitchFamily="34" charset="0"/>
            </a:endParaRPr>
          </a:p>
          <a:p>
            <a:endParaRPr lang="en-GB" sz="1400">
              <a:latin typeface="Eras Light ITC" panose="020B0402030504020804" pitchFamily="34" charset="0"/>
            </a:endParaRPr>
          </a:p>
          <a:p>
            <a:endParaRPr lang="en-GB" sz="1400">
              <a:latin typeface="Eras Light ITC" panose="020B0402030504020804" pitchFamily="34" charset="0"/>
            </a:endParaRPr>
          </a:p>
          <a:p>
            <a:r>
              <a:rPr lang="en-GB" sz="1400" err="1">
                <a:latin typeface="Eras Light ITC" panose="020B0402030504020804" pitchFamily="34" charset="0"/>
              </a:rPr>
              <a:t>Wordbank</a:t>
            </a:r>
            <a:r>
              <a:rPr lang="en-GB" sz="1400">
                <a:latin typeface="Eras Light ITC" panose="020B0402030504020804" pitchFamily="34" charset="0"/>
              </a:rPr>
              <a:t>: Generator, wind, electricity, turbines, country, common</a:t>
            </a:r>
          </a:p>
          <a:p>
            <a:endParaRPr lang="en-GB" sz="1400">
              <a:latin typeface="Eras Light ITC" panose="020B0402030504020804" pitchFamily="34" charset="0"/>
            </a:endParaRPr>
          </a:p>
          <a:p>
            <a:r>
              <a:rPr lang="en-GB" sz="1400" b="1">
                <a:latin typeface="Eras Light ITC" panose="020B0402030504020804" pitchFamily="34" charset="0"/>
              </a:rPr>
              <a:t>Advantages:</a:t>
            </a:r>
          </a:p>
          <a:p>
            <a:endParaRPr lang="en-GB" sz="1400" b="1">
              <a:latin typeface="Eras Light ITC" panose="020B0402030504020804" pitchFamily="34" charset="0"/>
            </a:endParaRPr>
          </a:p>
          <a:p>
            <a:r>
              <a:rPr lang="en-GB" sz="1400" b="1">
                <a:latin typeface="Eras Light ITC" panose="020B0402030504020804" pitchFamily="34" charset="0"/>
              </a:rPr>
              <a:t>Disadvantages:</a:t>
            </a:r>
          </a:p>
          <a:p>
            <a:endParaRPr lang="en-GB" sz="1400" b="1">
              <a:latin typeface="Eras Light ITC" panose="020B0402030504020804" pitchFamily="34" charset="0"/>
            </a:endParaRPr>
          </a:p>
        </p:txBody>
      </p:sp>
      <p:pic>
        <p:nvPicPr>
          <p:cNvPr id="1030" name="Picture 6" descr="GCSE 1-9 Design &amp; Technology - Unit 2 - Renewable energy generation  worksheet | Teaching Resources">
            <a:extLst>
              <a:ext uri="{FF2B5EF4-FFF2-40B4-BE49-F238E27FC236}">
                <a16:creationId xmlns:a16="http://schemas.microsoft.com/office/drawing/2014/main" id="{A60DC94A-DF03-4395-92F3-912931926A8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3821" r="69207" b="39908"/>
          <a:stretch/>
        </p:blipFill>
        <p:spPr bwMode="auto">
          <a:xfrm>
            <a:off x="514350" y="3429000"/>
            <a:ext cx="2147888" cy="137287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GCSE 1-9 Design &amp; Technology - Unit 2 - Renewable energy generation  worksheet | Teaching Resources">
            <a:extLst>
              <a:ext uri="{FF2B5EF4-FFF2-40B4-BE49-F238E27FC236}">
                <a16:creationId xmlns:a16="http://schemas.microsoft.com/office/drawing/2014/main" id="{7547C303-FBB3-4D3C-A3A5-2ED72062E63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7143" t="32627" b="44549"/>
          <a:stretch/>
        </p:blipFill>
        <p:spPr bwMode="auto">
          <a:xfrm>
            <a:off x="7129463" y="3602384"/>
            <a:ext cx="1971674" cy="102610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a:extLst>
              <a:ext uri="{FF2B5EF4-FFF2-40B4-BE49-F238E27FC236}">
                <a16:creationId xmlns:a16="http://schemas.microsoft.com/office/drawing/2014/main" id="{5D700E07-C211-427F-BA71-5A4B63DC788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212811" flipV="1">
            <a:off x="8720645" y="125939"/>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DFD0FB03-E3E4-409F-917E-5B9E012368AE}"/>
              </a:ext>
            </a:extLst>
          </p:cNvPr>
          <p:cNvSpPr/>
          <p:nvPr/>
        </p:nvSpPr>
        <p:spPr>
          <a:xfrm>
            <a:off x="9101137" y="487297"/>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288771081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picture containing object, propeller, bow&#10;&#10;Description automatically generated">
            <a:extLst>
              <a:ext uri="{FF2B5EF4-FFF2-40B4-BE49-F238E27FC236}">
                <a16:creationId xmlns:a16="http://schemas.microsoft.com/office/drawing/2014/main" id="{4E042CFF-9EFF-499B-8413-B6AE5CA7DE85}"/>
              </a:ext>
            </a:extLst>
          </p:cNvPr>
          <p:cNvPicPr>
            <a:picLocks noChangeAspect="1"/>
          </p:cNvPicPr>
          <p:nvPr/>
        </p:nvPicPr>
        <p:blipFill>
          <a:blip r:embed="rId2"/>
          <a:stretch>
            <a:fillRect/>
          </a:stretch>
        </p:blipFill>
        <p:spPr>
          <a:xfrm>
            <a:off x="204274" y="5359546"/>
            <a:ext cx="8294916" cy="1373989"/>
          </a:xfrm>
          <a:prstGeom prst="rect">
            <a:avLst/>
          </a:prstGeom>
        </p:spPr>
      </p:pic>
      <p:sp>
        <p:nvSpPr>
          <p:cNvPr id="5" name="TextBox 4">
            <a:extLst>
              <a:ext uri="{FF2B5EF4-FFF2-40B4-BE49-F238E27FC236}">
                <a16:creationId xmlns:a16="http://schemas.microsoft.com/office/drawing/2014/main" id="{FE5A0C33-2007-4E0F-8474-40A1B7309490}"/>
              </a:ext>
            </a:extLst>
          </p:cNvPr>
          <p:cNvSpPr txBox="1"/>
          <p:nvPr/>
        </p:nvSpPr>
        <p:spPr>
          <a:xfrm>
            <a:off x="318574" y="1249609"/>
            <a:ext cx="2424625" cy="3970318"/>
          </a:xfrm>
          <a:prstGeom prst="rect">
            <a:avLst/>
          </a:prstGeom>
          <a:noFill/>
          <a:ln>
            <a:solidFill>
              <a:schemeClr val="tx1"/>
            </a:solidFill>
          </a:ln>
        </p:spPr>
        <p:txBody>
          <a:bodyPr wrap="square">
            <a:spAutoFit/>
          </a:bodyPr>
          <a:lstStyle/>
          <a:p>
            <a:pPr fontAlgn="t"/>
            <a:r>
              <a:rPr lang="en-GB" sz="1200">
                <a:effectLst/>
                <a:latin typeface="Eras Demi ITC" panose="020B0805030504020804" pitchFamily="34" charset="0"/>
              </a:rPr>
              <a:t>Propellers can be of different shapes and sizes. They can have 2 or more blades,  Your task is to design a propeller for a wind turbine and test it using 2ddesign. Once you have mastered the art of rotating a </a:t>
            </a:r>
            <a:r>
              <a:rPr lang="en-GB" sz="1200">
                <a:solidFill>
                  <a:schemeClr val="tx1"/>
                </a:solidFill>
                <a:effectLst/>
                <a:latin typeface="Eras Demi ITC" panose="020B0805030504020804" pitchFamily="34" charset="0"/>
              </a:rPr>
              <a:t>shape</a:t>
            </a:r>
            <a:r>
              <a:rPr lang="en-GB" sz="1200">
                <a:effectLst/>
                <a:latin typeface="Eras Demi ITC" panose="020B0805030504020804" pitchFamily="34" charset="0"/>
              </a:rPr>
              <a:t> in the program, you can create a wind turbine blade that has two three, four, five or even six blades. </a:t>
            </a:r>
          </a:p>
          <a:p>
            <a:pPr fontAlgn="t"/>
            <a:r>
              <a:rPr lang="en-GB" sz="1200">
                <a:effectLst/>
                <a:latin typeface="Eras Demi ITC" panose="020B0805030504020804" pitchFamily="34" charset="0"/>
              </a:rPr>
              <a:t>Question:</a:t>
            </a:r>
          </a:p>
          <a:p>
            <a:pPr fontAlgn="t"/>
            <a:r>
              <a:rPr lang="en-GB" sz="1200">
                <a:effectLst/>
                <a:latin typeface="Eras Demi ITC" panose="020B0805030504020804" pitchFamily="34" charset="0"/>
              </a:rPr>
              <a:t>Are 6 blades more efficient than three or four?</a:t>
            </a:r>
          </a:p>
          <a:p>
            <a:pPr fontAlgn="t"/>
            <a:endParaRPr lang="en-GB" sz="1200">
              <a:effectLst/>
              <a:latin typeface="Eras Demi ITC" panose="020B0805030504020804" pitchFamily="34" charset="0"/>
            </a:endParaRPr>
          </a:p>
          <a:p>
            <a:pPr fontAlgn="t"/>
            <a:r>
              <a:rPr lang="en-GB" sz="1200">
                <a:effectLst/>
                <a:latin typeface="Eras Demi ITC" panose="020B0805030504020804" pitchFamily="34" charset="0"/>
              </a:rPr>
              <a:t>Design your propeller blades in 2dDesgin and stick your designs on this page.</a:t>
            </a:r>
          </a:p>
          <a:p>
            <a:pPr fontAlgn="t"/>
            <a:r>
              <a:rPr lang="en-GB" sz="1200">
                <a:effectLst/>
                <a:latin typeface="Eras Demi ITC" panose="020B0805030504020804" pitchFamily="34" charset="0"/>
              </a:rPr>
              <a:t>Keep one print out and stick it onto some card and test it</a:t>
            </a:r>
            <a:r>
              <a:rPr lang="en-GB" sz="1200">
                <a:effectLst/>
              </a:rPr>
              <a:t>.</a:t>
            </a:r>
          </a:p>
        </p:txBody>
      </p:sp>
      <p:sp>
        <p:nvSpPr>
          <p:cNvPr id="8" name="Title 1">
            <a:extLst>
              <a:ext uri="{FF2B5EF4-FFF2-40B4-BE49-F238E27FC236}">
                <a16:creationId xmlns:a16="http://schemas.microsoft.com/office/drawing/2014/main" id="{12A4B110-5943-49DC-86D8-D1754269C707}"/>
              </a:ext>
            </a:extLst>
          </p:cNvPr>
          <p:cNvSpPr txBox="1">
            <a:spLocks/>
          </p:cNvSpPr>
          <p:nvPr/>
        </p:nvSpPr>
        <p:spPr>
          <a:xfrm>
            <a:off x="204274" y="302211"/>
            <a:ext cx="6810038" cy="218451"/>
          </a:xfrm>
          <a:prstGeom prst="rect">
            <a:avLst/>
          </a:prstGeom>
          <a:noFill/>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a:ln w="12700">
                  <a:solidFill>
                    <a:schemeClr val="tx1"/>
                  </a:solidFill>
                  <a:prstDash val="solid"/>
                </a:ln>
                <a:noFill/>
                <a:latin typeface="Eras Demi ITC" panose="020B0805030504020804" pitchFamily="34" charset="0"/>
              </a:rPr>
              <a:t>Energy Generation &amp; Storage</a:t>
            </a:r>
          </a:p>
        </p:txBody>
      </p:sp>
      <p:sp>
        <p:nvSpPr>
          <p:cNvPr id="3" name="TextBox 2">
            <a:extLst>
              <a:ext uri="{FF2B5EF4-FFF2-40B4-BE49-F238E27FC236}">
                <a16:creationId xmlns:a16="http://schemas.microsoft.com/office/drawing/2014/main" id="{E539568E-AF4C-4019-A92E-0AAE23DB6B8B}"/>
              </a:ext>
            </a:extLst>
          </p:cNvPr>
          <p:cNvSpPr txBox="1"/>
          <p:nvPr/>
        </p:nvSpPr>
        <p:spPr>
          <a:xfrm>
            <a:off x="2971800" y="1249609"/>
            <a:ext cx="6128658" cy="3970318"/>
          </a:xfrm>
          <a:prstGeom prst="rect">
            <a:avLst/>
          </a:prstGeom>
          <a:noFill/>
          <a:ln>
            <a:solidFill>
              <a:schemeClr val="tx1"/>
            </a:solidFill>
          </a:ln>
        </p:spPr>
        <p:txBody>
          <a:bodyPr wrap="square" rtlCol="0">
            <a:spAutoFit/>
          </a:bodyPr>
          <a:lstStyle/>
          <a:p>
            <a:endParaRPr lang="en-GB"/>
          </a:p>
        </p:txBody>
      </p:sp>
      <p:sp>
        <p:nvSpPr>
          <p:cNvPr id="4" name="TextBox 3">
            <a:extLst>
              <a:ext uri="{FF2B5EF4-FFF2-40B4-BE49-F238E27FC236}">
                <a16:creationId xmlns:a16="http://schemas.microsoft.com/office/drawing/2014/main" id="{E7BD3F2A-BDA4-4B22-9AC8-FAFDFC49D0BE}"/>
              </a:ext>
            </a:extLst>
          </p:cNvPr>
          <p:cNvSpPr txBox="1"/>
          <p:nvPr/>
        </p:nvSpPr>
        <p:spPr>
          <a:xfrm>
            <a:off x="318574" y="781050"/>
            <a:ext cx="8294916" cy="369332"/>
          </a:xfrm>
          <a:prstGeom prst="rect">
            <a:avLst/>
          </a:prstGeom>
          <a:noFill/>
        </p:spPr>
        <p:txBody>
          <a:bodyPr wrap="square" rtlCol="0">
            <a:spAutoFit/>
          </a:bodyPr>
          <a:lstStyle/>
          <a:p>
            <a:r>
              <a:rPr lang="en-GB">
                <a:latin typeface="Eras Demi ITC" panose="020B0805030504020804" pitchFamily="34" charset="0"/>
              </a:rPr>
              <a:t>LI: Gain confidence in 2D Design</a:t>
            </a:r>
          </a:p>
        </p:txBody>
      </p:sp>
      <p:pic>
        <p:nvPicPr>
          <p:cNvPr id="7" name="Picture 2">
            <a:extLst>
              <a:ext uri="{FF2B5EF4-FFF2-40B4-BE49-F238E27FC236}">
                <a16:creationId xmlns:a16="http://schemas.microsoft.com/office/drawing/2014/main" id="{D6800DC4-D891-4FD8-9CD3-E96B54FA258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91767" y="3543300"/>
            <a:ext cx="880033" cy="78344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E080E25A-00A4-4889-BEBC-01BE5D64F23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212811" flipV="1">
            <a:off x="8755963" y="3965387"/>
            <a:ext cx="1146193" cy="72271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F5A07020-80E2-41E8-B058-DBE050533D3D}"/>
              </a:ext>
            </a:extLst>
          </p:cNvPr>
          <p:cNvPicPr>
            <a:picLocks noChangeAspect="1"/>
          </p:cNvPicPr>
          <p:nvPr/>
        </p:nvPicPr>
        <p:blipFill>
          <a:blip r:embed="rId5"/>
          <a:stretch>
            <a:fillRect/>
          </a:stretch>
        </p:blipFill>
        <p:spPr>
          <a:xfrm>
            <a:off x="7034746" y="4603530"/>
            <a:ext cx="2865368" cy="2578832"/>
          </a:xfrm>
          <a:prstGeom prst="rect">
            <a:avLst/>
          </a:prstGeom>
        </p:spPr>
      </p:pic>
      <p:sp>
        <p:nvSpPr>
          <p:cNvPr id="11" name="Rectangle 10">
            <a:extLst>
              <a:ext uri="{FF2B5EF4-FFF2-40B4-BE49-F238E27FC236}">
                <a16:creationId xmlns:a16="http://schemas.microsoft.com/office/drawing/2014/main" id="{43B89387-FE1E-4610-AE1C-4C37271D830B}"/>
              </a:ext>
            </a:extLst>
          </p:cNvPr>
          <p:cNvSpPr/>
          <p:nvPr/>
        </p:nvSpPr>
        <p:spPr>
          <a:xfrm>
            <a:off x="9201289" y="4295753"/>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134461926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574366F3-37B0-476A-BC6B-165BDCE2384D}"/>
              </a:ext>
            </a:extLst>
          </p:cNvPr>
          <p:cNvSpPr txBox="1">
            <a:spLocks noChangeArrowheads="1"/>
          </p:cNvSpPr>
          <p:nvPr/>
        </p:nvSpPr>
        <p:spPr bwMode="auto">
          <a:xfrm>
            <a:off x="419527" y="1658934"/>
            <a:ext cx="3661504" cy="1122112"/>
          </a:xfrm>
          <a:prstGeom prst="rect">
            <a:avLst/>
          </a:prstGeom>
          <a:noFill/>
          <a:ln w="635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Demi ITC" panose="020B0805030504020804" pitchFamily="34" charset="0"/>
              </a:rPr>
              <a:t>Nissan Leaf</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Demi ITC" panose="020B0805030504020804" pitchFamily="34" charset="0"/>
              </a:rPr>
              <a:t>Stick in your PowerPoint slide  about Nissan Leaf’s good and bad points on this page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Demi ITC" panose="020B0805030504020804" pitchFamily="34" charset="0"/>
              </a:rPr>
              <a:t>Then when you have made your advertising presentation stick the pages on here as well. </a:t>
            </a:r>
            <a:endParaRPr kumimoji="0" lang="en-US" altLang="en-US" sz="1200" b="0" i="0" u="none" strike="noStrike" cap="none" normalizeH="0" baseline="0">
              <a:ln>
                <a:noFill/>
              </a:ln>
              <a:solidFill>
                <a:schemeClr val="tx1"/>
              </a:solidFill>
              <a:effectLst/>
              <a:latin typeface="Eras Demi ITC" panose="020B0805030504020804" pitchFamily="34" charset="0"/>
            </a:endParaRPr>
          </a:p>
        </p:txBody>
      </p:sp>
      <p:sp>
        <p:nvSpPr>
          <p:cNvPr id="3" name="Rectangle 3">
            <a:extLst>
              <a:ext uri="{FF2B5EF4-FFF2-40B4-BE49-F238E27FC236}">
                <a16:creationId xmlns:a16="http://schemas.microsoft.com/office/drawing/2014/main" id="{5EF25A5D-5871-4C81-A823-852CBF185C85}"/>
              </a:ext>
            </a:extLst>
          </p:cNvPr>
          <p:cNvSpPr>
            <a:spLocks noChangeArrowheads="1"/>
          </p:cNvSpPr>
          <p:nvPr/>
        </p:nvSpPr>
        <p:spPr bwMode="auto">
          <a:xfrm>
            <a:off x="419527" y="3080822"/>
            <a:ext cx="3661504" cy="2972343"/>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4" name="Rectangle 4">
            <a:extLst>
              <a:ext uri="{FF2B5EF4-FFF2-40B4-BE49-F238E27FC236}">
                <a16:creationId xmlns:a16="http://schemas.microsoft.com/office/drawing/2014/main" id="{29A6573A-86B5-417C-ACDC-7107B9284681}"/>
              </a:ext>
            </a:extLst>
          </p:cNvPr>
          <p:cNvSpPr>
            <a:spLocks noChangeArrowheads="1"/>
          </p:cNvSpPr>
          <p:nvPr/>
        </p:nvSpPr>
        <p:spPr bwMode="auto">
          <a:xfrm>
            <a:off x="4494488" y="1525838"/>
            <a:ext cx="4658716" cy="4527327"/>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5" name="Rectangle 5">
            <a:extLst>
              <a:ext uri="{FF2B5EF4-FFF2-40B4-BE49-F238E27FC236}">
                <a16:creationId xmlns:a16="http://schemas.microsoft.com/office/drawing/2014/main" id="{B5673E8E-1920-4BA7-A670-94473BDAD73D}"/>
              </a:ext>
            </a:extLst>
          </p:cNvPr>
          <p:cNvSpPr>
            <a:spLocks noChangeArrowheads="1"/>
          </p:cNvSpPr>
          <p:nvPr/>
        </p:nvSpPr>
        <p:spPr bwMode="auto">
          <a:xfrm>
            <a:off x="6823846" y="1658934"/>
            <a:ext cx="2202596" cy="2074865"/>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6" name="Rectangle 6">
            <a:extLst>
              <a:ext uri="{FF2B5EF4-FFF2-40B4-BE49-F238E27FC236}">
                <a16:creationId xmlns:a16="http://schemas.microsoft.com/office/drawing/2014/main" id="{F1731D07-3A87-4666-AD10-20B89E860344}"/>
              </a:ext>
            </a:extLst>
          </p:cNvPr>
          <p:cNvSpPr>
            <a:spLocks noChangeArrowheads="1"/>
          </p:cNvSpPr>
          <p:nvPr/>
        </p:nvSpPr>
        <p:spPr bwMode="auto">
          <a:xfrm>
            <a:off x="6849815" y="3856049"/>
            <a:ext cx="2176627" cy="2074865"/>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7" name="Rectangle 7">
            <a:extLst>
              <a:ext uri="{FF2B5EF4-FFF2-40B4-BE49-F238E27FC236}">
                <a16:creationId xmlns:a16="http://schemas.microsoft.com/office/drawing/2014/main" id="{53EB1041-5D01-464B-8EE5-2D4884B1714B}"/>
              </a:ext>
            </a:extLst>
          </p:cNvPr>
          <p:cNvSpPr>
            <a:spLocks noChangeArrowheads="1"/>
          </p:cNvSpPr>
          <p:nvPr/>
        </p:nvSpPr>
        <p:spPr bwMode="auto">
          <a:xfrm>
            <a:off x="4621684" y="1658935"/>
            <a:ext cx="2160116" cy="2074865"/>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8" name="Rectangle 8">
            <a:extLst>
              <a:ext uri="{FF2B5EF4-FFF2-40B4-BE49-F238E27FC236}">
                <a16:creationId xmlns:a16="http://schemas.microsoft.com/office/drawing/2014/main" id="{C35A308C-DC85-4715-A860-381544A3B69F}"/>
              </a:ext>
            </a:extLst>
          </p:cNvPr>
          <p:cNvSpPr>
            <a:spLocks noChangeArrowheads="1"/>
          </p:cNvSpPr>
          <p:nvPr/>
        </p:nvSpPr>
        <p:spPr bwMode="auto">
          <a:xfrm>
            <a:off x="4600443" y="3856048"/>
            <a:ext cx="2202597" cy="2074866"/>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0" name="Title 1">
            <a:extLst>
              <a:ext uri="{FF2B5EF4-FFF2-40B4-BE49-F238E27FC236}">
                <a16:creationId xmlns:a16="http://schemas.microsoft.com/office/drawing/2014/main" id="{53A47AB7-FB41-408F-90D2-F96942AD4AE8}"/>
              </a:ext>
            </a:extLst>
          </p:cNvPr>
          <p:cNvSpPr txBox="1">
            <a:spLocks/>
          </p:cNvSpPr>
          <p:nvPr/>
        </p:nvSpPr>
        <p:spPr>
          <a:xfrm>
            <a:off x="269625" y="302035"/>
            <a:ext cx="6810038" cy="218451"/>
          </a:xfrm>
          <a:prstGeom prst="rect">
            <a:avLst/>
          </a:prstGeom>
          <a:noFill/>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a:ln w="12700">
                  <a:solidFill>
                    <a:schemeClr val="tx1"/>
                  </a:solidFill>
                  <a:prstDash val="solid"/>
                </a:ln>
                <a:noFill/>
                <a:latin typeface="Eras Demi ITC" panose="020B0805030504020804" pitchFamily="34" charset="0"/>
              </a:rPr>
              <a:t>Energy Generation &amp; Storage</a:t>
            </a:r>
          </a:p>
        </p:txBody>
      </p:sp>
      <p:pic>
        <p:nvPicPr>
          <p:cNvPr id="11" name="Picture 2">
            <a:extLst>
              <a:ext uri="{FF2B5EF4-FFF2-40B4-BE49-F238E27FC236}">
                <a16:creationId xmlns:a16="http://schemas.microsoft.com/office/drawing/2014/main" id="{58D677A7-9266-40F7-9EE1-05B8E0976FB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1212811" flipV="1">
            <a:off x="8720647" y="6119215"/>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D1A5C96A-EF8C-4777-8B87-B3CC55828983}"/>
              </a:ext>
            </a:extLst>
          </p:cNvPr>
          <p:cNvSpPr/>
          <p:nvPr/>
        </p:nvSpPr>
        <p:spPr>
          <a:xfrm>
            <a:off x="9153204" y="6480573"/>
            <a:ext cx="479618" cy="307777"/>
          </a:xfrm>
          <a:prstGeom prst="rect">
            <a:avLst/>
          </a:prstGeom>
          <a:noFill/>
        </p:spPr>
        <p:txBody>
          <a:bodyPr wrap="none" lIns="91440" tIns="45720" rIns="91440" bIns="45720">
            <a:spAutoFit/>
          </a:bodyPr>
          <a:lstStyle/>
          <a:p>
            <a:pPr algn="ctr"/>
            <a:r>
              <a:rPr lang="en-US" sz="14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415512991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251376" y="278345"/>
            <a:ext cx="5220835" cy="241898"/>
          </a:xfrm>
          <a:prstGeom prst="rect">
            <a:avLst/>
          </a:prstGeom>
          <a:noFill/>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a:ln w="12700">
                  <a:solidFill>
                    <a:schemeClr val="tx1"/>
                  </a:solidFill>
                  <a:prstDash val="solid"/>
                </a:ln>
                <a:noFill/>
                <a:latin typeface="Eras Demi ITC" panose="020B0805030504020804" pitchFamily="34" charset="0"/>
              </a:rPr>
              <a:t>Evaluation</a:t>
            </a:r>
          </a:p>
        </p:txBody>
      </p:sp>
      <p:sp>
        <p:nvSpPr>
          <p:cNvPr id="10" name="Rectangle 9"/>
          <p:cNvSpPr/>
          <p:nvPr/>
        </p:nvSpPr>
        <p:spPr>
          <a:xfrm>
            <a:off x="274176" y="2665285"/>
            <a:ext cx="5913538" cy="412134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n>
                  <a:solidFill>
                    <a:schemeClr val="tx1"/>
                  </a:solidFill>
                </a:ln>
                <a:noFill/>
              </a:rPr>
              <a:t>Your Image Here</a:t>
            </a:r>
          </a:p>
          <a:p>
            <a:pPr algn="ctr"/>
            <a:endParaRPr lang="en-GB">
              <a:ln>
                <a:solidFill>
                  <a:schemeClr val="tx1"/>
                </a:solidFill>
              </a:ln>
              <a:noFill/>
            </a:endParaRPr>
          </a:p>
          <a:p>
            <a:pPr algn="ctr"/>
            <a:endParaRPr lang="en-GB">
              <a:ln>
                <a:solidFill>
                  <a:schemeClr val="tx1"/>
                </a:solidFill>
              </a:ln>
              <a:noFill/>
            </a:endParaRPr>
          </a:p>
          <a:p>
            <a:pPr algn="ctr"/>
            <a:endParaRPr lang="en-GB">
              <a:ln>
                <a:solidFill>
                  <a:schemeClr val="tx1"/>
                </a:solidFill>
              </a:ln>
              <a:noFill/>
            </a:endParaRPr>
          </a:p>
          <a:p>
            <a:pPr algn="ctr"/>
            <a:endParaRPr lang="en-GB">
              <a:ln>
                <a:solidFill>
                  <a:schemeClr val="tx1"/>
                </a:solidFill>
              </a:ln>
              <a:noFill/>
            </a:endParaRPr>
          </a:p>
          <a:p>
            <a:pPr algn="ctr"/>
            <a:endParaRPr lang="en-GB">
              <a:ln>
                <a:solidFill>
                  <a:schemeClr val="tx1"/>
                </a:solidFill>
              </a:ln>
              <a:noFill/>
            </a:endParaRPr>
          </a:p>
          <a:p>
            <a:pPr algn="ctr"/>
            <a:endParaRPr lang="en-GB">
              <a:ln>
                <a:solidFill>
                  <a:schemeClr val="tx1"/>
                </a:solidFill>
              </a:ln>
              <a:noFill/>
            </a:endParaRPr>
          </a:p>
          <a:p>
            <a:pPr algn="ctr"/>
            <a:endParaRPr lang="en-GB">
              <a:ln>
                <a:solidFill>
                  <a:schemeClr val="tx1"/>
                </a:solidFill>
              </a:ln>
              <a:noFill/>
            </a:endParaRPr>
          </a:p>
        </p:txBody>
      </p:sp>
      <p:grpSp>
        <p:nvGrpSpPr>
          <p:cNvPr id="8" name="Group 7">
            <a:extLst>
              <a:ext uri="{FF2B5EF4-FFF2-40B4-BE49-F238E27FC236}">
                <a16:creationId xmlns:a16="http://schemas.microsoft.com/office/drawing/2014/main" id="{1E844D57-086C-413E-8A51-876CFD292F6B}"/>
              </a:ext>
            </a:extLst>
          </p:cNvPr>
          <p:cNvGrpSpPr/>
          <p:nvPr/>
        </p:nvGrpSpPr>
        <p:grpSpPr>
          <a:xfrm>
            <a:off x="7059891" y="4677499"/>
            <a:ext cx="2770816" cy="2111623"/>
            <a:chOff x="52557" y="2950585"/>
            <a:chExt cx="2770816" cy="2111623"/>
          </a:xfrm>
        </p:grpSpPr>
        <p:grpSp>
          <p:nvGrpSpPr>
            <p:cNvPr id="9" name="Group 8">
              <a:extLst>
                <a:ext uri="{FF2B5EF4-FFF2-40B4-BE49-F238E27FC236}">
                  <a16:creationId xmlns:a16="http://schemas.microsoft.com/office/drawing/2014/main" id="{2ACFF648-269A-44B9-9365-3BE9C15A3783}"/>
                </a:ext>
              </a:extLst>
            </p:cNvPr>
            <p:cNvGrpSpPr/>
            <p:nvPr/>
          </p:nvGrpSpPr>
          <p:grpSpPr>
            <a:xfrm>
              <a:off x="52557" y="2950585"/>
              <a:ext cx="2770816" cy="2111623"/>
              <a:chOff x="21945" y="3104964"/>
              <a:chExt cx="2611394" cy="2088232"/>
            </a:xfrm>
          </p:grpSpPr>
          <p:sp>
            <p:nvSpPr>
              <p:cNvPr id="12" name="Rectangle 11">
                <a:extLst>
                  <a:ext uri="{FF2B5EF4-FFF2-40B4-BE49-F238E27FC236}">
                    <a16:creationId xmlns:a16="http://schemas.microsoft.com/office/drawing/2014/main" id="{A308F19B-9C6C-49AE-BC44-C1E6CEDD3155}"/>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14" name="TextBox 13">
                <a:extLst>
                  <a:ext uri="{FF2B5EF4-FFF2-40B4-BE49-F238E27FC236}">
                    <a16:creationId xmlns:a16="http://schemas.microsoft.com/office/drawing/2014/main" id="{2EFCF9FB-251B-47D1-AFD6-4404BE5B4E27}"/>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Evaluation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16" name="Rectangle 15">
                <a:extLst>
                  <a:ext uri="{FF2B5EF4-FFF2-40B4-BE49-F238E27FC236}">
                    <a16:creationId xmlns:a16="http://schemas.microsoft.com/office/drawing/2014/main" id="{942BA1F6-60B4-460C-8E30-AD3614EB0A31}"/>
                  </a:ext>
                </a:extLst>
              </p:cNvPr>
              <p:cNvSpPr/>
              <p:nvPr/>
            </p:nvSpPr>
            <p:spPr>
              <a:xfrm>
                <a:off x="2314821" y="3405485"/>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E3343C9E-D8D2-4967-8DE9-FE80B7D6FC20}"/>
                  </a:ext>
                </a:extLst>
              </p:cNvPr>
              <p:cNvSpPr/>
              <p:nvPr/>
            </p:nvSpPr>
            <p:spPr>
              <a:xfrm>
                <a:off x="2314820" y="4091044"/>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5547C49B-EB2C-4955-9612-B4604F0697C4}"/>
                  </a:ext>
                </a:extLst>
              </p:cNvPr>
              <p:cNvSpPr/>
              <p:nvPr/>
            </p:nvSpPr>
            <p:spPr>
              <a:xfrm>
                <a:off x="2314820" y="3762407"/>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1" name="Picture 5" descr="C:\Users\David\AppData\Local\Microsoft\Windows\INetCache\IE\XJVJXHFD\green-steps[1].png">
              <a:extLst>
                <a:ext uri="{FF2B5EF4-FFF2-40B4-BE49-F238E27FC236}">
                  <a16:creationId xmlns:a16="http://schemas.microsoft.com/office/drawing/2014/main" id="{DB9CC00F-A9DB-44DA-9787-D41B2EA43257}"/>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121351" y="4576012"/>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19" name="TextBox 18">
            <a:extLst>
              <a:ext uri="{FF2B5EF4-FFF2-40B4-BE49-F238E27FC236}">
                <a16:creationId xmlns:a16="http://schemas.microsoft.com/office/drawing/2014/main" id="{97B0B7BC-D718-4ED1-8474-00D4BFE17EB3}"/>
              </a:ext>
            </a:extLst>
          </p:cNvPr>
          <p:cNvSpPr txBox="1"/>
          <p:nvPr/>
        </p:nvSpPr>
        <p:spPr>
          <a:xfrm>
            <a:off x="6899848" y="5873334"/>
            <a:ext cx="944938" cy="464423"/>
          </a:xfrm>
          <a:prstGeom prst="rect">
            <a:avLst/>
          </a:prstGeom>
          <a:noFill/>
        </p:spPr>
        <p:txBody>
          <a:bodyPr wrap="square">
            <a:spAutoFit/>
          </a:bodyPr>
          <a:lstStyle/>
          <a:p>
            <a:pPr marL="0" marR="0" indent="0" algn="ctr">
              <a:lnSpc>
                <a:spcPct val="119000"/>
              </a:lnSpc>
              <a:spcBef>
                <a:spcPts val="0"/>
              </a:spcBef>
              <a:spcAft>
                <a:spcPts val="0"/>
              </a:spcAft>
            </a:pPr>
            <a:r>
              <a:rPr lang="en-GB" sz="1050" b="1" i="1" kern="1400">
                <a:ln>
                  <a:noFill/>
                </a:ln>
                <a:effectLst/>
                <a:latin typeface="Calibri" panose="020F0502020204030204" pitchFamily="34" charset="0"/>
              </a:rPr>
              <a:t>Next </a:t>
            </a:r>
          </a:p>
          <a:p>
            <a:pPr marL="0" marR="0" indent="0" algn="ctr">
              <a:lnSpc>
                <a:spcPct val="119000"/>
              </a:lnSpc>
              <a:spcBef>
                <a:spcPts val="0"/>
              </a:spcBef>
              <a:spcAft>
                <a:spcPts val="0"/>
              </a:spcAft>
            </a:pPr>
            <a:r>
              <a:rPr lang="en-GB" sz="1050" b="1" i="1" kern="1400">
                <a:ln>
                  <a:noFill/>
                </a:ln>
                <a:effectLst/>
                <a:latin typeface="Calibri" panose="020F0502020204030204" pitchFamily="34" charset="0"/>
              </a:rPr>
              <a:t>Steps…</a:t>
            </a:r>
            <a:endParaRPr lang="en-GB" sz="3600" kern="1400">
              <a:ln>
                <a:noFill/>
              </a:ln>
              <a:effectLst/>
              <a:latin typeface="Calibri" panose="020F0502020204030204" pitchFamily="34" charset="0"/>
            </a:endParaRPr>
          </a:p>
        </p:txBody>
      </p:sp>
      <p:sp>
        <p:nvSpPr>
          <p:cNvPr id="20" name="TextBox 19">
            <a:extLst>
              <a:ext uri="{FF2B5EF4-FFF2-40B4-BE49-F238E27FC236}">
                <a16:creationId xmlns:a16="http://schemas.microsoft.com/office/drawing/2014/main" id="{EE892D1D-26F3-4A05-AB94-94B59A68C352}"/>
              </a:ext>
            </a:extLst>
          </p:cNvPr>
          <p:cNvSpPr txBox="1"/>
          <p:nvPr/>
        </p:nvSpPr>
        <p:spPr>
          <a:xfrm>
            <a:off x="7111081" y="4826310"/>
            <a:ext cx="2485633" cy="1231106"/>
          </a:xfrm>
          <a:prstGeom prst="rect">
            <a:avLst/>
          </a:prstGeom>
          <a:noFill/>
        </p:spPr>
        <p:txBody>
          <a:bodyPr wrap="square" rtlCol="0">
            <a:spAutoFit/>
          </a:bodyPr>
          <a:lstStyle/>
          <a:p>
            <a:pPr marL="171450" indent="-171450">
              <a:buFont typeface="Arial" panose="020B0604020202020204" pitchFamily="34" charset="0"/>
              <a:buChar char="•"/>
            </a:pPr>
            <a:endParaRPr lang="en-GB" altLang="en-US" sz="600">
              <a:latin typeface="Calibri" pitchFamily="34" charset="0"/>
            </a:endParaRPr>
          </a:p>
          <a:p>
            <a:pPr marL="92075" indent="-92075">
              <a:buFont typeface="Arial" panose="020B0604020202020204" pitchFamily="34" charset="0"/>
              <a:buChar char="•"/>
            </a:pPr>
            <a:r>
              <a:rPr lang="en-GB" altLang="en-US" sz="800">
                <a:latin typeface="Calibri" pitchFamily="34" charset="0"/>
              </a:rPr>
              <a:t>You have </a:t>
            </a:r>
            <a:r>
              <a:rPr lang="en-GB" altLang="en-US" sz="800" b="1">
                <a:latin typeface="Calibri" pitchFamily="34" charset="0"/>
              </a:rPr>
              <a:t>tested, evaluated </a:t>
            </a:r>
            <a:r>
              <a:rPr lang="en-GB" altLang="en-US" sz="800">
                <a:latin typeface="Calibri" pitchFamily="34" charset="0"/>
              </a:rPr>
              <a:t>and </a:t>
            </a:r>
            <a:r>
              <a:rPr lang="en-GB" altLang="en-US" sz="800" b="1">
                <a:latin typeface="Calibri" pitchFamily="34" charset="0"/>
              </a:rPr>
              <a:t>refined</a:t>
            </a:r>
            <a:r>
              <a:rPr lang="en-GB" altLang="en-US" sz="800">
                <a:latin typeface="Calibri" pitchFamily="34" charset="0"/>
              </a:rPr>
              <a:t> or </a:t>
            </a:r>
            <a:r>
              <a:rPr lang="en-GB" altLang="en-US" sz="800" b="1">
                <a:latin typeface="Calibri" pitchFamily="34" charset="0"/>
              </a:rPr>
              <a:t>developed</a:t>
            </a:r>
            <a:r>
              <a:rPr lang="en-GB" altLang="en-US" sz="800">
                <a:latin typeface="Calibri" pitchFamily="34" charset="0"/>
              </a:rPr>
              <a:t> your ideas against your </a:t>
            </a:r>
            <a:r>
              <a:rPr lang="en-GB" altLang="en-US" sz="800" b="1">
                <a:latin typeface="Calibri" pitchFamily="34" charset="0"/>
              </a:rPr>
              <a:t>specification.</a:t>
            </a:r>
          </a:p>
          <a:p>
            <a:pPr marL="92075" indent="-92075">
              <a:buFont typeface="Arial" panose="020B0604020202020204" pitchFamily="34" charset="0"/>
              <a:buChar char="•"/>
            </a:pPr>
            <a:endParaRPr lang="en-GB" altLang="en-US" sz="600">
              <a:latin typeface="Calibri" pitchFamily="34" charset="0"/>
            </a:endParaRPr>
          </a:p>
          <a:p>
            <a:pPr marL="92075" indent="-92075">
              <a:buFont typeface="Arial" panose="020B0604020202020204" pitchFamily="34" charset="0"/>
              <a:buChar char="•"/>
            </a:pPr>
            <a:r>
              <a:rPr lang="en-GB" altLang="en-US" sz="800">
                <a:latin typeface="Calibri" pitchFamily="34" charset="0"/>
              </a:rPr>
              <a:t>You have </a:t>
            </a:r>
            <a:r>
              <a:rPr lang="en-GB" altLang="en-US" sz="800" b="1">
                <a:latin typeface="Calibri" pitchFamily="34" charset="0"/>
              </a:rPr>
              <a:t>evaluated</a:t>
            </a:r>
            <a:r>
              <a:rPr lang="en-GB" altLang="en-US" sz="800">
                <a:latin typeface="Calibri" pitchFamily="34" charset="0"/>
              </a:rPr>
              <a:t> and </a:t>
            </a:r>
            <a:r>
              <a:rPr lang="en-GB" altLang="en-US" sz="800" b="1">
                <a:latin typeface="Calibri" pitchFamily="34" charset="0"/>
              </a:rPr>
              <a:t>refined</a:t>
            </a:r>
            <a:r>
              <a:rPr lang="en-GB" altLang="en-US" sz="800">
                <a:latin typeface="Calibri" pitchFamily="34" charset="0"/>
              </a:rPr>
              <a:t> your ideas against your </a:t>
            </a:r>
            <a:r>
              <a:rPr lang="en-GB" altLang="en-US" sz="800" b="1">
                <a:latin typeface="Calibri" pitchFamily="34" charset="0"/>
              </a:rPr>
              <a:t>specification</a:t>
            </a:r>
            <a:r>
              <a:rPr lang="en-GB" altLang="en-US" sz="800">
                <a:latin typeface="Calibri" pitchFamily="34" charset="0"/>
              </a:rPr>
              <a:t>.</a:t>
            </a:r>
          </a:p>
          <a:p>
            <a:pPr marL="92075" indent="-92075">
              <a:buFont typeface="Arial" panose="020B0604020202020204" pitchFamily="34" charset="0"/>
              <a:buChar char="•"/>
            </a:pPr>
            <a:endParaRPr lang="en-GB" altLang="en-US" sz="600">
              <a:latin typeface="Calibri" pitchFamily="34" charset="0"/>
            </a:endParaRPr>
          </a:p>
          <a:p>
            <a:pPr marL="92075" indent="-92075">
              <a:buFont typeface="Arial" panose="020B0604020202020204" pitchFamily="34" charset="0"/>
              <a:buChar char="•"/>
            </a:pPr>
            <a:r>
              <a:rPr lang="en-GB" altLang="en-US" sz="800">
                <a:latin typeface="Calibri" pitchFamily="34" charset="0"/>
              </a:rPr>
              <a:t>You have </a:t>
            </a:r>
            <a:r>
              <a:rPr lang="en-GB" altLang="en-US" sz="800" b="1">
                <a:latin typeface="Calibri" pitchFamily="34" charset="0"/>
              </a:rPr>
              <a:t>evaluated</a:t>
            </a:r>
            <a:r>
              <a:rPr lang="en-GB" altLang="en-US" sz="800">
                <a:latin typeface="Calibri" pitchFamily="34" charset="0"/>
              </a:rPr>
              <a:t> your ideas against your </a:t>
            </a:r>
            <a:r>
              <a:rPr lang="en-GB" altLang="en-US" sz="800" b="1">
                <a:latin typeface="Calibri" pitchFamily="34" charset="0"/>
              </a:rPr>
              <a:t>specification.</a:t>
            </a:r>
          </a:p>
          <a:p>
            <a:pPr algn="just"/>
            <a:endParaRPr lang="en-GB" altLang="en-US" sz="800">
              <a:latin typeface="Calibri" pitchFamily="34" charset="0"/>
            </a:endParaRPr>
          </a:p>
        </p:txBody>
      </p:sp>
      <p:sp>
        <p:nvSpPr>
          <p:cNvPr id="21" name="TextBox 20">
            <a:extLst>
              <a:ext uri="{FF2B5EF4-FFF2-40B4-BE49-F238E27FC236}">
                <a16:creationId xmlns:a16="http://schemas.microsoft.com/office/drawing/2014/main" id="{072BAE08-002F-443D-A1DB-225360052D4B}"/>
              </a:ext>
            </a:extLst>
          </p:cNvPr>
          <p:cNvSpPr txBox="1"/>
          <p:nvPr/>
        </p:nvSpPr>
        <p:spPr>
          <a:xfrm>
            <a:off x="7629997" y="5929618"/>
            <a:ext cx="2276003" cy="1389676"/>
          </a:xfrm>
          <a:prstGeom prst="rect">
            <a:avLst/>
          </a:prstGeom>
          <a:noFill/>
        </p:spPr>
        <p:txBody>
          <a:bodyPr wrap="square">
            <a:spAutoFit/>
          </a:bodyPr>
          <a:lstStyle/>
          <a:p>
            <a:pPr marL="0" marR="0" indent="0" algn="l">
              <a:lnSpc>
                <a:spcPct val="119000"/>
              </a:lnSpc>
              <a:spcBef>
                <a:spcPts val="0"/>
              </a:spcBef>
              <a:spcAft>
                <a:spcPts val="600"/>
              </a:spcAft>
            </a:pPr>
            <a:r>
              <a:rPr lang="en-GB" sz="800" b="1" i="1" kern="1400">
                <a:ln>
                  <a:noFill/>
                </a:ln>
                <a:effectLst/>
                <a:latin typeface="Calibri" panose="020F0502020204030204" pitchFamily="34" charset="0"/>
              </a:rPr>
              <a:t>*Use  more technical detail in identifying what you have learnt (WWW/EBI) e.g. tools, processes  and equipment</a:t>
            </a:r>
            <a:endParaRPr lang="en-GB" sz="2400" b="1" i="1" kern="1400">
              <a:ln>
                <a:noFill/>
              </a:ln>
              <a:effectLst/>
              <a:latin typeface="Calibri" panose="020F0502020204030204" pitchFamily="34" charset="0"/>
            </a:endParaRPr>
          </a:p>
          <a:p>
            <a:pPr marL="0" marR="0" indent="0" algn="l">
              <a:lnSpc>
                <a:spcPct val="119000"/>
              </a:lnSpc>
              <a:spcBef>
                <a:spcPts val="0"/>
              </a:spcBef>
              <a:spcAft>
                <a:spcPts val="600"/>
              </a:spcAft>
            </a:pPr>
            <a:r>
              <a:rPr lang="en-GB" sz="800" b="1" i="1" kern="1400">
                <a:ln>
                  <a:noFill/>
                </a:ln>
                <a:effectLst/>
                <a:latin typeface="Calibri" panose="020F0502020204030204" pitchFamily="34" charset="0"/>
              </a:rPr>
              <a:t>*Take a photograph of your work to show what you have made</a:t>
            </a:r>
            <a:endParaRPr lang="en-GB" sz="2400" b="1" i="1" kern="1400">
              <a:ln>
                <a:noFill/>
              </a:ln>
              <a:effectLst/>
              <a:latin typeface="Calibri" panose="020F0502020204030204" pitchFamily="34" charset="0"/>
            </a:endParaRPr>
          </a:p>
          <a:p>
            <a:pPr marL="0" marR="0" indent="0" algn="l">
              <a:lnSpc>
                <a:spcPct val="119000"/>
              </a:lnSpc>
              <a:spcBef>
                <a:spcPts val="0"/>
              </a:spcBef>
              <a:spcAft>
                <a:spcPts val="600"/>
              </a:spcAft>
            </a:pPr>
            <a:r>
              <a:rPr lang="en-GB" sz="2400" kern="1400">
                <a:ln>
                  <a:noFill/>
                </a:ln>
                <a:solidFill>
                  <a:srgbClr val="000000"/>
                </a:solidFill>
                <a:effectLst/>
                <a:latin typeface="Calibri" panose="020F0502020204030204" pitchFamily="34" charset="0"/>
              </a:rPr>
              <a:t> </a:t>
            </a:r>
          </a:p>
        </p:txBody>
      </p:sp>
      <p:sp>
        <p:nvSpPr>
          <p:cNvPr id="2" name="TextBox 1">
            <a:extLst>
              <a:ext uri="{FF2B5EF4-FFF2-40B4-BE49-F238E27FC236}">
                <a16:creationId xmlns:a16="http://schemas.microsoft.com/office/drawing/2014/main" id="{6F6CD70E-7845-40B3-84BC-0474713969DD}"/>
              </a:ext>
            </a:extLst>
          </p:cNvPr>
          <p:cNvSpPr txBox="1"/>
          <p:nvPr/>
        </p:nvSpPr>
        <p:spPr>
          <a:xfrm>
            <a:off x="2613587" y="241960"/>
            <a:ext cx="3584419" cy="338554"/>
          </a:xfrm>
          <a:prstGeom prst="rect">
            <a:avLst/>
          </a:prstGeom>
          <a:noFill/>
          <a:ln>
            <a:solidFill>
              <a:schemeClr val="tx1"/>
            </a:solidFill>
          </a:ln>
        </p:spPr>
        <p:txBody>
          <a:bodyPr wrap="square" rtlCol="0">
            <a:spAutoFit/>
          </a:bodyPr>
          <a:lstStyle/>
          <a:p>
            <a:r>
              <a:rPr lang="en-GB" sz="1600" b="1">
                <a:latin typeface="Eras Light ITC" panose="020B0402030504020804" pitchFamily="34" charset="0"/>
              </a:rPr>
              <a:t>LI: Reflect on entire project and evaluate</a:t>
            </a:r>
          </a:p>
        </p:txBody>
      </p:sp>
      <p:sp>
        <p:nvSpPr>
          <p:cNvPr id="3" name="Oval 2">
            <a:extLst>
              <a:ext uri="{FF2B5EF4-FFF2-40B4-BE49-F238E27FC236}">
                <a16:creationId xmlns:a16="http://schemas.microsoft.com/office/drawing/2014/main" id="{44EAED78-FBB8-4C8A-BC0D-4C3443AE72A3}"/>
              </a:ext>
            </a:extLst>
          </p:cNvPr>
          <p:cNvSpPr/>
          <p:nvPr/>
        </p:nvSpPr>
        <p:spPr>
          <a:xfrm>
            <a:off x="8407939" y="0"/>
            <a:ext cx="1422768" cy="169459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TextBox 85">
            <a:extLst>
              <a:ext uri="{FF2B5EF4-FFF2-40B4-BE49-F238E27FC236}">
                <a16:creationId xmlns:a16="http://schemas.microsoft.com/office/drawing/2014/main" id="{346D806E-D5E3-4F12-A8A0-472D7F87F15C}"/>
              </a:ext>
            </a:extLst>
          </p:cNvPr>
          <p:cNvSpPr txBox="1"/>
          <p:nvPr/>
        </p:nvSpPr>
        <p:spPr>
          <a:xfrm>
            <a:off x="6278997" y="159883"/>
            <a:ext cx="3551710" cy="4438395"/>
          </a:xfrm>
          <a:prstGeom prst="rect">
            <a:avLst/>
          </a:prstGeom>
          <a:noFill/>
          <a:ln>
            <a:solidFill>
              <a:schemeClr val="tx1"/>
            </a:solidFill>
          </a:ln>
        </p:spPr>
        <p:txBody>
          <a:bodyPr wrap="square">
            <a:spAutoFit/>
          </a:bodyPr>
          <a:lstStyle/>
          <a:p>
            <a:pPr marL="0" marR="0" indent="0">
              <a:lnSpc>
                <a:spcPct val="119000"/>
              </a:lnSpc>
              <a:spcBef>
                <a:spcPts val="0"/>
              </a:spcBef>
              <a:spcAft>
                <a:spcPts val="600"/>
              </a:spcAft>
            </a:pPr>
            <a:r>
              <a:rPr lang="en-GB" sz="1200" kern="1400">
                <a:ln>
                  <a:noFill/>
                </a:ln>
                <a:solidFill>
                  <a:srgbClr val="000000"/>
                </a:solidFill>
                <a:effectLst/>
                <a:latin typeface="Eras Demi ITC" panose="020B0805030504020804" pitchFamily="34" charset="0"/>
              </a:rPr>
              <a:t>Propeller length:</a:t>
            </a:r>
          </a:p>
          <a:p>
            <a:pPr marL="0" marR="0" indent="0">
              <a:lnSpc>
                <a:spcPct val="119000"/>
              </a:lnSpc>
              <a:spcBef>
                <a:spcPts val="0"/>
              </a:spcBef>
              <a:spcAft>
                <a:spcPts val="600"/>
              </a:spcAft>
            </a:pPr>
            <a:r>
              <a:rPr lang="en-GB" sz="1200" kern="1400">
                <a:ln>
                  <a:noFill/>
                </a:ln>
                <a:solidFill>
                  <a:srgbClr val="000000"/>
                </a:solidFill>
                <a:effectLst/>
                <a:latin typeface="Eras Demi ITC" panose="020B0805030504020804" pitchFamily="34" charset="0"/>
              </a:rPr>
              <a:t>Propeller width at widest point:</a:t>
            </a:r>
          </a:p>
          <a:p>
            <a:pPr marL="0" marR="0" indent="0">
              <a:lnSpc>
                <a:spcPct val="119000"/>
              </a:lnSpc>
              <a:spcBef>
                <a:spcPts val="0"/>
              </a:spcBef>
              <a:spcAft>
                <a:spcPts val="600"/>
              </a:spcAft>
            </a:pPr>
            <a:r>
              <a:rPr lang="en-GB" sz="1200" kern="1400">
                <a:ln>
                  <a:noFill/>
                </a:ln>
                <a:solidFill>
                  <a:srgbClr val="000000"/>
                </a:solidFill>
                <a:effectLst/>
                <a:latin typeface="Eras Demi ITC" panose="020B0805030504020804" pitchFamily="34" charset="0"/>
              </a:rPr>
              <a:t>Number of blades:</a:t>
            </a:r>
          </a:p>
          <a:p>
            <a:pPr marL="0" marR="0" indent="0">
              <a:lnSpc>
                <a:spcPct val="119000"/>
              </a:lnSpc>
              <a:spcBef>
                <a:spcPts val="0"/>
              </a:spcBef>
              <a:spcAft>
                <a:spcPts val="600"/>
              </a:spcAft>
            </a:pPr>
            <a:r>
              <a:rPr lang="en-GB" sz="1200" kern="1400">
                <a:ln>
                  <a:noFill/>
                </a:ln>
                <a:solidFill>
                  <a:srgbClr val="000000"/>
                </a:solidFill>
                <a:effectLst/>
                <a:latin typeface="Eras Demi ITC" panose="020B0805030504020804" pitchFamily="34" charset="0"/>
              </a:rPr>
              <a:t>Rate your accuracy in making your blade out of 10:</a:t>
            </a:r>
          </a:p>
          <a:p>
            <a:pPr marL="0" marR="0" indent="0">
              <a:lnSpc>
                <a:spcPct val="119000"/>
              </a:lnSpc>
              <a:spcBef>
                <a:spcPts val="0"/>
              </a:spcBef>
              <a:spcAft>
                <a:spcPts val="600"/>
              </a:spcAft>
            </a:pPr>
            <a:r>
              <a:rPr lang="en-GB" sz="1200" kern="1400">
                <a:ln>
                  <a:noFill/>
                </a:ln>
                <a:solidFill>
                  <a:srgbClr val="000000"/>
                </a:solidFill>
                <a:effectLst/>
                <a:latin typeface="Eras Demi ITC" panose="020B0805030504020804" pitchFamily="34" charset="0"/>
              </a:rPr>
              <a:t>Name your testing group:</a:t>
            </a:r>
          </a:p>
          <a:p>
            <a:pPr marL="0" marR="0" indent="0">
              <a:lnSpc>
                <a:spcPct val="119000"/>
              </a:lnSpc>
              <a:spcBef>
                <a:spcPts val="0"/>
              </a:spcBef>
              <a:spcAft>
                <a:spcPts val="600"/>
              </a:spcAft>
            </a:pPr>
            <a:r>
              <a:rPr lang="en-GB" sz="1200" kern="1400">
                <a:ln>
                  <a:noFill/>
                </a:ln>
                <a:solidFill>
                  <a:srgbClr val="000000"/>
                </a:solidFill>
                <a:effectLst/>
                <a:latin typeface="Eras Demi ITC" panose="020B0805030504020804" pitchFamily="34" charset="0"/>
              </a:rPr>
              <a:t> </a:t>
            </a:r>
          </a:p>
          <a:p>
            <a:pPr marL="0" marR="0" indent="0">
              <a:lnSpc>
                <a:spcPct val="119000"/>
              </a:lnSpc>
              <a:spcBef>
                <a:spcPts val="0"/>
              </a:spcBef>
              <a:spcAft>
                <a:spcPts val="600"/>
              </a:spcAft>
            </a:pPr>
            <a:r>
              <a:rPr lang="en-GB" sz="1200" kern="1400">
                <a:ln>
                  <a:noFill/>
                </a:ln>
                <a:solidFill>
                  <a:srgbClr val="000000"/>
                </a:solidFill>
                <a:effectLst/>
                <a:latin typeface="Eras Demi ITC" panose="020B0805030504020804" pitchFamily="34" charset="0"/>
              </a:rPr>
              <a:t>Record the length of time your propeller spins when left to idle:</a:t>
            </a:r>
          </a:p>
          <a:p>
            <a:pPr marL="0" marR="0" indent="0">
              <a:lnSpc>
                <a:spcPct val="119000"/>
              </a:lnSpc>
              <a:spcBef>
                <a:spcPts val="0"/>
              </a:spcBef>
              <a:spcAft>
                <a:spcPts val="600"/>
              </a:spcAft>
            </a:pPr>
            <a:r>
              <a:rPr lang="en-GB" sz="1200" kern="1400">
                <a:ln>
                  <a:noFill/>
                </a:ln>
                <a:solidFill>
                  <a:srgbClr val="000000"/>
                </a:solidFill>
                <a:effectLst/>
                <a:latin typeface="Eras Demi ITC" panose="020B0805030504020804" pitchFamily="34" charset="0"/>
              </a:rPr>
              <a:t>Count the number of times the propeller spins in a minute when:</a:t>
            </a:r>
          </a:p>
          <a:p>
            <a:pPr marL="0" marR="0" indent="0">
              <a:lnSpc>
                <a:spcPct val="119000"/>
              </a:lnSpc>
              <a:spcBef>
                <a:spcPts val="0"/>
              </a:spcBef>
              <a:spcAft>
                <a:spcPts val="600"/>
              </a:spcAft>
            </a:pPr>
            <a:r>
              <a:rPr lang="en-GB" sz="1200" kern="1400">
                <a:ln>
                  <a:noFill/>
                </a:ln>
                <a:solidFill>
                  <a:srgbClr val="000000"/>
                </a:solidFill>
                <a:effectLst/>
                <a:latin typeface="Eras Demi ITC" panose="020B0805030504020804" pitchFamily="34" charset="0"/>
              </a:rPr>
              <a:t>Placed 30cm from blower:</a:t>
            </a:r>
          </a:p>
          <a:p>
            <a:pPr marL="0" marR="0" indent="0">
              <a:lnSpc>
                <a:spcPct val="119000"/>
              </a:lnSpc>
              <a:spcBef>
                <a:spcPts val="0"/>
              </a:spcBef>
              <a:spcAft>
                <a:spcPts val="600"/>
              </a:spcAft>
            </a:pPr>
            <a:r>
              <a:rPr lang="en-GB" sz="1200" kern="1400">
                <a:ln>
                  <a:noFill/>
                </a:ln>
                <a:solidFill>
                  <a:srgbClr val="000000"/>
                </a:solidFill>
                <a:effectLst/>
                <a:latin typeface="Eras Demi ITC" panose="020B0805030504020804" pitchFamily="34" charset="0"/>
              </a:rPr>
              <a:t> </a:t>
            </a:r>
          </a:p>
          <a:p>
            <a:pPr marL="0" marR="0" indent="0">
              <a:lnSpc>
                <a:spcPct val="119000"/>
              </a:lnSpc>
              <a:spcBef>
                <a:spcPts val="0"/>
              </a:spcBef>
              <a:spcAft>
                <a:spcPts val="600"/>
              </a:spcAft>
            </a:pPr>
            <a:r>
              <a:rPr lang="en-GB" sz="1200" kern="1400">
                <a:ln>
                  <a:noFill/>
                </a:ln>
                <a:solidFill>
                  <a:srgbClr val="000000"/>
                </a:solidFill>
                <a:effectLst/>
                <a:latin typeface="Eras Demi ITC" panose="020B0805030504020804" pitchFamily="34" charset="0"/>
              </a:rPr>
              <a:t>Compare with data from other members of your group:</a:t>
            </a:r>
          </a:p>
          <a:p>
            <a:pPr marL="0" marR="0" indent="0">
              <a:lnSpc>
                <a:spcPct val="119000"/>
              </a:lnSpc>
              <a:spcBef>
                <a:spcPts val="0"/>
              </a:spcBef>
              <a:spcAft>
                <a:spcPts val="600"/>
              </a:spcAft>
            </a:pPr>
            <a:endParaRPr lang="en-GB" sz="1200" kern="1400">
              <a:ln>
                <a:noFill/>
              </a:ln>
              <a:solidFill>
                <a:srgbClr val="000000"/>
              </a:solidFill>
              <a:effectLst/>
              <a:latin typeface="Eras Demi ITC" panose="020B0805030504020804" pitchFamily="34" charset="0"/>
            </a:endParaRPr>
          </a:p>
        </p:txBody>
      </p:sp>
      <p:sp>
        <p:nvSpPr>
          <p:cNvPr id="22" name="TextBox 21">
            <a:extLst>
              <a:ext uri="{FF2B5EF4-FFF2-40B4-BE49-F238E27FC236}">
                <a16:creationId xmlns:a16="http://schemas.microsoft.com/office/drawing/2014/main" id="{533D5E69-8722-426F-B6B9-D33719C63D2D}"/>
              </a:ext>
            </a:extLst>
          </p:cNvPr>
          <p:cNvSpPr txBox="1"/>
          <p:nvPr/>
        </p:nvSpPr>
        <p:spPr>
          <a:xfrm>
            <a:off x="274175" y="668792"/>
            <a:ext cx="5923831" cy="1938992"/>
          </a:xfrm>
          <a:prstGeom prst="rect">
            <a:avLst/>
          </a:prstGeom>
          <a:noFill/>
          <a:ln>
            <a:solidFill>
              <a:schemeClr val="tx1"/>
            </a:solidFill>
          </a:ln>
        </p:spPr>
        <p:txBody>
          <a:bodyPr wrap="square">
            <a:spAutoFit/>
          </a:bodyPr>
          <a:lstStyle/>
          <a:p>
            <a:pPr algn="l"/>
            <a:r>
              <a:rPr lang="en-GB" sz="1200" i="0">
                <a:solidFill>
                  <a:schemeClr val="accent2">
                    <a:lumMod val="50000"/>
                  </a:schemeClr>
                </a:solidFill>
                <a:effectLst/>
                <a:latin typeface="Eras Light ITC" panose="020B0402030504020804" pitchFamily="34" charset="0"/>
              </a:rPr>
              <a:t>Testing and evaluating are not just a ‘tick box’ exercises at the end of manufacture. Testing and evaluation should be continually carried out and used to modify a designer’s ideas throughout the whole iterative design process, with models, as opposed to 2D drawings, used to demonstrate the functionality of the product. It is important for a designer to test and evaluate their prototype and finished product against the design specification by conducting a variety of tests under realistic conditions. This ensures that the product is fit for purpose and responds to wants and needs of the user. Feedback may be asked from the client, target market and other experts in the market. Allowing these groups of people to physically test the product, by handling and using it, will help in gathering useful feedback for improvements to be made.</a:t>
            </a:r>
          </a:p>
        </p:txBody>
      </p:sp>
      <p:pic>
        <p:nvPicPr>
          <p:cNvPr id="23" name="Picture 2">
            <a:extLst>
              <a:ext uri="{FF2B5EF4-FFF2-40B4-BE49-F238E27FC236}">
                <a16:creationId xmlns:a16="http://schemas.microsoft.com/office/drawing/2014/main" id="{76440E9F-8D3D-41D9-BC98-E6357E7F898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72209" y="2216062"/>
            <a:ext cx="880033" cy="783444"/>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3">
            <a:extLst>
              <a:ext uri="{FF2B5EF4-FFF2-40B4-BE49-F238E27FC236}">
                <a16:creationId xmlns:a16="http://schemas.microsoft.com/office/drawing/2014/main" id="{D286A94C-3EA5-424A-8AF8-A44B96D59D9E}"/>
              </a:ext>
            </a:extLst>
          </p:cNvPr>
          <p:cNvSpPr/>
          <p:nvPr/>
        </p:nvSpPr>
        <p:spPr>
          <a:xfrm rot="20781834">
            <a:off x="5462308" y="2435039"/>
            <a:ext cx="635822" cy="345491"/>
          </a:xfrm>
          <a:prstGeom prst="rect">
            <a:avLst/>
          </a:prstGeom>
          <a:noFill/>
        </p:spPr>
        <p:txBody>
          <a:bodyPr wrap="none" lIns="91440" tIns="45720" rIns="91440" bIns="45720">
            <a:prstTxWarp prst="textArchUp">
              <a:avLst/>
            </a:prstTxWarp>
            <a:spAutoFit/>
          </a:bodyPr>
          <a:lstStyle/>
          <a:p>
            <a:pPr algn="ctr"/>
            <a:r>
              <a:rPr lang="en-US" sz="120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Tree>
    <p:extLst>
      <p:ext uri="{BB962C8B-B14F-4D97-AF65-F5344CB8AC3E}">
        <p14:creationId xmlns:p14="http://schemas.microsoft.com/office/powerpoint/2010/main" val="231782050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Hardcov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Hardcover">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ppt/theme/theme2.xml><?xml version="1.0" encoding="utf-8"?>
<a:theme xmlns:a="http://schemas.openxmlformats.org/drawingml/2006/main" name="Adjacency">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6_Office Theme">
  <a:themeElements>
    <a:clrScheme name="Custom 36">
      <a:dk1>
        <a:sysClr val="windowText" lastClr="000000"/>
      </a:dk1>
      <a:lt1>
        <a:srgbClr val="FFFFFF"/>
      </a:lt1>
      <a:dk2>
        <a:srgbClr val="44546A"/>
      </a:dk2>
      <a:lt2>
        <a:srgbClr val="E7E6E6"/>
      </a:lt2>
      <a:accent1>
        <a:srgbClr val="00ADF1"/>
      </a:accent1>
      <a:accent2>
        <a:srgbClr val="EB191C"/>
      </a:accent2>
      <a:accent3>
        <a:srgbClr val="FFCA09"/>
      </a:accent3>
      <a:accent4>
        <a:srgbClr val="8DC73D"/>
      </a:accent4>
      <a:accent5>
        <a:srgbClr val="326581"/>
      </a:accent5>
      <a:accent6>
        <a:srgbClr val="BFBFBF"/>
      </a:accent6>
      <a:hlink>
        <a:srgbClr val="3F3F3F"/>
      </a:hlink>
      <a:folHlink>
        <a:srgbClr val="7F7F7F"/>
      </a:folHlink>
    </a:clrScheme>
    <a:fontScheme name="Custom 33">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solidFill>
          <a:schemeClr val="accent1"/>
        </a:solidFill>
        <a:ln>
          <a:noFill/>
        </a:ln>
        <a:extLst>
          <a:ext uri="{91240B29-F687-4F45-9708-019B960494DF}">
            <a14:hiddenLine xmlns:a14="http://schemas.microsoft.com/office/drawing/2010/main" w="9525">
              <a:solidFill>
                <a:srgbClr val="000000"/>
              </a:solidFill>
              <a:round/>
              <a:headEnd/>
              <a:tailEnd/>
            </a14:hiddenLine>
          </a:ext>
        </a:extLst>
      </a:spPr>
      <a:bodyPr vert="horz" wrap="square" lIns="91440" tIns="45720" rIns="91440" bIns="45720" numCol="1" anchor="t" anchorCtr="0" compatLnSpc="1">
        <a:prstTxWarp prst="textNoShape">
          <a:avLst/>
        </a:prstTxWarp>
      </a:bodyPr>
      <a:lstStyle>
        <a:defPPr algn="l">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75EAFBE2C15DD49940074A84F764654" ma:contentTypeVersion="13" ma:contentTypeDescription="Create a new document." ma:contentTypeScope="" ma:versionID="9e5e2a7c14b0bb7cc09f92ed18c2e932">
  <xsd:schema xmlns:xsd="http://www.w3.org/2001/XMLSchema" xmlns:xs="http://www.w3.org/2001/XMLSchema" xmlns:p="http://schemas.microsoft.com/office/2006/metadata/properties" xmlns:ns2="8e0e145d-effa-4e20-92b3-5f937c9a65c9" xmlns:ns3="2f46933e-b8e7-4902-a76f-274d9499962a" targetNamespace="http://schemas.microsoft.com/office/2006/metadata/properties" ma:root="true" ma:fieldsID="d1a53b2b319614884869f165c92c3bcd" ns2:_="" ns3:_="">
    <xsd:import namespace="8e0e145d-effa-4e20-92b3-5f937c9a65c9"/>
    <xsd:import namespace="2f46933e-b8e7-4902-a76f-274d9499962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0e145d-effa-4e20-92b3-5f937c9a65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f46933e-b8e7-4902-a76f-274d9499962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2f46933e-b8e7-4902-a76f-274d9499962a">
      <UserInfo>
        <DisplayName>Maria Hunt</DisplayName>
        <AccountId>174</AccountId>
        <AccountType/>
      </UserInfo>
    </SharedWithUsers>
  </documentManagement>
</p:properties>
</file>

<file path=customXml/itemProps1.xml><?xml version="1.0" encoding="utf-8"?>
<ds:datastoreItem xmlns:ds="http://schemas.openxmlformats.org/officeDocument/2006/customXml" ds:itemID="{A273BCF1-2EC2-47DF-AEF6-D2671F492A67}">
  <ds:schemaRefs>
    <ds:schemaRef ds:uri="2f46933e-b8e7-4902-a76f-274d9499962a"/>
    <ds:schemaRef ds:uri="8e0e145d-effa-4e20-92b3-5f937c9a65c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56E16AF-06E5-404E-B7B8-3ED30ACD76F1}">
  <ds:schemaRefs>
    <ds:schemaRef ds:uri="http://schemas.microsoft.com/sharepoint/v3/contenttype/forms"/>
  </ds:schemaRefs>
</ds:datastoreItem>
</file>

<file path=customXml/itemProps3.xml><?xml version="1.0" encoding="utf-8"?>
<ds:datastoreItem xmlns:ds="http://schemas.openxmlformats.org/officeDocument/2006/customXml" ds:itemID="{38A6D3A2-1D39-4A42-965A-0418BE48B89D}">
  <ds:schemaRefs>
    <ds:schemaRef ds:uri="2f46933e-b8e7-4902-a76f-274d9499962a"/>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Hardcover</Template>
  <TotalTime>0</TotalTime>
  <Words>8045</Words>
  <Application>Microsoft Office PowerPoint</Application>
  <PresentationFormat>A4 Paper (210x297 mm)</PresentationFormat>
  <Paragraphs>1137</Paragraphs>
  <Slides>52</Slides>
  <Notes>12</Notes>
  <HiddenSlides>0</HiddenSlides>
  <MMClips>0</MMClips>
  <ScaleCrop>false</ScaleCrop>
  <HeadingPairs>
    <vt:vector size="6" baseType="variant">
      <vt:variant>
        <vt:lpstr>Fonts Used</vt:lpstr>
      </vt:variant>
      <vt:variant>
        <vt:i4>11</vt:i4>
      </vt:variant>
      <vt:variant>
        <vt:lpstr>Theme</vt:lpstr>
      </vt:variant>
      <vt:variant>
        <vt:i4>5</vt:i4>
      </vt:variant>
      <vt:variant>
        <vt:lpstr>Slide Titles</vt:lpstr>
      </vt:variant>
      <vt:variant>
        <vt:i4>52</vt:i4>
      </vt:variant>
    </vt:vector>
  </HeadingPairs>
  <TitlesOfParts>
    <vt:vector size="68" baseType="lpstr">
      <vt:lpstr>Arial</vt:lpstr>
      <vt:lpstr>Boulder</vt:lpstr>
      <vt:lpstr>Brush Script MT</vt:lpstr>
      <vt:lpstr>Calibri</vt:lpstr>
      <vt:lpstr>Calibri Light</vt:lpstr>
      <vt:lpstr>Cambria</vt:lpstr>
      <vt:lpstr>Eras Demi ITC</vt:lpstr>
      <vt:lpstr>Eras Light ITC</vt:lpstr>
      <vt:lpstr>Roboto</vt:lpstr>
      <vt:lpstr>Tahoma</vt:lpstr>
      <vt:lpstr>Wingdings</vt:lpstr>
      <vt:lpstr>Hardcover</vt:lpstr>
      <vt:lpstr>Adjacency</vt:lpstr>
      <vt:lpstr>3_Office Theme</vt:lpstr>
      <vt:lpstr>6_Office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Smart Textiles Pencil Case/Makeup bag</vt:lpstr>
      <vt:lpstr>PowerPoint Presentation</vt:lpstr>
      <vt:lpstr>PowerPoint Presentation</vt:lpstr>
      <vt:lpstr>PowerPoint Presentation</vt:lpstr>
      <vt:lpstr>Specification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Trinket Box - Design Brief</vt:lpstr>
      <vt:lpstr>PowerPoint Presentation</vt:lpstr>
      <vt:lpstr>PowerPoint Presentation</vt:lpstr>
      <vt:lpstr>PowerPoint Presentation</vt:lpstr>
      <vt:lpstr>PowerPoint Presentation</vt:lpstr>
      <vt:lpstr>PowerPoint Presentation</vt:lpstr>
      <vt:lpstr>Specification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Design Brief</vt:lpstr>
      <vt:lpstr>PowerPoint Presentation</vt:lpstr>
      <vt:lpstr>PowerPoint Presentation</vt:lpstr>
      <vt:lpstr>Specification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Moisture Tester</dc:title>
  <dc:creator>David Jaques</dc:creator>
  <cp:lastModifiedBy>Ashton McDuff</cp:lastModifiedBy>
  <cp:revision>2</cp:revision>
  <dcterms:created xsi:type="dcterms:W3CDTF">2013-07-17T10:37:25Z</dcterms:created>
  <dcterms:modified xsi:type="dcterms:W3CDTF">2021-12-15T10:22:51Z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0x010100375EAFBE2C15DD49940074A84F764654</vt:lpwstr>
  </property>
</Properties>
</file>