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458C6E-F890-4D6A-914A-812FD4330E7A}" v="2" dt="2025-08-30T15:11:26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0" d="100"/>
          <a:sy n="40" d="100"/>
        </p:scale>
        <p:origin x="254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Gannon" userId="34a41dd0-76ad-4682-9f93-d92c0abb2afd" providerId="ADAL" clId="{1C458C6E-F890-4D6A-914A-812FD4330E7A}"/>
    <pc:docChg chg="custSel modSld">
      <pc:chgData name="Emma Gannon" userId="34a41dd0-76ad-4682-9f93-d92c0abb2afd" providerId="ADAL" clId="{1C458C6E-F890-4D6A-914A-812FD4330E7A}" dt="2025-08-30T15:11:19.181" v="7" actId="27107"/>
      <pc:docMkLst>
        <pc:docMk/>
      </pc:docMkLst>
      <pc:sldChg chg="modSp mod">
        <pc:chgData name="Emma Gannon" userId="34a41dd0-76ad-4682-9f93-d92c0abb2afd" providerId="ADAL" clId="{1C458C6E-F890-4D6A-914A-812FD4330E7A}" dt="2025-08-30T15:11:19.181" v="7" actId="27107"/>
        <pc:sldMkLst>
          <pc:docMk/>
          <pc:sldMk cId="2218826974" sldId="256"/>
        </pc:sldMkLst>
        <pc:spChg chg="mod">
          <ac:chgData name="Emma Gannon" userId="34a41dd0-76ad-4682-9f93-d92c0abb2afd" providerId="ADAL" clId="{1C458C6E-F890-4D6A-914A-812FD4330E7A}" dt="2025-08-30T15:11:19.181" v="7" actId="27107"/>
          <ac:spMkLst>
            <pc:docMk/>
            <pc:sldMk cId="2218826974" sldId="256"/>
            <ac:spMk id="3" creationId="{DC66542B-661B-08B8-F70A-A396836A30E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3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6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07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4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0A77-DB05-458E-AE51-A0BB53803E42}" type="datetimeFigureOut">
              <a:rPr lang="en-US" smtClean="0"/>
              <a:t>8/30/2025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6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405161" y="5977016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506253"/>
            <a:ext cx="8795336" cy="4470763"/>
          </a:xfrm>
          <a:prstGeom prst="rect">
            <a:avLst/>
          </a:prstGeom>
        </p:spPr>
      </p:pic>
      <p:pic>
        <p:nvPicPr>
          <p:cNvPr id="1051" name="Picture 1050">
            <a:extLst>
              <a:ext uri="{FF2B5EF4-FFF2-40B4-BE49-F238E27FC236}">
                <a16:creationId xmlns:a16="http://schemas.microsoft.com/office/drawing/2014/main" id="{BECCB168-7CB1-296D-C6D1-ACA41CE64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40" y="1352272"/>
            <a:ext cx="1247884" cy="695422"/>
          </a:xfrm>
          <a:prstGeom prst="rect">
            <a:avLst/>
          </a:prstGeom>
        </p:spPr>
      </p:pic>
      <p:sp>
        <p:nvSpPr>
          <p:cNvPr id="163" name="6-Point Star 162"/>
          <p:cNvSpPr/>
          <p:nvPr/>
        </p:nvSpPr>
        <p:spPr>
          <a:xfrm>
            <a:off x="751968" y="1115151"/>
            <a:ext cx="1512000" cy="1512000"/>
          </a:xfrm>
          <a:prstGeom prst="star6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352493" y="98863"/>
            <a:ext cx="8892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11 Higher Working above –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70EB2C-C8A7-4E85-81CC-71C75C3E5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160" name="6-Point Star 159"/>
          <p:cNvSpPr/>
          <p:nvPr/>
        </p:nvSpPr>
        <p:spPr>
          <a:xfrm>
            <a:off x="877968" y="1241151"/>
            <a:ext cx="1260000" cy="1260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tx1"/>
                </a:solidFill>
              </a:rPr>
              <a:t>GCSE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F952F5-759D-4D8C-86B6-61D70C2B8E43}"/>
              </a:ext>
            </a:extLst>
          </p:cNvPr>
          <p:cNvSpPr/>
          <p:nvPr/>
        </p:nvSpPr>
        <p:spPr>
          <a:xfrm>
            <a:off x="3077135" y="565637"/>
            <a:ext cx="34469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5F093AC-3B7E-126B-1A7E-EB92CF84890F}"/>
              </a:ext>
            </a:extLst>
          </p:cNvPr>
          <p:cNvGrpSpPr/>
          <p:nvPr/>
        </p:nvGrpSpPr>
        <p:grpSpPr>
          <a:xfrm>
            <a:off x="1071382" y="2901133"/>
            <a:ext cx="7266762" cy="9439001"/>
            <a:chOff x="4141782" y="9172098"/>
            <a:chExt cx="2613183" cy="1060362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CAD6EF6-FD01-2D54-6F61-B57A8384294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solidFill>
                  <a:schemeClr val="tx1"/>
                </a:solidFill>
              </a:endParaRPr>
            </a:p>
          </p:txBody>
        </p:sp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DC66542B-661B-08B8-F70A-A396836A30E9}"/>
                </a:ext>
              </a:extLst>
            </p:cNvPr>
            <p:cNvSpPr/>
            <p:nvPr/>
          </p:nvSpPr>
          <p:spPr>
            <a:xfrm>
              <a:off x="4212333" y="9193670"/>
              <a:ext cx="2472081" cy="1021978"/>
            </a:xfrm>
            <a:prstGeom prst="roundRect">
              <a:avLst>
                <a:gd name="adj" fmla="val 15929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00B050"/>
                  </a:solidFill>
                </a:rPr>
                <a:t>Year 10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Recurring fractions – converting decimals to fractions.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Fractional and negative indices – index laws to simplify and evaluate.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Product rule – counting combinations/permutations.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Upper and lower bounds – calculate with bounds.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Surds including rationalising – simplify and rationalise denominators.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Expanding and factorising – find products of linear expressions and factorise quadratics.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Rearranging equations/Formulae – changing the subject of a formula.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Sequences including quadratics – use and find nth terms, solve problems with algebra.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Coordinate geometry – linear graphs and using y=mx+c.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Transformations – describe and do 4 transformations in 2D.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Surface area and volume – for 3D shapes, includes problem solving and algebra.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Quadratics including formula and iteration – solving quadratic equations by factorising, completing the square, formula, iteration.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Simultaneous equations – solve two equations at the same time, including quadratic.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Conditional probability – find probabilities of combined events, using tree diagram, two-way table, relative frequency.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Direct and inverse proportion – including using algebraic methods.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Similarity in 2D and 3D – using scale factors to solve problems.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Graphs of trigonometric functions – recognise, sketch and transform graphs.</a:t>
              </a:r>
            </a:p>
            <a:p>
              <a:pPr marL="342900" indent="-342900" algn="ctr"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Further trigonometry – solve problems in non right-angled triangles.</a:t>
              </a:r>
            </a:p>
            <a:p>
              <a:pPr algn="ctr"/>
              <a:endParaRPr lang="en-GB" sz="1400" b="1" dirty="0">
                <a:solidFill>
                  <a:srgbClr val="00B050"/>
                </a:solidFill>
              </a:endParaRPr>
            </a:p>
            <a:p>
              <a:pPr algn="ctr"/>
              <a:r>
                <a:rPr lang="en-GB" b="1" dirty="0">
                  <a:solidFill>
                    <a:srgbClr val="0070C0"/>
                  </a:solidFill>
                </a:rPr>
                <a:t>Year 11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Sampling – capture recapture.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Cumulative frequency and box plots – represent and use graphs of data.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Histograms - represent and use graphs of data.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Using graphs: circles, quadratics and cubics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Gradient and area under curves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Circle geometry: gradients and tangents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Circle theorems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Algebraic fractions – simplify and use operations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Functions – use and combine functions.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Algebraic proof – prove statements with logical algebraic steps.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Congruence and geometric proof – triangle congruence.</a:t>
              </a:r>
            </a:p>
            <a:p>
              <a:pPr marL="342900" indent="-342900" algn="ctr">
                <a:buFont typeface="+mj-lt"/>
                <a:buAutoNum type="arabicPeriod" startAt="19"/>
              </a:pPr>
              <a:r>
                <a:rPr lang="en-GB" sz="1400" b="1" dirty="0">
                  <a:solidFill>
                    <a:srgbClr val="0070C0"/>
                  </a:solidFill>
                </a:rPr>
                <a:t>Vectors – solve problems on vector diagrams, includes algebra and ratio.</a:t>
              </a:r>
              <a:endParaRPr lang="en-GB" sz="16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BEFF3DD-5427-C6A1-F901-3FFA55751AC9}"/>
              </a:ext>
            </a:extLst>
          </p:cNvPr>
          <p:cNvGrpSpPr/>
          <p:nvPr/>
        </p:nvGrpSpPr>
        <p:grpSpPr>
          <a:xfrm>
            <a:off x="7293115" y="1390601"/>
            <a:ext cx="914400" cy="914400"/>
            <a:chOff x="6971180" y="11775192"/>
            <a:chExt cx="914400" cy="9144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EDAEB4E-276F-F24F-FAA7-C9FDFC028F0E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52FE491-B86B-DDB3-42C0-6875655215D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Exam</a:t>
              </a:r>
            </a:p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Prep’</a:t>
              </a:r>
              <a:endParaRPr lang="en-US" sz="105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6C74C45D-1454-457E-C2D9-16E264F387DD}"/>
              </a:ext>
            </a:extLst>
          </p:cNvPr>
          <p:cNvGrpSpPr/>
          <p:nvPr/>
        </p:nvGrpSpPr>
        <p:grpSpPr>
          <a:xfrm>
            <a:off x="3451640" y="1328609"/>
            <a:ext cx="2808000" cy="1152000"/>
            <a:chOff x="4141782" y="9172098"/>
            <a:chExt cx="2613183" cy="1060362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FE79938D-CBD7-B50D-B750-2D52EA44A974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30D471EE-0C4F-5589-B475-D56EDA2E149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Practice Papers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You will work through previous GCSE papers to improve your ability to answer exam-style questions.</a:t>
              </a:r>
            </a:p>
          </p:txBody>
        </p:sp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6CCF025E-C7F5-A53D-2DA8-DF4DB3AC0509}"/>
              </a:ext>
            </a:extLst>
          </p:cNvPr>
          <p:cNvGrpSpPr/>
          <p:nvPr/>
        </p:nvGrpSpPr>
        <p:grpSpPr>
          <a:xfrm>
            <a:off x="8238295" y="11501935"/>
            <a:ext cx="1106424" cy="914400"/>
            <a:chOff x="6971180" y="11775192"/>
            <a:chExt cx="914400" cy="914400"/>
          </a:xfrm>
        </p:grpSpPr>
        <p:sp>
          <p:nvSpPr>
            <p:cNvPr id="1057" name="Oval 1056">
              <a:extLst>
                <a:ext uri="{FF2B5EF4-FFF2-40B4-BE49-F238E27FC236}">
                  <a16:creationId xmlns:a16="http://schemas.microsoft.com/office/drawing/2014/main" id="{F11AE15D-5B84-BD59-7E43-57412F624C48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58" name="Oval 1057">
              <a:extLst>
                <a:ext uri="{FF2B5EF4-FFF2-40B4-BE49-F238E27FC236}">
                  <a16:creationId xmlns:a16="http://schemas.microsoft.com/office/drawing/2014/main" id="{15C73800-435D-F079-79E5-DF3303CF1647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10</a:t>
              </a:r>
              <a:endParaRPr lang="en-US" sz="105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8826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22" ma:contentTypeDescription="Create a new document." ma:contentTypeScope="" ma:versionID="1758b7679de6672852c37f411b2d5098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9621eee853acca264c6401909fc4bd2a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Psychology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a049b4-1c82-4be4-b017-7f3dd0fbdb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3" nillable="true" ma:displayName="date " ma:format="Dropdown" ma:internalName="dat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Psychology" ma:index="26" nillable="true" ma:displayName="Psychology" ma:format="Dropdown" ma:internalName="Psychology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fbbbd47-98fb-41dd-a6f5-f68adb599921}" ma:internalName="TaxCatchAll" ma:showField="CatchAllData" ma:web="2f46933e-b8e7-4902-a76f-274d94999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0e145d-effa-4e20-92b3-5f937c9a65c9">
      <Terms xmlns="http://schemas.microsoft.com/office/infopath/2007/PartnerControls"/>
    </lcf76f155ced4ddcb4097134ff3c332f>
    <TaxCatchAll xmlns="2f46933e-b8e7-4902-a76f-274d9499962a" xsi:nil="true"/>
    <date xmlns="8e0e145d-effa-4e20-92b3-5f937c9a65c9" xsi:nil="true"/>
    <Psychology xmlns="8e0e145d-effa-4e20-92b3-5f937c9a65c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7B452E-444A-462F-866D-B5F65BDD7FAE}"/>
</file>

<file path=customXml/itemProps2.xml><?xml version="1.0" encoding="utf-8"?>
<ds:datastoreItem xmlns:ds="http://schemas.openxmlformats.org/officeDocument/2006/customXml" ds:itemID="{5D30BC74-B119-4948-94F3-EC3F28FCDBBC}">
  <ds:schemaRefs>
    <ds:schemaRef ds:uri="http://www.w3.org/XML/1998/namespace"/>
    <ds:schemaRef ds:uri="8e0e145d-effa-4e20-92b3-5f937c9a65c9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2f46933e-b8e7-4902-a76f-274d9499962a"/>
    <ds:schemaRef ds:uri="http://schemas.openxmlformats.org/package/2006/metadata/core-properties"/>
    <ds:schemaRef ds:uri="http://purl.org/dc/elements/1.1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9F202BB-A896-4DD9-B187-4ED231E9F4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356</Words>
  <Application>Microsoft Office PowerPoint</Application>
  <PresentationFormat>A3 Paper (297x420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Stockley</dc:creator>
  <cp:lastModifiedBy>Emma Gannon</cp:lastModifiedBy>
  <cp:revision>2</cp:revision>
  <cp:lastPrinted>2022-11-21T13:17:32Z</cp:lastPrinted>
  <dcterms:created xsi:type="dcterms:W3CDTF">2019-12-03T13:48:09Z</dcterms:created>
  <dcterms:modified xsi:type="dcterms:W3CDTF">2025-08-30T15:11:37Z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  <property fmtid="{D5CDD505-2E9C-101B-9397-08002B2CF9AE}" pid="3" name="MediaServiceImageTags">
    <vt:lpwstr/>
  </property>
</Properties>
</file>