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4" r:id="rId5"/>
    <p:sldId id="386" r:id="rId6"/>
    <p:sldId id="361" r:id="rId7"/>
    <p:sldId id="362" r:id="rId8"/>
    <p:sldId id="350" r:id="rId9"/>
    <p:sldId id="352" r:id="rId10"/>
    <p:sldId id="271" r:id="rId11"/>
    <p:sldId id="381" r:id="rId12"/>
    <p:sldId id="380" r:id="rId13"/>
    <p:sldId id="384" r:id="rId14"/>
    <p:sldId id="383" r:id="rId15"/>
    <p:sldId id="382" r:id="rId16"/>
    <p:sldId id="376" r:id="rId17"/>
    <p:sldId id="377" r:id="rId18"/>
    <p:sldId id="378" r:id="rId19"/>
    <p:sldId id="385" r:id="rId20"/>
    <p:sldId id="356" r:id="rId21"/>
    <p:sldId id="37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0440D6-E90A-4890-94AD-F840B4AFFB7B}" v="26" dt="2020-09-29T16:38:14.922"/>
    <p1510:client id="{D70EC189-A0B1-409F-BEA1-1F150055D7C8}" v="1" dt="2020-11-25T09:45:37.4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49" autoAdjust="0"/>
    <p:restoredTop sz="94660"/>
  </p:normalViewPr>
  <p:slideViewPr>
    <p:cSldViewPr snapToGrid="0">
      <p:cViewPr varScale="1">
        <p:scale>
          <a:sx n="79" d="100"/>
          <a:sy n="79" d="100"/>
        </p:scale>
        <p:origin x="132"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E20CFA-EA6F-40F8-A242-97BCFB3888BD}" type="datetimeFigureOut">
              <a:rPr lang="en-GB" smtClean="0"/>
              <a:t>06/12/2021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441B6C-90DB-4AFA-8CA3-DEDC29E51850}" type="slidenum">
              <a:rPr lang="en-GB" smtClean="0"/>
              <a:t>‹#›</a:t>
            </a:fld>
            <a:endParaRPr lang="en-GB"/>
          </a:p>
        </p:txBody>
      </p:sp>
    </p:spTree>
    <p:extLst>
      <p:ext uri="{BB962C8B-B14F-4D97-AF65-F5344CB8AC3E}">
        <p14:creationId xmlns:p14="http://schemas.microsoft.com/office/powerpoint/2010/main" val="354849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3</a:t>
            </a:fld>
            <a:endParaRPr lang="en-GB" dirty="0"/>
          </a:p>
        </p:txBody>
      </p:sp>
    </p:spTree>
    <p:extLst>
      <p:ext uri="{BB962C8B-B14F-4D97-AF65-F5344CB8AC3E}">
        <p14:creationId xmlns:p14="http://schemas.microsoft.com/office/powerpoint/2010/main" val="1475100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16</a:t>
            </a:fld>
            <a:endParaRPr lang="en-GB" dirty="0"/>
          </a:p>
        </p:txBody>
      </p:sp>
    </p:spTree>
    <p:extLst>
      <p:ext uri="{BB962C8B-B14F-4D97-AF65-F5344CB8AC3E}">
        <p14:creationId xmlns:p14="http://schemas.microsoft.com/office/powerpoint/2010/main" val="3946999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17</a:t>
            </a:fld>
            <a:endParaRPr lang="en-GB" dirty="0"/>
          </a:p>
        </p:txBody>
      </p:sp>
    </p:spTree>
    <p:extLst>
      <p:ext uri="{BB962C8B-B14F-4D97-AF65-F5344CB8AC3E}">
        <p14:creationId xmlns:p14="http://schemas.microsoft.com/office/powerpoint/2010/main" val="1475100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C295B-BFD7-4CBD-8F07-5EA1EBBAAE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4CACA69-AC5D-4899-B11E-D7B00EBB73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E2A5D0-AD42-487C-B92C-A860CEBB1FAC}"/>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F635BFFB-3448-414D-8226-E8BD2531B3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338409-FB3B-4713-9B33-FFB7C5AA2C2C}"/>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640674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DAA7B-C2EC-4372-A02F-4937B8C40B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161E-5DF9-43B2-B619-80715AA76A4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DA643-8BB7-4A2C-A681-071A1F462A47}"/>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221C77E4-102A-4B55-9213-DC0B398E68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D1793A-49C3-4756-A0CB-6DC37EA2156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73285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5AB1F-171B-47BA-9F6F-BDD1A5293F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2007D5-6E91-4892-BB08-0661D68715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C6509F-42E3-48E3-B129-74428CFE1FFD}"/>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134BB36C-21D6-4546-940C-527559BD35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8E8176-C993-4B1E-B1D4-4051DC1AA0B0}"/>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016799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B4864-BB3A-43DD-903E-BAF582E8D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5A7702-0FDD-4AED-9D5A-1532AA9D04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B2E7993-14C7-4153-9768-9F73B2E73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145B32-9504-4A80-8D23-08D3499ECDF0}"/>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45A0343C-87C7-4669-AFE4-37385F5C09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829176-AF1F-493B-A3C0-24355DC7FFD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220385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C9DE7-9AF3-486C-A769-F7BF2D1349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4610A-5D85-4A8C-9AB0-AFD8EC2FE8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75CCB0-817A-4B5E-ADA6-83D97F229D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869187-DD45-4683-8E77-1F5FBCA1AC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E00EC4-9573-472C-A9EE-FECB17FB7F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182C4EA-9D84-4B78-905C-B82E8A3F6BEF}"/>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8" name="Footer Placeholder 7">
            <a:extLst>
              <a:ext uri="{FF2B5EF4-FFF2-40B4-BE49-F238E27FC236}">
                <a16:creationId xmlns:a16="http://schemas.microsoft.com/office/drawing/2014/main" id="{D6EDD292-E5AB-4280-AC23-5F55981D60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C1542-053E-4FF7-B939-4E3199B49AC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81424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5952E-A59C-41C8-8D37-39A8207AEA6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95BCD6-5704-43F8-A8AA-AADE70D96AC3}"/>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4" name="Footer Placeholder 3">
            <a:extLst>
              <a:ext uri="{FF2B5EF4-FFF2-40B4-BE49-F238E27FC236}">
                <a16:creationId xmlns:a16="http://schemas.microsoft.com/office/drawing/2014/main" id="{7D534E52-64CB-4715-A831-410ECB92CD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9B7BA4-255A-4D63-A311-E37C0BED0FD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840212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D860A-FB42-4A03-9646-DFDC1876699D}"/>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3" name="Footer Placeholder 2">
            <a:extLst>
              <a:ext uri="{FF2B5EF4-FFF2-40B4-BE49-F238E27FC236}">
                <a16:creationId xmlns:a16="http://schemas.microsoft.com/office/drawing/2014/main" id="{34F5917C-51F0-46BE-B11E-A1ECEFB500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0DD261-90C4-4862-B1FD-DDA97595727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872081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FF23E-2ABC-4819-A096-F7ABDDF102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3420D3-3B87-44A3-A112-2495F621E6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9BC0054-4FCF-4EAB-A6CA-B5997D5608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C8A74D-CAEA-4D8B-B57C-D47EF6344310}"/>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567ECDDC-529D-4DB7-B01F-4744B233A4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E16B72-332B-4787-B55F-04F28DCEFA05}"/>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550094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597E9-44AC-4D2F-A15F-1F9845D7CB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B9B056-C5DF-473F-B35F-F8D7394777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957A37-C085-4BDE-B1B6-6CF8C1B82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4D80A1-E5F6-482C-8145-61779D9AE44F}"/>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B57451C7-A16F-42AA-BA5E-87D5DB3B7A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0BA616-3912-49C5-9EC4-262F8BA3CE7E}"/>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722918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BF327-3CD0-4811-921E-7C7ED3F7F72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5C13342-49CC-490A-98F3-DEEE2193B2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C582F-CBBF-473B-96B9-4826F0652FDE}"/>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02159CE1-D70B-464C-802B-98B130FBC6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CBDF1E-69EF-4D7D-94FE-CC1A7647AAE1}"/>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558755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FD10A4-D641-44D7-954A-447D887E79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8F989-31E0-4A03-B9B0-8A27BF9E15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D7DDA9-4E87-4897-A6AF-546147E69A81}"/>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A021FD89-E5B0-472C-AC1B-B93037F799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666FF1-96AE-4140-A6D4-1F9B64605FB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98023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FB6E98-374C-4A8C-AE6A-F8427D6AFE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5669E3-E500-45B0-8223-75063115A2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D053A-C5DB-493B-8509-D77630EEB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6D98AC35-14FC-45BF-AF77-28E24479D4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6E62BD-0789-48B9-84CC-19F0F70F0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625B93-AEF5-4DB7-B67E-3955F3F5907A}" type="slidenum">
              <a:rPr lang="en-GB" smtClean="0"/>
              <a:t>‹#›</a:t>
            </a:fld>
            <a:endParaRPr lang="en-GB"/>
          </a:p>
        </p:txBody>
      </p:sp>
    </p:spTree>
    <p:extLst>
      <p:ext uri="{BB962C8B-B14F-4D97-AF65-F5344CB8AC3E}">
        <p14:creationId xmlns:p14="http://schemas.microsoft.com/office/powerpoint/2010/main" val="268295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youtube.com/watch?v=BUIRWbBdfMY"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youtube.com/watch?v=zaR_gwUo5qc"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www.youtube.com/watch?v=DxIDKZHW3-E" TargetMode="External"/><Relationship Id="rId4" Type="http://schemas.openxmlformats.org/officeDocument/2006/relationships/hyperlink" Target="https://www.youtube.com/watch?v=hdPZ7rw0wMc"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youtube.com/watch?v=hdPZ7rw0wMc"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48EF-964E-4F75-A752-D38DC735188A}"/>
              </a:ext>
            </a:extLst>
          </p:cNvPr>
          <p:cNvSpPr>
            <a:spLocks noGrp="1"/>
          </p:cNvSpPr>
          <p:nvPr>
            <p:ph type="ctrTitle"/>
          </p:nvPr>
        </p:nvSpPr>
        <p:spPr/>
        <p:txBody>
          <a:bodyPr/>
          <a:lstStyle/>
          <a:p>
            <a:r>
              <a:rPr lang="en-GB" dirty="0"/>
              <a:t>Ethics and Values</a:t>
            </a:r>
          </a:p>
        </p:txBody>
      </p:sp>
      <p:sp>
        <p:nvSpPr>
          <p:cNvPr id="3" name="Subtitle 2">
            <a:extLst>
              <a:ext uri="{FF2B5EF4-FFF2-40B4-BE49-F238E27FC236}">
                <a16:creationId xmlns:a16="http://schemas.microsoft.com/office/drawing/2014/main" id="{2483A717-DEB9-4062-B89E-AAEE40CDF508}"/>
              </a:ext>
            </a:extLst>
          </p:cNvPr>
          <p:cNvSpPr>
            <a:spLocks noGrp="1"/>
          </p:cNvSpPr>
          <p:nvPr>
            <p:ph type="subTitle" idx="1"/>
          </p:nvPr>
        </p:nvSpPr>
        <p:spPr/>
        <p:txBody>
          <a:bodyPr/>
          <a:lstStyle/>
          <a:p>
            <a:r>
              <a:rPr lang="en-GB" dirty="0"/>
              <a:t>Year 9 Blended Booklet – Autumn 1 and 2</a:t>
            </a:r>
          </a:p>
        </p:txBody>
      </p:sp>
    </p:spTree>
    <p:extLst>
      <p:ext uri="{BB962C8B-B14F-4D97-AF65-F5344CB8AC3E}">
        <p14:creationId xmlns:p14="http://schemas.microsoft.com/office/powerpoint/2010/main" val="1660381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nvGraphicFramePr>
        <p:xfrm>
          <a:off x="470451" y="1354026"/>
          <a:ext cx="11463132" cy="4895351"/>
        </p:xfrm>
        <a:graphic>
          <a:graphicData uri="http://schemas.openxmlformats.org/drawingml/2006/table">
            <a:tbl>
              <a:tblPr firstRow="1" bandRow="1">
                <a:tableStyleId>{5940675A-B579-460E-94D1-54222C63F5DA}</a:tableStyleId>
              </a:tblPr>
              <a:tblGrid>
                <a:gridCol w="3811617">
                  <a:extLst>
                    <a:ext uri="{9D8B030D-6E8A-4147-A177-3AD203B41FA5}">
                      <a16:colId xmlns:a16="http://schemas.microsoft.com/office/drawing/2014/main" val="2416824830"/>
                    </a:ext>
                  </a:extLst>
                </a:gridCol>
                <a:gridCol w="7651515">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dirty="0"/>
                    </a:p>
                    <a:p>
                      <a:r>
                        <a:rPr lang="en-GB" sz="1600" dirty="0"/>
                        <a:t>Peer Pressure is when you make decisions without worrying what people think.</a:t>
                      </a:r>
                    </a:p>
                    <a:p>
                      <a:r>
                        <a:rPr lang="en-GB" sz="1600" dirty="0">
                          <a:solidFill>
                            <a:srgbClr val="FF0000"/>
                          </a:solidFill>
                        </a:rPr>
                        <a:t>TRUE/FALSE</a:t>
                      </a:r>
                    </a:p>
                    <a:p>
                      <a:r>
                        <a:rPr lang="en-GB" sz="1600" dirty="0"/>
                        <a:t>Peer Pressure can be positive or negative.</a:t>
                      </a:r>
                    </a:p>
                    <a:p>
                      <a:r>
                        <a:rPr lang="en-GB" sz="1600" dirty="0">
                          <a:solidFill>
                            <a:srgbClr val="00B050"/>
                          </a:solidFill>
                        </a:rPr>
                        <a:t>TRUE/FALSE</a:t>
                      </a:r>
                    </a:p>
                    <a:p>
                      <a:r>
                        <a:rPr lang="en-GB" sz="1600" dirty="0"/>
                        <a:t>It is impossible to deal with peer pressure.</a:t>
                      </a:r>
                    </a:p>
                    <a:p>
                      <a:r>
                        <a:rPr lang="en-GB" sz="1600" dirty="0">
                          <a:solidFill>
                            <a:srgbClr val="FF0000"/>
                          </a:solidFill>
                        </a:rPr>
                        <a:t>TRUE/FALSE</a:t>
                      </a:r>
                    </a:p>
                    <a:p>
                      <a:r>
                        <a:rPr lang="en-GB" sz="1600" dirty="0"/>
                        <a:t>You have the power to deal with peer pressure.</a:t>
                      </a:r>
                    </a:p>
                    <a:p>
                      <a:r>
                        <a:rPr lang="en-GB" sz="1600" dirty="0">
                          <a:solidFill>
                            <a:srgbClr val="00B050"/>
                          </a:solidFill>
                        </a:rPr>
                        <a:t>TRUE/FALSE</a:t>
                      </a:r>
                    </a:p>
                    <a:p>
                      <a:r>
                        <a:rPr lang="en-GB" sz="1600" b="1" dirty="0"/>
                        <a:t> </a:t>
                      </a:r>
                    </a:p>
                    <a:p>
                      <a:r>
                        <a:rPr lang="en-GB" sz="1600" b="1" dirty="0"/>
                        <a:t>Circle the correct answers and we will check them later</a:t>
                      </a:r>
                    </a:p>
                    <a:p>
                      <a:endParaRPr lang="en-GB" sz="1600" b="1" dirty="0"/>
                    </a:p>
                    <a:p>
                      <a:endParaRPr lang="en-GB" sz="1600" b="1" u="sng" dirty="0"/>
                    </a:p>
                  </a:txBody>
                  <a:tcPr/>
                </a:tc>
                <a:tc>
                  <a:txBody>
                    <a:bodyPr/>
                    <a:lstStyle/>
                    <a:p>
                      <a:r>
                        <a:rPr lang="en-GB" sz="1600" b="1" u="sng" dirty="0"/>
                        <a:t>Activation phase </a:t>
                      </a:r>
                      <a:endParaRPr lang="en-GB" sz="1600" dirty="0"/>
                    </a:p>
                    <a:p>
                      <a:pPr marL="457200" indent="-457200">
                        <a:buSzPct val="107000"/>
                        <a:buFont typeface="Wingdings" panose="05000000000000000000" pitchFamily="2" charset="2"/>
                        <a:buChar char="C"/>
                      </a:pPr>
                      <a:r>
                        <a:rPr lang="en-GB" sz="1600" b="1" dirty="0"/>
                        <a:t>I can identify situations where the potential gain is worth the risk and situations where it is not, and explain how to make this judgement;</a:t>
                      </a:r>
                    </a:p>
                    <a:p>
                      <a:pPr marL="457200" indent="-457200">
                        <a:buSzPct val="107000"/>
                        <a:buFont typeface="Wingdings" panose="05000000000000000000" pitchFamily="2" charset="2"/>
                        <a:buChar char="C"/>
                      </a:pPr>
                      <a:r>
                        <a:rPr lang="en-GB" sz="1600" b="1" dirty="0"/>
                        <a:t>I can describe the nature of positive and negative risk and identify physical and emotional risks; </a:t>
                      </a:r>
                    </a:p>
                    <a:p>
                      <a:pPr marL="457200" indent="-457200">
                        <a:buSzPct val="107000"/>
                        <a:buFont typeface="Wingdings" panose="05000000000000000000" pitchFamily="2" charset="2"/>
                        <a:buChar char="C"/>
                      </a:pPr>
                      <a:r>
                        <a:rPr lang="en-GB" sz="1600" b="1" dirty="0"/>
                        <a:t>I can explain the difference between the terms risky, dangerous and challenging; </a:t>
                      </a:r>
                    </a:p>
                    <a:p>
                      <a:endParaRPr lang="en-GB" sz="1600" b="1" u="sng" dirty="0"/>
                    </a:p>
                    <a:p>
                      <a:pPr algn="ctr"/>
                      <a:r>
                        <a:rPr lang="en-GB" sz="1600" b="1" dirty="0">
                          <a:solidFill>
                            <a:srgbClr val="FF0000"/>
                          </a:solidFill>
                          <a:latin typeface="Calibri" panose="020F0502020204030204" pitchFamily="34" charset="0"/>
                          <a:cs typeface="Calibri" panose="020F0502020204030204" pitchFamily="34" charset="0"/>
                        </a:rPr>
                        <a:t>What do you think about this statement?</a:t>
                      </a:r>
                    </a:p>
                    <a:p>
                      <a:pPr algn="ctr"/>
                      <a:r>
                        <a:rPr lang="en-GB" sz="1600" b="1" dirty="0">
                          <a:solidFill>
                            <a:srgbClr val="FF0000"/>
                          </a:solidFill>
                          <a:latin typeface="Calibri" panose="020F0502020204030204" pitchFamily="34" charset="0"/>
                          <a:cs typeface="Calibri" panose="020F0502020204030204" pitchFamily="34" charset="0"/>
                        </a:rPr>
                        <a:t>“Taking stupid risks is part of growing up. It’s the only way that young people can really learn to be mature”</a:t>
                      </a:r>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292662"/>
          </a:xfrm>
          <a:prstGeom prst="rect">
            <a:avLst/>
          </a:prstGeom>
        </p:spPr>
        <p:txBody>
          <a:bodyPr wrap="square">
            <a:spAutoFit/>
          </a:bodyPr>
          <a:lstStyle/>
          <a:p>
            <a:pPr algn="ctr"/>
            <a:r>
              <a:rPr lang="en-GB" sz="2000" b="1" u="sng" dirty="0"/>
              <a:t>Ethics and Values – Year 9</a:t>
            </a:r>
          </a:p>
          <a:p>
            <a:pPr algn="ctr"/>
            <a:r>
              <a:rPr lang="en-GB" sz="2000" b="1" u="sng" dirty="0"/>
              <a:t>Lesson 2: Taking Risks</a:t>
            </a:r>
          </a:p>
          <a:p>
            <a:pPr algn="ctr"/>
            <a:r>
              <a:rPr lang="en-GB" dirty="0"/>
              <a:t>Learning intent: </a:t>
            </a:r>
            <a:r>
              <a:rPr lang="en-GB" b="1" dirty="0">
                <a:ea typeface="+mn-lt"/>
                <a:cs typeface="+mn-lt"/>
              </a:rPr>
              <a:t>To be able to describe the nature of positive and negative risk and identify physical and emotional risks</a:t>
            </a:r>
            <a:endParaRPr lang="en-GB" dirty="0">
              <a:cs typeface="Calibri"/>
            </a:endParaRPr>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2769020" y="5080273"/>
            <a:ext cx="1296323" cy="102522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227473A4-F8AC-40D3-AB89-173FC5ADB39E}"/>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76628" y="4880516"/>
            <a:ext cx="960872" cy="1112865"/>
          </a:xfrm>
          <a:prstGeom prst="rect">
            <a:avLst/>
          </a:prstGeom>
        </p:spPr>
      </p:pic>
      <p:sp>
        <p:nvSpPr>
          <p:cNvPr id="16" name="Rounded Rectangular Callout 4">
            <a:extLst>
              <a:ext uri="{FF2B5EF4-FFF2-40B4-BE49-F238E27FC236}">
                <a16:creationId xmlns:a16="http://schemas.microsoft.com/office/drawing/2014/main" id="{20890014-5759-4776-802E-51BCD1425E93}"/>
              </a:ext>
            </a:extLst>
          </p:cNvPr>
          <p:cNvSpPr/>
          <p:nvPr/>
        </p:nvSpPr>
        <p:spPr>
          <a:xfrm>
            <a:off x="7975564" y="4455394"/>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solidFill>
                <a:schemeClr val="tx1"/>
              </a:solidFill>
              <a:hlinkClick r:id="rId4"/>
            </a:endParaRPr>
          </a:p>
          <a:p>
            <a:r>
              <a:rPr lang="en-GB" sz="1600" dirty="0">
                <a:solidFill>
                  <a:schemeClr val="tx1"/>
                </a:solidFill>
                <a:hlinkClick r:id="rId4"/>
              </a:rPr>
              <a:t>https://www.youtube.com/watch?v=BUIRWbBdfMY</a:t>
            </a:r>
            <a:endParaRPr lang="en-GB" sz="1600" dirty="0">
              <a:solidFill>
                <a:schemeClr val="tx1"/>
              </a:solidFill>
            </a:endParaRPr>
          </a:p>
          <a:p>
            <a:endParaRPr lang="en-GB" sz="1600" dirty="0">
              <a:solidFill>
                <a:schemeClr val="tx1"/>
              </a:solidFill>
            </a:endParaRPr>
          </a:p>
        </p:txBody>
      </p:sp>
    </p:spTree>
    <p:extLst>
      <p:ext uri="{BB962C8B-B14F-4D97-AF65-F5344CB8AC3E}">
        <p14:creationId xmlns:p14="http://schemas.microsoft.com/office/powerpoint/2010/main" val="423220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5CF3FD54-3DF4-4868-96D6-76EC4EC3E46E}"/>
              </a:ext>
            </a:extLst>
          </p:cNvPr>
          <p:cNvSpPr txBox="1"/>
          <p:nvPr/>
        </p:nvSpPr>
        <p:spPr>
          <a:xfrm>
            <a:off x="7474226" y="215742"/>
            <a:ext cx="4572000" cy="1569660"/>
          </a:xfrm>
          <a:prstGeom prst="rect">
            <a:avLst/>
          </a:prstGeom>
          <a:noFill/>
          <a:ln w="38100">
            <a:solidFill>
              <a:schemeClr val="tx1"/>
            </a:solidFill>
          </a:ln>
        </p:spPr>
        <p:txBody>
          <a:bodyPr wrap="square" rtlCol="0">
            <a:spAutoFit/>
          </a:bodyPr>
          <a:lstStyle/>
          <a:p>
            <a:r>
              <a:rPr lang="en-GB" sz="1600" u="sng" dirty="0"/>
              <a:t>Risk Scenario 1</a:t>
            </a:r>
            <a:endParaRPr lang="en-GB" sz="1600" dirty="0"/>
          </a:p>
          <a:p>
            <a:r>
              <a:rPr lang="en-GB" sz="1600" dirty="0"/>
              <a:t>I don’ know what’s up with my  brother at the moment, he’s just turned 14 and he will do anything his friends dare him to do. It’s like his brain is broken. I’m worried he’ll do something stupid. What’s up with him? </a:t>
            </a:r>
          </a:p>
        </p:txBody>
      </p:sp>
      <p:sp>
        <p:nvSpPr>
          <p:cNvPr id="2" name="Rectangle 1">
            <a:extLst>
              <a:ext uri="{FF2B5EF4-FFF2-40B4-BE49-F238E27FC236}">
                <a16:creationId xmlns:a16="http://schemas.microsoft.com/office/drawing/2014/main" id="{9C216710-CF01-412C-9878-B67587E22C6D}"/>
              </a:ext>
            </a:extLst>
          </p:cNvPr>
          <p:cNvSpPr/>
          <p:nvPr/>
        </p:nvSpPr>
        <p:spPr>
          <a:xfrm>
            <a:off x="722594" y="2724301"/>
            <a:ext cx="6552729" cy="3539430"/>
          </a:xfrm>
          <a:prstGeom prst="rect">
            <a:avLst/>
          </a:prstGeom>
          <a:ln w="38100">
            <a:solidFill>
              <a:schemeClr val="tx1"/>
            </a:solidFill>
          </a:ln>
        </p:spPr>
        <p:txBody>
          <a:bodyPr wrap="square">
            <a:spAutoFit/>
          </a:bodyPr>
          <a:lstStyle/>
          <a:p>
            <a:pPr algn="ctr"/>
            <a:r>
              <a:rPr lang="en-GB" sz="1400" b="1" dirty="0">
                <a:solidFill>
                  <a:srgbClr val="FF0000"/>
                </a:solidFill>
                <a:cs typeface="Calibri" panose="020F0502020204030204" pitchFamily="34" charset="0"/>
              </a:rPr>
              <a:t>“Taking stupid risks is part of growing up. It’s the only way that young people can really learn to be mature”</a:t>
            </a:r>
            <a:endParaRPr lang="en-GB" sz="1400" dirty="0"/>
          </a:p>
          <a:p>
            <a:r>
              <a:rPr lang="en-GB" sz="1400" dirty="0"/>
              <a:t>Answer the question above using the sentence starters below:</a:t>
            </a:r>
          </a:p>
          <a:p>
            <a:r>
              <a:rPr lang="en-GB" sz="1400" dirty="0">
                <a:solidFill>
                  <a:srgbClr val="00B050"/>
                </a:solidFill>
              </a:rPr>
              <a:t>I think that taking stupid risks is/isn’t part of growing up</a:t>
            </a:r>
          </a:p>
          <a:p>
            <a:r>
              <a:rPr lang="en-GB" sz="1400" dirty="0">
                <a:solidFill>
                  <a:srgbClr val="00B050"/>
                </a:solidFill>
              </a:rPr>
              <a:t>I think this because…</a:t>
            </a:r>
          </a:p>
          <a:p>
            <a:r>
              <a:rPr lang="en-GB" sz="1400" dirty="0">
                <a:solidFill>
                  <a:srgbClr val="0070C0"/>
                </a:solidFill>
              </a:rPr>
              <a:t>Another example is…</a:t>
            </a:r>
          </a:p>
          <a:p>
            <a:r>
              <a:rPr lang="en-GB" sz="1400" dirty="0">
                <a:solidFill>
                  <a:srgbClr val="0070C0"/>
                </a:solidFill>
              </a:rPr>
              <a:t>In conclusion, young people do/do not need to take stupid risks because…</a:t>
            </a:r>
          </a:p>
          <a:p>
            <a:endParaRPr lang="en-GB" sz="1400" dirty="0"/>
          </a:p>
          <a:p>
            <a:r>
              <a:rPr lang="en-GB" sz="1400" dirty="0"/>
              <a:t>Now use a counter argument, when you address the opposite point of view and say why it is wrong.</a:t>
            </a:r>
          </a:p>
          <a:p>
            <a:r>
              <a:rPr lang="en-GB" sz="1400" dirty="0">
                <a:solidFill>
                  <a:srgbClr val="FFC000"/>
                </a:solidFill>
              </a:rPr>
              <a:t>Someone who disagrees with me would say…</a:t>
            </a:r>
          </a:p>
          <a:p>
            <a:r>
              <a:rPr lang="en-GB" sz="1400" dirty="0">
                <a:solidFill>
                  <a:srgbClr val="FFC000"/>
                </a:solidFill>
              </a:rPr>
              <a:t>They might believe this because…</a:t>
            </a:r>
          </a:p>
          <a:p>
            <a:endParaRPr lang="en-GB" sz="1400" dirty="0">
              <a:solidFill>
                <a:srgbClr val="FFC000"/>
              </a:solidFill>
            </a:endParaRPr>
          </a:p>
          <a:p>
            <a:r>
              <a:rPr lang="en-GB" sz="1400" dirty="0"/>
              <a:t>Now choose a scenario from the list and discuss with your table how you would deal with the situation and reduce the risk to themselves and others. Be ready to share your ideas.</a:t>
            </a:r>
          </a:p>
        </p:txBody>
      </p:sp>
      <p:sp>
        <p:nvSpPr>
          <p:cNvPr id="9" name="Rectangle 8">
            <a:extLst>
              <a:ext uri="{FF2B5EF4-FFF2-40B4-BE49-F238E27FC236}">
                <a16:creationId xmlns:a16="http://schemas.microsoft.com/office/drawing/2014/main" id="{E0AA9A52-E9AE-4D6A-B4CB-8D7AC84D46EB}"/>
              </a:ext>
            </a:extLst>
          </p:cNvPr>
          <p:cNvSpPr/>
          <p:nvPr/>
        </p:nvSpPr>
        <p:spPr>
          <a:xfrm>
            <a:off x="7474226" y="1975524"/>
            <a:ext cx="4572000" cy="1569660"/>
          </a:xfrm>
          <a:prstGeom prst="rect">
            <a:avLst/>
          </a:prstGeom>
          <a:ln w="38100">
            <a:solidFill>
              <a:schemeClr val="tx1"/>
            </a:solidFill>
          </a:ln>
        </p:spPr>
        <p:txBody>
          <a:bodyPr wrap="square">
            <a:spAutoFit/>
          </a:bodyPr>
          <a:lstStyle/>
          <a:p>
            <a:r>
              <a:rPr lang="en-GB" sz="1600" u="sng" dirty="0"/>
              <a:t>Risk Scenario 2</a:t>
            </a:r>
            <a:r>
              <a:rPr lang="en-GB" sz="1600" dirty="0"/>
              <a:t> </a:t>
            </a:r>
          </a:p>
          <a:p>
            <a:r>
              <a:rPr lang="en-GB" sz="1600" dirty="0"/>
              <a:t>My sister drives me to school everyday and she drives so fast. I feel like I’m risking my life just getting in the car with her. She sometimes goes on her phone as well while driving. I don’t want to offend her by refusing a lift though – what should I do?</a:t>
            </a:r>
          </a:p>
        </p:txBody>
      </p:sp>
      <p:sp>
        <p:nvSpPr>
          <p:cNvPr id="14" name="Rectangle 13">
            <a:extLst>
              <a:ext uri="{FF2B5EF4-FFF2-40B4-BE49-F238E27FC236}">
                <a16:creationId xmlns:a16="http://schemas.microsoft.com/office/drawing/2014/main" id="{1699759A-5C69-4210-B8C6-86C76CD49373}"/>
              </a:ext>
            </a:extLst>
          </p:cNvPr>
          <p:cNvSpPr/>
          <p:nvPr/>
        </p:nvSpPr>
        <p:spPr>
          <a:xfrm>
            <a:off x="7474226" y="3773627"/>
            <a:ext cx="4572000" cy="1323439"/>
          </a:xfrm>
          <a:prstGeom prst="rect">
            <a:avLst/>
          </a:prstGeom>
          <a:ln w="38100">
            <a:solidFill>
              <a:schemeClr val="tx1"/>
            </a:solidFill>
          </a:ln>
        </p:spPr>
        <p:txBody>
          <a:bodyPr wrap="square">
            <a:spAutoFit/>
          </a:bodyPr>
          <a:lstStyle/>
          <a:p>
            <a:r>
              <a:rPr lang="en-GB" sz="1600" u="sng" dirty="0"/>
              <a:t>Risk Scenario 3</a:t>
            </a:r>
            <a:endParaRPr lang="en-GB" sz="1600" dirty="0"/>
          </a:p>
          <a:p>
            <a:r>
              <a:rPr lang="en-GB" sz="1600" dirty="0"/>
              <a:t>My friends have arranged a competition to see who can down a bottle of vodka in one go at my party. I’m not going to do this – I know it’s a stupid game but how do I convince them of that?</a:t>
            </a:r>
          </a:p>
        </p:txBody>
      </p:sp>
      <p:sp>
        <p:nvSpPr>
          <p:cNvPr id="15" name="Rectangle 14">
            <a:extLst>
              <a:ext uri="{FF2B5EF4-FFF2-40B4-BE49-F238E27FC236}">
                <a16:creationId xmlns:a16="http://schemas.microsoft.com/office/drawing/2014/main" id="{CB0327A3-EE73-45D7-9219-7D2E4F9EB558}"/>
              </a:ext>
            </a:extLst>
          </p:cNvPr>
          <p:cNvSpPr/>
          <p:nvPr/>
        </p:nvSpPr>
        <p:spPr>
          <a:xfrm>
            <a:off x="7474226" y="5275950"/>
            <a:ext cx="4572000" cy="1323439"/>
          </a:xfrm>
          <a:prstGeom prst="rect">
            <a:avLst/>
          </a:prstGeom>
          <a:ln w="38100">
            <a:solidFill>
              <a:schemeClr val="tx1"/>
            </a:solidFill>
          </a:ln>
        </p:spPr>
        <p:txBody>
          <a:bodyPr wrap="square">
            <a:spAutoFit/>
          </a:bodyPr>
          <a:lstStyle/>
          <a:p>
            <a:r>
              <a:rPr lang="en-GB" sz="1600" u="sng" dirty="0"/>
              <a:t>Risk Scenario 4</a:t>
            </a:r>
            <a:endParaRPr lang="en-GB" sz="1600" dirty="0"/>
          </a:p>
          <a:p>
            <a:r>
              <a:rPr lang="en-GB" sz="1600" dirty="0"/>
              <a:t>My older brother and his shady friend seem to have a lot of money at the moment. What might they be doing, what risks might they be taking and what are the consequences?</a:t>
            </a:r>
          </a:p>
        </p:txBody>
      </p:sp>
      <p:sp>
        <p:nvSpPr>
          <p:cNvPr id="16" name="Rectangle 15">
            <a:extLst>
              <a:ext uri="{FF2B5EF4-FFF2-40B4-BE49-F238E27FC236}">
                <a16:creationId xmlns:a16="http://schemas.microsoft.com/office/drawing/2014/main" id="{8819CA74-B20C-4056-AA97-3294FF9F0853}"/>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accent1"/>
                </a:solidFill>
              </a:rPr>
              <a:t>Demonstration Phase</a:t>
            </a:r>
          </a:p>
        </p:txBody>
      </p:sp>
      <p:sp>
        <p:nvSpPr>
          <p:cNvPr id="17" name="Rectangle 16">
            <a:extLst>
              <a:ext uri="{FF2B5EF4-FFF2-40B4-BE49-F238E27FC236}">
                <a16:creationId xmlns:a16="http://schemas.microsoft.com/office/drawing/2014/main" id="{456DA18D-9A71-4DD6-8927-F7521184D18B}"/>
              </a:ext>
            </a:extLst>
          </p:cNvPr>
          <p:cNvSpPr/>
          <p:nvPr/>
        </p:nvSpPr>
        <p:spPr>
          <a:xfrm>
            <a:off x="722595"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FF0000"/>
                </a:solidFill>
              </a:rPr>
              <a:t>Main Activity</a:t>
            </a:r>
          </a:p>
        </p:txBody>
      </p:sp>
    </p:spTree>
    <p:extLst>
      <p:ext uri="{BB962C8B-B14F-4D97-AF65-F5344CB8AC3E}">
        <p14:creationId xmlns:p14="http://schemas.microsoft.com/office/powerpoint/2010/main" val="142378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14">
            <a:extLst>
              <a:ext uri="{FF2B5EF4-FFF2-40B4-BE49-F238E27FC236}">
                <a16:creationId xmlns:a16="http://schemas.microsoft.com/office/drawing/2014/main" id="{8399033C-8025-4CCD-8F78-86B7E552DF4D}"/>
              </a:ext>
            </a:extLst>
          </p:cNvPr>
          <p:cNvSpPr txBox="1">
            <a:spLocks noChangeArrowheads="1"/>
          </p:cNvSpPr>
          <p:nvPr/>
        </p:nvSpPr>
        <p:spPr>
          <a:xfrm>
            <a:off x="320361" y="1675757"/>
            <a:ext cx="5697723" cy="4741863"/>
          </a:xfrm>
          <a:prstGeom prst="rect">
            <a:avLst/>
          </a:prstGeom>
          <a:ln w="38100">
            <a:solidFill>
              <a:schemeClr val="tx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Some risks can be good – Can you think of any?</a:t>
            </a:r>
          </a:p>
          <a:p>
            <a:pPr marL="0" indent="0">
              <a:buNone/>
            </a:pPr>
            <a:endParaRPr lang="en-US" sz="2000" dirty="0"/>
          </a:p>
          <a:p>
            <a:r>
              <a:rPr lang="en-US" sz="2000" dirty="0"/>
              <a:t>Trying new things can be daunting. </a:t>
            </a:r>
          </a:p>
          <a:p>
            <a:r>
              <a:rPr lang="en-US" sz="2000" dirty="0"/>
              <a:t>The unfamiliar makes us nervous in a way that’s hard to describe. The act of leaving our comfort zone puts us in a vulnerable position and leaves us with an onslaught of questions running through our heads. </a:t>
            </a:r>
          </a:p>
          <a:p>
            <a:r>
              <a:rPr lang="en-US" sz="2000" dirty="0"/>
              <a:t>We ask ourselves: “Should I be doing this? Can I do this? Will I look stupid? What am I doing!?” While it may not feel like it, this is normal—and it’s good.</a:t>
            </a:r>
          </a:p>
          <a:p>
            <a:r>
              <a:rPr lang="en-US" sz="2000" dirty="0"/>
              <a:t>Trying new things not only helps us to vanquish those fears, but it also allows us to expand our minds and learn—both about said new thing, and about ourselves.</a:t>
            </a:r>
          </a:p>
        </p:txBody>
      </p:sp>
      <p:sp>
        <p:nvSpPr>
          <p:cNvPr id="6" name="Rectangle 5">
            <a:extLst>
              <a:ext uri="{FF2B5EF4-FFF2-40B4-BE49-F238E27FC236}">
                <a16:creationId xmlns:a16="http://schemas.microsoft.com/office/drawing/2014/main" id="{0689CA48-7BEC-4412-95D4-062E48AE2C66}"/>
              </a:ext>
            </a:extLst>
          </p:cNvPr>
          <p:cNvSpPr/>
          <p:nvPr/>
        </p:nvSpPr>
        <p:spPr>
          <a:xfrm>
            <a:off x="320361" y="440380"/>
            <a:ext cx="5697723"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FF0000"/>
                </a:solidFill>
              </a:rPr>
              <a:t>New Information</a:t>
            </a:r>
          </a:p>
        </p:txBody>
      </p:sp>
      <p:sp>
        <p:nvSpPr>
          <p:cNvPr id="2" name="Rectangle 1">
            <a:extLst>
              <a:ext uri="{FF2B5EF4-FFF2-40B4-BE49-F238E27FC236}">
                <a16:creationId xmlns:a16="http://schemas.microsoft.com/office/drawing/2014/main" id="{4C146077-AA1A-4E6E-A608-8196BC0102A6}"/>
              </a:ext>
            </a:extLst>
          </p:cNvPr>
          <p:cNvSpPr/>
          <p:nvPr/>
        </p:nvSpPr>
        <p:spPr>
          <a:xfrm>
            <a:off x="6378497" y="440380"/>
            <a:ext cx="5493141"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a:solidFill>
                  <a:schemeClr val="accent1"/>
                </a:solidFill>
              </a:rPr>
              <a:t>Demonstration Phase</a:t>
            </a:r>
            <a:endParaRPr lang="en-GB" sz="3000" dirty="0">
              <a:solidFill>
                <a:schemeClr val="accent1"/>
              </a:solidFill>
            </a:endParaRPr>
          </a:p>
        </p:txBody>
      </p:sp>
      <p:sp>
        <p:nvSpPr>
          <p:cNvPr id="7" name="Content Placeholder 2">
            <a:extLst>
              <a:ext uri="{FF2B5EF4-FFF2-40B4-BE49-F238E27FC236}">
                <a16:creationId xmlns:a16="http://schemas.microsoft.com/office/drawing/2014/main" id="{97ED538C-08F2-420D-8A24-9948E0ABE9FD}"/>
              </a:ext>
            </a:extLst>
          </p:cNvPr>
          <p:cNvSpPr>
            <a:spLocks noGrp="1"/>
          </p:cNvSpPr>
          <p:nvPr>
            <p:ph idx="1"/>
          </p:nvPr>
        </p:nvSpPr>
        <p:spPr>
          <a:xfrm>
            <a:off x="6378497" y="1675757"/>
            <a:ext cx="5493141" cy="4741862"/>
          </a:xfrm>
          <a:solidFill>
            <a:schemeClr val="bg1"/>
          </a:solidFill>
          <a:ln w="57150">
            <a:solidFill>
              <a:srgbClr val="0070C0"/>
            </a:solidFill>
          </a:ln>
        </p:spPr>
        <p:txBody>
          <a:bodyPr>
            <a:normAutofit fontScale="92500" lnSpcReduction="10000"/>
          </a:bodyPr>
          <a:lstStyle/>
          <a:p>
            <a:pPr marL="0" indent="0">
              <a:buNone/>
            </a:pPr>
            <a:endParaRPr lang="en-GB" sz="2600" dirty="0"/>
          </a:p>
          <a:p>
            <a:pPr marL="0" indent="0">
              <a:buNone/>
            </a:pPr>
            <a:r>
              <a:rPr lang="en-GB" sz="2600" dirty="0"/>
              <a:t>Think about the different experiences below and how you could reduce the risks:</a:t>
            </a:r>
          </a:p>
          <a:p>
            <a:pPr marL="0" indent="0">
              <a:buNone/>
            </a:pPr>
            <a:endParaRPr lang="en-GB" sz="2600" dirty="0"/>
          </a:p>
          <a:p>
            <a:pPr>
              <a:buFont typeface="Wingdings" panose="05000000000000000000" pitchFamily="2" charset="2"/>
              <a:buChar char="ü"/>
            </a:pPr>
            <a:r>
              <a:rPr lang="en-GB" sz="2600" dirty="0"/>
              <a:t>Going on holiday</a:t>
            </a:r>
          </a:p>
          <a:p>
            <a:pPr>
              <a:buFont typeface="Wingdings" panose="05000000000000000000" pitchFamily="2" charset="2"/>
              <a:buChar char="ü"/>
            </a:pPr>
            <a:r>
              <a:rPr lang="en-GB" sz="2600" dirty="0"/>
              <a:t>Going to a festival or concert</a:t>
            </a:r>
          </a:p>
          <a:p>
            <a:pPr>
              <a:buFont typeface="Wingdings" panose="05000000000000000000" pitchFamily="2" charset="2"/>
              <a:buChar char="ü"/>
            </a:pPr>
            <a:r>
              <a:rPr lang="en-GB" sz="2600" dirty="0"/>
              <a:t>Getting home</a:t>
            </a:r>
          </a:p>
          <a:p>
            <a:pPr marL="0" indent="0">
              <a:buNone/>
            </a:pPr>
            <a:endParaRPr lang="en-GB" sz="2600" dirty="0"/>
          </a:p>
          <a:p>
            <a:pPr marL="0" indent="0">
              <a:buNone/>
            </a:pPr>
            <a:r>
              <a:rPr lang="en-GB" sz="2600" dirty="0"/>
              <a:t>Write a list of ways you could reduce the risk in one of the above scenarios </a:t>
            </a:r>
          </a:p>
          <a:p>
            <a:pPr marL="0" indent="0">
              <a:buNone/>
            </a:pPr>
            <a:endParaRPr lang="en-GB" sz="1700" dirty="0"/>
          </a:p>
          <a:p>
            <a:pPr>
              <a:spcBef>
                <a:spcPct val="0"/>
              </a:spcBef>
              <a:buNone/>
            </a:pPr>
            <a:r>
              <a:rPr lang="en-GB" sz="1700" b="1" dirty="0">
                <a:cs typeface="Calibri" panose="020F0502020204030204" pitchFamily="34" charset="0"/>
              </a:rPr>
              <a:t>Now check the advice given for your chosen scenario and add</a:t>
            </a:r>
          </a:p>
          <a:p>
            <a:pPr>
              <a:spcBef>
                <a:spcPct val="0"/>
              </a:spcBef>
              <a:buNone/>
            </a:pPr>
            <a:r>
              <a:rPr lang="en-GB" sz="1700" b="1" dirty="0">
                <a:cs typeface="Calibri" panose="020F0502020204030204" pitchFamily="34" charset="0"/>
              </a:rPr>
              <a:t>anything extra, </a:t>
            </a:r>
            <a:r>
              <a:rPr lang="en-GB" sz="1700" b="1" dirty="0">
                <a:solidFill>
                  <a:schemeClr val="accent1"/>
                </a:solidFill>
                <a:cs typeface="Calibri" panose="020F0502020204030204" pitchFamily="34" charset="0"/>
              </a:rPr>
              <a:t>in blue pen</a:t>
            </a:r>
            <a:r>
              <a:rPr lang="en-GB" sz="1700" b="1" dirty="0">
                <a:cs typeface="Calibri" panose="020F0502020204030204" pitchFamily="34" charset="0"/>
              </a:rPr>
              <a:t>, using the next section</a:t>
            </a:r>
            <a:endParaRPr lang="en-GB" sz="1700" dirty="0"/>
          </a:p>
          <a:p>
            <a:pPr marL="0" indent="0">
              <a:buNone/>
            </a:pPr>
            <a:endParaRPr lang="en-GB" sz="1400" dirty="0"/>
          </a:p>
          <a:p>
            <a:pPr marL="0" indent="0">
              <a:buNone/>
            </a:pPr>
            <a:endParaRPr lang="en-GB" sz="1400" dirty="0"/>
          </a:p>
        </p:txBody>
      </p:sp>
    </p:spTree>
    <p:extLst>
      <p:ext uri="{BB962C8B-B14F-4D97-AF65-F5344CB8AC3E}">
        <p14:creationId xmlns:p14="http://schemas.microsoft.com/office/powerpoint/2010/main" val="3835653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
                                            <p:txEl>
                                              <p:pRg st="2" end="2"/>
                                            </p:txEl>
                                          </p:spTgt>
                                        </p:tgtEl>
                                        <p:attrNameLst>
                                          <p:attrName>style.visibility</p:attrName>
                                        </p:attrNameLst>
                                      </p:cBhvr>
                                      <p:to>
                                        <p:strVal val="visible"/>
                                      </p:to>
                                    </p:set>
                                    <p:anim calcmode="lin" valueType="num">
                                      <p:cBhvr additive="base">
                                        <p:cTn id="7" dur="500" fill="hold"/>
                                        <p:tgtEl>
                                          <p:spTgt spid="37">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anim calcmode="lin" valueType="num">
                                      <p:cBhvr additive="base">
                                        <p:cTn id="11" dur="500" fill="hold"/>
                                        <p:tgtEl>
                                          <p:spTgt spid="37">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7">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7">
                                            <p:txEl>
                                              <p:pRg st="4" end="4"/>
                                            </p:txEl>
                                          </p:spTgt>
                                        </p:tgtEl>
                                        <p:attrNameLst>
                                          <p:attrName>style.visibility</p:attrName>
                                        </p:attrNameLst>
                                      </p:cBhvr>
                                      <p:to>
                                        <p:strVal val="visible"/>
                                      </p:to>
                                    </p:set>
                                    <p:anim calcmode="lin" valueType="num">
                                      <p:cBhvr additive="base">
                                        <p:cTn id="15" dur="500" fill="hold"/>
                                        <p:tgtEl>
                                          <p:spTgt spid="37">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7">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7">
                                            <p:txEl>
                                              <p:pRg st="5" end="5"/>
                                            </p:txEl>
                                          </p:spTgt>
                                        </p:tgtEl>
                                        <p:attrNameLst>
                                          <p:attrName>style.visibility</p:attrName>
                                        </p:attrNameLst>
                                      </p:cBhvr>
                                      <p:to>
                                        <p:strVal val="visible"/>
                                      </p:to>
                                    </p:set>
                                    <p:anim calcmode="lin" valueType="num">
                                      <p:cBhvr additive="base">
                                        <p:cTn id="19" dur="500" fill="hold"/>
                                        <p:tgtEl>
                                          <p:spTgt spid="37">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BA10C88-6E6D-44EC-8E83-175F3C8135CA}"/>
              </a:ext>
            </a:extLst>
          </p:cNvPr>
          <p:cNvSpPr/>
          <p:nvPr/>
        </p:nvSpPr>
        <p:spPr>
          <a:xfrm>
            <a:off x="146712" y="178365"/>
            <a:ext cx="3992652" cy="650127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nSpc>
                <a:spcPct val="200000"/>
              </a:lnSpc>
            </a:pPr>
            <a:r>
              <a:rPr lang="en-US" sz="1400" dirty="0">
                <a:solidFill>
                  <a:schemeClr val="tx1"/>
                </a:solidFill>
              </a:rPr>
              <a:t>Going on Holiday </a:t>
            </a:r>
          </a:p>
          <a:p>
            <a:pPr>
              <a:lnSpc>
                <a:spcPct val="200000"/>
              </a:lnSpc>
            </a:pPr>
            <a:r>
              <a:rPr lang="en-US" sz="1400" dirty="0">
                <a:solidFill>
                  <a:schemeClr val="tx1"/>
                </a:solidFill>
              </a:rPr>
              <a:t>Research the destination and hotel you are travelling to before you book</a:t>
            </a:r>
          </a:p>
          <a:p>
            <a:pPr>
              <a:lnSpc>
                <a:spcPct val="200000"/>
              </a:lnSpc>
            </a:pPr>
            <a:r>
              <a:rPr lang="en-US" sz="1400" dirty="0">
                <a:solidFill>
                  <a:schemeClr val="tx1"/>
                </a:solidFill>
              </a:rPr>
              <a:t>Inform family and friends of where you are travelling to and your itinerary</a:t>
            </a:r>
          </a:p>
          <a:p>
            <a:pPr>
              <a:lnSpc>
                <a:spcPct val="200000"/>
              </a:lnSpc>
            </a:pPr>
            <a:r>
              <a:rPr lang="en-US" sz="1400" dirty="0">
                <a:solidFill>
                  <a:schemeClr val="tx1"/>
                </a:solidFill>
              </a:rPr>
              <a:t>Do not openly display your cash or carry all your cards with you at once</a:t>
            </a:r>
          </a:p>
          <a:p>
            <a:pPr>
              <a:lnSpc>
                <a:spcPct val="200000"/>
              </a:lnSpc>
            </a:pPr>
            <a:r>
              <a:rPr lang="en-US" sz="1400" dirty="0">
                <a:solidFill>
                  <a:schemeClr val="tx1"/>
                </a:solidFill>
              </a:rPr>
              <a:t>Contact the local police station and obtain a statement if your passport or valuables are stolen</a:t>
            </a:r>
          </a:p>
          <a:p>
            <a:pPr>
              <a:lnSpc>
                <a:spcPct val="200000"/>
              </a:lnSpc>
            </a:pPr>
            <a:r>
              <a:rPr lang="en-US" sz="1400" dirty="0">
                <a:solidFill>
                  <a:schemeClr val="tx1"/>
                </a:solidFill>
              </a:rPr>
              <a:t>Contact your bank and tell them you are going away before you travel</a:t>
            </a:r>
          </a:p>
          <a:p>
            <a:pPr>
              <a:lnSpc>
                <a:spcPct val="200000"/>
              </a:lnSpc>
            </a:pPr>
            <a:r>
              <a:rPr lang="en-US" sz="1400" dirty="0">
                <a:solidFill>
                  <a:schemeClr val="tx1"/>
                </a:solidFill>
              </a:rPr>
              <a:t>Pack any daily medication you may need to take and other medical supplies</a:t>
            </a:r>
          </a:p>
          <a:p>
            <a:pPr>
              <a:lnSpc>
                <a:spcPct val="200000"/>
              </a:lnSpc>
            </a:pPr>
            <a:r>
              <a:rPr lang="en-US" sz="1400" dirty="0">
                <a:solidFill>
                  <a:schemeClr val="tx1"/>
                </a:solidFill>
              </a:rPr>
              <a:t>Make sure you have travel insurance</a:t>
            </a:r>
          </a:p>
        </p:txBody>
      </p:sp>
      <p:sp>
        <p:nvSpPr>
          <p:cNvPr id="10" name="Rectangle 9">
            <a:extLst>
              <a:ext uri="{FF2B5EF4-FFF2-40B4-BE49-F238E27FC236}">
                <a16:creationId xmlns:a16="http://schemas.microsoft.com/office/drawing/2014/main" id="{4631FF22-73F3-449D-9948-ABB654F28A3D}"/>
              </a:ext>
            </a:extLst>
          </p:cNvPr>
          <p:cNvSpPr/>
          <p:nvPr/>
        </p:nvSpPr>
        <p:spPr>
          <a:xfrm>
            <a:off x="4139364" y="182633"/>
            <a:ext cx="4120088" cy="651376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nSpc>
                <a:spcPct val="200000"/>
              </a:lnSpc>
            </a:pPr>
            <a:r>
              <a:rPr lang="en-US" sz="1200" dirty="0">
                <a:solidFill>
                  <a:schemeClr val="tx1"/>
                </a:solidFill>
              </a:rPr>
              <a:t>Going to a festival or concert</a:t>
            </a:r>
          </a:p>
          <a:p>
            <a:pPr marL="285750" indent="-285750">
              <a:lnSpc>
                <a:spcPct val="200000"/>
              </a:lnSpc>
              <a:buFont typeface="Arial" charset="0"/>
              <a:buChar char="•"/>
            </a:pPr>
            <a:r>
              <a:rPr lang="en-US" sz="1200" dirty="0">
                <a:solidFill>
                  <a:schemeClr val="tx1"/>
                </a:solidFill>
              </a:rPr>
              <a:t>Research and pick the festival wisely </a:t>
            </a:r>
          </a:p>
          <a:p>
            <a:pPr marL="285750" indent="-285750">
              <a:lnSpc>
                <a:spcPct val="200000"/>
              </a:lnSpc>
              <a:buFont typeface="Arial" charset="0"/>
              <a:buChar char="•"/>
            </a:pPr>
            <a:r>
              <a:rPr lang="en-US" sz="1200" dirty="0">
                <a:solidFill>
                  <a:schemeClr val="tx1"/>
                </a:solidFill>
              </a:rPr>
              <a:t>Go with at least one other person and stick together</a:t>
            </a:r>
          </a:p>
          <a:p>
            <a:pPr marL="285750" indent="-285750">
              <a:lnSpc>
                <a:spcPct val="200000"/>
              </a:lnSpc>
              <a:buFont typeface="Arial" charset="0"/>
              <a:buChar char="•"/>
            </a:pPr>
            <a:r>
              <a:rPr lang="en-US" sz="1200" dirty="0">
                <a:solidFill>
                  <a:schemeClr val="tx1"/>
                </a:solidFill>
              </a:rPr>
              <a:t>Plan what equipment and money you think you will need </a:t>
            </a:r>
          </a:p>
          <a:p>
            <a:pPr marL="285750" indent="-285750">
              <a:lnSpc>
                <a:spcPct val="200000"/>
              </a:lnSpc>
              <a:buFont typeface="Arial" charset="0"/>
              <a:buChar char="•"/>
            </a:pPr>
            <a:r>
              <a:rPr lang="en-US" sz="1200" dirty="0">
                <a:solidFill>
                  <a:schemeClr val="tx1"/>
                </a:solidFill>
              </a:rPr>
              <a:t>Be prepared for sun AND rain</a:t>
            </a:r>
          </a:p>
          <a:p>
            <a:pPr marL="285750" indent="-285750">
              <a:lnSpc>
                <a:spcPct val="200000"/>
              </a:lnSpc>
              <a:buFont typeface="Arial" charset="0"/>
              <a:buChar char="•"/>
            </a:pPr>
            <a:r>
              <a:rPr lang="en-US" sz="1200" dirty="0">
                <a:solidFill>
                  <a:schemeClr val="tx1"/>
                </a:solidFill>
              </a:rPr>
              <a:t>When at the festival locate the medical assistance area</a:t>
            </a:r>
          </a:p>
          <a:p>
            <a:pPr marL="285750" indent="-285750">
              <a:lnSpc>
                <a:spcPct val="200000"/>
              </a:lnSpc>
              <a:buFont typeface="Arial" charset="0"/>
              <a:buChar char="•"/>
            </a:pPr>
            <a:r>
              <a:rPr lang="en-US" sz="1200" dirty="0">
                <a:solidFill>
                  <a:schemeClr val="tx1"/>
                </a:solidFill>
              </a:rPr>
              <a:t>Stay hydrated</a:t>
            </a:r>
          </a:p>
          <a:p>
            <a:pPr marL="285750" indent="-285750">
              <a:lnSpc>
                <a:spcPct val="200000"/>
              </a:lnSpc>
              <a:buFont typeface="Arial" charset="0"/>
              <a:buChar char="•"/>
            </a:pPr>
            <a:r>
              <a:rPr lang="en-US" sz="1200" dirty="0">
                <a:solidFill>
                  <a:schemeClr val="tx1"/>
                </a:solidFill>
              </a:rPr>
              <a:t>Stick to well-lit, busy areas, especially at night</a:t>
            </a:r>
          </a:p>
          <a:p>
            <a:pPr marL="285750" indent="-285750">
              <a:lnSpc>
                <a:spcPct val="200000"/>
              </a:lnSpc>
              <a:buFont typeface="Arial" charset="0"/>
              <a:buChar char="•"/>
            </a:pPr>
            <a:r>
              <a:rPr lang="en-US" sz="1200" dirty="0">
                <a:solidFill>
                  <a:schemeClr val="tx1"/>
                </a:solidFill>
              </a:rPr>
              <a:t>Never leave your drink unattended</a:t>
            </a:r>
          </a:p>
          <a:p>
            <a:pPr marL="285750" indent="-285750">
              <a:lnSpc>
                <a:spcPct val="200000"/>
              </a:lnSpc>
              <a:buFont typeface="Arial" charset="0"/>
              <a:buChar char="•"/>
            </a:pPr>
            <a:r>
              <a:rPr lang="en-US" sz="1200" dirty="0">
                <a:solidFill>
                  <a:schemeClr val="tx1"/>
                </a:solidFill>
              </a:rPr>
              <a:t>Try and keep your cash and cards on you, even at night</a:t>
            </a:r>
          </a:p>
          <a:p>
            <a:pPr marL="285750" indent="-285750">
              <a:buFont typeface="Arial" charset="0"/>
              <a:buChar char="•"/>
            </a:pPr>
            <a:r>
              <a:rPr lang="en-US" sz="1200" dirty="0">
                <a:solidFill>
                  <a:schemeClr val="tx1"/>
                </a:solidFill>
              </a:rPr>
              <a:t>If you are a victim of crime, contact on site police or festival security immediately</a:t>
            </a:r>
          </a:p>
          <a:p>
            <a:pPr marL="285750" indent="-285750">
              <a:buFont typeface="Arial" charset="0"/>
              <a:buChar char="•"/>
            </a:pPr>
            <a:endParaRPr lang="en-US" sz="1200" dirty="0">
              <a:solidFill>
                <a:schemeClr val="tx1"/>
              </a:solidFill>
            </a:endParaRPr>
          </a:p>
          <a:p>
            <a:pPr marL="285750" indent="-285750">
              <a:buFont typeface="Arial" charset="0"/>
              <a:buChar char="•"/>
            </a:pPr>
            <a:r>
              <a:rPr lang="en-US" sz="1200" dirty="0">
                <a:solidFill>
                  <a:schemeClr val="tx1"/>
                </a:solidFill>
              </a:rPr>
              <a:t>Consider carrying a personal safety alarm</a:t>
            </a:r>
          </a:p>
          <a:p>
            <a:pPr marL="285750" indent="-285750">
              <a:buFont typeface="Arial" charset="0"/>
              <a:buChar char="•"/>
            </a:pPr>
            <a:endParaRPr lang="en-US" sz="1200" dirty="0">
              <a:solidFill>
                <a:schemeClr val="tx1"/>
              </a:solidFill>
            </a:endParaRPr>
          </a:p>
          <a:p>
            <a:pPr marL="285750" indent="-285750">
              <a:buFont typeface="Arial" charset="0"/>
              <a:buChar char="•"/>
            </a:pPr>
            <a:r>
              <a:rPr lang="en-US" sz="1200" dirty="0">
                <a:solidFill>
                  <a:schemeClr val="tx1"/>
                </a:solidFill>
              </a:rPr>
              <a:t>Leave your valuables at home if possible</a:t>
            </a:r>
          </a:p>
          <a:p>
            <a:pPr marL="285750" indent="-285750">
              <a:buFont typeface="Arial" charset="0"/>
              <a:buChar char="•"/>
            </a:pPr>
            <a:endParaRPr lang="en-US" sz="1200" dirty="0">
              <a:solidFill>
                <a:schemeClr val="tx1"/>
              </a:solidFill>
            </a:endParaRPr>
          </a:p>
          <a:p>
            <a:pPr marL="285750" indent="-285750">
              <a:buFont typeface="Arial" charset="0"/>
              <a:buChar char="•"/>
            </a:pPr>
            <a:r>
              <a:rPr lang="en-US" sz="1200" dirty="0">
                <a:solidFill>
                  <a:schemeClr val="tx1"/>
                </a:solidFill>
              </a:rPr>
              <a:t>If you see an individual or group becoming ‘over-boisterous’ or aggressive, move away</a:t>
            </a:r>
          </a:p>
          <a:p>
            <a:pPr marL="285750" indent="-285750">
              <a:buFont typeface="Arial" charset="0"/>
              <a:buChar char="•"/>
            </a:pPr>
            <a:endParaRPr lang="en-US" sz="1200" dirty="0">
              <a:solidFill>
                <a:schemeClr val="tx1"/>
              </a:solidFill>
            </a:endParaRPr>
          </a:p>
          <a:p>
            <a:pPr marL="285750" indent="-285750">
              <a:buFont typeface="Arial" charset="0"/>
              <a:buChar char="•"/>
            </a:pPr>
            <a:r>
              <a:rPr lang="en-US" sz="1200" dirty="0">
                <a:solidFill>
                  <a:schemeClr val="tx1"/>
                </a:solidFill>
              </a:rPr>
              <a:t>Agree where your group will meet at certain times of the day</a:t>
            </a:r>
          </a:p>
          <a:p>
            <a:pPr marL="285750" indent="-285750">
              <a:lnSpc>
                <a:spcPct val="200000"/>
              </a:lnSpc>
              <a:buFont typeface="Arial" charset="0"/>
              <a:buChar char="•"/>
            </a:pPr>
            <a:endParaRPr lang="en-US" sz="1000" dirty="0">
              <a:solidFill>
                <a:schemeClr val="tx1"/>
              </a:solidFill>
            </a:endParaRPr>
          </a:p>
        </p:txBody>
      </p:sp>
      <p:sp>
        <p:nvSpPr>
          <p:cNvPr id="11" name="Rectangle 10">
            <a:extLst>
              <a:ext uri="{FF2B5EF4-FFF2-40B4-BE49-F238E27FC236}">
                <a16:creationId xmlns:a16="http://schemas.microsoft.com/office/drawing/2014/main" id="{6518E5C5-DB94-4EA7-A777-FE2AC1605D35}"/>
              </a:ext>
            </a:extLst>
          </p:cNvPr>
          <p:cNvSpPr/>
          <p:nvPr/>
        </p:nvSpPr>
        <p:spPr>
          <a:xfrm>
            <a:off x="8259452" y="178365"/>
            <a:ext cx="3802534" cy="6513767"/>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nSpc>
                <a:spcPct val="200000"/>
              </a:lnSpc>
            </a:pPr>
            <a:r>
              <a:rPr lang="en-US" sz="1200" dirty="0">
                <a:solidFill>
                  <a:schemeClr val="tx1"/>
                </a:solidFill>
              </a:rPr>
              <a:t>Getting home</a:t>
            </a:r>
          </a:p>
          <a:p>
            <a:pPr marL="285750" indent="-285750">
              <a:lnSpc>
                <a:spcPct val="200000"/>
              </a:lnSpc>
              <a:buFont typeface="Arial" charset="0"/>
              <a:buChar char="•"/>
            </a:pPr>
            <a:r>
              <a:rPr lang="en-US" sz="1200" dirty="0">
                <a:solidFill>
                  <a:schemeClr val="tx1"/>
                </a:solidFill>
              </a:rPr>
              <a:t>Make sure someone always knows where you are going and when you will be back</a:t>
            </a:r>
          </a:p>
          <a:p>
            <a:pPr marL="285750" indent="-285750">
              <a:lnSpc>
                <a:spcPct val="200000"/>
              </a:lnSpc>
              <a:buFont typeface="Arial" charset="0"/>
              <a:buChar char="•"/>
            </a:pPr>
            <a:r>
              <a:rPr lang="en-US" sz="1200" dirty="0">
                <a:solidFill>
                  <a:schemeClr val="tx1"/>
                </a:solidFill>
              </a:rPr>
              <a:t>Go out in a group or at least with one other person </a:t>
            </a:r>
          </a:p>
          <a:p>
            <a:pPr marL="285750" indent="-285750">
              <a:lnSpc>
                <a:spcPct val="200000"/>
              </a:lnSpc>
              <a:buFont typeface="Arial" charset="0"/>
              <a:buChar char="•"/>
            </a:pPr>
            <a:r>
              <a:rPr lang="en-US" sz="1200" dirty="0">
                <a:solidFill>
                  <a:schemeClr val="tx1"/>
                </a:solidFill>
              </a:rPr>
              <a:t>Don’t travel with people that you don’t know well or trust</a:t>
            </a:r>
          </a:p>
          <a:p>
            <a:pPr marL="285750" indent="-285750">
              <a:lnSpc>
                <a:spcPct val="200000"/>
              </a:lnSpc>
              <a:buFont typeface="Arial" charset="0"/>
              <a:buChar char="•"/>
            </a:pPr>
            <a:r>
              <a:rPr lang="en-US" sz="1200" dirty="0">
                <a:solidFill>
                  <a:schemeClr val="tx1"/>
                </a:solidFill>
              </a:rPr>
              <a:t>Avoid isolated areas at night</a:t>
            </a:r>
          </a:p>
          <a:p>
            <a:pPr marL="285750" indent="-285750">
              <a:lnSpc>
                <a:spcPct val="200000"/>
              </a:lnSpc>
              <a:buFont typeface="Arial" charset="0"/>
              <a:buChar char="•"/>
            </a:pPr>
            <a:r>
              <a:rPr lang="en-US" sz="1200" dirty="0">
                <a:solidFill>
                  <a:schemeClr val="tx1"/>
                </a:solidFill>
              </a:rPr>
              <a:t>If you are walking at night, stay alert to your surroundings</a:t>
            </a:r>
          </a:p>
          <a:p>
            <a:pPr marL="285750" indent="-285750">
              <a:lnSpc>
                <a:spcPct val="200000"/>
              </a:lnSpc>
              <a:buFont typeface="Arial" charset="0"/>
              <a:buChar char="•"/>
            </a:pPr>
            <a:r>
              <a:rPr lang="en-US" sz="1200" dirty="0">
                <a:solidFill>
                  <a:schemeClr val="tx1"/>
                </a:solidFill>
              </a:rPr>
              <a:t>Take your phone so you can make a call home if needed</a:t>
            </a:r>
          </a:p>
          <a:p>
            <a:pPr marL="285750" indent="-285750">
              <a:lnSpc>
                <a:spcPct val="200000"/>
              </a:lnSpc>
              <a:buFont typeface="Arial" charset="0"/>
              <a:buChar char="•"/>
            </a:pPr>
            <a:r>
              <a:rPr lang="en-US" sz="1200" dirty="0">
                <a:solidFill>
                  <a:schemeClr val="tx1"/>
                </a:solidFill>
              </a:rPr>
              <a:t>Carry extra money for a taxi in case you get stuck for a ride</a:t>
            </a:r>
          </a:p>
          <a:p>
            <a:pPr marL="285750" indent="-285750">
              <a:lnSpc>
                <a:spcPct val="200000"/>
              </a:lnSpc>
              <a:buFont typeface="Arial" charset="0"/>
              <a:buChar char="•"/>
            </a:pPr>
            <a:r>
              <a:rPr lang="en-US" sz="1200" dirty="0">
                <a:solidFill>
                  <a:schemeClr val="tx1"/>
                </a:solidFill>
              </a:rPr>
              <a:t>If you are taking the bus, sitting near the driver</a:t>
            </a:r>
          </a:p>
          <a:p>
            <a:pPr marL="285750" indent="-285750">
              <a:lnSpc>
                <a:spcPct val="200000"/>
              </a:lnSpc>
              <a:buFont typeface="Arial" charset="0"/>
              <a:buChar char="•"/>
            </a:pPr>
            <a:r>
              <a:rPr lang="en-US" sz="1200" dirty="0">
                <a:solidFill>
                  <a:schemeClr val="tx1"/>
                </a:solidFill>
              </a:rPr>
              <a:t>Never get into a car where the driver has been drinking or doing drugs</a:t>
            </a:r>
          </a:p>
        </p:txBody>
      </p:sp>
    </p:spTree>
    <p:extLst>
      <p:ext uri="{BB962C8B-B14F-4D97-AF65-F5344CB8AC3E}">
        <p14:creationId xmlns:p14="http://schemas.microsoft.com/office/powerpoint/2010/main" val="362887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FBABE53-B17A-49A4-9A22-2B84CD47FAAF}"/>
              </a:ext>
            </a:extLst>
          </p:cNvPr>
          <p:cNvSpPr/>
          <p:nvPr/>
        </p:nvSpPr>
        <p:spPr>
          <a:xfrm>
            <a:off x="730617" y="4082570"/>
            <a:ext cx="6544706" cy="338554"/>
          </a:xfrm>
          <a:prstGeom prst="rect">
            <a:avLst/>
          </a:prstGeom>
          <a:ln w="38100">
            <a:solidFill>
              <a:schemeClr val="tx1"/>
            </a:solidFill>
          </a:ln>
        </p:spPr>
        <p:txBody>
          <a:bodyPr wrap="square">
            <a:spAutoFit/>
          </a:bodyPr>
          <a:lstStyle/>
          <a:p>
            <a:r>
              <a:rPr lang="en-US" sz="1600" dirty="0"/>
              <a:t>Write down the key things that you will take away with you from this lesson.</a:t>
            </a:r>
          </a:p>
        </p:txBody>
      </p:sp>
      <p:pic>
        <p:nvPicPr>
          <p:cNvPr id="11" name="Picture 10">
            <a:extLst>
              <a:ext uri="{FF2B5EF4-FFF2-40B4-BE49-F238E27FC236}">
                <a16:creationId xmlns:a16="http://schemas.microsoft.com/office/drawing/2014/main" id="{B268C183-A22B-407D-87C6-D2F185605170}"/>
              </a:ext>
            </a:extLst>
          </p:cNvPr>
          <p:cNvPicPr>
            <a:picLocks noChangeAspect="1"/>
          </p:cNvPicPr>
          <p:nvPr/>
        </p:nvPicPr>
        <p:blipFill>
          <a:blip r:embed="rId2"/>
          <a:stretch>
            <a:fillRect/>
          </a:stretch>
        </p:blipFill>
        <p:spPr>
          <a:xfrm>
            <a:off x="7974776" y="2838675"/>
            <a:ext cx="3245673" cy="2259558"/>
          </a:xfrm>
          <a:prstGeom prst="rect">
            <a:avLst/>
          </a:prstGeom>
        </p:spPr>
      </p:pic>
      <p:sp>
        <p:nvSpPr>
          <p:cNvPr id="12" name="Rectangle 11">
            <a:extLst>
              <a:ext uri="{FF2B5EF4-FFF2-40B4-BE49-F238E27FC236}">
                <a16:creationId xmlns:a16="http://schemas.microsoft.com/office/drawing/2014/main" id="{304A5D5C-60AC-418F-A65C-C2DC1FA08DC7}"/>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accent1"/>
                </a:solidFill>
              </a:rPr>
              <a:t>Consolidation Phase</a:t>
            </a:r>
          </a:p>
        </p:txBody>
      </p:sp>
      <p:sp>
        <p:nvSpPr>
          <p:cNvPr id="13" name="Rectangle 12">
            <a:extLst>
              <a:ext uri="{FF2B5EF4-FFF2-40B4-BE49-F238E27FC236}">
                <a16:creationId xmlns:a16="http://schemas.microsoft.com/office/drawing/2014/main" id="{65215A53-0063-44A0-9F0C-3BB5633E7558}"/>
              </a:ext>
            </a:extLst>
          </p:cNvPr>
          <p:cNvSpPr/>
          <p:nvPr/>
        </p:nvSpPr>
        <p:spPr>
          <a:xfrm>
            <a:off x="730617"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FF0000"/>
                </a:solidFill>
              </a:rPr>
              <a:t>Assessment for Learning</a:t>
            </a:r>
          </a:p>
        </p:txBody>
      </p:sp>
      <p:sp>
        <p:nvSpPr>
          <p:cNvPr id="14" name="Rectangle 13">
            <a:extLst>
              <a:ext uri="{FF2B5EF4-FFF2-40B4-BE49-F238E27FC236}">
                <a16:creationId xmlns:a16="http://schemas.microsoft.com/office/drawing/2014/main" id="{BE34F897-74DA-4048-B83B-5BB506776C26}"/>
              </a:ext>
            </a:extLst>
          </p:cNvPr>
          <p:cNvSpPr/>
          <p:nvPr/>
        </p:nvSpPr>
        <p:spPr>
          <a:xfrm>
            <a:off x="730617" y="2838675"/>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FF0000"/>
                </a:solidFill>
              </a:rPr>
              <a:t>Plenary</a:t>
            </a:r>
          </a:p>
        </p:txBody>
      </p:sp>
      <p:sp>
        <p:nvSpPr>
          <p:cNvPr id="2" name="Rectangle 1">
            <a:extLst>
              <a:ext uri="{FF2B5EF4-FFF2-40B4-BE49-F238E27FC236}">
                <a16:creationId xmlns:a16="http://schemas.microsoft.com/office/drawing/2014/main" id="{81D96043-EA1A-4603-AFE6-2F3D539B6F38}"/>
              </a:ext>
            </a:extLst>
          </p:cNvPr>
          <p:cNvSpPr/>
          <p:nvPr/>
        </p:nvSpPr>
        <p:spPr>
          <a:xfrm>
            <a:off x="722595" y="4706077"/>
            <a:ext cx="6544706" cy="1938992"/>
          </a:xfrm>
          <a:prstGeom prst="rect">
            <a:avLst/>
          </a:prstGeom>
          <a:ln w="38100">
            <a:solidFill>
              <a:schemeClr val="tx1"/>
            </a:solidFill>
          </a:ln>
        </p:spPr>
        <p:txBody>
          <a:bodyPr wrap="square">
            <a:spAutoFit/>
          </a:bodyPr>
          <a:lstStyle/>
          <a:p>
            <a:endParaRPr lang="en-US" sz="3000" dirty="0"/>
          </a:p>
          <a:p>
            <a:endParaRPr lang="en-US" sz="3000" dirty="0"/>
          </a:p>
          <a:p>
            <a:endParaRPr lang="en-US" sz="3000" dirty="0"/>
          </a:p>
          <a:p>
            <a:endParaRPr lang="en-US" sz="3000" dirty="0"/>
          </a:p>
        </p:txBody>
      </p:sp>
    </p:spTree>
    <p:extLst>
      <p:ext uri="{BB962C8B-B14F-4D97-AF65-F5344CB8AC3E}">
        <p14:creationId xmlns:p14="http://schemas.microsoft.com/office/powerpoint/2010/main" val="4014258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1189174376"/>
              </p:ext>
            </p:extLst>
          </p:nvPr>
        </p:nvGraphicFramePr>
        <p:xfrm>
          <a:off x="470451" y="1354026"/>
          <a:ext cx="11463132" cy="4968240"/>
        </p:xfrm>
        <a:graphic>
          <a:graphicData uri="http://schemas.openxmlformats.org/drawingml/2006/table">
            <a:tbl>
              <a:tblPr firstRow="1" bandRow="1">
                <a:tableStyleId>{5940675A-B579-460E-94D1-54222C63F5DA}</a:tableStyleId>
              </a:tblPr>
              <a:tblGrid>
                <a:gridCol w="4077486">
                  <a:extLst>
                    <a:ext uri="{9D8B030D-6E8A-4147-A177-3AD203B41FA5}">
                      <a16:colId xmlns:a16="http://schemas.microsoft.com/office/drawing/2014/main" val="2416824830"/>
                    </a:ext>
                  </a:extLst>
                </a:gridCol>
                <a:gridCol w="7385646">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b="1" u="sng" dirty="0"/>
                    </a:p>
                    <a:p>
                      <a:pPr algn="ctr"/>
                      <a:r>
                        <a:rPr lang="en-GB" sz="1600" dirty="0"/>
                        <a:t>Have you taken any risks since last lesson? </a:t>
                      </a:r>
                    </a:p>
                    <a:p>
                      <a:pPr algn="ctr"/>
                      <a:r>
                        <a:rPr lang="en-GB" sz="1600" dirty="0"/>
                        <a:t>Good or bad</a:t>
                      </a:r>
                    </a:p>
                    <a:p>
                      <a:pPr algn="ctr"/>
                      <a:r>
                        <a:rPr lang="en-GB" sz="1600" dirty="0"/>
                        <a:t>What was the outcome of these risks?</a:t>
                      </a:r>
                    </a:p>
                    <a:p>
                      <a:endParaRPr lang="en-GB" sz="1600" b="1" dirty="0"/>
                    </a:p>
                    <a:p>
                      <a:endParaRPr lang="en-GB" sz="1600" b="1" u="sng" dirty="0"/>
                    </a:p>
                  </a:txBody>
                  <a:tcPr/>
                </a:tc>
                <a:tc>
                  <a:txBody>
                    <a:bodyPr/>
                    <a:lstStyle/>
                    <a:p>
                      <a:r>
                        <a:rPr lang="en-GB" sz="1600" b="1" u="sng" dirty="0"/>
                        <a:t>Activation phase </a:t>
                      </a:r>
                    </a:p>
                    <a:p>
                      <a:pPr marL="457200" indent="-457200">
                        <a:buSzPct val="107000"/>
                        <a:buFont typeface="Wingdings" panose="05000000000000000000" pitchFamily="2" charset="2"/>
                        <a:buChar char="C"/>
                      </a:pPr>
                      <a:r>
                        <a:rPr lang="en-GB" sz="1600" b="1" dirty="0"/>
                        <a:t>I can identify what makes a group of friends different from a gang; </a:t>
                      </a:r>
                    </a:p>
                    <a:p>
                      <a:pPr marL="457200" indent="-457200">
                        <a:buSzPct val="107000"/>
                        <a:buFont typeface="Wingdings" panose="05000000000000000000" pitchFamily="2" charset="2"/>
                        <a:buChar char="C"/>
                      </a:pPr>
                      <a:r>
                        <a:rPr lang="en-GB" sz="1600" b="1" dirty="0"/>
                        <a:t>I can explain the manipulation techniques used by gangs to gain new members and why some young people may want to join a gang;  </a:t>
                      </a:r>
                    </a:p>
                    <a:p>
                      <a:pPr marL="457200" indent="-457200">
                        <a:buSzPct val="107000"/>
                        <a:buFont typeface="Wingdings" panose="05000000000000000000" pitchFamily="2" charset="2"/>
                        <a:buChar char="C"/>
                      </a:pPr>
                      <a:r>
                        <a:rPr lang="en-GB" sz="1600" b="1" dirty="0"/>
                        <a:t>I can describe the risks involved in joining a gang and explain the social, legal and physical consequences of being a member of a gang; </a:t>
                      </a:r>
                    </a:p>
                    <a:p>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latin typeface="Calibri" panose="020F0502020204030204" pitchFamily="34" charset="0"/>
                          <a:cs typeface="Calibri" panose="020F0502020204030204" pitchFamily="34" charset="0"/>
                        </a:rPr>
                        <a:t>Jay, 15 feels pretty grown up to be working for Terry who is part of the K10 </a:t>
                      </a:r>
                      <a:r>
                        <a:rPr lang="en-GB" sz="1600" b="1" dirty="0" err="1">
                          <a:solidFill>
                            <a:srgbClr val="FF0000"/>
                          </a:solidFill>
                          <a:latin typeface="Calibri" panose="020F0502020204030204" pitchFamily="34" charset="0"/>
                          <a:cs typeface="Calibri" panose="020F0502020204030204" pitchFamily="34" charset="0"/>
                        </a:rPr>
                        <a:t>Krew</a:t>
                      </a:r>
                      <a:r>
                        <a:rPr lang="en-GB" sz="1600" b="1" dirty="0">
                          <a:solidFill>
                            <a:srgbClr val="FF0000"/>
                          </a:solidFill>
                          <a:latin typeface="Calibri" panose="020F0502020204030204" pitchFamily="34" charset="0"/>
                          <a:cs typeface="Calibri" panose="020F0502020204030204" pitchFamily="34" charset="0"/>
                        </a:rPr>
                        <a:t>. He’s pretty quick on his bike and doesn’t mind making deliveries. The money’s good at the end of a job – not to mention the respect he gets for doing it. Jay is worried now though, as he’s been mugged on his delivery – and they’ve taken everything</a:t>
                      </a:r>
                    </a:p>
                    <a:p>
                      <a:endParaRPr lang="en-GB" sz="1600" b="1" u="sng" dirty="0"/>
                    </a:p>
                    <a:p>
                      <a:pPr algn="ctr"/>
                      <a:r>
                        <a:rPr lang="en-GB" sz="1600" dirty="0">
                          <a:solidFill>
                            <a:srgbClr val="00B050"/>
                          </a:solidFill>
                        </a:rPr>
                        <a:t>What is Jay doing? Who are the K10 </a:t>
                      </a:r>
                      <a:r>
                        <a:rPr lang="en-GB" sz="1600" dirty="0" err="1">
                          <a:solidFill>
                            <a:srgbClr val="00B050"/>
                          </a:solidFill>
                        </a:rPr>
                        <a:t>Krew</a:t>
                      </a:r>
                      <a:r>
                        <a:rPr lang="en-GB" sz="1600" dirty="0">
                          <a:solidFill>
                            <a:srgbClr val="00B050"/>
                          </a:solidFill>
                        </a:rPr>
                        <a:t>?</a:t>
                      </a:r>
                    </a:p>
                    <a:p>
                      <a:pPr algn="ctr"/>
                      <a:r>
                        <a:rPr lang="en-GB" sz="1600" dirty="0">
                          <a:solidFill>
                            <a:schemeClr val="accent1"/>
                          </a:solidFill>
                        </a:rPr>
                        <a:t>What is likely to happen to Jay 1) In the short term from being mugged on delivery </a:t>
                      </a:r>
                    </a:p>
                    <a:p>
                      <a:pPr algn="ctr"/>
                      <a:r>
                        <a:rPr lang="en-GB" sz="1600" dirty="0">
                          <a:solidFill>
                            <a:schemeClr val="accent1"/>
                          </a:solidFill>
                        </a:rPr>
                        <a:t>2) in the long term joining the gang?</a:t>
                      </a:r>
                    </a:p>
                    <a:p>
                      <a:pPr algn="ctr"/>
                      <a:r>
                        <a:rPr lang="en-GB" sz="1600" dirty="0">
                          <a:solidFill>
                            <a:srgbClr val="FFC000"/>
                          </a:solidFill>
                        </a:rPr>
                        <a:t>Explain who might have mugged Jay and why. </a:t>
                      </a:r>
                    </a:p>
                    <a:p>
                      <a:endParaRPr lang="en-GB" sz="1600" b="1" u="sng" dirty="0"/>
                    </a:p>
                    <a:p>
                      <a:endParaRPr lang="en-GB" sz="1600" b="1" u="sng" dirty="0"/>
                    </a:p>
                    <a:p>
                      <a:endParaRPr lang="en-GB" sz="1600" b="1" u="sng" dirty="0"/>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569660"/>
          </a:xfrm>
          <a:prstGeom prst="rect">
            <a:avLst/>
          </a:prstGeom>
        </p:spPr>
        <p:txBody>
          <a:bodyPr wrap="square">
            <a:spAutoFit/>
          </a:bodyPr>
          <a:lstStyle/>
          <a:p>
            <a:pPr algn="ctr"/>
            <a:r>
              <a:rPr lang="en-GB" sz="2000" b="1" u="sng" dirty="0"/>
              <a:t>Ethics and Values – Year 9</a:t>
            </a:r>
          </a:p>
          <a:p>
            <a:pPr algn="ctr"/>
            <a:r>
              <a:rPr lang="en-GB" sz="2000" b="1" u="sng" dirty="0"/>
              <a:t>Lesson 4: Gangs</a:t>
            </a:r>
          </a:p>
          <a:p>
            <a:r>
              <a:rPr lang="en-GB" sz="1500" dirty="0"/>
              <a:t>Learning intent: </a:t>
            </a:r>
            <a:r>
              <a:rPr lang="en-GB" sz="1600" dirty="0">
                <a:solidFill>
                  <a:srgbClr val="FF0000"/>
                </a:solidFill>
              </a:rPr>
              <a:t>T</a:t>
            </a:r>
            <a:r>
              <a:rPr lang="en-GB" sz="1500" dirty="0"/>
              <a:t>o learn about the identification of gangs and the risks in belonging to a gang; and the legal and physical risks of carrying a knife.</a:t>
            </a:r>
            <a:endParaRPr lang="en-GB" sz="1500" dirty="0">
              <a:cs typeface="Calibri"/>
            </a:endParaRPr>
          </a:p>
          <a:p>
            <a:pPr algn="ctr"/>
            <a:endParaRPr lang="en-GB" sz="2000" dirty="0"/>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2974289" y="4991357"/>
            <a:ext cx="1296323" cy="10252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564EB49-BD6C-4E7F-9731-0C6465733F22}"/>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36337" y="5503974"/>
            <a:ext cx="960872" cy="1112865"/>
          </a:xfrm>
          <a:prstGeom prst="rect">
            <a:avLst/>
          </a:prstGeom>
        </p:spPr>
      </p:pic>
      <p:sp>
        <p:nvSpPr>
          <p:cNvPr id="7" name="Rounded Rectangular Callout 4">
            <a:extLst>
              <a:ext uri="{FF2B5EF4-FFF2-40B4-BE49-F238E27FC236}">
                <a16:creationId xmlns:a16="http://schemas.microsoft.com/office/drawing/2014/main" id="{C6A28AFC-524C-467A-ACAB-CFFEBE31FAE0}"/>
              </a:ext>
            </a:extLst>
          </p:cNvPr>
          <p:cNvSpPr/>
          <p:nvPr/>
        </p:nvSpPr>
        <p:spPr>
          <a:xfrm>
            <a:off x="8575223" y="5417124"/>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solidFill>
                <a:schemeClr val="tx1"/>
              </a:solidFill>
              <a:hlinkClick r:id="rId4"/>
            </a:endParaRPr>
          </a:p>
          <a:p>
            <a:r>
              <a:rPr lang="en-GB" sz="1600" dirty="0">
                <a:solidFill>
                  <a:schemeClr val="tx1"/>
                </a:solidFill>
                <a:hlinkClick r:id="rId4"/>
              </a:rPr>
              <a:t>https://www.youtube.com/watch?v=zaR_gwUo5qc</a:t>
            </a:r>
            <a:endParaRPr lang="en-GB" sz="1600" dirty="0">
              <a:solidFill>
                <a:schemeClr val="tx1"/>
              </a:solidFill>
            </a:endParaRPr>
          </a:p>
          <a:p>
            <a:endParaRPr lang="en-GB" sz="1600" dirty="0">
              <a:solidFill>
                <a:schemeClr val="tx1"/>
              </a:solidFill>
            </a:endParaRPr>
          </a:p>
        </p:txBody>
      </p:sp>
    </p:spTree>
    <p:extLst>
      <p:ext uri="{BB962C8B-B14F-4D97-AF65-F5344CB8AC3E}">
        <p14:creationId xmlns:p14="http://schemas.microsoft.com/office/powerpoint/2010/main" val="3279305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6518039-14DB-482A-A82B-7D4BEFC28D6B}"/>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FF0000"/>
                </a:solidFill>
              </a:rPr>
              <a:t>New Information</a:t>
            </a:r>
          </a:p>
        </p:txBody>
      </p:sp>
      <p:sp>
        <p:nvSpPr>
          <p:cNvPr id="11" name="Rectangle 10"/>
          <p:cNvSpPr/>
          <p:nvPr/>
        </p:nvSpPr>
        <p:spPr>
          <a:xfrm rot="21025432">
            <a:off x="2063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F16ADFB-E2CE-40B2-A9C2-0574C064C6FB}"/>
              </a:ext>
            </a:extLst>
          </p:cNvPr>
          <p:cNvSpPr txBox="1"/>
          <p:nvPr/>
        </p:nvSpPr>
        <p:spPr>
          <a:xfrm>
            <a:off x="216569" y="1543297"/>
            <a:ext cx="11790947" cy="2800767"/>
          </a:xfrm>
          <a:prstGeom prst="rect">
            <a:avLst/>
          </a:prstGeom>
          <a:noFill/>
          <a:ln w="28575">
            <a:solidFill>
              <a:schemeClr val="tx1"/>
            </a:solidFill>
          </a:ln>
        </p:spPr>
        <p:txBody>
          <a:bodyPr wrap="square" numCol="1" rtlCol="0">
            <a:spAutoFit/>
          </a:bodyPr>
          <a:lstStyle/>
          <a:p>
            <a:r>
              <a:rPr lang="en-GB" sz="1600" dirty="0"/>
              <a:t>The K10 </a:t>
            </a:r>
            <a:r>
              <a:rPr lang="en-GB" sz="1600" dirty="0" err="1"/>
              <a:t>Krew</a:t>
            </a:r>
            <a:r>
              <a:rPr lang="en-GB" sz="1600" dirty="0"/>
              <a:t> themselves arranged for Cameron to be mugged. </a:t>
            </a:r>
            <a:r>
              <a:rPr lang="en-GB" sz="1600" b="1" u="sng" dirty="0"/>
              <a:t>Why?</a:t>
            </a:r>
          </a:p>
          <a:p>
            <a:r>
              <a:rPr lang="en-GB" sz="1600" dirty="0"/>
              <a:t>Well, then they could say he was in debt to them, to the value of the drugs he was carrying. This debt happens to be £9,500.</a:t>
            </a:r>
          </a:p>
          <a:p>
            <a:r>
              <a:rPr lang="en-GB" sz="1600" dirty="0"/>
              <a:t>From now on, Cameron won’t be paid, he will be working off a debt. This will make it even more difficult to escape the gang, so therefore the K10 </a:t>
            </a:r>
            <a:r>
              <a:rPr lang="en-GB" sz="1600" dirty="0" err="1"/>
              <a:t>Krew</a:t>
            </a:r>
            <a:r>
              <a:rPr lang="en-GB" sz="1600" dirty="0"/>
              <a:t> have trapped Cameron, who is now their lackey and will have to take on yet more risky and dangerous tasks.</a:t>
            </a:r>
          </a:p>
          <a:p>
            <a:r>
              <a:rPr lang="en-GB" sz="1600" dirty="0"/>
              <a:t>The next plan is to send Cameron into the country, where he will stay to establish the gangs drugs network, away from this family and on call 24/7.</a:t>
            </a:r>
          </a:p>
          <a:p>
            <a:r>
              <a:rPr lang="en-GB" sz="1600" dirty="0"/>
              <a:t>It may seem like Cameron is a bit daft. When we are sitting here objectively, looking at the facts, it seems like it is obvious Cameron is being exploited. However, a person doesn’t just go from never speaking to gang members to being a drugs runner for them. There are subtle steps taken in-between to prepare a person to accept the role the gang wants them to take. This is called grooming.</a:t>
            </a:r>
          </a:p>
          <a:p>
            <a:r>
              <a:rPr lang="en-GB" sz="1600" dirty="0"/>
              <a:t>Discuss how the gang could have won Cameron’s trust The gang would have flattered Cameron by telling him he had a lot of potential and a life of wealth, cars and respect ahead of him in the K10 </a:t>
            </a:r>
            <a:r>
              <a:rPr lang="en-GB" sz="1600" dirty="0" err="1"/>
              <a:t>Krew</a:t>
            </a:r>
            <a:r>
              <a:rPr lang="en-GB" sz="1600" dirty="0"/>
              <a:t>.</a:t>
            </a:r>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37443" y="285003"/>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8419FD74-B071-4D71-B336-C21F57D83B09}"/>
              </a:ext>
            </a:extLst>
          </p:cNvPr>
          <p:cNvSpPr/>
          <p:nvPr/>
        </p:nvSpPr>
        <p:spPr>
          <a:xfrm>
            <a:off x="216569" y="4488039"/>
            <a:ext cx="11790946" cy="212374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en-GB" dirty="0"/>
              <a:t>County Lines is a term used by law enforcement agencies for urban gangs supplying drugs to suburban areas and market and coastal towns using dedicated mobile phones or 'deal lines'. Urban gangs exploit children, youths and vulnerable adults to transport drugs and money, and to deal drugs on their behalf. Gangs often establish a base in the market location, typically by taking over the homes of local vulnerable adults by force or coercion in a practise known as "cuckooing".</a:t>
            </a:r>
            <a:br>
              <a:rPr lang="en-GB" dirty="0"/>
            </a:br>
            <a:r>
              <a:rPr lang="en-GB" dirty="0"/>
              <a:t>County Lines crosses various crime types, including drugs, violence, gangs, criminal and sexual exploitation, modern slavery and missing people.</a:t>
            </a:r>
          </a:p>
        </p:txBody>
      </p:sp>
    </p:spTree>
    <p:extLst>
      <p:ext uri="{BB962C8B-B14F-4D97-AF65-F5344CB8AC3E}">
        <p14:creationId xmlns:p14="http://schemas.microsoft.com/office/powerpoint/2010/main" val="3616051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6518039-14DB-482A-A82B-7D4BEFC28D6B}"/>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FF0000"/>
                </a:solidFill>
              </a:rPr>
              <a:t>New Information</a:t>
            </a:r>
          </a:p>
        </p:txBody>
      </p:sp>
      <p:sp>
        <p:nvSpPr>
          <p:cNvPr id="11" name="Rectangle 10"/>
          <p:cNvSpPr/>
          <p:nvPr/>
        </p:nvSpPr>
        <p:spPr>
          <a:xfrm rot="21025432">
            <a:off x="2063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74F8EFF-A375-4224-AFCB-3F7F668F2998}"/>
              </a:ext>
            </a:extLst>
          </p:cNvPr>
          <p:cNvSpPr/>
          <p:nvPr/>
        </p:nvSpPr>
        <p:spPr>
          <a:xfrm>
            <a:off x="489290" y="1646110"/>
            <a:ext cx="11213420" cy="494881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en-GB" sz="2000" b="1" u="sng" dirty="0">
                <a:solidFill>
                  <a:schemeClr val="tx1"/>
                </a:solidFill>
              </a:rPr>
              <a:t>Who is vulnerable to county lines exploitation?</a:t>
            </a:r>
            <a:br>
              <a:rPr lang="en-GB" sz="2000" dirty="0">
                <a:solidFill>
                  <a:schemeClr val="tx1"/>
                </a:solidFill>
              </a:rPr>
            </a:br>
            <a:r>
              <a:rPr lang="en-GB" sz="2000" dirty="0">
                <a:solidFill>
                  <a:schemeClr val="tx1"/>
                </a:solidFill>
              </a:rPr>
              <a:t>- Children as young as 12 being exploited by gangs to courier drugs out of their local area (15 - 16 years is the most common age)</a:t>
            </a:r>
            <a:br>
              <a:rPr lang="en-GB" sz="2000" dirty="0">
                <a:solidFill>
                  <a:schemeClr val="tx1"/>
                </a:solidFill>
              </a:rPr>
            </a:br>
            <a:r>
              <a:rPr lang="en-GB" sz="2000" dirty="0">
                <a:solidFill>
                  <a:schemeClr val="tx1"/>
                </a:solidFill>
              </a:rPr>
              <a:t>- Both boys and girls can be exploited</a:t>
            </a:r>
            <a:br>
              <a:rPr lang="en-GB" sz="2000" dirty="0">
                <a:solidFill>
                  <a:schemeClr val="tx1"/>
                </a:solidFill>
              </a:rPr>
            </a:br>
            <a:r>
              <a:rPr lang="en-GB" sz="2000" dirty="0">
                <a:solidFill>
                  <a:schemeClr val="tx1"/>
                </a:solidFill>
              </a:rPr>
              <a:t>- Often gangs use social media to target children and young people</a:t>
            </a:r>
            <a:br>
              <a:rPr lang="en-GB" sz="2000" dirty="0">
                <a:solidFill>
                  <a:schemeClr val="tx1"/>
                </a:solidFill>
              </a:rPr>
            </a:br>
            <a:r>
              <a:rPr lang="en-GB" sz="2000" dirty="0">
                <a:solidFill>
                  <a:schemeClr val="tx1"/>
                </a:solidFill>
              </a:rPr>
              <a:t>- Class A drug dealers are often targeted so that gangs can take of their homes (cuckooing)</a:t>
            </a:r>
          </a:p>
          <a:p>
            <a:br>
              <a:rPr lang="en-GB" sz="2000" dirty="0">
                <a:solidFill>
                  <a:schemeClr val="tx1"/>
                </a:solidFill>
              </a:rPr>
            </a:br>
            <a:r>
              <a:rPr lang="en-GB" sz="2000" b="1" u="sng" dirty="0">
                <a:solidFill>
                  <a:schemeClr val="tx1"/>
                </a:solidFill>
              </a:rPr>
              <a:t>How to spot possible victims</a:t>
            </a:r>
            <a:br>
              <a:rPr lang="en-GB" sz="2000" dirty="0">
                <a:solidFill>
                  <a:schemeClr val="tx1"/>
                </a:solidFill>
              </a:rPr>
            </a:br>
            <a:r>
              <a:rPr lang="en-GB" sz="2000" dirty="0">
                <a:solidFill>
                  <a:schemeClr val="tx1"/>
                </a:solidFill>
              </a:rPr>
              <a:t>- Changes in behaviour</a:t>
            </a:r>
            <a:br>
              <a:rPr lang="en-GB" sz="2000" dirty="0">
                <a:solidFill>
                  <a:schemeClr val="tx1"/>
                </a:solidFill>
              </a:rPr>
            </a:br>
            <a:r>
              <a:rPr lang="en-GB" sz="2000" dirty="0">
                <a:solidFill>
                  <a:schemeClr val="tx1"/>
                </a:solidFill>
              </a:rPr>
              <a:t>- Appears to have a number of mobile phones</a:t>
            </a:r>
            <a:br>
              <a:rPr lang="en-GB" sz="2000" dirty="0">
                <a:solidFill>
                  <a:schemeClr val="tx1"/>
                </a:solidFill>
              </a:rPr>
            </a:br>
            <a:r>
              <a:rPr lang="en-GB" sz="2000" dirty="0">
                <a:solidFill>
                  <a:schemeClr val="tx1"/>
                </a:solidFill>
              </a:rPr>
              <a:t>- Unexplained bus or train tickets</a:t>
            </a:r>
            <a:br>
              <a:rPr lang="en-GB" sz="2000" dirty="0">
                <a:solidFill>
                  <a:schemeClr val="tx1"/>
                </a:solidFill>
              </a:rPr>
            </a:br>
            <a:r>
              <a:rPr lang="en-GB" sz="2000" dirty="0">
                <a:solidFill>
                  <a:schemeClr val="tx1"/>
                </a:solidFill>
              </a:rPr>
              <a:t>- Truancy from school or going missing from home</a:t>
            </a:r>
            <a:br>
              <a:rPr lang="en-GB" sz="2000" dirty="0">
                <a:solidFill>
                  <a:schemeClr val="tx1"/>
                </a:solidFill>
              </a:rPr>
            </a:br>
            <a:r>
              <a:rPr lang="en-GB" sz="2000" dirty="0">
                <a:solidFill>
                  <a:schemeClr val="tx1"/>
                </a:solidFill>
              </a:rPr>
              <a:t>- Unexplained gifts such as clothes, trainers and cash</a:t>
            </a:r>
            <a:br>
              <a:rPr lang="en-GB" sz="2000" dirty="0">
                <a:solidFill>
                  <a:schemeClr val="tx1"/>
                </a:solidFill>
              </a:rPr>
            </a:br>
            <a:r>
              <a:rPr lang="en-GB" sz="2000" dirty="0">
                <a:solidFill>
                  <a:schemeClr val="tx1"/>
                </a:solidFill>
              </a:rPr>
              <a:t>- Signs of assault and malnutrition</a:t>
            </a:r>
          </a:p>
        </p:txBody>
      </p:sp>
    </p:spTree>
    <p:extLst>
      <p:ext uri="{BB962C8B-B14F-4D97-AF65-F5344CB8AC3E}">
        <p14:creationId xmlns:p14="http://schemas.microsoft.com/office/powerpoint/2010/main" val="249549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192344" y="166663"/>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2C68EF3F-7707-416C-A014-004A01390393}"/>
              </a:ext>
            </a:extLst>
          </p:cNvPr>
          <p:cNvSpPr/>
          <p:nvPr/>
        </p:nvSpPr>
        <p:spPr>
          <a:xfrm>
            <a:off x="251791" y="1540510"/>
            <a:ext cx="11868150" cy="4877110"/>
          </a:xfrm>
          <a:prstGeom prst="rect">
            <a:avLst/>
          </a:prstGeom>
        </p:spPr>
        <p:style>
          <a:lnRef idx="2">
            <a:schemeClr val="accent3"/>
          </a:lnRef>
          <a:fillRef idx="1">
            <a:schemeClr val="lt1"/>
          </a:fillRef>
          <a:effectRef idx="0">
            <a:schemeClr val="accent3"/>
          </a:effectRef>
          <a:fontRef idx="minor">
            <a:schemeClr val="dk1"/>
          </a:fontRef>
        </p:style>
        <p:txBody>
          <a:bodyPr numCol="2" rtlCol="0" anchor="ctr"/>
          <a:lstStyle/>
          <a:p>
            <a:pPr>
              <a:lnSpc>
                <a:spcPct val="80000"/>
              </a:lnSpc>
            </a:pPr>
            <a:r>
              <a:rPr lang="en-GB" altLang="en-US" sz="2200" b="1" u="sng" dirty="0">
                <a:solidFill>
                  <a:sysClr val="windowText" lastClr="000000"/>
                </a:solidFill>
                <a:latin typeface="Calibri" panose="020F0502020204030204" pitchFamily="34" charset="0"/>
                <a:cs typeface="Calibri" panose="020F0502020204030204" pitchFamily="34" charset="0"/>
              </a:rPr>
              <a:t>Gangs can be identified by: - </a:t>
            </a:r>
            <a:endParaRPr lang="en-GB" altLang="en-US" sz="2200" b="1" u="sng" dirty="0">
              <a:solidFill>
                <a:schemeClr val="tx1"/>
              </a:solidFill>
              <a:latin typeface="Calibri" panose="020F0502020204030204" pitchFamily="34" charset="0"/>
              <a:cs typeface="Calibri" panose="020F0502020204030204" pitchFamily="34" charset="0"/>
            </a:endParaRP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Their Name, Tag or tattoo</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Clothes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Badge</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Initiation ceremony to gang </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Beliefs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Race</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Gender</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Religion</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Interests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Music</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Age Group</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Walk </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Hat</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Judgemental ideals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Stereotypes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Prejudices</a:t>
            </a:r>
          </a:p>
          <a:p>
            <a:pPr>
              <a:lnSpc>
                <a:spcPct val="80000"/>
              </a:lnSpc>
            </a:pPr>
            <a:r>
              <a:rPr lang="en-GB" altLang="en-US" sz="2200" b="1" u="sng" dirty="0">
                <a:solidFill>
                  <a:schemeClr val="tx1"/>
                </a:solidFill>
                <a:latin typeface="Calibri" panose="020F0502020204030204" pitchFamily="34" charset="0"/>
                <a:cs typeface="Calibri" panose="020F0502020204030204" pitchFamily="34" charset="0"/>
              </a:rPr>
              <a:t>Gangs offer people: -</a:t>
            </a:r>
          </a:p>
          <a:p>
            <a:pPr>
              <a:lnSpc>
                <a:spcPct val="80000"/>
              </a:lnSpc>
            </a:pPr>
            <a:endParaRPr lang="en-GB" altLang="en-US" sz="2200" dirty="0">
              <a:solidFill>
                <a:schemeClr val="tx1"/>
              </a:solidFill>
              <a:latin typeface="Calibri" panose="020F0502020204030204" pitchFamily="34" charset="0"/>
              <a:cs typeface="Calibri" panose="020F0502020204030204" pitchFamily="34" charset="0"/>
            </a:endParaRP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A sense of belonging</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Adrenaline to break the law</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Own Politics/Rules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Sense of ownership</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An Identity</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Social deviation from society/school/home</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Affirmation that to break rules/Law is ok</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Safety in numbers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Somewhere to hang out</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Ownership of an area</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Friends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Similarities</a:t>
            </a:r>
          </a:p>
          <a:p>
            <a:pPr>
              <a:lnSpc>
                <a:spcPct val="80000"/>
              </a:lnSpc>
            </a:pPr>
            <a:endParaRPr lang="en-GB" altLang="en-US" sz="2200" dirty="0">
              <a:solidFill>
                <a:sysClr val="windowText" lastClr="000000"/>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13499C6D-66BB-4DB1-9704-41BC0664BAC4}"/>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FF0000"/>
                </a:solidFill>
              </a:rPr>
              <a:t>New Information</a:t>
            </a:r>
          </a:p>
        </p:txBody>
      </p:sp>
    </p:spTree>
    <p:extLst>
      <p:ext uri="{BB962C8B-B14F-4D97-AF65-F5344CB8AC3E}">
        <p14:creationId xmlns:p14="http://schemas.microsoft.com/office/powerpoint/2010/main" val="1187327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192344" y="166663"/>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4C92107-C269-4F66-9A3D-DF49F9F01920}"/>
              </a:ext>
            </a:extLst>
          </p:cNvPr>
          <p:cNvSpPr/>
          <p:nvPr/>
        </p:nvSpPr>
        <p:spPr>
          <a:xfrm>
            <a:off x="172886" y="1635788"/>
            <a:ext cx="11846227" cy="5040043"/>
          </a:xfrm>
          <a:prstGeom prst="rect">
            <a:avLst/>
          </a:prstGeom>
        </p:spPr>
        <p:style>
          <a:lnRef idx="2">
            <a:schemeClr val="dk1"/>
          </a:lnRef>
          <a:fillRef idx="1">
            <a:schemeClr val="lt1"/>
          </a:fillRef>
          <a:effectRef idx="0">
            <a:schemeClr val="dk1"/>
          </a:effectRef>
          <a:fontRef idx="minor">
            <a:schemeClr val="dk1"/>
          </a:fontRef>
        </p:style>
        <p:txBody>
          <a:bodyPr numCol="2" rtlCol="0" anchor="ctr"/>
          <a:lstStyle/>
          <a:p>
            <a:pPr>
              <a:lnSpc>
                <a:spcPct val="80000"/>
              </a:lnSpc>
            </a:pPr>
            <a:endParaRPr lang="en-GB" altLang="en-US" sz="2200" b="1" u="sng" dirty="0">
              <a:solidFill>
                <a:schemeClr val="tx1"/>
              </a:solidFill>
              <a:latin typeface="Calibri" panose="020F0502020204030204" pitchFamily="34" charset="0"/>
              <a:cs typeface="Calibri" panose="020F0502020204030204" pitchFamily="34" charset="0"/>
            </a:endParaRPr>
          </a:p>
          <a:p>
            <a:pPr>
              <a:lnSpc>
                <a:spcPct val="80000"/>
              </a:lnSpc>
            </a:pPr>
            <a:r>
              <a:rPr lang="en-GB" altLang="en-US" sz="2200" b="1" u="sng" dirty="0">
                <a:solidFill>
                  <a:schemeClr val="tx1"/>
                </a:solidFill>
                <a:latin typeface="Calibri" panose="020F0502020204030204" pitchFamily="34" charset="0"/>
                <a:cs typeface="Calibri" panose="020F0502020204030204" pitchFamily="34" charset="0"/>
              </a:rPr>
              <a:t>The downsides to being in a gang are: -  </a:t>
            </a:r>
          </a:p>
          <a:p>
            <a:pPr>
              <a:lnSpc>
                <a:spcPct val="80000"/>
              </a:lnSpc>
            </a:pPr>
            <a:endParaRPr lang="en-GB" altLang="en-US" sz="2200" b="1" u="sng" dirty="0">
              <a:solidFill>
                <a:schemeClr val="tx1"/>
              </a:solidFill>
              <a:latin typeface="Calibri" panose="020F0502020204030204" pitchFamily="34" charset="0"/>
              <a:cs typeface="Calibri" panose="020F0502020204030204" pitchFamily="34" charset="0"/>
            </a:endParaRP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Drug Taking</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Enemies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Other gang rivalry</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Bullying </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Peer Pressure to conform or not</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Initiation ceremonies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Politics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Leaving the gang is disloyal/not accepted</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Having money for clothes of certain brands etc</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Crime expectations</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Change own identity to fit in and be accepted</a:t>
            </a:r>
          </a:p>
          <a:p>
            <a:pPr marL="342900" indent="-342900">
              <a:lnSpc>
                <a:spcPct val="80000"/>
              </a:lnSpc>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Be labelled &amp; judged by others</a:t>
            </a:r>
          </a:p>
          <a:p>
            <a:pPr>
              <a:lnSpc>
                <a:spcPct val="80000"/>
              </a:lnSpc>
            </a:pPr>
            <a:endParaRPr lang="en-GB" altLang="en-US" sz="2200" dirty="0">
              <a:solidFill>
                <a:schemeClr val="tx1"/>
              </a:solidFill>
              <a:latin typeface="Calibri" panose="020F0502020204030204" pitchFamily="34" charset="0"/>
              <a:cs typeface="Calibri" panose="020F0502020204030204" pitchFamily="34" charset="0"/>
            </a:endParaRPr>
          </a:p>
          <a:p>
            <a:pPr>
              <a:lnSpc>
                <a:spcPct val="80000"/>
              </a:lnSpc>
            </a:pPr>
            <a:endParaRPr lang="en-GB" altLang="en-US" sz="2200" dirty="0">
              <a:solidFill>
                <a:schemeClr val="tx1"/>
              </a:solidFill>
              <a:latin typeface="Calibri" panose="020F0502020204030204" pitchFamily="34" charset="0"/>
              <a:cs typeface="Calibri" panose="020F0502020204030204" pitchFamily="34" charset="0"/>
            </a:endParaRPr>
          </a:p>
          <a:p>
            <a:pPr>
              <a:lnSpc>
                <a:spcPct val="80000"/>
              </a:lnSpc>
            </a:pPr>
            <a:endParaRPr lang="en-GB" altLang="en-US" sz="2200" dirty="0">
              <a:solidFill>
                <a:schemeClr val="tx1"/>
              </a:solidFill>
              <a:latin typeface="Calibri" panose="020F0502020204030204" pitchFamily="34" charset="0"/>
              <a:cs typeface="Calibri" panose="020F0502020204030204" pitchFamily="34" charset="0"/>
            </a:endParaRPr>
          </a:p>
          <a:p>
            <a:pPr>
              <a:lnSpc>
                <a:spcPct val="80000"/>
              </a:lnSpc>
            </a:pPr>
            <a:endParaRPr lang="en-GB" altLang="en-US" sz="2200" dirty="0">
              <a:solidFill>
                <a:schemeClr val="tx1"/>
              </a:solidFill>
              <a:latin typeface="Calibri" panose="020F0502020204030204" pitchFamily="34" charset="0"/>
              <a:cs typeface="Calibri" panose="020F0502020204030204" pitchFamily="34" charset="0"/>
            </a:endParaRPr>
          </a:p>
          <a:p>
            <a:endParaRPr lang="en-GB" altLang="en-US" sz="2200" b="1" u="sng" dirty="0">
              <a:solidFill>
                <a:schemeClr val="tx1"/>
              </a:solidFill>
              <a:latin typeface="Calibri" panose="020F0502020204030204" pitchFamily="34" charset="0"/>
              <a:cs typeface="Calibri" panose="020F0502020204030204" pitchFamily="34" charset="0"/>
            </a:endParaRPr>
          </a:p>
          <a:p>
            <a:r>
              <a:rPr lang="en-GB" altLang="en-US" sz="2200" b="1" u="sng" dirty="0">
                <a:solidFill>
                  <a:schemeClr val="tx1"/>
                </a:solidFill>
                <a:latin typeface="Calibri" panose="020F0502020204030204" pitchFamily="34" charset="0"/>
                <a:cs typeface="Calibri" panose="020F0502020204030204" pitchFamily="34" charset="0"/>
              </a:rPr>
              <a:t>I would choose not to be in a gang because: - </a:t>
            </a:r>
          </a:p>
          <a:p>
            <a:endParaRPr lang="en-GB" altLang="en-US" sz="2200" b="1" u="sng" dirty="0">
              <a:solidFill>
                <a:schemeClr val="tx1"/>
              </a:solidFill>
              <a:latin typeface="Calibri" panose="020F0502020204030204" pitchFamily="34" charset="0"/>
              <a:cs typeface="Calibri" panose="020F0502020204030204" pitchFamily="34" charset="0"/>
            </a:endParaRP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Fights with other gangs</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Initiation Ceremonies</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Proving loyalty to gang could hurt me and or others</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Bully others</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Drug Taking </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Law breaking activities</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Lose own sense of identity </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Confidence in my own abilities, my qualities &amp; myself as an individual person</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Vandalism</a:t>
            </a:r>
          </a:p>
          <a:p>
            <a:pPr marL="342900" indent="-342900">
              <a:buFont typeface="Wingdings" panose="05000000000000000000" pitchFamily="2" charset="2"/>
              <a:buChar char="Ø"/>
            </a:pPr>
            <a:r>
              <a:rPr lang="en-GB" altLang="en-US" sz="2200" dirty="0">
                <a:solidFill>
                  <a:schemeClr val="tx1"/>
                </a:solidFill>
                <a:latin typeface="Calibri" panose="020F0502020204030204" pitchFamily="34" charset="0"/>
                <a:cs typeface="Calibri" panose="020F0502020204030204" pitchFamily="34" charset="0"/>
              </a:rPr>
              <a:t>Turf Wars</a:t>
            </a:r>
          </a:p>
          <a:p>
            <a:pPr>
              <a:lnSpc>
                <a:spcPct val="80000"/>
              </a:lnSpc>
            </a:pPr>
            <a:endParaRPr lang="en-GB" altLang="en-US" dirty="0">
              <a:solidFill>
                <a:schemeClr val="accent2"/>
              </a:solidFill>
              <a:latin typeface="Comic Sans MS" panose="030F0702030302020204" pitchFamily="66" charset="0"/>
            </a:endParaRPr>
          </a:p>
        </p:txBody>
      </p:sp>
      <p:sp>
        <p:nvSpPr>
          <p:cNvPr id="8" name="Rectangle 7">
            <a:extLst>
              <a:ext uri="{FF2B5EF4-FFF2-40B4-BE49-F238E27FC236}">
                <a16:creationId xmlns:a16="http://schemas.microsoft.com/office/drawing/2014/main" id="{13499C6D-66BB-4DB1-9704-41BC0664BAC4}"/>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FF0000"/>
                </a:solidFill>
              </a:rPr>
              <a:t>New Information</a:t>
            </a:r>
          </a:p>
        </p:txBody>
      </p:sp>
    </p:spTree>
    <p:extLst>
      <p:ext uri="{BB962C8B-B14F-4D97-AF65-F5344CB8AC3E}">
        <p14:creationId xmlns:p14="http://schemas.microsoft.com/office/powerpoint/2010/main" val="221741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CBA6F79D-F0E2-4F26-8475-24FB88F53F6D}"/>
              </a:ext>
            </a:extLst>
          </p:cNvPr>
          <p:cNvGraphicFramePr>
            <a:graphicFrameLocks noGrp="1"/>
          </p:cNvGraphicFramePr>
          <p:nvPr>
            <p:ph idx="1"/>
            <p:extLst>
              <p:ext uri="{D42A27DB-BD31-4B8C-83A1-F6EECF244321}">
                <p14:modId xmlns:p14="http://schemas.microsoft.com/office/powerpoint/2010/main" val="2626258764"/>
              </p:ext>
            </p:extLst>
          </p:nvPr>
        </p:nvGraphicFramePr>
        <p:xfrm>
          <a:off x="188495" y="223921"/>
          <a:ext cx="11815010" cy="5118100"/>
        </p:xfrm>
        <a:graphic>
          <a:graphicData uri="http://schemas.openxmlformats.org/drawingml/2006/table">
            <a:tbl>
              <a:tblPr firstRow="1" bandRow="1">
                <a:tableStyleId>{5940675A-B579-460E-94D1-54222C63F5DA}</a:tableStyleId>
              </a:tblPr>
              <a:tblGrid>
                <a:gridCol w="7222958">
                  <a:extLst>
                    <a:ext uri="{9D8B030D-6E8A-4147-A177-3AD203B41FA5}">
                      <a16:colId xmlns:a16="http://schemas.microsoft.com/office/drawing/2014/main" val="37215558"/>
                    </a:ext>
                  </a:extLst>
                </a:gridCol>
                <a:gridCol w="4592052">
                  <a:extLst>
                    <a:ext uri="{9D8B030D-6E8A-4147-A177-3AD203B41FA5}">
                      <a16:colId xmlns:a16="http://schemas.microsoft.com/office/drawing/2014/main" val="3474027026"/>
                    </a:ext>
                  </a:extLst>
                </a:gridCol>
              </a:tblGrid>
              <a:tr h="5118100">
                <a:tc>
                  <a:txBody>
                    <a:bodyPr/>
                    <a:lstStyle/>
                    <a:p>
                      <a:r>
                        <a:rPr lang="en-GB" u="sng" dirty="0"/>
                        <a:t>Demonstration Phase </a:t>
                      </a:r>
                    </a:p>
                    <a:p>
                      <a:pPr marL="609600" indent="-609600">
                        <a:buFontTx/>
                        <a:buAutoNum type="arabicPeriod"/>
                      </a:pPr>
                      <a:r>
                        <a:rPr lang="en-GB" altLang="en-US" sz="1800" dirty="0">
                          <a:latin typeface="Calibri" panose="020F0502020204030204" pitchFamily="34" charset="0"/>
                          <a:cs typeface="Calibri" panose="020F0502020204030204" pitchFamily="34" charset="0"/>
                        </a:rPr>
                        <a:t>How is a gang identified?</a:t>
                      </a:r>
                    </a:p>
                    <a:p>
                      <a:pPr marL="609600" indent="-609600">
                        <a:buFontTx/>
                        <a:buAutoNum type="arabicPeriod"/>
                      </a:pPr>
                      <a:r>
                        <a:rPr lang="en-GB" altLang="en-US" sz="1800" dirty="0">
                          <a:latin typeface="Calibri" panose="020F0502020204030204" pitchFamily="34" charset="0"/>
                          <a:cs typeface="Calibri" panose="020F0502020204030204" pitchFamily="34" charset="0"/>
                        </a:rPr>
                        <a:t>What do gangs offer people?</a:t>
                      </a:r>
                    </a:p>
                    <a:p>
                      <a:pPr marL="609600" indent="-609600">
                        <a:buFontTx/>
                        <a:buAutoNum type="arabicPeriod"/>
                      </a:pPr>
                      <a:r>
                        <a:rPr lang="en-GB" altLang="en-US" sz="1800" dirty="0">
                          <a:latin typeface="Calibri" panose="020F0502020204030204" pitchFamily="34" charset="0"/>
                          <a:cs typeface="Calibri" panose="020F0502020204030204" pitchFamily="34" charset="0"/>
                        </a:rPr>
                        <a:t>What are the downsides of being in a gang?</a:t>
                      </a:r>
                    </a:p>
                    <a:p>
                      <a:pPr marL="609600" indent="-609600">
                        <a:buFontTx/>
                        <a:buAutoNum type="arabicPeriod"/>
                      </a:pPr>
                      <a:r>
                        <a:rPr lang="en-GB" altLang="en-US" sz="1800" dirty="0">
                          <a:latin typeface="Calibri" panose="020F0502020204030204" pitchFamily="34" charset="0"/>
                          <a:cs typeface="Calibri" panose="020F0502020204030204" pitchFamily="34" charset="0"/>
                        </a:rPr>
                        <a:t>Why would you choose not to be in a gang?</a:t>
                      </a:r>
                    </a:p>
                    <a:p>
                      <a:pPr marL="0" indent="0">
                        <a:buFontTx/>
                        <a:buNone/>
                      </a:pPr>
                      <a:endParaRPr lang="en-GB" altLang="en-US" sz="18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You are a Youth Crime Advice Counsellor. You run a support page for teenagers who live in areas dominated by gangs. You have a lot of messages to get through today from people who want help. Choose a message to respond to with advice:</a:t>
                      </a:r>
                    </a:p>
                    <a:p>
                      <a:pPr marL="0" indent="0">
                        <a:buFontTx/>
                        <a:buNone/>
                      </a:pPr>
                      <a:endParaRPr lang="en-GB" altLang="en-US" sz="1800" dirty="0">
                        <a:latin typeface="Calibri" panose="020F0502020204030204" pitchFamily="34" charset="0"/>
                        <a:cs typeface="Calibri" panose="020F0502020204030204" pitchFamily="34" charset="0"/>
                      </a:endParaRPr>
                    </a:p>
                    <a:p>
                      <a:endParaRPr lang="en-GB" dirty="0"/>
                    </a:p>
                  </a:txBody>
                  <a:tcPr/>
                </a:tc>
                <a:tc>
                  <a:txBody>
                    <a:bodyPr/>
                    <a:lstStyle/>
                    <a:p>
                      <a:r>
                        <a:rPr lang="en-GB" u="sng" dirty="0"/>
                        <a:t>Consolidation phase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“We should </a:t>
                      </a:r>
                      <a:r>
                        <a:rPr lang="en-US" sz="1800" dirty="0" err="1"/>
                        <a:t>legalise</a:t>
                      </a:r>
                      <a:r>
                        <a:rPr lang="en-US" sz="1800" dirty="0"/>
                        <a:t> drugs like heroin and cocaine. That way, we wouldn’t have problems like County Lines and all the other issues caused by the illegal drugs trade” </a:t>
                      </a:r>
                    </a:p>
                    <a:p>
                      <a:endParaRPr lang="en-GB" u="sng" dirty="0"/>
                    </a:p>
                    <a:p>
                      <a:r>
                        <a:rPr lang="en-US" sz="1800" dirty="0"/>
                        <a:t>Sentence starters that you may use:</a:t>
                      </a:r>
                    </a:p>
                    <a:p>
                      <a:pPr marL="457200" indent="-457200">
                        <a:buFont typeface="Wingdings" panose="05000000000000000000" pitchFamily="2" charset="2"/>
                        <a:buChar char="Ø"/>
                      </a:pPr>
                      <a:r>
                        <a:rPr lang="en-US" sz="1800" dirty="0"/>
                        <a:t>I mostly/completely agree/ disagree with the statement</a:t>
                      </a:r>
                    </a:p>
                    <a:p>
                      <a:pPr marL="457200" indent="-457200">
                        <a:buFont typeface="Wingdings" panose="05000000000000000000" pitchFamily="2" charset="2"/>
                        <a:buChar char="Ø"/>
                      </a:pPr>
                      <a:r>
                        <a:rPr lang="en-US" sz="1800" dirty="0"/>
                        <a:t>One reason why I do/don’t agree is…</a:t>
                      </a:r>
                    </a:p>
                    <a:p>
                      <a:pPr marL="457200" indent="-457200">
                        <a:buFont typeface="Wingdings" panose="05000000000000000000" pitchFamily="2" charset="2"/>
                        <a:buChar char="Ø"/>
                      </a:pPr>
                      <a:r>
                        <a:rPr lang="en-US" sz="1800" dirty="0"/>
                        <a:t>Therefore, I believe that… </a:t>
                      </a:r>
                    </a:p>
                    <a:p>
                      <a:endParaRPr lang="en-GB" u="sng" dirty="0"/>
                    </a:p>
                  </a:txBody>
                  <a:tcPr/>
                </a:tc>
                <a:extLst>
                  <a:ext uri="{0D108BD9-81ED-4DB2-BD59-A6C34878D82A}">
                    <a16:rowId xmlns:a16="http://schemas.microsoft.com/office/drawing/2014/main" val="3637599783"/>
                  </a:ext>
                </a:extLst>
              </a:tr>
            </a:tbl>
          </a:graphicData>
        </a:graphic>
      </p:graphicFrame>
      <p:sp>
        <p:nvSpPr>
          <p:cNvPr id="6" name="Rectangle 5">
            <a:extLst>
              <a:ext uri="{FF2B5EF4-FFF2-40B4-BE49-F238E27FC236}">
                <a16:creationId xmlns:a16="http://schemas.microsoft.com/office/drawing/2014/main" id="{1EC22F47-B2CA-4E6E-8225-9F07BDAA1CD5}"/>
              </a:ext>
            </a:extLst>
          </p:cNvPr>
          <p:cNvSpPr/>
          <p:nvPr/>
        </p:nvSpPr>
        <p:spPr>
          <a:xfrm>
            <a:off x="160421" y="3898866"/>
            <a:ext cx="3088105" cy="285005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2000" dirty="0"/>
              <a:t>Message 1: My little bro can suddenly afford the new iPhone – on a paperboy wage. Does he think we’re stupid? Who do I contact about this?</a:t>
            </a:r>
          </a:p>
        </p:txBody>
      </p:sp>
      <p:sp>
        <p:nvSpPr>
          <p:cNvPr id="8" name="Rectangle 7">
            <a:extLst>
              <a:ext uri="{FF2B5EF4-FFF2-40B4-BE49-F238E27FC236}">
                <a16:creationId xmlns:a16="http://schemas.microsoft.com/office/drawing/2014/main" id="{399BBBF1-4B40-4671-950E-BDE72E9093ED}"/>
              </a:ext>
            </a:extLst>
          </p:cNvPr>
          <p:cNvSpPr/>
          <p:nvPr/>
        </p:nvSpPr>
        <p:spPr>
          <a:xfrm>
            <a:off x="3363913" y="3898866"/>
            <a:ext cx="3980279" cy="285005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2000" dirty="0"/>
              <a:t>Message 2: My friend Ky keeps two mobile phones on him and whenever one rings he dashes out the door, like, he won’t speak on it in front of us. Then a lot of the time he’s gone up the road on his bike without a word… what’s going on?</a:t>
            </a:r>
          </a:p>
        </p:txBody>
      </p:sp>
      <p:sp>
        <p:nvSpPr>
          <p:cNvPr id="10" name="Rectangle 9">
            <a:extLst>
              <a:ext uri="{FF2B5EF4-FFF2-40B4-BE49-F238E27FC236}">
                <a16:creationId xmlns:a16="http://schemas.microsoft.com/office/drawing/2014/main" id="{7399E76E-5D3F-42EB-9618-0C5EE33AD1BB}"/>
              </a:ext>
            </a:extLst>
          </p:cNvPr>
          <p:cNvSpPr/>
          <p:nvPr/>
        </p:nvSpPr>
        <p:spPr>
          <a:xfrm>
            <a:off x="7459580" y="3888387"/>
            <a:ext cx="4572000" cy="286053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2200" dirty="0"/>
              <a:t>Message 3: My sister has been missing for a week. I know she’s in a gang. We’re out of our minds with worry. The police have tracked the GPS on her phone to some rural village – they found her but she say’s she doesn’t want to come home. What is going on?</a:t>
            </a:r>
          </a:p>
        </p:txBody>
      </p:sp>
      <p:sp>
        <p:nvSpPr>
          <p:cNvPr id="12" name="Rectangle 11">
            <a:extLst>
              <a:ext uri="{FF2B5EF4-FFF2-40B4-BE49-F238E27FC236}">
                <a16:creationId xmlns:a16="http://schemas.microsoft.com/office/drawing/2014/main" id="{0A27E763-7744-4ECC-8363-EF8DADA18594}"/>
              </a:ext>
            </a:extLst>
          </p:cNvPr>
          <p:cNvSpPr/>
          <p:nvPr/>
        </p:nvSpPr>
        <p:spPr>
          <a:xfrm>
            <a:off x="10443409" y="3429000"/>
            <a:ext cx="2637877" cy="400110"/>
          </a:xfrm>
          <a:prstGeom prst="rect">
            <a:avLst/>
          </a:prstGeom>
        </p:spPr>
        <p:txBody>
          <a:bodyPr wrap="square">
            <a:spAutoFit/>
          </a:bodyPr>
          <a:lstStyle/>
          <a:p>
            <a:pPr>
              <a:spcBef>
                <a:spcPct val="0"/>
              </a:spcBef>
            </a:pPr>
            <a:r>
              <a:rPr lang="en-GB" altLang="en-US" sz="2000" b="1" dirty="0"/>
              <a:t>Debate </a:t>
            </a:r>
            <a:r>
              <a:rPr lang="en-GB" altLang="en-US" sz="2000" b="1" i="1" dirty="0">
                <a:solidFill>
                  <a:srgbClr val="FF0000"/>
                </a:solidFill>
                <a:latin typeface="Bradley Hand ITC" panose="03070402050302030203" pitchFamily="66" charset="0"/>
              </a:rPr>
              <a:t>it</a:t>
            </a:r>
          </a:p>
        </p:txBody>
      </p:sp>
    </p:spTree>
    <p:extLst>
      <p:ext uri="{BB962C8B-B14F-4D97-AF65-F5344CB8AC3E}">
        <p14:creationId xmlns:p14="http://schemas.microsoft.com/office/powerpoint/2010/main" val="1423951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107837856"/>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b="1" u="sng" dirty="0">
                        <a:latin typeface="Calibri" panose="020F0502020204030204" pitchFamily="34" charset="0"/>
                        <a:cs typeface="Calibri" panose="020F0502020204030204" pitchFamily="34" charset="0"/>
                      </a:endParaRPr>
                    </a:p>
                    <a:p>
                      <a:pPr algn="ctr"/>
                      <a:r>
                        <a:rPr lang="en-GB" sz="1600" dirty="0">
                          <a:latin typeface="Calibri" panose="020F0502020204030204" pitchFamily="34" charset="0"/>
                          <a:cs typeface="Calibri" panose="020F0502020204030204" pitchFamily="34" charset="0"/>
                        </a:rPr>
                        <a:t>What are the definitions for both keywords?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b="1" dirty="0"/>
                    </a:p>
                    <a:p>
                      <a:endParaRPr lang="en-GB" sz="1600" b="1" u="sng" dirty="0"/>
                    </a:p>
                  </a:txBody>
                  <a:tcPr/>
                </a:tc>
                <a:tc>
                  <a:txBody>
                    <a:bodyPr/>
                    <a:lstStyle/>
                    <a:p>
                      <a:r>
                        <a:rPr lang="en-GB" sz="1600" b="1" u="sng" dirty="0"/>
                        <a:t>Activation phase </a:t>
                      </a:r>
                    </a:p>
                    <a:p>
                      <a:r>
                        <a:rPr lang="en-GB" sz="1600" b="1" u="sng" dirty="0"/>
                        <a:t>L/O </a:t>
                      </a:r>
                      <a:endParaRPr lang="en-GB" sz="1600" dirty="0"/>
                    </a:p>
                    <a:p>
                      <a:pPr marL="457200" indent="-457200">
                        <a:buSzPct val="107000"/>
                        <a:buFont typeface="Wingdings" panose="05000000000000000000" pitchFamily="2" charset="2"/>
                        <a:buChar char="C"/>
                      </a:pPr>
                      <a:r>
                        <a:rPr lang="en-GB" sz="1600" b="1" dirty="0"/>
                        <a:t>I can understand how mental health can affect someone </a:t>
                      </a:r>
                    </a:p>
                    <a:p>
                      <a:pPr marL="457200" indent="-457200">
                        <a:buSzPct val="107000"/>
                        <a:buFont typeface="Wingdings" panose="05000000000000000000" pitchFamily="2" charset="2"/>
                        <a:buChar char="C"/>
                      </a:pPr>
                      <a:r>
                        <a:rPr lang="en-GB" sz="1600" b="1" dirty="0"/>
                        <a:t>I can suggest tips for helping someone cope with mental health problems</a:t>
                      </a:r>
                    </a:p>
                    <a:p>
                      <a:pPr marL="457200" indent="-457200">
                        <a:buSzPct val="107000"/>
                        <a:buFont typeface="Wingdings" panose="05000000000000000000" pitchFamily="2" charset="2"/>
                        <a:buChar char="C"/>
                      </a:pPr>
                      <a:r>
                        <a:rPr lang="en-GB" sz="1600" b="1" dirty="0"/>
                        <a:t>I can explain self-esteem, and someone can build their self-esteem</a:t>
                      </a:r>
                    </a:p>
                    <a:p>
                      <a:pPr algn="ctr"/>
                      <a:endParaRPr lang="en-GB" sz="1600" b="1" u="sng" dirty="0">
                        <a:solidFill>
                          <a:schemeClr val="tx1"/>
                        </a:solidFill>
                      </a:endParaRPr>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015663"/>
          </a:xfrm>
          <a:prstGeom prst="rect">
            <a:avLst/>
          </a:prstGeom>
        </p:spPr>
        <p:txBody>
          <a:bodyPr wrap="square">
            <a:spAutoFit/>
          </a:bodyPr>
          <a:lstStyle/>
          <a:p>
            <a:pPr algn="ctr"/>
            <a:r>
              <a:rPr lang="en-GB" sz="2000" b="1" u="sng" dirty="0"/>
              <a:t>Ethics and Values – Year 9</a:t>
            </a:r>
          </a:p>
          <a:p>
            <a:pPr algn="ctr"/>
            <a:r>
              <a:rPr lang="en-GB" sz="2000" b="1" u="sng" dirty="0"/>
              <a:t>Lesson 5: Self-esteem</a:t>
            </a:r>
          </a:p>
          <a:p>
            <a:pPr algn="ctr"/>
            <a:r>
              <a:rPr lang="en-GB" sz="2000" dirty="0"/>
              <a:t>Learning intent:</a:t>
            </a:r>
            <a:r>
              <a:rPr lang="en-GB" sz="2000" dirty="0">
                <a:solidFill>
                  <a:srgbClr val="FF0000"/>
                </a:solidFill>
              </a:rPr>
              <a:t> </a:t>
            </a:r>
            <a:r>
              <a:rPr lang="en-GB" sz="2000" dirty="0"/>
              <a:t>To recognise the link between healthy self-esteem and healthy body image</a:t>
            </a: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4119493" y="4991360"/>
            <a:ext cx="1296323" cy="10252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038BEA6B-3607-4636-ABD2-2098A78C52AD}"/>
              </a:ext>
            </a:extLst>
          </p:cNvPr>
          <p:cNvSpPr/>
          <p:nvPr/>
        </p:nvSpPr>
        <p:spPr>
          <a:xfrm>
            <a:off x="1060882" y="2534893"/>
            <a:ext cx="2103461" cy="523220"/>
          </a:xfrm>
          <a:prstGeom prst="rect">
            <a:avLst/>
          </a:prstGeom>
        </p:spPr>
        <p:txBody>
          <a:bodyPr wrap="none">
            <a:spAutoFit/>
          </a:bodyPr>
          <a:lstStyle/>
          <a:p>
            <a:pPr algn="ctr"/>
            <a:r>
              <a:rPr lang="en-GB" sz="2800" dirty="0">
                <a:latin typeface="Calibri" panose="020F0502020204030204" pitchFamily="34" charset="0"/>
                <a:cs typeface="Calibri" panose="020F0502020204030204" pitchFamily="34" charset="0"/>
              </a:rPr>
              <a:t>Adolescence </a:t>
            </a:r>
          </a:p>
        </p:txBody>
      </p:sp>
      <p:sp>
        <p:nvSpPr>
          <p:cNvPr id="5" name="Rectangle 4">
            <a:extLst>
              <a:ext uri="{FF2B5EF4-FFF2-40B4-BE49-F238E27FC236}">
                <a16:creationId xmlns:a16="http://schemas.microsoft.com/office/drawing/2014/main" id="{ED33DE83-66FA-4FC1-9B84-9699BAFDBCD4}"/>
              </a:ext>
            </a:extLst>
          </p:cNvPr>
          <p:cNvSpPr/>
          <p:nvPr/>
        </p:nvSpPr>
        <p:spPr>
          <a:xfrm>
            <a:off x="3650681" y="2521832"/>
            <a:ext cx="1415773" cy="523220"/>
          </a:xfrm>
          <a:prstGeom prst="rect">
            <a:avLst/>
          </a:prstGeom>
        </p:spPr>
        <p:txBody>
          <a:bodyPr wrap="none">
            <a:spAutoFit/>
          </a:bodyPr>
          <a:lstStyle/>
          <a:p>
            <a:pPr algn="ctr"/>
            <a:r>
              <a:rPr lang="en-GB" sz="2800" dirty="0">
                <a:latin typeface="Calibri" panose="020F0502020204030204" pitchFamily="34" charset="0"/>
                <a:cs typeface="Calibri" panose="020F0502020204030204" pitchFamily="34" charset="0"/>
              </a:rPr>
              <a:t>Puberty </a:t>
            </a:r>
          </a:p>
        </p:txBody>
      </p:sp>
      <p:pic>
        <p:nvPicPr>
          <p:cNvPr id="6" name="Picture 5">
            <a:extLst>
              <a:ext uri="{FF2B5EF4-FFF2-40B4-BE49-F238E27FC236}">
                <a16:creationId xmlns:a16="http://schemas.microsoft.com/office/drawing/2014/main" id="{EB5C896F-07E2-423B-BF42-7DF553D8F44B}"/>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13891" y="3661729"/>
            <a:ext cx="960872" cy="1112865"/>
          </a:xfrm>
          <a:prstGeom prst="rect">
            <a:avLst/>
          </a:prstGeom>
        </p:spPr>
      </p:pic>
      <p:sp>
        <p:nvSpPr>
          <p:cNvPr id="7" name="Rounded Rectangular Callout 4">
            <a:extLst>
              <a:ext uri="{FF2B5EF4-FFF2-40B4-BE49-F238E27FC236}">
                <a16:creationId xmlns:a16="http://schemas.microsoft.com/office/drawing/2014/main" id="{936F8A47-428C-4CCF-ADAD-56D57A4568D6}"/>
              </a:ext>
            </a:extLst>
          </p:cNvPr>
          <p:cNvSpPr/>
          <p:nvPr/>
        </p:nvSpPr>
        <p:spPr>
          <a:xfrm>
            <a:off x="8354593" y="3429000"/>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solidFill>
                <a:schemeClr val="tx1"/>
              </a:solidFill>
              <a:hlinkClick r:id="rId4"/>
            </a:endParaRPr>
          </a:p>
          <a:p>
            <a:endParaRPr lang="en-GB" sz="1600" dirty="0">
              <a:solidFill>
                <a:schemeClr val="tx1"/>
              </a:solidFill>
              <a:hlinkClick r:id="rId5"/>
            </a:endParaRPr>
          </a:p>
          <a:p>
            <a:r>
              <a:rPr lang="en-GB" sz="1600" dirty="0">
                <a:solidFill>
                  <a:schemeClr val="tx1"/>
                </a:solidFill>
                <a:hlinkClick r:id="rId5"/>
              </a:rPr>
              <a:t>https://www.youtube.com/watch?v=DxIDKZHW3-E</a:t>
            </a:r>
            <a:endParaRPr lang="en-GB" sz="1600" dirty="0">
              <a:solidFill>
                <a:schemeClr val="tx1"/>
              </a:solidFill>
            </a:endParaRPr>
          </a:p>
          <a:p>
            <a:endParaRPr lang="en-GB" sz="1600" dirty="0">
              <a:solidFill>
                <a:schemeClr val="tx1"/>
              </a:solidFill>
            </a:endParaRPr>
          </a:p>
          <a:p>
            <a:endParaRPr lang="en-GB" sz="1600" dirty="0">
              <a:solidFill>
                <a:schemeClr val="tx1"/>
              </a:solidFill>
            </a:endParaRPr>
          </a:p>
        </p:txBody>
      </p:sp>
      <p:sp>
        <p:nvSpPr>
          <p:cNvPr id="20" name="TextBox 19">
            <a:extLst>
              <a:ext uri="{FF2B5EF4-FFF2-40B4-BE49-F238E27FC236}">
                <a16:creationId xmlns:a16="http://schemas.microsoft.com/office/drawing/2014/main" id="{78B15E0B-2472-4C53-8B11-5FCCD94BBA3B}"/>
              </a:ext>
            </a:extLst>
          </p:cNvPr>
          <p:cNvSpPr txBox="1"/>
          <p:nvPr/>
        </p:nvSpPr>
        <p:spPr>
          <a:xfrm>
            <a:off x="5625549" y="5142653"/>
            <a:ext cx="6096000" cy="369332"/>
          </a:xfrm>
          <a:prstGeom prst="rect">
            <a:avLst/>
          </a:prstGeom>
          <a:noFill/>
        </p:spPr>
        <p:txBody>
          <a:bodyPr wrap="square">
            <a:spAutoFit/>
          </a:bodyPr>
          <a:lstStyle/>
          <a:p>
            <a:pPr algn="ctr"/>
            <a:r>
              <a:rPr lang="en-GB" sz="1800" dirty="0">
                <a:solidFill>
                  <a:srgbClr val="FF0000"/>
                </a:solidFill>
                <a:latin typeface="Comic Sans MS" pitchFamily="66" charset="0"/>
              </a:rPr>
              <a:t>Don’t be afraid to talk about Mental Health</a:t>
            </a:r>
          </a:p>
        </p:txBody>
      </p:sp>
    </p:spTree>
    <p:extLst>
      <p:ext uri="{BB962C8B-B14F-4D97-AF65-F5344CB8AC3E}">
        <p14:creationId xmlns:p14="http://schemas.microsoft.com/office/powerpoint/2010/main" val="3275907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21025432">
            <a:off x="2063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 name="TextBox 2">
            <a:extLst>
              <a:ext uri="{FF2B5EF4-FFF2-40B4-BE49-F238E27FC236}">
                <a16:creationId xmlns:a16="http://schemas.microsoft.com/office/drawing/2014/main" id="{7F16ADFB-E2CE-40B2-A9C2-0574C064C6FB}"/>
              </a:ext>
            </a:extLst>
          </p:cNvPr>
          <p:cNvSpPr txBox="1"/>
          <p:nvPr/>
        </p:nvSpPr>
        <p:spPr>
          <a:xfrm>
            <a:off x="489290" y="1740562"/>
            <a:ext cx="11213420" cy="4647426"/>
          </a:xfrm>
          <a:prstGeom prst="rect">
            <a:avLst/>
          </a:prstGeom>
          <a:noFill/>
          <a:ln w="28575">
            <a:solidFill>
              <a:schemeClr val="tx1"/>
            </a:solidFill>
          </a:ln>
        </p:spPr>
        <p:txBody>
          <a:bodyPr wrap="square" numCol="1" rtlCol="0">
            <a:spAutoFit/>
          </a:bodyPr>
          <a:lstStyle/>
          <a:p>
            <a:pPr marL="342900" indent="-342900">
              <a:buFont typeface="Arial" panose="020B0604020202020204" pitchFamily="34" charset="0"/>
              <a:buChar char="•"/>
            </a:pPr>
            <a:r>
              <a:rPr lang="en-GB" sz="1600" dirty="0"/>
              <a:t>We all have times when we feel down or stressed or frightened. Most of the time those feelings pass. But sometimes they develop into a more serious problem and that could happen to any one of us.</a:t>
            </a:r>
          </a:p>
          <a:p>
            <a:pPr marL="342900" indent="-342900">
              <a:buFont typeface="Arial" panose="020B0604020202020204" pitchFamily="34" charset="0"/>
              <a:buChar char="•"/>
            </a:pPr>
            <a:r>
              <a:rPr lang="en-GB" sz="1600" dirty="0"/>
              <a:t>Everyone is different. You may bounce back from a setback while someone else may feel weighed down by it for a long time.</a:t>
            </a:r>
          </a:p>
          <a:p>
            <a:pPr marL="342900" indent="-342900">
              <a:buFont typeface="Arial" panose="020B0604020202020204" pitchFamily="34" charset="0"/>
              <a:buChar char="•"/>
            </a:pPr>
            <a:r>
              <a:rPr lang="en-GB" sz="1600" dirty="0"/>
              <a:t>Your mental health doesn’t always stay the same. It can change as circumstances change and as you move through different stages of your life.</a:t>
            </a:r>
          </a:p>
          <a:p>
            <a:r>
              <a:rPr lang="en-GB" sz="1600" b="1" dirty="0"/>
              <a:t>How do mental Heath problems affect young people?</a:t>
            </a:r>
          </a:p>
          <a:p>
            <a:endParaRPr lang="en-GB" sz="1600" b="1" dirty="0"/>
          </a:p>
          <a:p>
            <a:pPr marL="342900" indent="-342900">
              <a:buFont typeface="+mj-lt"/>
              <a:buAutoNum type="arabicPeriod"/>
            </a:pPr>
            <a:r>
              <a:rPr lang="en-GB" sz="1600" b="1" dirty="0"/>
              <a:t>850,000 children aged 5-16 have mental health problems</a:t>
            </a:r>
          </a:p>
          <a:p>
            <a:pPr marL="228600" indent="-228600">
              <a:buFont typeface="+mj-lt"/>
              <a:buAutoNum type="arabicPeriod"/>
            </a:pPr>
            <a:endParaRPr lang="en-GB" sz="800" b="1" dirty="0"/>
          </a:p>
          <a:p>
            <a:pPr marL="342900" indent="-342900">
              <a:buFont typeface="+mj-lt"/>
              <a:buAutoNum type="arabicPeriod"/>
            </a:pPr>
            <a:r>
              <a:rPr lang="en-GB" sz="1600" b="1" dirty="0"/>
              <a:t>Three children in every classroom have a diagnosable mental health disorder.</a:t>
            </a:r>
          </a:p>
          <a:p>
            <a:pPr marL="228600" indent="-228600">
              <a:buFont typeface="+mj-lt"/>
              <a:buAutoNum type="arabicPeriod"/>
            </a:pPr>
            <a:endParaRPr lang="en-GB" sz="800" b="1" dirty="0"/>
          </a:p>
          <a:p>
            <a:pPr marL="342900" indent="-342900">
              <a:buFont typeface="+mj-lt"/>
              <a:buAutoNum type="arabicPeriod"/>
            </a:pPr>
            <a:r>
              <a:rPr lang="en-GB" sz="1600" b="1" dirty="0"/>
              <a:t>Nearly 80,000 children and young people suffer from severe depression.</a:t>
            </a:r>
          </a:p>
          <a:p>
            <a:pPr marL="342900" indent="-342900">
              <a:buFont typeface="+mj-lt"/>
              <a:buAutoNum type="arabicPeriod"/>
            </a:pPr>
            <a:endParaRPr lang="en-GB" sz="1600" b="1" dirty="0"/>
          </a:p>
          <a:p>
            <a:pPr marL="342900" indent="-342900">
              <a:buFont typeface="+mj-lt"/>
              <a:buAutoNum type="arabicPeriod"/>
            </a:pPr>
            <a:r>
              <a:rPr lang="en-GB" sz="1600" b="1" dirty="0"/>
              <a:t>Half of all lifetime cases of mental illness begin by age 14.</a:t>
            </a:r>
          </a:p>
          <a:p>
            <a:pPr marL="228600" indent="-228600">
              <a:buFont typeface="+mj-lt"/>
              <a:buAutoNum type="arabicPeriod"/>
            </a:pPr>
            <a:endParaRPr lang="en-GB" sz="800" b="1" dirty="0"/>
          </a:p>
          <a:p>
            <a:pPr marL="342900" indent="-342900">
              <a:buFont typeface="+mj-lt"/>
              <a:buAutoNum type="arabicPeriod"/>
            </a:pPr>
            <a:r>
              <a:rPr lang="en-GB" sz="1600" b="1" dirty="0"/>
              <a:t>45% of children in care have a mental health disorder - these are some of the most vulnerable people in our society.</a:t>
            </a:r>
          </a:p>
          <a:p>
            <a:pPr marL="228600" indent="-228600">
              <a:buFont typeface="+mj-lt"/>
              <a:buAutoNum type="arabicPeriod"/>
            </a:pPr>
            <a:endParaRPr lang="en-GB" sz="800" b="1" dirty="0"/>
          </a:p>
          <a:p>
            <a:pPr marL="342900" indent="-342900">
              <a:buFont typeface="+mj-lt"/>
              <a:buAutoNum type="arabicPeriod"/>
            </a:pPr>
            <a:r>
              <a:rPr lang="en-GB" sz="1600" b="1" dirty="0"/>
              <a:t>Nearly 300,000 young people in Britain have an anxiety disorder.</a:t>
            </a:r>
          </a:p>
          <a:p>
            <a:pPr marL="228600" indent="-228600">
              <a:buFont typeface="+mj-lt"/>
              <a:buAutoNum type="arabicPeriod"/>
            </a:pPr>
            <a:endParaRPr lang="en-GB" sz="800" b="1" dirty="0"/>
          </a:p>
          <a:p>
            <a:pPr marL="342900" indent="-342900">
              <a:buFont typeface="+mj-lt"/>
              <a:buAutoNum type="arabicPeriod"/>
            </a:pPr>
            <a:r>
              <a:rPr lang="en-GB" sz="1600" b="1" dirty="0"/>
              <a:t>95% of imprisoned young offenders have a mental health disorder. Many of them are struggling with more than one disorder.</a:t>
            </a:r>
          </a:p>
          <a:p>
            <a:pPr marL="342900" indent="-342900">
              <a:buFont typeface="Arial" panose="020B0604020202020204" pitchFamily="34" charset="0"/>
              <a:buChar char="•"/>
            </a:pPr>
            <a:endParaRPr lang="en-GB" sz="1600" dirty="0"/>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642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30E0918-90AD-446D-8BEE-5BE864256C5C}"/>
              </a:ext>
            </a:extLst>
          </p:cNvPr>
          <p:cNvSpPr/>
          <p:nvPr/>
        </p:nvSpPr>
        <p:spPr>
          <a:xfrm>
            <a:off x="722595" y="1828532"/>
            <a:ext cx="11213420" cy="44627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2600" b="1" dirty="0"/>
              <a:t>The top tips for helping friends or family cope with their mental problems are:</a:t>
            </a:r>
          </a:p>
          <a:p>
            <a:pPr marL="285750" indent="-285750">
              <a:buFont typeface="Wingdings" panose="05000000000000000000" pitchFamily="2" charset="2"/>
              <a:buChar char="ü"/>
            </a:pPr>
            <a:r>
              <a:rPr lang="en-GB" sz="2600" b="1" dirty="0">
                <a:solidFill>
                  <a:srgbClr val="002060"/>
                </a:solidFill>
              </a:rPr>
              <a:t>Encourage them to seek help from their doctor</a:t>
            </a:r>
          </a:p>
          <a:p>
            <a:pPr marL="285750" indent="-285750">
              <a:buFont typeface="Wingdings" panose="05000000000000000000" pitchFamily="2" charset="2"/>
              <a:buChar char="ü"/>
            </a:pPr>
            <a:r>
              <a:rPr lang="en-GB" sz="2600" b="1" dirty="0">
                <a:solidFill>
                  <a:srgbClr val="002060"/>
                </a:solidFill>
              </a:rPr>
              <a:t>Encourage them to talk about their feelings rather than bottling them up</a:t>
            </a:r>
          </a:p>
          <a:p>
            <a:pPr marL="285750" indent="-285750">
              <a:buFont typeface="Wingdings" panose="05000000000000000000" pitchFamily="2" charset="2"/>
              <a:buChar char="ü"/>
            </a:pPr>
            <a:r>
              <a:rPr lang="en-GB" sz="2600" b="1" dirty="0">
                <a:solidFill>
                  <a:srgbClr val="002060"/>
                </a:solidFill>
              </a:rPr>
              <a:t>Be sympathetic and affectionate, spend time with them</a:t>
            </a:r>
          </a:p>
          <a:p>
            <a:pPr marL="285750" indent="-285750">
              <a:buFont typeface="Wingdings" panose="05000000000000000000" pitchFamily="2" charset="2"/>
              <a:buChar char="ü"/>
            </a:pPr>
            <a:r>
              <a:rPr lang="en-GB" sz="2600" b="1" dirty="0">
                <a:solidFill>
                  <a:srgbClr val="002060"/>
                </a:solidFill>
              </a:rPr>
              <a:t>If they live alone send them messages to let them know you are thinking about them</a:t>
            </a:r>
          </a:p>
          <a:p>
            <a:pPr marL="285750" indent="-285750">
              <a:buFont typeface="Wingdings" panose="05000000000000000000" pitchFamily="2" charset="2"/>
              <a:buChar char="ü"/>
            </a:pPr>
            <a:r>
              <a:rPr lang="en-GB" sz="2600" b="1" dirty="0">
                <a:solidFill>
                  <a:srgbClr val="002060"/>
                </a:solidFill>
              </a:rPr>
              <a:t>Be patient with them; they might be irritable or behave in a way that may upset you</a:t>
            </a:r>
            <a:r>
              <a:rPr lang="en-GB" b="1" dirty="0">
                <a:solidFill>
                  <a:srgbClr val="002060"/>
                </a:solidFill>
              </a:rPr>
              <a:t>.</a:t>
            </a:r>
          </a:p>
        </p:txBody>
      </p:sp>
    </p:spTree>
    <p:extLst>
      <p:ext uri="{BB962C8B-B14F-4D97-AF65-F5344CB8AC3E}">
        <p14:creationId xmlns:p14="http://schemas.microsoft.com/office/powerpoint/2010/main" val="70772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D94A15AE-B32B-4ECC-BC4A-AC6B95127E2C}"/>
              </a:ext>
            </a:extLst>
          </p:cNvPr>
          <p:cNvPicPr>
            <a:picLocks noChangeAspect="1"/>
          </p:cNvPicPr>
          <p:nvPr/>
        </p:nvPicPr>
        <p:blipFill>
          <a:blip r:embed="rId3"/>
          <a:stretch>
            <a:fillRect/>
          </a:stretch>
        </p:blipFill>
        <p:spPr>
          <a:xfrm>
            <a:off x="533325" y="179516"/>
            <a:ext cx="11125349" cy="6498967"/>
          </a:xfrm>
          <a:prstGeom prst="rect">
            <a:avLst/>
          </a:prstGeom>
          <a:ln w="38100">
            <a:solidFill>
              <a:srgbClr val="0070C0"/>
            </a:solidFill>
          </a:ln>
        </p:spPr>
      </p:pic>
    </p:spTree>
    <p:extLst>
      <p:ext uri="{BB962C8B-B14F-4D97-AF65-F5344CB8AC3E}">
        <p14:creationId xmlns:p14="http://schemas.microsoft.com/office/powerpoint/2010/main" val="35117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36F94E-6858-49C3-9D89-9649F7D3D5F2}"/>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09D39E8D-790E-4D91-A9BB-D0F9B890A8A0}"/>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sp>
        <p:nvSpPr>
          <p:cNvPr id="11" name="Rectangle 10">
            <a:extLst>
              <a:ext uri="{FF2B5EF4-FFF2-40B4-BE49-F238E27FC236}">
                <a16:creationId xmlns:a16="http://schemas.microsoft.com/office/drawing/2014/main" id="{F32D0F86-528E-409F-8F36-4905798DD8ED}"/>
              </a:ext>
            </a:extLst>
          </p:cNvPr>
          <p:cNvSpPr/>
          <p:nvPr/>
        </p:nvSpPr>
        <p:spPr>
          <a:xfrm>
            <a:off x="722595"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2" name="Rectangle 11">
            <a:extLst>
              <a:ext uri="{FF2B5EF4-FFF2-40B4-BE49-F238E27FC236}">
                <a16:creationId xmlns:a16="http://schemas.microsoft.com/office/drawing/2014/main" id="{9C32C62A-D291-4DD2-BC96-FD04B01CF2FD}"/>
              </a:ext>
            </a:extLst>
          </p:cNvPr>
          <p:cNvSpPr/>
          <p:nvPr/>
        </p:nvSpPr>
        <p:spPr>
          <a:xfrm>
            <a:off x="2134511" y="1674462"/>
            <a:ext cx="372890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Main Activity</a:t>
            </a:r>
          </a:p>
        </p:txBody>
      </p:sp>
      <p:sp>
        <p:nvSpPr>
          <p:cNvPr id="13" name="TextBox 12">
            <a:extLst>
              <a:ext uri="{FF2B5EF4-FFF2-40B4-BE49-F238E27FC236}">
                <a16:creationId xmlns:a16="http://schemas.microsoft.com/office/drawing/2014/main" id="{5CF3FD54-3DF4-4868-96D6-76EC4EC3E46E}"/>
              </a:ext>
            </a:extLst>
          </p:cNvPr>
          <p:cNvSpPr txBox="1"/>
          <p:nvPr/>
        </p:nvSpPr>
        <p:spPr>
          <a:xfrm>
            <a:off x="7673008" y="293099"/>
            <a:ext cx="4190745" cy="2308324"/>
          </a:xfrm>
          <a:prstGeom prst="rect">
            <a:avLst/>
          </a:prstGeom>
          <a:noFill/>
          <a:ln w="38100">
            <a:solidFill>
              <a:schemeClr val="tx1"/>
            </a:solidFill>
          </a:ln>
        </p:spPr>
        <p:txBody>
          <a:bodyPr wrap="square" rtlCol="0">
            <a:spAutoFit/>
          </a:bodyPr>
          <a:lstStyle/>
          <a:p>
            <a:r>
              <a:rPr lang="en-GB" b="1" dirty="0"/>
              <a:t>A Time to Change survey found that nine out of ten people with mental health problems</a:t>
            </a:r>
            <a:r>
              <a:rPr lang="en-GB" dirty="0"/>
              <a:t> (87%) reported the negative impact of stigma and discrimination on their lives. </a:t>
            </a:r>
          </a:p>
          <a:p>
            <a:r>
              <a:rPr lang="en-GB" dirty="0"/>
              <a:t>Stigma - a mark of disgrace associated with a particular circumstance, quality, or person</a:t>
            </a:r>
          </a:p>
        </p:txBody>
      </p:sp>
      <p:sp>
        <p:nvSpPr>
          <p:cNvPr id="14" name="TextBox 13">
            <a:extLst>
              <a:ext uri="{FF2B5EF4-FFF2-40B4-BE49-F238E27FC236}">
                <a16:creationId xmlns:a16="http://schemas.microsoft.com/office/drawing/2014/main" id="{CED83CEA-36CD-4C36-BF6E-99435FBCD8FA}"/>
              </a:ext>
            </a:extLst>
          </p:cNvPr>
          <p:cNvSpPr txBox="1"/>
          <p:nvPr/>
        </p:nvSpPr>
        <p:spPr>
          <a:xfrm>
            <a:off x="722595" y="2760193"/>
            <a:ext cx="11125349" cy="4031873"/>
          </a:xfrm>
          <a:prstGeom prst="rect">
            <a:avLst/>
          </a:prstGeom>
          <a:solidFill>
            <a:schemeClr val="bg1"/>
          </a:solidFill>
          <a:ln w="38100">
            <a:solidFill>
              <a:srgbClr val="0070C0"/>
            </a:solidFill>
          </a:ln>
        </p:spPr>
        <p:txBody>
          <a:bodyPr wrap="square" numCol="2" rtlCol="0">
            <a:spAutoFit/>
          </a:bodyPr>
          <a:lstStyle/>
          <a:p>
            <a:r>
              <a:rPr lang="en-GB" sz="1600" b="1" dirty="0">
                <a:solidFill>
                  <a:srgbClr val="002060"/>
                </a:solidFill>
              </a:rPr>
              <a:t>Task 1: How you can help people close to you who have mental health problems.</a:t>
            </a:r>
          </a:p>
          <a:p>
            <a:r>
              <a:rPr lang="en-GB" sz="1600" dirty="0"/>
              <a:t>Choose three of these tips and explain why each of them is important. Why will it help your friend or family member?</a:t>
            </a:r>
          </a:p>
          <a:p>
            <a:r>
              <a:rPr lang="en-GB" sz="1600" b="1" dirty="0"/>
              <a:t>The top tips for helping friends or family cope with their mental problems are:</a:t>
            </a:r>
          </a:p>
          <a:p>
            <a:pPr marL="285750" indent="-285750">
              <a:buFont typeface="Wingdings" panose="05000000000000000000" pitchFamily="2" charset="2"/>
              <a:buChar char="ü"/>
            </a:pPr>
            <a:r>
              <a:rPr lang="en-GB" sz="1600" b="1" dirty="0">
                <a:solidFill>
                  <a:srgbClr val="002060"/>
                </a:solidFill>
              </a:rPr>
              <a:t>Encourage them to seek help from their doctor</a:t>
            </a:r>
          </a:p>
          <a:p>
            <a:pPr marL="285750" indent="-285750">
              <a:buFont typeface="Wingdings" panose="05000000000000000000" pitchFamily="2" charset="2"/>
              <a:buChar char="ü"/>
            </a:pPr>
            <a:r>
              <a:rPr lang="en-GB" sz="1600" b="1" dirty="0">
                <a:solidFill>
                  <a:srgbClr val="002060"/>
                </a:solidFill>
              </a:rPr>
              <a:t>Encourage them to talk about their feelings rather than bottling them up</a:t>
            </a:r>
          </a:p>
          <a:p>
            <a:pPr marL="285750" indent="-285750">
              <a:buFont typeface="Wingdings" panose="05000000000000000000" pitchFamily="2" charset="2"/>
              <a:buChar char="ü"/>
            </a:pPr>
            <a:r>
              <a:rPr lang="en-GB" sz="1600" b="1" dirty="0">
                <a:solidFill>
                  <a:srgbClr val="002060"/>
                </a:solidFill>
              </a:rPr>
              <a:t>Be sympathetic and affectionate, spend time with them</a:t>
            </a:r>
          </a:p>
          <a:p>
            <a:pPr marL="285750" indent="-285750">
              <a:buFont typeface="Wingdings" panose="05000000000000000000" pitchFamily="2" charset="2"/>
              <a:buChar char="ü"/>
            </a:pPr>
            <a:r>
              <a:rPr lang="en-GB" sz="1600" b="1" dirty="0">
                <a:solidFill>
                  <a:srgbClr val="002060"/>
                </a:solidFill>
              </a:rPr>
              <a:t>If they live alone send them messages to let them know you are thinking about them</a:t>
            </a:r>
          </a:p>
          <a:p>
            <a:pPr marL="285750" indent="-285750">
              <a:buFont typeface="Wingdings" panose="05000000000000000000" pitchFamily="2" charset="2"/>
              <a:buChar char="ü"/>
            </a:pPr>
            <a:r>
              <a:rPr lang="en-GB" sz="1600" b="1" dirty="0">
                <a:solidFill>
                  <a:srgbClr val="002060"/>
                </a:solidFill>
              </a:rPr>
              <a:t>Be patient with them; they might be irritable or behave in a way that may upset you. </a:t>
            </a:r>
          </a:p>
          <a:p>
            <a:pPr marL="285750" indent="-285750">
              <a:buFont typeface="Wingdings" panose="05000000000000000000" pitchFamily="2" charset="2"/>
              <a:buChar char="ü"/>
            </a:pPr>
            <a:endParaRPr lang="en-GB" sz="1600" b="1" dirty="0">
              <a:solidFill>
                <a:srgbClr val="002060"/>
              </a:solidFill>
            </a:endParaRPr>
          </a:p>
          <a:p>
            <a:endParaRPr lang="en-GB" sz="1600" b="1" dirty="0">
              <a:solidFill>
                <a:srgbClr val="002060"/>
              </a:solidFill>
            </a:endParaRPr>
          </a:p>
          <a:p>
            <a:r>
              <a:rPr lang="en-GB" sz="1600" b="1" dirty="0">
                <a:solidFill>
                  <a:srgbClr val="002060"/>
                </a:solidFill>
              </a:rPr>
              <a:t>Task 2: Discuss how stigma of mental health affects people suffering from mental health problems:</a:t>
            </a:r>
          </a:p>
          <a:p>
            <a:pPr marL="285750" indent="-285750">
              <a:buFont typeface="Wingdings" panose="05000000000000000000" pitchFamily="2" charset="2"/>
              <a:buChar char="ü"/>
            </a:pPr>
            <a:r>
              <a:rPr lang="en-GB" sz="1600" b="1" dirty="0">
                <a:solidFill>
                  <a:srgbClr val="002060"/>
                </a:solidFill>
              </a:rPr>
              <a:t>It isolates people</a:t>
            </a:r>
          </a:p>
          <a:p>
            <a:pPr marL="285750" indent="-285750">
              <a:buFont typeface="Wingdings" panose="05000000000000000000" pitchFamily="2" charset="2"/>
              <a:buChar char="ü"/>
            </a:pPr>
            <a:r>
              <a:rPr lang="en-GB" sz="1600" b="1" dirty="0">
                <a:solidFill>
                  <a:srgbClr val="002060"/>
                </a:solidFill>
              </a:rPr>
              <a:t>It stops people getting and keeping jobs</a:t>
            </a:r>
          </a:p>
          <a:p>
            <a:pPr marL="285750" indent="-285750">
              <a:buFont typeface="Wingdings" panose="05000000000000000000" pitchFamily="2" charset="2"/>
              <a:buChar char="ü"/>
            </a:pPr>
            <a:r>
              <a:rPr lang="en-GB" sz="1600" b="1" dirty="0">
                <a:solidFill>
                  <a:srgbClr val="002060"/>
                </a:solidFill>
              </a:rPr>
              <a:t>It stops people seeking help</a:t>
            </a:r>
          </a:p>
          <a:p>
            <a:pPr marL="285750" indent="-285750">
              <a:buFont typeface="Wingdings" panose="05000000000000000000" pitchFamily="2" charset="2"/>
              <a:buChar char="ü"/>
            </a:pPr>
            <a:r>
              <a:rPr lang="en-GB" sz="1600" b="1" dirty="0">
                <a:solidFill>
                  <a:srgbClr val="002060"/>
                </a:solidFill>
              </a:rPr>
              <a:t>It has a negative impact on physical health </a:t>
            </a:r>
          </a:p>
          <a:p>
            <a:endParaRPr lang="en-GB" sz="1600" b="1" dirty="0">
              <a:ln>
                <a:solidFill>
                  <a:schemeClr val="tx1"/>
                </a:solidFill>
              </a:ln>
              <a:solidFill>
                <a:srgbClr val="002060"/>
              </a:solidFill>
            </a:endParaRPr>
          </a:p>
          <a:p>
            <a:r>
              <a:rPr lang="en-GB" sz="1600" dirty="0"/>
              <a:t>We know that people with mental health problems tend to have poorer than average physical health and their physical health problems are often misdiagnosed. As a result, people with the most severe mental health problems die on average ten years younger.</a:t>
            </a:r>
          </a:p>
        </p:txBody>
      </p:sp>
      <p:pic>
        <p:nvPicPr>
          <p:cNvPr id="15" name="Picture 14">
            <a:extLst>
              <a:ext uri="{FF2B5EF4-FFF2-40B4-BE49-F238E27FC236}">
                <a16:creationId xmlns:a16="http://schemas.microsoft.com/office/drawing/2014/main" id="{6678291D-5F5E-41FC-A6BE-5C25005F0F0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73008" y="5478498"/>
            <a:ext cx="1134164" cy="1313568"/>
          </a:xfrm>
          <a:prstGeom prst="rect">
            <a:avLst/>
          </a:prstGeom>
        </p:spPr>
      </p:pic>
      <p:sp>
        <p:nvSpPr>
          <p:cNvPr id="16" name="Rounded Rectangular Callout 4">
            <a:extLst>
              <a:ext uri="{FF2B5EF4-FFF2-40B4-BE49-F238E27FC236}">
                <a16:creationId xmlns:a16="http://schemas.microsoft.com/office/drawing/2014/main" id="{2ABC6254-788C-466E-BE8B-C228013DB002}"/>
              </a:ext>
            </a:extLst>
          </p:cNvPr>
          <p:cNvSpPr/>
          <p:nvPr/>
        </p:nvSpPr>
        <p:spPr>
          <a:xfrm>
            <a:off x="9648493" y="5833380"/>
            <a:ext cx="1860317" cy="731521"/>
          </a:xfrm>
          <a:prstGeom prst="wedgeRoundRectCallout">
            <a:avLst>
              <a:gd name="adj1" fmla="val -76370"/>
              <a:gd name="adj2" fmla="val 4024"/>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hlinkClick r:id="rId4"/>
              </a:rPr>
              <a:t>https://www.youtube.com/watch?v=hdPZ7rw0wMc</a:t>
            </a:r>
            <a:endParaRPr lang="en-GB" sz="1400" dirty="0">
              <a:solidFill>
                <a:schemeClr val="tx1"/>
              </a:solidFill>
            </a:endParaRPr>
          </a:p>
        </p:txBody>
      </p:sp>
    </p:spTree>
    <p:extLst>
      <p:ext uri="{BB962C8B-B14F-4D97-AF65-F5344CB8AC3E}">
        <p14:creationId xmlns:p14="http://schemas.microsoft.com/office/powerpoint/2010/main" val="173370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anim calcmode="lin" valueType="num">
                                      <p:cBhvr additive="base">
                                        <p:cTn id="1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4">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 calcmode="lin" valueType="num">
                                      <p:cBhvr additive="base">
                                        <p:cTn id="15"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4">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 calcmode="lin" valueType="num">
                                      <p:cBhvr additive="base">
                                        <p:cTn id="23"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4">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anim calcmode="lin" valueType="num">
                                      <p:cBhvr additive="base">
                                        <p:cTn id="27"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4">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xEl>
                                              <p:pRg st="5" end="5"/>
                                            </p:txEl>
                                          </p:spTgt>
                                        </p:tgtEl>
                                        <p:attrNameLst>
                                          <p:attrName>style.visibility</p:attrName>
                                        </p:attrNameLst>
                                      </p:cBhvr>
                                      <p:to>
                                        <p:strVal val="visible"/>
                                      </p:to>
                                    </p:set>
                                    <p:anim calcmode="lin" valueType="num">
                                      <p:cBhvr additive="base">
                                        <p:cTn id="31"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4">
                                            <p:txEl>
                                              <p:pRg st="6" end="6"/>
                                            </p:txEl>
                                          </p:spTgt>
                                        </p:tgtEl>
                                        <p:attrNameLst>
                                          <p:attrName>style.visibility</p:attrName>
                                        </p:attrNameLst>
                                      </p:cBhvr>
                                      <p:to>
                                        <p:strVal val="visible"/>
                                      </p:to>
                                    </p:set>
                                    <p:anim calcmode="lin" valueType="num">
                                      <p:cBhvr additive="base">
                                        <p:cTn id="35"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4">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xEl>
                                              <p:pRg st="7" end="7"/>
                                            </p:txEl>
                                          </p:spTgt>
                                        </p:tgtEl>
                                        <p:attrNameLst>
                                          <p:attrName>style.visibility</p:attrName>
                                        </p:attrNameLst>
                                      </p:cBhvr>
                                      <p:to>
                                        <p:strVal val="visible"/>
                                      </p:to>
                                    </p:set>
                                    <p:anim calcmode="lin" valueType="num">
                                      <p:cBhvr additive="base">
                                        <p:cTn id="39"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4">
                                            <p:txEl>
                                              <p:pRg st="10" end="1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4">
                                            <p:txEl>
                                              <p:pRg st="11" end="11"/>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4">
                                            <p:txEl>
                                              <p:pRg st="12" end="12"/>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4">
                                            <p:txEl>
                                              <p:pRg st="13" end="1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4">
                                            <p:txEl>
                                              <p:pRg st="14" end="14"/>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4">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667425527"/>
              </p:ext>
            </p:extLst>
          </p:nvPr>
        </p:nvGraphicFramePr>
        <p:xfrm>
          <a:off x="364434" y="374531"/>
          <a:ext cx="11463132" cy="6240055"/>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6240055">
                <a:tc>
                  <a:txBody>
                    <a:bodyPr/>
                    <a:lstStyle/>
                    <a:p>
                      <a:r>
                        <a:rPr lang="en-GB" sz="1600" b="1" u="sng" dirty="0"/>
                        <a:t>Demonstration phase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Think about these questions – how relatable are they to you?</a:t>
                      </a:r>
                    </a:p>
                    <a:p>
                      <a:pPr marL="342900" indent="-342900">
                        <a:buFont typeface="+mj-lt"/>
                        <a:buAutoNum type="arabicPeriod"/>
                      </a:pPr>
                      <a:r>
                        <a:rPr lang="en-GB" sz="1600" dirty="0">
                          <a:solidFill>
                            <a:schemeClr val="tx1"/>
                          </a:solidFill>
                        </a:rPr>
                        <a:t>I don’t answer questions in class even when I have the right answer</a:t>
                      </a:r>
                    </a:p>
                    <a:p>
                      <a:pPr marL="342900" indent="-342900">
                        <a:buFont typeface="+mj-lt"/>
                        <a:buAutoNum type="arabicPeriod"/>
                      </a:pPr>
                      <a:r>
                        <a:rPr lang="en-GB" sz="1600" dirty="0">
                          <a:solidFill>
                            <a:schemeClr val="tx1"/>
                          </a:solidFill>
                        </a:rPr>
                        <a:t>When others praise me, it’s hard for me to believe what they say</a:t>
                      </a:r>
                    </a:p>
                    <a:p>
                      <a:pPr marL="342900" indent="-342900">
                        <a:buFont typeface="+mj-lt"/>
                        <a:buAutoNum type="arabicPeriod"/>
                      </a:pPr>
                      <a:r>
                        <a:rPr lang="en-GB" sz="1600" dirty="0">
                          <a:solidFill>
                            <a:schemeClr val="tx1"/>
                          </a:solidFill>
                        </a:rPr>
                        <a:t>When I’m honest about what I really think, I’m embarrassed later</a:t>
                      </a:r>
                    </a:p>
                    <a:p>
                      <a:pPr marL="342900" indent="-342900">
                        <a:buFont typeface="+mj-lt"/>
                        <a:buAutoNum type="arabicPeriod"/>
                      </a:pPr>
                      <a:r>
                        <a:rPr lang="en-GB" sz="1600" dirty="0">
                          <a:solidFill>
                            <a:schemeClr val="tx1"/>
                          </a:solidFill>
                        </a:rPr>
                        <a:t>I worry about how I look</a:t>
                      </a:r>
                    </a:p>
                    <a:p>
                      <a:pPr marL="342900" indent="-342900">
                        <a:buFont typeface="+mj-lt"/>
                        <a:buAutoNum type="arabicPeriod"/>
                      </a:pPr>
                      <a:r>
                        <a:rPr lang="en-GB" sz="1600" dirty="0">
                          <a:solidFill>
                            <a:schemeClr val="tx1"/>
                          </a:solidFill>
                        </a:rPr>
                        <a:t>I don’t think I’m as good as other people I know</a:t>
                      </a:r>
                    </a:p>
                    <a:p>
                      <a:pPr marL="342900" indent="-342900">
                        <a:buFont typeface="+mj-lt"/>
                        <a:buAutoNum type="arabicPeriod"/>
                      </a:pPr>
                      <a:r>
                        <a:rPr lang="en-GB" sz="1600" dirty="0">
                          <a:solidFill>
                            <a:schemeClr val="tx1"/>
                          </a:solidFill>
                        </a:rPr>
                        <a:t>I’d rather not do something than risk doing it wrong </a:t>
                      </a:r>
                    </a:p>
                    <a:p>
                      <a:pPr marL="0" indent="0">
                        <a:buFont typeface="+mj-lt"/>
                        <a:buNone/>
                      </a:pPr>
                      <a:r>
                        <a:rPr lang="en-GB" sz="1600" dirty="0">
                          <a:solidFill>
                            <a:schemeClr val="tx1"/>
                          </a:solidFill>
                        </a:rPr>
                        <a:t>Consider the following questions:</a:t>
                      </a:r>
                    </a:p>
                    <a:p>
                      <a:pPr marL="0" indent="0">
                        <a:buFont typeface="+mj-lt"/>
                        <a:buNone/>
                      </a:pPr>
                      <a:r>
                        <a:rPr lang="en-GB" sz="1600" dirty="0">
                          <a:solidFill>
                            <a:schemeClr val="tx1"/>
                          </a:solidFill>
                        </a:rPr>
                        <a:t>What affects our self-esteem?</a:t>
                      </a:r>
                    </a:p>
                    <a:p>
                      <a:pPr marL="0" indent="0">
                        <a:buFont typeface="+mj-lt"/>
                        <a:buNone/>
                      </a:pPr>
                      <a:r>
                        <a:rPr lang="en-GB" sz="1600" dirty="0">
                          <a:solidFill>
                            <a:schemeClr val="tx1"/>
                          </a:solidFill>
                        </a:rPr>
                        <a:t>How can it be raised?</a:t>
                      </a:r>
                    </a:p>
                    <a:p>
                      <a:pPr marL="0" indent="0">
                        <a:buFont typeface="+mj-lt"/>
                        <a:buNone/>
                      </a:pPr>
                      <a:r>
                        <a:rPr lang="en-GB" sz="1600" dirty="0">
                          <a:solidFill>
                            <a:schemeClr val="tx1"/>
                          </a:solidFill>
                        </a:rPr>
                        <a:t>How can it be lowered?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b="1" dirty="0"/>
                    </a:p>
                    <a:p>
                      <a:endParaRPr lang="en-GB" sz="1600" b="1" u="sng" dirty="0"/>
                    </a:p>
                  </a:txBody>
                  <a:tcPr/>
                </a:tc>
                <a:tc>
                  <a:txBody>
                    <a:bodyPr/>
                    <a:lstStyle/>
                    <a:p>
                      <a:r>
                        <a:rPr lang="en-GB" sz="1600" b="1" u="sng" dirty="0"/>
                        <a:t>Consolidation phase</a:t>
                      </a:r>
                    </a:p>
                    <a:p>
                      <a:pPr marL="285750" indent="-285750" algn="l">
                        <a:buFont typeface="Arial" panose="020B0604020202020204" pitchFamily="34" charset="0"/>
                        <a:buChar char="•"/>
                        <a:defRPr/>
                      </a:pPr>
                      <a:r>
                        <a:rPr lang="en-GB" sz="1600" b="1" kern="1200" dirty="0">
                          <a:solidFill>
                            <a:schemeClr val="tx1"/>
                          </a:solidFill>
                          <a:latin typeface="+mn-lt"/>
                          <a:ea typeface="+mn-ea"/>
                          <a:cs typeface="+mn-cs"/>
                        </a:rPr>
                        <a:t>Take risks. </a:t>
                      </a:r>
                      <a:r>
                        <a:rPr lang="en-GB" sz="1600" kern="1200" dirty="0">
                          <a:solidFill>
                            <a:schemeClr val="tx1"/>
                          </a:solidFill>
                          <a:latin typeface="+mn-lt"/>
                          <a:ea typeface="+mn-ea"/>
                          <a:cs typeface="+mn-cs"/>
                        </a:rPr>
                        <a:t>Push yourself, it’s not the end of the world if you fail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1" kern="1200" dirty="0">
                          <a:solidFill>
                            <a:schemeClr val="tx1"/>
                          </a:solidFill>
                          <a:latin typeface="+mn-lt"/>
                          <a:ea typeface="+mn-ea"/>
                          <a:cs typeface="+mn-cs"/>
                        </a:rPr>
                        <a:t>Stand up for yourself. </a:t>
                      </a:r>
                      <a:r>
                        <a:rPr lang="en-GB" sz="1600" kern="1200" dirty="0">
                          <a:solidFill>
                            <a:schemeClr val="tx1"/>
                          </a:solidFill>
                          <a:latin typeface="+mn-lt"/>
                          <a:ea typeface="+mn-ea"/>
                          <a:cs typeface="+mn-cs"/>
                        </a:rPr>
                        <a:t>People may target you as they recognise you have low self esteem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1" kern="1200" dirty="0">
                          <a:solidFill>
                            <a:schemeClr val="tx1"/>
                          </a:solidFill>
                          <a:latin typeface="+mn-lt"/>
                          <a:ea typeface="+mn-ea"/>
                          <a:cs typeface="+mn-cs"/>
                        </a:rPr>
                        <a:t>Be able to cope with criticism. </a:t>
                      </a:r>
                      <a:r>
                        <a:rPr lang="en-GB" sz="1600" kern="1200" dirty="0">
                          <a:solidFill>
                            <a:schemeClr val="tx1"/>
                          </a:solidFill>
                          <a:latin typeface="+mn-lt"/>
                          <a:ea typeface="+mn-ea"/>
                          <a:cs typeface="+mn-cs"/>
                        </a:rPr>
                        <a:t>View it as constructive rather than an attack on you</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1" kern="1200" dirty="0">
                          <a:solidFill>
                            <a:schemeClr val="tx1"/>
                          </a:solidFill>
                          <a:latin typeface="+mn-lt"/>
                          <a:ea typeface="+mn-ea"/>
                          <a:cs typeface="+mn-cs"/>
                        </a:rPr>
                        <a:t>Be realistic with your aims. </a:t>
                      </a:r>
                      <a:r>
                        <a:rPr lang="en-GB" sz="1600" kern="1200" dirty="0">
                          <a:solidFill>
                            <a:schemeClr val="tx1"/>
                          </a:solidFill>
                          <a:latin typeface="+mn-lt"/>
                          <a:ea typeface="+mn-ea"/>
                          <a:cs typeface="+mn-cs"/>
                        </a:rPr>
                        <a:t>You won’t ever be perfect and trying to be will make you miss all the things you did well at along the way</a:t>
                      </a:r>
                    </a:p>
                    <a:p>
                      <a:pPr marL="285750" indent="-285750" algn="l">
                        <a:buFont typeface="Arial" panose="020B0604020202020204" pitchFamily="34" charset="0"/>
                        <a:buChar char="•"/>
                        <a:defRPr/>
                      </a:pPr>
                      <a:r>
                        <a:rPr lang="en-GB" sz="1600" b="1" kern="1200" dirty="0">
                          <a:solidFill>
                            <a:schemeClr val="tx1"/>
                          </a:solidFill>
                          <a:latin typeface="+mn-lt"/>
                          <a:ea typeface="+mn-ea"/>
                          <a:cs typeface="+mn-cs"/>
                        </a:rPr>
                        <a:t>Think positively. </a:t>
                      </a:r>
                      <a:r>
                        <a:rPr lang="en-GB" sz="1600" kern="1200" dirty="0">
                          <a:solidFill>
                            <a:schemeClr val="tx1"/>
                          </a:solidFill>
                          <a:latin typeface="+mn-lt"/>
                          <a:ea typeface="+mn-ea"/>
                          <a:cs typeface="+mn-cs"/>
                        </a:rPr>
                        <a:t>Focus on what you are good at and what you enjoy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algn="ctr">
                        <a:defRPr/>
                      </a:pPr>
                      <a:endParaRPr lang="en-GB" sz="1600" kern="1200" dirty="0">
                        <a:solidFill>
                          <a:schemeClr val="tx1"/>
                        </a:solidFill>
                        <a:latin typeface="+mn-lt"/>
                        <a:ea typeface="+mn-ea"/>
                        <a:cs typeface="+mn-cs"/>
                      </a:endParaRPr>
                    </a:p>
                    <a:p>
                      <a:endParaRPr lang="en-GB" sz="1600" b="1" u="sng" dirty="0"/>
                    </a:p>
                    <a:p>
                      <a:endParaRPr lang="en-GB" sz="1600" b="1" u="sng" dirty="0"/>
                    </a:p>
                    <a:p>
                      <a:endParaRPr lang="en-GB" sz="1600" b="1" u="sng" dirty="0"/>
                    </a:p>
                  </a:txBody>
                  <a:tcPr/>
                </a:tc>
                <a:extLst>
                  <a:ext uri="{0D108BD9-81ED-4DB2-BD59-A6C34878D82A}">
                    <a16:rowId xmlns:a16="http://schemas.microsoft.com/office/drawing/2014/main" val="2096697857"/>
                  </a:ext>
                </a:extLst>
              </a:tr>
            </a:tbl>
          </a:graphicData>
        </a:graphic>
      </p:graphicFrame>
      <p:sp>
        <p:nvSpPr>
          <p:cNvPr id="2" name="Rectangle 1">
            <a:extLst>
              <a:ext uri="{FF2B5EF4-FFF2-40B4-BE49-F238E27FC236}">
                <a16:creationId xmlns:a16="http://schemas.microsoft.com/office/drawing/2014/main" id="{E76A1F15-B966-4C8E-B441-35518B34B0E4}"/>
              </a:ext>
            </a:extLst>
          </p:cNvPr>
          <p:cNvSpPr/>
          <p:nvPr/>
        </p:nvSpPr>
        <p:spPr>
          <a:xfrm>
            <a:off x="5879432" y="2855350"/>
            <a:ext cx="5595208" cy="1569660"/>
          </a:xfrm>
          <a:prstGeom prst="rect">
            <a:avLst/>
          </a:prstGeom>
          <a:ln w="38100">
            <a:solidFill>
              <a:schemeClr val="tx1"/>
            </a:solidFill>
          </a:ln>
        </p:spPr>
        <p:txBody>
          <a:bodyPr wrap="square">
            <a:spAutoFit/>
          </a:bodyPr>
          <a:lstStyle/>
          <a:p>
            <a:pPr>
              <a:spcBef>
                <a:spcPct val="0"/>
              </a:spcBef>
            </a:pPr>
            <a:r>
              <a:rPr lang="en-GB" altLang="en-US" sz="2400" dirty="0"/>
              <a:t>Prepare a 30 second news report on the topic today. You can create this either to be presented on TV or on the radio. Remember – feel free to make it dramatic</a:t>
            </a:r>
          </a:p>
        </p:txBody>
      </p:sp>
      <p:sp>
        <p:nvSpPr>
          <p:cNvPr id="5" name="Rectangle 4">
            <a:extLst>
              <a:ext uri="{FF2B5EF4-FFF2-40B4-BE49-F238E27FC236}">
                <a16:creationId xmlns:a16="http://schemas.microsoft.com/office/drawing/2014/main" id="{91750D60-F165-47DF-90D0-4CE76EF6FA39}"/>
              </a:ext>
            </a:extLst>
          </p:cNvPr>
          <p:cNvSpPr/>
          <p:nvPr/>
        </p:nvSpPr>
        <p:spPr>
          <a:xfrm>
            <a:off x="10490427" y="4776998"/>
            <a:ext cx="1918250" cy="369332"/>
          </a:xfrm>
          <a:prstGeom prst="rect">
            <a:avLst/>
          </a:prstGeom>
        </p:spPr>
        <p:txBody>
          <a:bodyPr wrap="square">
            <a:spAutoFit/>
          </a:bodyPr>
          <a:lstStyle/>
          <a:p>
            <a:pPr>
              <a:spcBef>
                <a:spcPct val="0"/>
              </a:spcBef>
            </a:pPr>
            <a:r>
              <a:rPr lang="en-GB" altLang="en-US" b="1" dirty="0"/>
              <a:t>Report </a:t>
            </a:r>
            <a:r>
              <a:rPr lang="en-GB" altLang="en-US" b="1" i="1" dirty="0">
                <a:solidFill>
                  <a:srgbClr val="FF0000"/>
                </a:solidFill>
                <a:latin typeface="Bradley Hand ITC" panose="03070402050302030203" pitchFamily="66" charset="0"/>
              </a:rPr>
              <a:t>it</a:t>
            </a:r>
          </a:p>
        </p:txBody>
      </p:sp>
      <p:pic>
        <p:nvPicPr>
          <p:cNvPr id="6" name="Picture 2" descr="http://cdn3.iconfinder.com/data/icons/iconshockrealvista/png/DIS/128/microphone_128.png">
            <a:hlinkClick r:id="rId2" action="ppaction://hlinksldjump"/>
            <a:extLst>
              <a:ext uri="{FF2B5EF4-FFF2-40B4-BE49-F238E27FC236}">
                <a16:creationId xmlns:a16="http://schemas.microsoft.com/office/drawing/2014/main" id="{82CD9A17-CFBB-4EA3-AA04-0C866374DE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0427" y="5146330"/>
            <a:ext cx="1337139" cy="133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223E9E29-490B-428A-AF42-9C901C4FE9FA}"/>
              </a:ext>
            </a:extLst>
          </p:cNvPr>
          <p:cNvSpPr/>
          <p:nvPr/>
        </p:nvSpPr>
        <p:spPr>
          <a:xfrm>
            <a:off x="5879432" y="4550302"/>
            <a:ext cx="4592662" cy="1938992"/>
          </a:xfrm>
          <a:prstGeom prst="rect">
            <a:avLst/>
          </a:prstGeom>
          <a:ln w="38100">
            <a:solidFill>
              <a:schemeClr val="tx1"/>
            </a:solidFill>
          </a:ln>
        </p:spPr>
        <p:txBody>
          <a:bodyPr wrap="square">
            <a:spAutoFit/>
          </a:bodyPr>
          <a:lstStyle/>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p:txBody>
      </p:sp>
      <p:sp>
        <p:nvSpPr>
          <p:cNvPr id="8" name="Rectangle 7">
            <a:extLst>
              <a:ext uri="{FF2B5EF4-FFF2-40B4-BE49-F238E27FC236}">
                <a16:creationId xmlns:a16="http://schemas.microsoft.com/office/drawing/2014/main" id="{1410343C-7B5D-4D8A-8240-D7150FB7C601}"/>
              </a:ext>
            </a:extLst>
          </p:cNvPr>
          <p:cNvSpPr/>
          <p:nvPr/>
        </p:nvSpPr>
        <p:spPr>
          <a:xfrm>
            <a:off x="705659" y="4550302"/>
            <a:ext cx="4592662" cy="1938992"/>
          </a:xfrm>
          <a:prstGeom prst="rect">
            <a:avLst/>
          </a:prstGeom>
          <a:ln w="38100">
            <a:solidFill>
              <a:schemeClr val="tx1"/>
            </a:solidFill>
          </a:ln>
        </p:spPr>
        <p:txBody>
          <a:bodyPr wrap="square">
            <a:spAutoFit/>
          </a:bodyPr>
          <a:lstStyle/>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p:txBody>
      </p:sp>
    </p:spTree>
    <p:extLst>
      <p:ext uri="{BB962C8B-B14F-4D97-AF65-F5344CB8AC3E}">
        <p14:creationId xmlns:p14="http://schemas.microsoft.com/office/powerpoint/2010/main" val="34083606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9BB841D-31D8-4EEC-BDEC-CA60EEAAE9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1D5133F-8A49-4C44-82BC-6FC03FB58742}">
  <ds:schemaRefs>
    <ds:schemaRef ds:uri="http://schemas.microsoft.com/sharepoint/v3/contenttype/forms"/>
  </ds:schemaRefs>
</ds:datastoreItem>
</file>

<file path=customXml/itemProps3.xml><?xml version="1.0" encoding="utf-8"?>
<ds:datastoreItem xmlns:ds="http://schemas.openxmlformats.org/officeDocument/2006/customXml" ds:itemID="{9C6AB4F5-12C1-4119-88A0-481026785D3B}">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1121</TotalTime>
  <Words>3267</Words>
  <Application>Microsoft Office PowerPoint</Application>
  <PresentationFormat>Widescreen</PresentationFormat>
  <Paragraphs>328</Paragraphs>
  <Slides>18</Slides>
  <Notes>3</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Ethics and Values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9</cp:revision>
  <dcterms:created xsi:type="dcterms:W3CDTF">2020-09-25T20:25:19Z</dcterms:created>
  <dcterms:modified xsi:type="dcterms:W3CDTF">2021-12-06T15:03:39Z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