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A07C16-AD03-5963-B83B-4C8CE433FD93}" v="2" dt="2024-09-02T20:39:08.7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0" d="100"/>
          <a:sy n="30" d="100"/>
        </p:scale>
        <p:origin x="243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Gannon" userId="34a41dd0-76ad-4682-9f93-d92c0abb2afd" providerId="ADAL" clId="{A6ADAD9A-4B71-4C2A-B4CD-3148A4C52709}"/>
    <pc:docChg chg="custSel modSld">
      <pc:chgData name="Emma Gannon" userId="34a41dd0-76ad-4682-9f93-d92c0abb2afd" providerId="ADAL" clId="{A6ADAD9A-4B71-4C2A-B4CD-3148A4C52709}" dt="2024-05-22T20:54:14.230" v="0" actId="478"/>
      <pc:docMkLst>
        <pc:docMk/>
      </pc:docMkLst>
      <pc:sldChg chg="delSp mod">
        <pc:chgData name="Emma Gannon" userId="34a41dd0-76ad-4682-9f93-d92c0abb2afd" providerId="ADAL" clId="{A6ADAD9A-4B71-4C2A-B4CD-3148A4C52709}" dt="2024-05-22T20:54:14.230" v="0" actId="478"/>
        <pc:sldMkLst>
          <pc:docMk/>
          <pc:sldMk cId="2218826974" sldId="256"/>
        </pc:sldMkLst>
        <pc:spChg chg="del">
          <ac:chgData name="Emma Gannon" userId="34a41dd0-76ad-4682-9f93-d92c0abb2afd" providerId="ADAL" clId="{A6ADAD9A-4B71-4C2A-B4CD-3148A4C52709}" dt="2024-05-22T20:54:14.230" v="0" actId="478"/>
          <ac:spMkLst>
            <pc:docMk/>
            <pc:sldMk cId="2218826974" sldId="256"/>
            <ac:spMk id="26" creationId="{659E0476-1091-4D93-AAE6-154C9077B4E0}"/>
          </ac:spMkLst>
        </pc:spChg>
      </pc:sldChg>
    </pc:docChg>
  </pc:docChgLst>
  <pc:docChgLst>
    <pc:chgData clId="Web-{73A07C16-AD03-5963-B83B-4C8CE433FD93}"/>
    <pc:docChg chg="modSld">
      <pc:chgData name="" userId="" providerId="" clId="Web-{73A07C16-AD03-5963-B83B-4C8CE433FD93}" dt="2024-09-02T20:39:08.725" v="1" actId="1076"/>
      <pc:docMkLst>
        <pc:docMk/>
      </pc:docMkLst>
      <pc:sldChg chg="modSp">
        <pc:chgData name="" userId="" providerId="" clId="Web-{73A07C16-AD03-5963-B83B-4C8CE433FD93}" dt="2024-09-02T20:39:08.725" v="1" actId="1076"/>
        <pc:sldMkLst>
          <pc:docMk/>
          <pc:sldMk cId="2218826974" sldId="256"/>
        </pc:sldMkLst>
        <pc:grpChg chg="mod">
          <ac:chgData name="" userId="" providerId="" clId="Web-{73A07C16-AD03-5963-B83B-4C8CE433FD93}" dt="2024-09-02T20:39:08.725" v="1" actId="1076"/>
          <ac:grpSpMkLst>
            <pc:docMk/>
            <pc:sldMk cId="2218826974" sldId="256"/>
            <ac:grpSpMk id="180" creationId="{5786450C-0813-0395-25CD-5A0E63E2B8AA}"/>
          </ac:grpSpMkLst>
        </pc:gr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43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9316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717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161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07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34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795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44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8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25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C0A77-DB05-458E-AE51-A0BB53803E42}" type="datetimeFigureOut">
              <a:rPr lang="en-US" smtClean="0"/>
              <a:t>9/2/2024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2F1E46-0158-4E53-851D-1E8B97D543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66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30792"/>
          <a:stretch/>
        </p:blipFill>
        <p:spPr>
          <a:xfrm>
            <a:off x="352493" y="6269554"/>
            <a:ext cx="8753312" cy="6055401"/>
          </a:xfrm>
          <a:prstGeom prst="rect">
            <a:avLst/>
          </a:prstGeom>
        </p:spPr>
      </p:pic>
      <p:pic>
        <p:nvPicPr>
          <p:cNvPr id="110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6590" b="31529"/>
          <a:stretch/>
        </p:blipFill>
        <p:spPr>
          <a:xfrm>
            <a:off x="353495" y="1681802"/>
            <a:ext cx="8795336" cy="4470763"/>
          </a:xfrm>
          <a:prstGeom prst="rect">
            <a:avLst/>
          </a:prstGeom>
        </p:spPr>
      </p:pic>
      <p:pic>
        <p:nvPicPr>
          <p:cNvPr id="116" name="Graphic 4">
            <a:extLst>
              <a:ext uri="{FF2B5EF4-FFF2-40B4-BE49-F238E27FC236}">
                <a16:creationId xmlns:a16="http://schemas.microsoft.com/office/drawing/2014/main" id="{95435FBA-B15B-4018-BF9E-E6D0D49F250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-3140" r="75946" b="83925"/>
          <a:stretch/>
        </p:blipFill>
        <p:spPr>
          <a:xfrm>
            <a:off x="379789" y="79130"/>
            <a:ext cx="2173342" cy="1640415"/>
          </a:xfrm>
          <a:prstGeom prst="rect">
            <a:avLst/>
          </a:prstGeom>
        </p:spPr>
      </p:pic>
      <p:sp>
        <p:nvSpPr>
          <p:cNvPr id="163" name="6-Point Star 162"/>
          <p:cNvSpPr/>
          <p:nvPr/>
        </p:nvSpPr>
        <p:spPr>
          <a:xfrm>
            <a:off x="2364644" y="-13091"/>
            <a:ext cx="1008000" cy="1008000"/>
          </a:xfrm>
          <a:prstGeom prst="star6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/>
              <a:t>Exam</a:t>
            </a:r>
          </a:p>
        </p:txBody>
      </p:sp>
      <p:sp>
        <p:nvSpPr>
          <p:cNvPr id="87" name="Rectangle 86"/>
          <p:cNvSpPr/>
          <p:nvPr/>
        </p:nvSpPr>
        <p:spPr>
          <a:xfrm>
            <a:off x="3410338" y="1858243"/>
            <a:ext cx="67839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>
                <a:ln w="0"/>
                <a:solidFill>
                  <a:srgbClr val="002060"/>
                </a:solidFill>
              </a:rPr>
              <a:t>…………</a:t>
            </a:r>
            <a:endParaRPr lang="en-US" sz="1200">
              <a:ln w="0"/>
              <a:solidFill>
                <a:srgbClr val="002060"/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941385" y="71861"/>
            <a:ext cx="280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Big Picture – Year 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170EB2C-C8A7-4E85-81CC-71C75C3E53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0058" y="82252"/>
            <a:ext cx="948420" cy="1024018"/>
          </a:xfrm>
          <a:prstGeom prst="rect">
            <a:avLst/>
          </a:prstGeom>
        </p:spPr>
      </p:pic>
      <p:sp>
        <p:nvSpPr>
          <p:cNvPr id="226" name="Rectangle 225">
            <a:extLst>
              <a:ext uri="{FF2B5EF4-FFF2-40B4-BE49-F238E27FC236}">
                <a16:creationId xmlns:a16="http://schemas.microsoft.com/office/drawing/2014/main" id="{A30FDA7E-8E42-4380-9E95-C2B66999CB12}"/>
              </a:ext>
            </a:extLst>
          </p:cNvPr>
          <p:cNvSpPr/>
          <p:nvPr/>
        </p:nvSpPr>
        <p:spPr>
          <a:xfrm>
            <a:off x="4659569" y="10371780"/>
            <a:ext cx="65915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800">
                <a:ln w="0"/>
                <a:solidFill>
                  <a:srgbClr val="002060"/>
                </a:solidFill>
              </a:rPr>
              <a:t>………………..</a:t>
            </a:r>
          </a:p>
        </p:txBody>
      </p:sp>
      <p:sp>
        <p:nvSpPr>
          <p:cNvPr id="160" name="6-Point Star 159"/>
          <p:cNvSpPr/>
          <p:nvPr/>
        </p:nvSpPr>
        <p:spPr>
          <a:xfrm>
            <a:off x="2436644" y="58909"/>
            <a:ext cx="864000" cy="864000"/>
          </a:xfrm>
          <a:prstGeom prst="star6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tx1"/>
                </a:solidFill>
              </a:rPr>
              <a:t>Next Year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F952F5-759D-4D8C-86B6-61D70C2B8E43}"/>
              </a:ext>
            </a:extLst>
          </p:cNvPr>
          <p:cNvSpPr/>
          <p:nvPr/>
        </p:nvSpPr>
        <p:spPr>
          <a:xfrm>
            <a:off x="4543030" y="455877"/>
            <a:ext cx="40556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Mathematics Department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B9D88D30-3B1B-8FA0-F3DC-046312311732}"/>
              </a:ext>
            </a:extLst>
          </p:cNvPr>
          <p:cNvGrpSpPr/>
          <p:nvPr/>
        </p:nvGrpSpPr>
        <p:grpSpPr>
          <a:xfrm>
            <a:off x="7199595" y="11694940"/>
            <a:ext cx="914400" cy="914400"/>
            <a:chOff x="6971180" y="11775192"/>
            <a:chExt cx="914400" cy="914400"/>
          </a:xfrm>
        </p:grpSpPr>
        <p:sp>
          <p:nvSpPr>
            <p:cNvPr id="154" name="Oval 153">
              <a:extLst>
                <a:ext uri="{FF2B5EF4-FFF2-40B4-BE49-F238E27FC236}">
                  <a16:creationId xmlns:a16="http://schemas.microsoft.com/office/drawing/2014/main" id="{C24EF2CB-66B9-444C-BF2E-057576CB5B1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71E6EFCC-B7BA-476D-AA6B-69FC4057D1B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1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5F093AC-3B7E-126B-1A7E-EB92CF84890F}"/>
              </a:ext>
            </a:extLst>
          </p:cNvPr>
          <p:cNvGrpSpPr/>
          <p:nvPr/>
        </p:nvGrpSpPr>
        <p:grpSpPr>
          <a:xfrm>
            <a:off x="4069656" y="11568666"/>
            <a:ext cx="2808000" cy="1152000"/>
            <a:chOff x="4141782" y="9172098"/>
            <a:chExt cx="2613183" cy="1060362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CAD6EF6-FD01-2D54-6F61-B57A8384294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solidFill>
                  <a:schemeClr val="tx1"/>
                </a:solidFill>
              </a:endParaRPr>
            </a:p>
          </p:txBody>
        </p:sp>
        <p:sp>
          <p:nvSpPr>
            <p:cNvPr id="3" name="Rectangle: Rounded Corners 2">
              <a:extLst>
                <a:ext uri="{FF2B5EF4-FFF2-40B4-BE49-F238E27FC236}">
                  <a16:creationId xmlns:a16="http://schemas.microsoft.com/office/drawing/2014/main" id="{DC66542B-661B-08B8-F70A-A396836A30E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Whole Numbers and Decimals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Place value, ordering, negative numbers, money, addition and subtraction, calculator methods.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86C3C95-6326-BF9C-D5FE-568DE6B4A0DC}"/>
              </a:ext>
            </a:extLst>
          </p:cNvPr>
          <p:cNvGrpSpPr/>
          <p:nvPr/>
        </p:nvGrpSpPr>
        <p:grpSpPr>
          <a:xfrm>
            <a:off x="156952" y="10781532"/>
            <a:ext cx="914400" cy="914400"/>
            <a:chOff x="6971180" y="11775192"/>
            <a:chExt cx="914400" cy="9144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6F5C474C-4AC3-6EBA-209A-1154CD37390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1E53122-7F01-ED82-3968-74AA33D83D0A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2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B04D295-EF12-6DF1-F034-12C9FE094364}"/>
              </a:ext>
            </a:extLst>
          </p:cNvPr>
          <p:cNvGrpSpPr/>
          <p:nvPr/>
        </p:nvGrpSpPr>
        <p:grpSpPr>
          <a:xfrm>
            <a:off x="8093772" y="9690397"/>
            <a:ext cx="914400" cy="914400"/>
            <a:chOff x="6971180" y="11775192"/>
            <a:chExt cx="914400" cy="914400"/>
          </a:xfrm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055EDEFD-23C7-72BC-31C4-41454270CE13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A2248D9-0CAF-ED30-94EE-D0772AFE758A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3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21DD8541-C830-6DF0-25CD-5FC33E510D01}"/>
              </a:ext>
            </a:extLst>
          </p:cNvPr>
          <p:cNvGrpSpPr/>
          <p:nvPr/>
        </p:nvGrpSpPr>
        <p:grpSpPr>
          <a:xfrm>
            <a:off x="2258659" y="8341519"/>
            <a:ext cx="914400" cy="914400"/>
            <a:chOff x="6971180" y="11775192"/>
            <a:chExt cx="914400" cy="914400"/>
          </a:xfrm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992E2D31-2AA4-8EE8-C429-576FC4E4DD7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2773798-2882-BCE7-EC5A-0A1B9C8A0103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4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5BEFF3DD-5427-C6A1-F901-3FFA55751AC9}"/>
              </a:ext>
            </a:extLst>
          </p:cNvPr>
          <p:cNvGrpSpPr/>
          <p:nvPr/>
        </p:nvGrpSpPr>
        <p:grpSpPr>
          <a:xfrm>
            <a:off x="4919377" y="4923039"/>
            <a:ext cx="914400" cy="914400"/>
            <a:chOff x="6971180" y="11775192"/>
            <a:chExt cx="914400" cy="914400"/>
          </a:xfrm>
        </p:grpSpPr>
        <p:sp>
          <p:nvSpPr>
            <p:cNvPr id="58" name="Oval 57">
              <a:extLst>
                <a:ext uri="{FF2B5EF4-FFF2-40B4-BE49-F238E27FC236}">
                  <a16:creationId xmlns:a16="http://schemas.microsoft.com/office/drawing/2014/main" id="{EEDAEB4E-276F-F24F-FAA7-C9FDFC028F0E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252FE491-B86B-DDB3-42C0-6875655215DD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6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284EA19A-3BE2-8D5E-0124-C1EC785ED060}"/>
              </a:ext>
            </a:extLst>
          </p:cNvPr>
          <p:cNvGrpSpPr/>
          <p:nvPr/>
        </p:nvGrpSpPr>
        <p:grpSpPr>
          <a:xfrm>
            <a:off x="3241405" y="3263705"/>
            <a:ext cx="914400" cy="914400"/>
            <a:chOff x="6971180" y="11775192"/>
            <a:chExt cx="914400" cy="914400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4599C1E-3B6B-7F3F-DAE2-C0CA0008488A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F2F3AF14-E551-BF19-2AB2-E124EFC7E43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7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69" name="Group 68">
            <a:extLst>
              <a:ext uri="{FF2B5EF4-FFF2-40B4-BE49-F238E27FC236}">
                <a16:creationId xmlns:a16="http://schemas.microsoft.com/office/drawing/2014/main" id="{75CBF05D-CC3C-7524-6E69-FFE20F941E7B}"/>
              </a:ext>
            </a:extLst>
          </p:cNvPr>
          <p:cNvGrpSpPr/>
          <p:nvPr/>
        </p:nvGrpSpPr>
        <p:grpSpPr>
          <a:xfrm>
            <a:off x="1098306" y="11568666"/>
            <a:ext cx="2808000" cy="1152000"/>
            <a:chOff x="4141782" y="9172098"/>
            <a:chExt cx="2613183" cy="1060362"/>
          </a:xfrm>
        </p:grpSpPr>
        <p:sp>
          <p:nvSpPr>
            <p:cNvPr id="70" name="Rectangle: Rounded Corners 69">
              <a:extLst>
                <a:ext uri="{FF2B5EF4-FFF2-40B4-BE49-F238E27FC236}">
                  <a16:creationId xmlns:a16="http://schemas.microsoft.com/office/drawing/2014/main" id="{B8A18237-E574-5B04-0442-45AD00A36DD7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3C51A2D2-DC55-FD55-2522-8DBF3F4D2B4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Measure, Perimeter and Area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Measuring, units of measure, converting units, time, reading scales, area and perimeter of 2d shapes.</a:t>
              </a:r>
              <a:endParaRPr lang="en-GB" sz="1400">
                <a:solidFill>
                  <a:schemeClr val="tx1"/>
                </a:solidFill>
              </a:endParaRPr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7D95608-058A-307A-061F-DAA0A1DBE5E3}"/>
              </a:ext>
            </a:extLst>
          </p:cNvPr>
          <p:cNvGrpSpPr/>
          <p:nvPr/>
        </p:nvGrpSpPr>
        <p:grpSpPr>
          <a:xfrm>
            <a:off x="4372176" y="9765914"/>
            <a:ext cx="3227953" cy="1440000"/>
            <a:chOff x="4141782" y="9172098"/>
            <a:chExt cx="2613183" cy="1060362"/>
          </a:xfrm>
        </p:grpSpPr>
        <p:sp>
          <p:nvSpPr>
            <p:cNvPr id="77" name="Rectangle: Rounded Corners 76">
              <a:extLst>
                <a:ext uri="{FF2B5EF4-FFF2-40B4-BE49-F238E27FC236}">
                  <a16:creationId xmlns:a16="http://schemas.microsoft.com/office/drawing/2014/main" id="{1B566A13-2ADF-F26D-0D13-633FC126F80C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78" name="Rectangle: Rounded Corners 77">
              <a:extLst>
                <a:ext uri="{FF2B5EF4-FFF2-40B4-BE49-F238E27FC236}">
                  <a16:creationId xmlns:a16="http://schemas.microsoft.com/office/drawing/2014/main" id="{3FC14FE9-6B81-3DEC-3050-3972615951B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Fractions, Decimals and Percentages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Representing fractions, understanding percentages, finding fractions and percentages of amounts, converting between fractions, decimals and percentages, fraction arithmetic.</a:t>
              </a:r>
              <a:endParaRPr lang="en-GB" sz="1100">
                <a:solidFill>
                  <a:schemeClr val="tx1"/>
                </a:solidFill>
              </a:endParaRPr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EF843F41-9D0D-DD44-2B23-28BF75950617}"/>
              </a:ext>
            </a:extLst>
          </p:cNvPr>
          <p:cNvGrpSpPr/>
          <p:nvPr/>
        </p:nvGrpSpPr>
        <p:grpSpPr>
          <a:xfrm>
            <a:off x="1174118" y="9760381"/>
            <a:ext cx="3025116" cy="1440000"/>
            <a:chOff x="4141782" y="9172098"/>
            <a:chExt cx="2613183" cy="1060362"/>
          </a:xfrm>
        </p:grpSpPr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F26FEA87-F747-58EC-DD5B-585EB300D214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90" name="Rectangle: Rounded Corners 89">
              <a:extLst>
                <a:ext uri="{FF2B5EF4-FFF2-40B4-BE49-F238E27FC236}">
                  <a16:creationId xmlns:a16="http://schemas.microsoft.com/office/drawing/2014/main" id="{F96110FD-2057-1C6D-D8EA-1CE275653A26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 Expressions and Formulae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Using letters and symbols, simplifying expressions and collecting like terms, substitution, using and writing formulae.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30DB1EAF-413E-F851-47C6-58BF830170B5}"/>
              </a:ext>
            </a:extLst>
          </p:cNvPr>
          <p:cNvGrpSpPr/>
          <p:nvPr/>
        </p:nvGrpSpPr>
        <p:grpSpPr>
          <a:xfrm>
            <a:off x="6992565" y="8112105"/>
            <a:ext cx="2404668" cy="1332000"/>
            <a:chOff x="4141782" y="9172098"/>
            <a:chExt cx="2613183" cy="1060362"/>
          </a:xfrm>
        </p:grpSpPr>
        <p:sp>
          <p:nvSpPr>
            <p:cNvPr id="122" name="Rectangle: Rounded Corners 121">
              <a:extLst>
                <a:ext uri="{FF2B5EF4-FFF2-40B4-BE49-F238E27FC236}">
                  <a16:creationId xmlns:a16="http://schemas.microsoft.com/office/drawing/2014/main" id="{6B6F188B-E268-5C4A-A157-D0CA0B1EDE65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23" name="Rectangle: Rounded Corners 122">
              <a:extLst>
                <a:ext uri="{FF2B5EF4-FFF2-40B4-BE49-F238E27FC236}">
                  <a16:creationId xmlns:a16="http://schemas.microsoft.com/office/drawing/2014/main" id="{2F6EEEE4-661C-D607-4312-1735DCC879C6}"/>
                </a:ext>
              </a:extLst>
            </p:cNvPr>
            <p:cNvSpPr/>
            <p:nvPr/>
          </p:nvSpPr>
          <p:spPr>
            <a:xfrm>
              <a:off x="4212332" y="9239104"/>
              <a:ext cx="2472081" cy="913268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Angles and 2D Shapes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Measuring, drawing and calculating angles, angles properties and rules, properties of 2D shapes.</a:t>
              </a:r>
              <a:endParaRPr lang="en-GB" sz="1100">
                <a:solidFill>
                  <a:schemeClr val="tx1"/>
                </a:solidFill>
              </a:endParaRPr>
            </a:p>
          </p:txBody>
        </p:sp>
      </p:grpSp>
      <p:grpSp>
        <p:nvGrpSpPr>
          <p:cNvPr id="124" name="Group 123">
            <a:extLst>
              <a:ext uri="{FF2B5EF4-FFF2-40B4-BE49-F238E27FC236}">
                <a16:creationId xmlns:a16="http://schemas.microsoft.com/office/drawing/2014/main" id="{4A4E7C2E-5397-57AB-E0E1-A36FE677BE62}"/>
              </a:ext>
            </a:extLst>
          </p:cNvPr>
          <p:cNvGrpSpPr/>
          <p:nvPr/>
        </p:nvGrpSpPr>
        <p:grpSpPr>
          <a:xfrm>
            <a:off x="3447682" y="8128929"/>
            <a:ext cx="2808000" cy="1332000"/>
            <a:chOff x="4141782" y="9172098"/>
            <a:chExt cx="2613183" cy="1060362"/>
          </a:xfrm>
        </p:grpSpPr>
        <p:sp>
          <p:nvSpPr>
            <p:cNvPr id="127" name="Rectangle: Rounded Corners 126">
              <a:extLst>
                <a:ext uri="{FF2B5EF4-FFF2-40B4-BE49-F238E27FC236}">
                  <a16:creationId xmlns:a16="http://schemas.microsoft.com/office/drawing/2014/main" id="{CC84385E-8B92-9823-2B51-0876EBFF9CDE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29" name="Rectangle: Rounded Corners 128">
              <a:extLst>
                <a:ext uri="{FF2B5EF4-FFF2-40B4-BE49-F238E27FC236}">
                  <a16:creationId xmlns:a16="http://schemas.microsoft.com/office/drawing/2014/main" id="{861578FC-DC6C-F494-1E3F-93445378B952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Graphs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Coordinates, reading and plotting graphs, straight line and real-life graphs.</a:t>
              </a:r>
            </a:p>
          </p:txBody>
        </p:sp>
      </p:grpSp>
      <p:grpSp>
        <p:nvGrpSpPr>
          <p:cNvPr id="140" name="Group 139">
            <a:extLst>
              <a:ext uri="{FF2B5EF4-FFF2-40B4-BE49-F238E27FC236}">
                <a16:creationId xmlns:a16="http://schemas.microsoft.com/office/drawing/2014/main" id="{54EF758A-D585-E1C6-5129-2911FF8EF2B6}"/>
              </a:ext>
            </a:extLst>
          </p:cNvPr>
          <p:cNvGrpSpPr/>
          <p:nvPr/>
        </p:nvGrpSpPr>
        <p:grpSpPr>
          <a:xfrm>
            <a:off x="141551" y="7031731"/>
            <a:ext cx="1937437" cy="1692000"/>
            <a:chOff x="4141782" y="9172098"/>
            <a:chExt cx="2613183" cy="1060362"/>
          </a:xfrm>
        </p:grpSpPr>
        <p:sp>
          <p:nvSpPr>
            <p:cNvPr id="159" name="Rectangle: Rounded Corners 158">
              <a:extLst>
                <a:ext uri="{FF2B5EF4-FFF2-40B4-BE49-F238E27FC236}">
                  <a16:creationId xmlns:a16="http://schemas.microsoft.com/office/drawing/2014/main" id="{A009239A-9C88-9BF1-CEA7-169797DF47AD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62" name="Rectangle: Rounded Corners 161">
              <a:extLst>
                <a:ext uri="{FF2B5EF4-FFF2-40B4-BE49-F238E27FC236}">
                  <a16:creationId xmlns:a16="http://schemas.microsoft.com/office/drawing/2014/main" id="{BDFBB585-8222-3797-E27C-6F89E200D2D2}"/>
                </a:ext>
              </a:extLst>
            </p:cNvPr>
            <p:cNvSpPr/>
            <p:nvPr/>
          </p:nvSpPr>
          <p:spPr>
            <a:xfrm>
              <a:off x="4281632" y="9239104"/>
              <a:ext cx="2339179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Whole Number Calculations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Rounding and estimation, order of operations, four operations, further calculator methods.</a:t>
              </a:r>
            </a:p>
          </p:txBody>
        </p:sp>
      </p:grpSp>
      <p:grpSp>
        <p:nvGrpSpPr>
          <p:cNvPr id="1031" name="Group 1030">
            <a:extLst>
              <a:ext uri="{FF2B5EF4-FFF2-40B4-BE49-F238E27FC236}">
                <a16:creationId xmlns:a16="http://schemas.microsoft.com/office/drawing/2014/main" id="{4DFE6B81-1290-0AAD-144A-EA50591F5F14}"/>
              </a:ext>
            </a:extLst>
          </p:cNvPr>
          <p:cNvGrpSpPr/>
          <p:nvPr/>
        </p:nvGrpSpPr>
        <p:grpSpPr>
          <a:xfrm>
            <a:off x="1814640" y="4822237"/>
            <a:ext cx="2808000" cy="1152000"/>
            <a:chOff x="4141782" y="9172098"/>
            <a:chExt cx="2613183" cy="1060362"/>
          </a:xfrm>
        </p:grpSpPr>
        <p:sp>
          <p:nvSpPr>
            <p:cNvPr id="1032" name="Rectangle: Rounded Corners 1031">
              <a:extLst>
                <a:ext uri="{FF2B5EF4-FFF2-40B4-BE49-F238E27FC236}">
                  <a16:creationId xmlns:a16="http://schemas.microsoft.com/office/drawing/2014/main" id="{54FFA193-3E0F-D01A-0F9E-AB581B52F34B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3" name="Rectangle: Rounded Corners 1032">
              <a:extLst>
                <a:ext uri="{FF2B5EF4-FFF2-40B4-BE49-F238E27FC236}">
                  <a16:creationId xmlns:a16="http://schemas.microsoft.com/office/drawing/2014/main" id="{EABADF91-966C-BCE9-5F7F-38F3E543E18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Factors and Multiples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Square numbers and square roots, factors, multiples, LCM and HCF, Prime numbers and divisibility tests.</a:t>
              </a:r>
            </a:p>
          </p:txBody>
        </p:sp>
      </p:grpSp>
      <p:grpSp>
        <p:nvGrpSpPr>
          <p:cNvPr id="1037" name="Group 1036">
            <a:extLst>
              <a:ext uri="{FF2B5EF4-FFF2-40B4-BE49-F238E27FC236}">
                <a16:creationId xmlns:a16="http://schemas.microsoft.com/office/drawing/2014/main" id="{6C74C45D-1454-457E-C2D9-16E264F387DD}"/>
              </a:ext>
            </a:extLst>
          </p:cNvPr>
          <p:cNvGrpSpPr/>
          <p:nvPr/>
        </p:nvGrpSpPr>
        <p:grpSpPr>
          <a:xfrm>
            <a:off x="7457952" y="2014270"/>
            <a:ext cx="1989274" cy="1764000"/>
            <a:chOff x="4141782" y="9172098"/>
            <a:chExt cx="2613183" cy="1060362"/>
          </a:xfrm>
        </p:grpSpPr>
        <p:sp>
          <p:nvSpPr>
            <p:cNvPr id="1038" name="Rectangle: Rounded Corners 1037">
              <a:extLst>
                <a:ext uri="{FF2B5EF4-FFF2-40B4-BE49-F238E27FC236}">
                  <a16:creationId xmlns:a16="http://schemas.microsoft.com/office/drawing/2014/main" id="{FE79938D-CBD7-B50D-B750-2D52EA44A974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39" name="Rectangle: Rounded Corners 1038">
              <a:extLst>
                <a:ext uri="{FF2B5EF4-FFF2-40B4-BE49-F238E27FC236}">
                  <a16:creationId xmlns:a16="http://schemas.microsoft.com/office/drawing/2014/main" id="{30D471EE-0C4F-5589-B475-D56EDA2E1499}"/>
                </a:ext>
              </a:extLst>
            </p:cNvPr>
            <p:cNvSpPr/>
            <p:nvPr/>
          </p:nvSpPr>
          <p:spPr>
            <a:xfrm>
              <a:off x="4292854" y="9225116"/>
              <a:ext cx="2322647" cy="95021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Multiplying and Dividing/Decimal Calculations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Multiply and divide whole numbers or decimals, Calculator methods 3.</a:t>
              </a:r>
            </a:p>
          </p:txBody>
        </p:sp>
      </p:grpSp>
      <p:pic>
        <p:nvPicPr>
          <p:cNvPr id="1044" name="Picture 1043">
            <a:extLst>
              <a:ext uri="{FF2B5EF4-FFF2-40B4-BE49-F238E27FC236}">
                <a16:creationId xmlns:a16="http://schemas.microsoft.com/office/drawing/2014/main" id="{B15C9B8C-B2E2-DEDD-9FA6-FB56BB6B18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3060" y="5047336"/>
            <a:ext cx="1383737" cy="2285439"/>
          </a:xfrm>
          <a:prstGeom prst="rect">
            <a:avLst/>
          </a:prstGeom>
        </p:spPr>
      </p:pic>
      <p:pic>
        <p:nvPicPr>
          <p:cNvPr id="1042" name="Graphic 4">
            <a:extLst>
              <a:ext uri="{FF2B5EF4-FFF2-40B4-BE49-F238E27FC236}">
                <a16:creationId xmlns:a16="http://schemas.microsoft.com/office/drawing/2014/main" id="{87E86502-A7C9-8997-492D-86D76A6A18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84319" t="56279" b="16343"/>
          <a:stretch/>
        </p:blipFill>
        <p:spPr>
          <a:xfrm>
            <a:off x="7750061" y="5136734"/>
            <a:ext cx="1372625" cy="2395477"/>
          </a:xfrm>
          <a:prstGeom prst="rect">
            <a:avLst/>
          </a:prstGeom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E070253D-82B8-CA75-B1F5-C903F282E415}"/>
              </a:ext>
            </a:extLst>
          </p:cNvPr>
          <p:cNvGrpSpPr/>
          <p:nvPr/>
        </p:nvGrpSpPr>
        <p:grpSpPr>
          <a:xfrm>
            <a:off x="5321159" y="6650848"/>
            <a:ext cx="914400" cy="914400"/>
            <a:chOff x="6971180" y="11775192"/>
            <a:chExt cx="914400" cy="914400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5ECBBE0-70CB-CC61-7A37-2A5392869A0D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9E410AC1-D91D-EEC5-29A7-1473DF966AC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 5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131" name="Group 130">
            <a:extLst>
              <a:ext uri="{FF2B5EF4-FFF2-40B4-BE49-F238E27FC236}">
                <a16:creationId xmlns:a16="http://schemas.microsoft.com/office/drawing/2014/main" id="{2A571D60-9080-0E91-3AF5-6FE5B0296B0D}"/>
              </a:ext>
            </a:extLst>
          </p:cNvPr>
          <p:cNvGrpSpPr/>
          <p:nvPr/>
        </p:nvGrpSpPr>
        <p:grpSpPr>
          <a:xfrm>
            <a:off x="2294605" y="6528317"/>
            <a:ext cx="2808000" cy="1152000"/>
            <a:chOff x="4141782" y="9172098"/>
            <a:chExt cx="2613183" cy="1060362"/>
          </a:xfrm>
        </p:grpSpPr>
        <p:sp>
          <p:nvSpPr>
            <p:cNvPr id="132" name="Rectangle: Rounded Corners 131">
              <a:extLst>
                <a:ext uri="{FF2B5EF4-FFF2-40B4-BE49-F238E27FC236}">
                  <a16:creationId xmlns:a16="http://schemas.microsoft.com/office/drawing/2014/main" id="{B76A3463-B39B-380F-6916-304C3DBD916B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34" name="Rectangle: Rounded Corners 133">
              <a:extLst>
                <a:ext uri="{FF2B5EF4-FFF2-40B4-BE49-F238E27FC236}">
                  <a16:creationId xmlns:a16="http://schemas.microsoft.com/office/drawing/2014/main" id="{C6C7D728-5273-B7B2-62E6-760A821DB0B9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Statistics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Types of data and data collection, representing data in tables and charts, averages.</a:t>
              </a:r>
            </a:p>
          </p:txBody>
        </p:sp>
      </p:grpSp>
      <p:grpSp>
        <p:nvGrpSpPr>
          <p:cNvPr id="180" name="Group 179">
            <a:extLst>
              <a:ext uri="{FF2B5EF4-FFF2-40B4-BE49-F238E27FC236}">
                <a16:creationId xmlns:a16="http://schemas.microsoft.com/office/drawing/2014/main" id="{5786450C-0813-0395-25CD-5A0E63E2B8AA}"/>
              </a:ext>
            </a:extLst>
          </p:cNvPr>
          <p:cNvGrpSpPr/>
          <p:nvPr/>
        </p:nvGrpSpPr>
        <p:grpSpPr>
          <a:xfrm>
            <a:off x="6443662" y="6525031"/>
            <a:ext cx="2873085" cy="1152000"/>
            <a:chOff x="4141782" y="9172098"/>
            <a:chExt cx="2613183" cy="1060362"/>
          </a:xfrm>
        </p:grpSpPr>
        <p:sp>
          <p:nvSpPr>
            <p:cNvPr id="184" name="Rectangle: Rounded Corners 183">
              <a:extLst>
                <a:ext uri="{FF2B5EF4-FFF2-40B4-BE49-F238E27FC236}">
                  <a16:creationId xmlns:a16="http://schemas.microsoft.com/office/drawing/2014/main" id="{EF6B2397-BAB5-D838-18FA-075DA79E7EC0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85" name="Rectangle: Rounded Corners 184">
              <a:extLst>
                <a:ext uri="{FF2B5EF4-FFF2-40B4-BE49-F238E27FC236}">
                  <a16:creationId xmlns:a16="http://schemas.microsoft.com/office/drawing/2014/main" id="{EA0561A3-A070-3ED6-EBF2-465E26BCED4B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Transformations and Symmetry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Line symmetry, rotational symmetry, reflections, rotations, translations and tessellation.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13E4942D-E258-13AE-BC3F-011D799E37E1}"/>
              </a:ext>
            </a:extLst>
          </p:cNvPr>
          <p:cNvGrpSpPr/>
          <p:nvPr/>
        </p:nvGrpSpPr>
        <p:grpSpPr>
          <a:xfrm>
            <a:off x="3097455" y="1497388"/>
            <a:ext cx="2808000" cy="1152000"/>
            <a:chOff x="4141782" y="9172098"/>
            <a:chExt cx="2613183" cy="1060362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412F3363-55E4-BCD1-7A18-273AF135F34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06165D6-27F9-1394-4C79-9F05FF2139DA}"/>
                </a:ext>
              </a:extLst>
            </p:cNvPr>
            <p:cNvSpPr/>
            <p:nvPr/>
          </p:nvSpPr>
          <p:spPr>
            <a:xfrm>
              <a:off x="4212333" y="9239104"/>
              <a:ext cx="2472081" cy="92287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Ratio and Proportion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Introducing ratio and proportion, understanding ratio notation and ratio problems including scale.</a:t>
              </a:r>
            </a:p>
          </p:txBody>
        </p:sp>
      </p:grpSp>
      <p:grpSp>
        <p:nvGrpSpPr>
          <p:cNvPr id="186" name="Group 185">
            <a:extLst>
              <a:ext uri="{FF2B5EF4-FFF2-40B4-BE49-F238E27FC236}">
                <a16:creationId xmlns:a16="http://schemas.microsoft.com/office/drawing/2014/main" id="{E499CAEF-7F21-E4B7-52F8-13BF0C442531}"/>
              </a:ext>
            </a:extLst>
          </p:cNvPr>
          <p:cNvGrpSpPr/>
          <p:nvPr/>
        </p:nvGrpSpPr>
        <p:grpSpPr>
          <a:xfrm>
            <a:off x="6147772" y="4825659"/>
            <a:ext cx="3081278" cy="1152000"/>
            <a:chOff x="4141782" y="9172098"/>
            <a:chExt cx="2613183" cy="1060362"/>
          </a:xfrm>
        </p:grpSpPr>
        <p:sp>
          <p:nvSpPr>
            <p:cNvPr id="187" name="Rectangle: Rounded Corners 186">
              <a:extLst>
                <a:ext uri="{FF2B5EF4-FFF2-40B4-BE49-F238E27FC236}">
                  <a16:creationId xmlns:a16="http://schemas.microsoft.com/office/drawing/2014/main" id="{D87E341D-FDDF-F638-7B02-BFF3E8F9BFC7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88" name="Rectangle: Rounded Corners 187">
              <a:extLst>
                <a:ext uri="{FF2B5EF4-FFF2-40B4-BE49-F238E27FC236}">
                  <a16:creationId xmlns:a16="http://schemas.microsoft.com/office/drawing/2014/main" id="{0B8908FC-8944-2C59-C5FA-D9454B01D61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Equations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Operations and inverse operations, function machines, solving equations and forming equations.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B05DE95-88FF-158B-3122-4C67144AC4DE}"/>
              </a:ext>
            </a:extLst>
          </p:cNvPr>
          <p:cNvGrpSpPr/>
          <p:nvPr/>
        </p:nvGrpSpPr>
        <p:grpSpPr>
          <a:xfrm>
            <a:off x="213467" y="3142880"/>
            <a:ext cx="2802225" cy="1188000"/>
            <a:chOff x="4141782" y="9172098"/>
            <a:chExt cx="2613183" cy="106036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D8990CAB-406F-83F4-BD6E-A93D65DA6211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754AAC29-1207-DE01-83BB-F31C2B078304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Constructions and 3D Shapes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Constructing angles and triangles, properties of 3d shapes, nets, using mathematical equipment.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3819920-140E-5E1C-6626-0829F7CF2248}"/>
              </a:ext>
            </a:extLst>
          </p:cNvPr>
          <p:cNvGrpSpPr/>
          <p:nvPr/>
        </p:nvGrpSpPr>
        <p:grpSpPr>
          <a:xfrm>
            <a:off x="6193168" y="1617540"/>
            <a:ext cx="914400" cy="914400"/>
            <a:chOff x="6971180" y="11775192"/>
            <a:chExt cx="914400" cy="9144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506C7E67-0A97-ABDD-2F7B-13808CD1D0C1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>
                <a:solidFill>
                  <a:schemeClr val="tx1"/>
                </a:solidFill>
              </a:endParaRP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213637B0-586E-991E-8D67-CA106D4A2466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UNIT</a:t>
              </a:r>
            </a:p>
            <a:p>
              <a:pPr algn="ctr"/>
              <a:r>
                <a:rPr lang="en-US" sz="1200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8 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4E36AD8-167A-B697-36E0-944354EDAE50}"/>
              </a:ext>
            </a:extLst>
          </p:cNvPr>
          <p:cNvGrpSpPr/>
          <p:nvPr/>
        </p:nvGrpSpPr>
        <p:grpSpPr>
          <a:xfrm>
            <a:off x="4396763" y="3151721"/>
            <a:ext cx="2802225" cy="1152000"/>
            <a:chOff x="4141782" y="9172098"/>
            <a:chExt cx="2613183" cy="1060362"/>
          </a:xfrm>
        </p:grpSpPr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8037A089-E570-676E-ED5E-B0BE0EE84825}"/>
                </a:ext>
              </a:extLst>
            </p:cNvPr>
            <p:cNvSpPr/>
            <p:nvPr/>
          </p:nvSpPr>
          <p:spPr>
            <a:xfrm>
              <a:off x="4141782" y="9172098"/>
              <a:ext cx="2613183" cy="1060362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29" name="Rectangle: Rounded Corners 28">
              <a:extLst>
                <a:ext uri="{FF2B5EF4-FFF2-40B4-BE49-F238E27FC236}">
                  <a16:creationId xmlns:a16="http://schemas.microsoft.com/office/drawing/2014/main" id="{F604B52B-A718-6A12-ED5E-944E6375C08F}"/>
                </a:ext>
              </a:extLst>
            </p:cNvPr>
            <p:cNvSpPr/>
            <p:nvPr/>
          </p:nvSpPr>
          <p:spPr>
            <a:xfrm>
              <a:off x="4212333" y="9239104"/>
              <a:ext cx="2472081" cy="926351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Sequences</a:t>
              </a: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Understanding and using sequences including with negative or algebra, finding sequence rules.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75E8086B-F4C5-905C-9727-3B0C5124BE45}"/>
              </a:ext>
            </a:extLst>
          </p:cNvPr>
          <p:cNvGrpSpPr/>
          <p:nvPr/>
        </p:nvGrpSpPr>
        <p:grpSpPr>
          <a:xfrm>
            <a:off x="352493" y="1023103"/>
            <a:ext cx="2404668" cy="1601837"/>
            <a:chOff x="4141782" y="9172098"/>
            <a:chExt cx="2613183" cy="873238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F24A8CB1-B995-BEDB-7DFE-3F91A615EFE5}"/>
                </a:ext>
              </a:extLst>
            </p:cNvPr>
            <p:cNvSpPr/>
            <p:nvPr/>
          </p:nvSpPr>
          <p:spPr>
            <a:xfrm>
              <a:off x="4141782" y="9172098"/>
              <a:ext cx="2613183" cy="873238"/>
            </a:xfrm>
            <a:prstGeom prst="round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56B38A45-0FC9-2923-A035-C0F0986DCBF7}"/>
                </a:ext>
              </a:extLst>
            </p:cNvPr>
            <p:cNvSpPr/>
            <p:nvPr/>
          </p:nvSpPr>
          <p:spPr>
            <a:xfrm>
              <a:off x="4250319" y="9239104"/>
              <a:ext cx="2372600" cy="73840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b="1">
                  <a:solidFill>
                    <a:schemeClr val="tx1"/>
                  </a:solidFill>
                </a:rPr>
                <a:t>Probability</a:t>
              </a:r>
              <a:endParaRPr lang="en-GB" sz="1200" b="1">
                <a:solidFill>
                  <a:schemeClr val="tx1"/>
                </a:solidFill>
              </a:endParaRPr>
            </a:p>
            <a:p>
              <a:pPr algn="ctr"/>
              <a:r>
                <a:rPr lang="en-GB" sz="1200">
                  <a:solidFill>
                    <a:schemeClr val="tx1"/>
                  </a:solidFill>
                </a:rPr>
                <a:t>The probability scale, describing probability, theoretical and experimental probability, Venn diagrams and sets.</a:t>
              </a: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75BECD49-0010-D0C5-417B-5458339FF4EA}"/>
              </a:ext>
            </a:extLst>
          </p:cNvPr>
          <p:cNvGrpSpPr/>
          <p:nvPr/>
        </p:nvGrpSpPr>
        <p:grpSpPr>
          <a:xfrm>
            <a:off x="8383849" y="11695302"/>
            <a:ext cx="1106424" cy="914400"/>
            <a:chOff x="6971180" y="11775192"/>
            <a:chExt cx="914400" cy="9144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5F24E673-4E1E-01FA-E5E8-841E8C3F9B29}"/>
                </a:ext>
              </a:extLst>
            </p:cNvPr>
            <p:cNvSpPr/>
            <p:nvPr/>
          </p:nvSpPr>
          <p:spPr>
            <a:xfrm>
              <a:off x="6971180" y="11775192"/>
              <a:ext cx="914400" cy="914400"/>
            </a:xfrm>
            <a:prstGeom prst="ellipse">
              <a:avLst/>
            </a:prstGeom>
            <a:solidFill>
              <a:srgbClr val="C0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15CC6677-DD59-4CCC-1E91-82AB520A6598}"/>
                </a:ext>
              </a:extLst>
            </p:cNvPr>
            <p:cNvSpPr/>
            <p:nvPr/>
          </p:nvSpPr>
          <p:spPr>
            <a:xfrm>
              <a:off x="7053700" y="11851392"/>
              <a:ext cx="749361" cy="7620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>
                  <a:ln w="0"/>
                  <a:solidFill>
                    <a:schemeClr val="tx1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Year 7</a:t>
              </a:r>
              <a:endParaRPr lang="en-US" sz="1050" b="1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188269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0e145d-effa-4e20-92b3-5f937c9a65c9">
      <Terms xmlns="http://schemas.microsoft.com/office/infopath/2007/PartnerControls"/>
    </lcf76f155ced4ddcb4097134ff3c332f>
    <TaxCatchAll xmlns="2f46933e-b8e7-4902-a76f-274d9499962a" xsi:nil="true"/>
    <date xmlns="8e0e145d-effa-4e20-92b3-5f937c9a65c9" xsi:nil="true"/>
    <SharedWithUsers xmlns="2f46933e-b8e7-4902-a76f-274d9499962a">
      <UserInfo>
        <DisplayName>Emma Woolley</DisplayName>
        <AccountId>111</AccountId>
        <AccountType/>
      </UserInfo>
      <UserInfo>
        <DisplayName>Joe Greenaway</DisplayName>
        <AccountId>68</AccountId>
        <AccountType/>
      </UserInfo>
    </SharedWithUsers>
    <Psychology xmlns="8e0e145d-effa-4e20-92b3-5f937c9a65c9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75EAFBE2C15DD49940074A84F764654" ma:contentTypeVersion="21" ma:contentTypeDescription="Create a new document." ma:contentTypeScope="" ma:versionID="38a9ecad35658a5fd1176d933ea5e708">
  <xsd:schema xmlns:xsd="http://www.w3.org/2001/XMLSchema" xmlns:xs="http://www.w3.org/2001/XMLSchema" xmlns:p="http://schemas.microsoft.com/office/2006/metadata/properties" xmlns:ns2="8e0e145d-effa-4e20-92b3-5f937c9a65c9" xmlns:ns3="2f46933e-b8e7-4902-a76f-274d9499962a" targetNamespace="http://schemas.microsoft.com/office/2006/metadata/properties" ma:root="true" ma:fieldsID="e5c7c74499920e16ea84ae43275e3d13" ns2:_="" ns3:_="">
    <xsd:import namespace="8e0e145d-effa-4e20-92b3-5f937c9a65c9"/>
    <xsd:import namespace="2f46933e-b8e7-4902-a76f-274d949996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date" minOccurs="0"/>
                <xsd:element ref="ns2:MediaServiceObjectDetectorVersions" minOccurs="0"/>
                <xsd:element ref="ns2:MediaServiceSearchProperties" minOccurs="0"/>
                <xsd:element ref="ns2:Psycholog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e145d-effa-4e20-92b3-5f937c9a65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a049b4-1c82-4be4-b017-7f3dd0fbdb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date" ma:index="23" nillable="true" ma:displayName="date " ma:format="Dropdown" ma:internalName="date">
      <xsd:simpleType>
        <xsd:restriction base="dms:Text">
          <xsd:maxLength value="255"/>
        </xsd:restriction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Psychology" ma:index="26" nillable="true" ma:displayName="Psychology" ma:format="Dropdown" ma:internalName="Psychology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46933e-b8e7-4902-a76f-274d9499962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0fbbbd47-98fb-41dd-a6f5-f68adb599921}" ma:internalName="TaxCatchAll" ma:showField="CatchAllData" ma:web="2f46933e-b8e7-4902-a76f-274d9499962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30BC74-B119-4948-94F3-EC3F28FCDBBC}">
  <ds:schemaRefs>
    <ds:schemaRef ds:uri="2f46933e-b8e7-4902-a76f-274d9499962a"/>
    <ds:schemaRef ds:uri="8e0e145d-effa-4e20-92b3-5f937c9a65c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7CA980F-C815-40CB-851E-30F3DAC0C834}"/>
</file>

<file path=customXml/itemProps3.xml><?xml version="1.0" encoding="utf-8"?>
<ds:datastoreItem xmlns:ds="http://schemas.openxmlformats.org/officeDocument/2006/customXml" ds:itemID="{79F202BB-A896-4DD9-B187-4ED231E9F4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342</Words>
  <Application>Microsoft Office PowerPoint</Application>
  <PresentationFormat>A3 Paper (297x420 mm)</PresentationFormat>
  <Paragraphs>48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Stockley</dc:creator>
  <cp:lastModifiedBy>Emma Gannon</cp:lastModifiedBy>
  <cp:revision>4</cp:revision>
  <cp:lastPrinted>2022-11-21T13:04:57Z</cp:lastPrinted>
  <dcterms:created xsi:type="dcterms:W3CDTF">2019-12-03T13:48:09Z</dcterms:created>
  <dcterms:modified xsi:type="dcterms:W3CDTF">2024-09-02T20:39:15Z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0x010100375EAFBE2C15DD49940074A84F764654</vt:lpwstr>
  </property>
  <property fmtid="{D5CDD505-2E9C-101B-9397-08002B2CF9AE}" pid="3" name="MediaServiceImageTags">
    <vt:lpwstr/>
  </property>
</Properties>
</file>