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9" r:id="rId5"/>
    <p:sldId id="270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838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5F7A-A855-4427-85D3-7EFF7B9578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B5D99A-9AE5-4D4E-A74B-1C88FB4B13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821B3-0910-46AF-9B4A-DC414BBC2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368EBF-F94E-47D9-A926-FF6CCB4AB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63377C-2C1E-4868-AD85-337004F87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66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6756C-B8C4-4345-BDAD-ADDD688F37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534F3D-838D-4CE9-8612-D2D4816642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CD084-BD67-4283-A688-D6A7E276D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27D8D3-E03C-4DB5-82E7-BC9B6E670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53A3F-12AA-4121-BCA6-ED8313658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813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4A381D-5561-4CEA-ADD4-5EC76AAB2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04927-3710-41A1-A138-050A056183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81980-E809-49B7-920F-2DC8DBF20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0B7BB-F8D9-44E6-9BAD-2C58EAAA7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2DEE6B-BC0E-488E-8685-E9C53793B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119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3D6BB-81F6-480F-AC23-DCF5D69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54F08-E2BB-43C8-8E0D-3B12CF22C9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8CD4B2-6833-4610-B448-FAFE8635B7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33F96E-7EA2-48B8-AAEB-6236C4A45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DC0221-A483-40AD-822C-2BB71FC43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EEDF08-5AAE-4342-B273-94C92D12B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663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A97AE-B8ED-4A0A-9B62-4AD0A5B99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17FD8C-E146-494D-B648-B6308E5369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1FD1FD-273B-4E0C-979A-E3A24A523C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3B0D97-637B-4022-8C45-D07280B46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BBFBDE-6629-466F-80BA-FE14B24809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841E8F6-4374-4E5C-84B3-1C8635E67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C49290-5D82-4611-AEE6-94367CC62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437D72-F9CD-4417-A841-EDE68DB26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491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48FA-3048-4FA2-BAE7-21CCFC7DA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E7C6F4-8554-4223-B532-07988E236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4F910A-A5FB-4F84-9796-1198B3F2C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9F192F-5BBB-4ACE-AD8B-D4F1434CC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95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F62FB8-87F4-4A68-86CB-AAC966912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4278C45-E2EE-4582-8EDB-75E20BF96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D3C90B-5775-4EE1-A107-72E4DA35D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94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8D363-447C-4047-BD6B-850280C73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1A915-AABA-465E-AD2C-C262FE814F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43434F-0E24-41B0-B60C-B2C9F40B2E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02053-9723-4B08-BCC3-612E63A81A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5B5C1-FB13-4B9E-8F9C-7188BA86A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8E7F53-9D77-462B-A832-E43CE5236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613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8839B-FBD3-47ED-A89F-92204F81E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6F7BC2-2C8C-4ACB-AC66-DB319712CD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DEC6B-C12A-4335-8A05-28924FC7D2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97257A-3D8D-4002-ADF5-410D08110E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BE6323-4F96-42D1-BB41-7265D7187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7FD9C8-2736-4B3D-B370-F7D2995F4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714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2ED34-6D3D-490F-BCBD-1BA126A61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78FB7D-955E-467C-8FDB-4168A87E8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6B6EA-97A5-41F8-94F8-D4C3C7DFC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F2CB48-5B7F-4732-BD2A-A432B1399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1A73F-726F-4489-B96C-B92A6DCE0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472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B14F2E-FB8E-4D6C-9CEA-F5E0E2E54E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A554CE-660F-4D1F-B30C-6B7BF43146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7D7DA1-360E-4DFB-B6FD-7BAC5D297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B4FA7C-CF6C-435F-BD5A-3B50DD777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70E19F-B9F6-4BD6-8AB3-8BCA1A022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506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D0CAB2-5035-4A61-81D9-6A075D9CD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6B1609-03F2-45A2-BA59-7B12508D2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CEEE4-4903-40CC-A1D4-9BABB4231B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BC994-279C-43D1-B166-9EBBD7F2B616}" type="datetimeFigureOut">
              <a:rPr lang="en-GB" smtClean="0"/>
              <a:t>06/12/2021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32A031-D625-41F5-AA64-A32234B23E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073C30-8351-43F1-91B2-6601AAC1E2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88043-EF65-4A30-B0B9-E44757CB78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451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nPRQNQBj5c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nPRQNQBj5c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C2C2AA0-B83F-4E89-AA79-616194E406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305643"/>
              </p:ext>
            </p:extLst>
          </p:nvPr>
        </p:nvGraphicFramePr>
        <p:xfrm>
          <a:off x="470451" y="834735"/>
          <a:ext cx="11463132" cy="58178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4285">
                  <a:extLst>
                    <a:ext uri="{9D8B030D-6E8A-4147-A177-3AD203B41FA5}">
                      <a16:colId xmlns:a16="http://schemas.microsoft.com/office/drawing/2014/main" val="2416824830"/>
                    </a:ext>
                  </a:extLst>
                </a:gridCol>
                <a:gridCol w="6318847">
                  <a:extLst>
                    <a:ext uri="{9D8B030D-6E8A-4147-A177-3AD203B41FA5}">
                      <a16:colId xmlns:a16="http://schemas.microsoft.com/office/drawing/2014/main" val="2831187151"/>
                    </a:ext>
                  </a:extLst>
                </a:gridCol>
              </a:tblGrid>
              <a:tr h="2800287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Connection phase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do these keywords mean to you?</a:t>
                      </a:r>
                    </a:p>
                    <a:p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development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Intellectual development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 development</a:t>
                      </a:r>
                    </a:p>
                    <a:p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(Activity 2)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u="sng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Activation phase </a:t>
                      </a:r>
                    </a:p>
                    <a:p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Try to identify whether each of the activities below describes an aspect of physical, intellectual or social development. Discuss the reasons for your answers.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Can ride a tricycle                                7. Can follow a simple instruction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Interested in making friends             8. Explores using their senses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Enjoys conversations with adults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Can kick a ball                                   9. Will smile in response to an adult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Can re-tell familiar stories                 10. Eager to be independent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Can copy a square or triangle           11. Can sit without support</a:t>
                      </a:r>
                    </a:p>
                    <a:p>
                      <a:r>
                        <a:rPr lang="en-GB" sz="1600" b="1" u="sng" dirty="0"/>
                        <a:t>(Activity 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697857"/>
                  </a:ext>
                </a:extLst>
              </a:tr>
              <a:tr h="2477204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Consolidation phase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u="sng" dirty="0"/>
                    </a:p>
                    <a:p>
                      <a:r>
                        <a:rPr lang="en-GB" sz="1600" b="0" u="none" dirty="0"/>
                        <a:t>Complete a clear definition of the following: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development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Intellectual development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 development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(check page 135 to finalise your definitions in your own words.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600" b="0" u="none" dirty="0"/>
                    </a:p>
                    <a:p>
                      <a:endParaRPr lang="en-GB" sz="16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Demonstration phase </a:t>
                      </a:r>
                    </a:p>
                    <a:p>
                      <a:r>
                        <a:rPr lang="en-GB" sz="1600" b="1" u="sng" dirty="0"/>
                        <a:t>Complete the worksheets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textbooks and/or websites carry out research to find examples for each area of development -  this is just a brief (we will go in detail for each section later)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Research examples of ‘physical’, ‘intellectual’ and ‘social’ developmental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of </a:t>
                      </a:r>
                      <a:r>
                        <a:rPr lang="en-GB" sz="16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development/Age of child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*Reflexes/Gross motor skills/Fine motor skills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of </a:t>
                      </a:r>
                      <a:r>
                        <a:rPr lang="en-GB" sz="16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intellectual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development/Age of child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*Language/reading and writing/communication/number skills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 of </a:t>
                      </a:r>
                      <a:r>
                        <a:rPr lang="en-GB" sz="16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social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development/Age of child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*Communication/acceptable behaviour/sharing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82447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9FBC943-655E-4CDA-B0DA-441221DDCCF9}"/>
              </a:ext>
            </a:extLst>
          </p:cNvPr>
          <p:cNvSpPr/>
          <p:nvPr/>
        </p:nvSpPr>
        <p:spPr>
          <a:xfrm>
            <a:off x="470451" y="126849"/>
            <a:ext cx="114631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/>
              <a:t>Unit: R020 Introduction to development</a:t>
            </a:r>
          </a:p>
          <a:p>
            <a:pPr algn="ctr"/>
            <a:r>
              <a:rPr lang="en-GB" sz="2000" b="1" dirty="0"/>
              <a:t>LO1: Understand the physical, intellectual and social development norms from birth to five years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133253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C2C2AA0-B83F-4E89-AA79-616194E406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310745"/>
              </p:ext>
            </p:extLst>
          </p:nvPr>
        </p:nvGraphicFramePr>
        <p:xfrm>
          <a:off x="470451" y="834735"/>
          <a:ext cx="11463132" cy="53394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4285">
                  <a:extLst>
                    <a:ext uri="{9D8B030D-6E8A-4147-A177-3AD203B41FA5}">
                      <a16:colId xmlns:a16="http://schemas.microsoft.com/office/drawing/2014/main" val="2416824830"/>
                    </a:ext>
                  </a:extLst>
                </a:gridCol>
                <a:gridCol w="6318847">
                  <a:extLst>
                    <a:ext uri="{9D8B030D-6E8A-4147-A177-3AD203B41FA5}">
                      <a16:colId xmlns:a16="http://schemas.microsoft.com/office/drawing/2014/main" val="2831187151"/>
                    </a:ext>
                  </a:extLst>
                </a:gridCol>
              </a:tblGrid>
              <a:tr h="2809613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Connection phase</a:t>
                      </a:r>
                    </a:p>
                    <a:p>
                      <a:r>
                        <a:rPr lang="en-GB" sz="1600" b="1" u="none" dirty="0"/>
                        <a:t>Identify each of the following as either physical, social or intellectual development:</a:t>
                      </a:r>
                    </a:p>
                    <a:p>
                      <a:endParaRPr lang="en-GB" sz="1600" b="1" u="sng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ride a tricycle                   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Interested in making friends            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Explores using their senses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Enjoys conversations with adults 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kick a ball </a:t>
                      </a:r>
                      <a:endParaRPr lang="en-GB" sz="16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Activation phase </a:t>
                      </a:r>
                    </a:p>
                    <a:p>
                      <a:endParaRPr lang="en-GB" sz="1600" b="1" u="sng" dirty="0">
                        <a:hlinkClick r:id="rId2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sng" dirty="0">
                          <a:hlinkClick r:id="rId2"/>
                        </a:rPr>
                        <a:t>https://www.youtube.com/watch?v=InPRQNQBj5c</a:t>
                      </a:r>
                      <a:r>
                        <a:rPr lang="en-GB" sz="1600" b="1" u="sng" dirty="0"/>
                        <a:t> (milestones)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b="1" u="sng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sng" dirty="0"/>
                        <a:t>Produce a spider diagram to show the different milestones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b="1" u="sng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u="sng" dirty="0"/>
                        <a:t>Keywords: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0" u="none" dirty="0"/>
                        <a:t>Reflexes/ Gross motor skills/ Fine motor skills/ hand-eye co-ordination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0" u="none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u="none" dirty="0"/>
                        <a:t>Read pages 136-139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697857"/>
                  </a:ext>
                </a:extLst>
              </a:tr>
              <a:tr h="2477204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Consolidation phase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u="sng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Choose </a:t>
                      </a:r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least five approximate age groups from the list </a:t>
                      </a:r>
                      <a:r>
                        <a:rPr lang="en-GB" sz="1600" b="0" u="none" dirty="0"/>
                        <a:t>and produce materials and plan different play activities to support the physical development of a child.</a:t>
                      </a:r>
                    </a:p>
                    <a:p>
                      <a:endParaRPr lang="en-GB" sz="16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Demonstration phase 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Choose at least five approximate age groups from the list and determine aspects of physical development both gross motor skills and fine motor skills. 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Birth – 3 weeks                    15 months 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month                                18 months 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months                              2 years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 months                              3 years 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 months                              4 years </a:t>
                      </a:r>
                    </a:p>
                    <a:p>
                      <a:r>
                        <a:rPr lang="en-GB" sz="1600" b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 months                            5 years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82447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9FBC943-655E-4CDA-B0DA-441221DDCCF9}"/>
              </a:ext>
            </a:extLst>
          </p:cNvPr>
          <p:cNvSpPr/>
          <p:nvPr/>
        </p:nvSpPr>
        <p:spPr>
          <a:xfrm>
            <a:off x="470451" y="126849"/>
            <a:ext cx="114631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/>
              <a:t>Physical development</a:t>
            </a:r>
          </a:p>
          <a:p>
            <a:pPr algn="ctr"/>
            <a:r>
              <a:rPr lang="en-GB" sz="2000" b="1" dirty="0"/>
              <a:t>LI: Understand the physical norms from birth to five years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3761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C2C2AA0-B83F-4E89-AA79-616194E406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180347"/>
              </p:ext>
            </p:extLst>
          </p:nvPr>
        </p:nvGraphicFramePr>
        <p:xfrm>
          <a:off x="470451" y="834735"/>
          <a:ext cx="11463132" cy="505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4285">
                  <a:extLst>
                    <a:ext uri="{9D8B030D-6E8A-4147-A177-3AD203B41FA5}">
                      <a16:colId xmlns:a16="http://schemas.microsoft.com/office/drawing/2014/main" val="2416824830"/>
                    </a:ext>
                  </a:extLst>
                </a:gridCol>
                <a:gridCol w="6318847">
                  <a:extLst>
                    <a:ext uri="{9D8B030D-6E8A-4147-A177-3AD203B41FA5}">
                      <a16:colId xmlns:a16="http://schemas.microsoft.com/office/drawing/2014/main" val="2831187151"/>
                    </a:ext>
                  </a:extLst>
                </a:gridCol>
              </a:tblGrid>
              <a:tr h="2449886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Connection phase</a:t>
                      </a:r>
                    </a:p>
                    <a:p>
                      <a:endParaRPr lang="en-GB" sz="1600" b="1" u="sng" dirty="0"/>
                    </a:p>
                    <a:p>
                      <a:r>
                        <a:rPr lang="en-GB" sz="1600" b="1" u="sng" dirty="0"/>
                        <a:t>Recall the keywords and their definitions in your own words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Reflexes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Gross motor skills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Fine motor skills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Hand-eye co-ordination</a:t>
                      </a:r>
                    </a:p>
                    <a:p>
                      <a:endParaRPr lang="en-GB" sz="16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Activation phase </a:t>
                      </a:r>
                    </a:p>
                    <a:p>
                      <a:endParaRPr lang="en-GB" sz="1600" b="1" u="sng" dirty="0">
                        <a:hlinkClick r:id="rId2"/>
                      </a:endParaRPr>
                    </a:p>
                    <a:p>
                      <a:r>
                        <a:rPr lang="en-GB" sz="1600" b="1" u="sng" dirty="0">
                          <a:hlinkClick r:id="rId2"/>
                        </a:rPr>
                        <a:t>https://www.youtube.com/watch?v=InPRQNQBj5c</a:t>
                      </a:r>
                      <a:endParaRPr lang="en-GB" sz="1600" b="1" u="sng" dirty="0"/>
                    </a:p>
                    <a:p>
                      <a:endParaRPr lang="en-GB" sz="1600" b="1" u="sng" dirty="0"/>
                    </a:p>
                    <a:p>
                      <a:r>
                        <a:rPr lang="en-GB" sz="1600" b="1" u="sng" dirty="0"/>
                        <a:t>Keywords:</a:t>
                      </a:r>
                    </a:p>
                    <a:p>
                      <a:r>
                        <a:rPr lang="en-GB" sz="1600" b="0" u="none" dirty="0"/>
                        <a:t>Literacy</a:t>
                      </a:r>
                    </a:p>
                    <a:p>
                      <a:r>
                        <a:rPr lang="en-GB" sz="1600" b="0" u="none" dirty="0"/>
                        <a:t>Numeracy </a:t>
                      </a:r>
                    </a:p>
                    <a:p>
                      <a:endParaRPr lang="en-GB" sz="1600" b="0" u="none" dirty="0"/>
                    </a:p>
                    <a:p>
                      <a:r>
                        <a:rPr lang="en-GB" sz="1600" b="0" u="none" dirty="0"/>
                        <a:t>Read pages 140-144</a:t>
                      </a:r>
                    </a:p>
                    <a:p>
                      <a:endParaRPr lang="en-GB" sz="1600" b="0" u="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697857"/>
                  </a:ext>
                </a:extLst>
              </a:tr>
              <a:tr h="2477204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Consolidation phase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u="sng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Attempt the activity on page 142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Demonstration phase </a:t>
                      </a:r>
                    </a:p>
                    <a:p>
                      <a:r>
                        <a:rPr lang="en-GB" sz="1600" b="0" u="none" dirty="0"/>
                        <a:t>Define the keywords and answer the </a:t>
                      </a:r>
                      <a:r>
                        <a:rPr lang="en-GB" sz="1600" b="0" u="none"/>
                        <a:t>following questions</a:t>
                      </a:r>
                      <a:endParaRPr lang="en-GB" sz="1600" b="0" u="none" dirty="0"/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0" u="none" dirty="0"/>
                        <a:t>Why is language part of intellectual development?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0" u="none" dirty="0"/>
                        <a:t>What is literacy and what skills are involved?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0" u="none" dirty="0"/>
                        <a:t>How can you support young children future? (Good practice)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0" u="none" dirty="0"/>
                        <a:t>Communication covers many aspects – Can you list those and describe them in your own words?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0" u="none" dirty="0"/>
                        <a:t>Name at least five aspects involved in numeracy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en-GB" sz="1600" b="0" u="none" dirty="0"/>
                        <a:t>Choose the same approximate age choices as previous an detail the aspects of intellectual development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82447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9FBC943-655E-4CDA-B0DA-441221DDCCF9}"/>
              </a:ext>
            </a:extLst>
          </p:cNvPr>
          <p:cNvSpPr/>
          <p:nvPr/>
        </p:nvSpPr>
        <p:spPr>
          <a:xfrm>
            <a:off x="470451" y="126849"/>
            <a:ext cx="114631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/>
              <a:t>Intellectual (cognitive) development</a:t>
            </a:r>
          </a:p>
          <a:p>
            <a:pPr algn="ctr"/>
            <a:r>
              <a:rPr lang="en-GB" sz="2000" b="1" dirty="0"/>
              <a:t>LI: Understand the intellectual norms from birth to five years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38526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C2C2AA0-B83F-4E89-AA79-616194E406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086284"/>
              </p:ext>
            </p:extLst>
          </p:nvPr>
        </p:nvGraphicFramePr>
        <p:xfrm>
          <a:off x="470451" y="834735"/>
          <a:ext cx="11463132" cy="52607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44285">
                  <a:extLst>
                    <a:ext uri="{9D8B030D-6E8A-4147-A177-3AD203B41FA5}">
                      <a16:colId xmlns:a16="http://schemas.microsoft.com/office/drawing/2014/main" val="2416824830"/>
                    </a:ext>
                  </a:extLst>
                </a:gridCol>
                <a:gridCol w="6318847">
                  <a:extLst>
                    <a:ext uri="{9D8B030D-6E8A-4147-A177-3AD203B41FA5}">
                      <a16:colId xmlns:a16="http://schemas.microsoft.com/office/drawing/2014/main" val="2831187151"/>
                    </a:ext>
                  </a:extLst>
                </a:gridCol>
              </a:tblGrid>
              <a:tr h="2449886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Connection phase</a:t>
                      </a:r>
                    </a:p>
                    <a:p>
                      <a:endParaRPr lang="en-GB" sz="1600" b="1" u="sng" dirty="0"/>
                    </a:p>
                    <a:p>
                      <a:r>
                        <a:rPr lang="en-GB" sz="1600" b="1" u="sng" dirty="0"/>
                        <a:t>What is literacy and numeracy?</a:t>
                      </a:r>
                    </a:p>
                    <a:p>
                      <a:r>
                        <a:rPr lang="en-GB" sz="1600" b="1" u="sng" dirty="0"/>
                        <a:t>Give examples</a:t>
                      </a:r>
                      <a:endParaRPr lang="en-GB" sz="1600" b="0" u="none" dirty="0"/>
                    </a:p>
                    <a:p>
                      <a:endParaRPr lang="en-GB" sz="1600" b="1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Activation phase </a:t>
                      </a:r>
                    </a:p>
                    <a:p>
                      <a:endParaRPr lang="en-GB" sz="1600" b="1" u="sng" dirty="0"/>
                    </a:p>
                    <a:p>
                      <a:r>
                        <a:rPr lang="en-GB" sz="1600" b="1" u="sng" dirty="0"/>
                        <a:t>Keywords:</a:t>
                      </a:r>
                    </a:p>
                    <a:p>
                      <a:r>
                        <a:rPr lang="en-GB" sz="1600" b="0" u="none" dirty="0"/>
                        <a:t>Self-esteem </a:t>
                      </a:r>
                    </a:p>
                    <a:p>
                      <a:r>
                        <a:rPr lang="en-GB" sz="1600" b="0" u="none" dirty="0"/>
                        <a:t>Self-confidence </a:t>
                      </a:r>
                    </a:p>
                    <a:p>
                      <a:endParaRPr lang="en-GB" sz="1600" b="0" u="none" dirty="0"/>
                    </a:p>
                    <a:p>
                      <a:r>
                        <a:rPr lang="en-GB" sz="1600" b="0" u="none" dirty="0"/>
                        <a:t>Read pages 146-149</a:t>
                      </a:r>
                    </a:p>
                    <a:p>
                      <a:endParaRPr lang="en-GB" sz="1600" b="0" u="non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6697857"/>
                  </a:ext>
                </a:extLst>
              </a:tr>
              <a:tr h="2810880"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Consolidation phase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u="sng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Attempt the case study on page 146 and answer the questions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none" dirty="0"/>
                        <a:t>Attempt the ‘test your knowledge’ section on page 149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u="sng" dirty="0"/>
                        <a:t>Demonstration phase </a:t>
                      </a:r>
                    </a:p>
                    <a:p>
                      <a:r>
                        <a:rPr lang="en-GB" sz="1600" b="0" u="none" dirty="0"/>
                        <a:t>Define the keywords</a:t>
                      </a:r>
                    </a:p>
                    <a:p>
                      <a:endParaRPr lang="en-GB" sz="1600" b="0" u="none" dirty="0"/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b="0" u="none" dirty="0"/>
                        <a:t>What does social development involve?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b="0" u="none" dirty="0"/>
                        <a:t>Describe each one in detail, in your own words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b="0" u="none" dirty="0"/>
                        <a:t>Explain good practice for social development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GB" sz="1600" b="0" u="none" dirty="0"/>
                        <a:t>Choose the same approximate age choices as previous an detail the aspects of social development</a:t>
                      </a:r>
                    </a:p>
                    <a:p>
                      <a:endParaRPr lang="en-GB" sz="1600" b="0" u="none" dirty="0"/>
                    </a:p>
                    <a:p>
                      <a:r>
                        <a:rPr lang="en-GB" sz="1600" b="0" u="none" dirty="0"/>
                        <a:t>Extension: attempt the ‘stretch activity’ on page 149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82447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59FBC943-655E-4CDA-B0DA-441221DDCCF9}"/>
              </a:ext>
            </a:extLst>
          </p:cNvPr>
          <p:cNvSpPr/>
          <p:nvPr/>
        </p:nvSpPr>
        <p:spPr>
          <a:xfrm>
            <a:off x="470451" y="126849"/>
            <a:ext cx="1146313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/>
              <a:t>Social development </a:t>
            </a:r>
          </a:p>
          <a:p>
            <a:pPr algn="ctr"/>
            <a:r>
              <a:rPr lang="en-GB" sz="2000" b="1" dirty="0"/>
              <a:t>LI: Understand the social norms from birth to five years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25074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13" ma:contentTypeDescription="Create a new document." ma:contentTypeScope="" ma:versionID="9e5e2a7c14b0bb7cc09f92ed18c2e932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d1a53b2b319614884869f165c92c3bcd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1D310B0-9C6C-497F-9E24-8C7757FAEDF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31B3258-26EB-4DE6-B734-3865DB09CF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0e145d-effa-4e20-92b3-5f937c9a65c9"/>
    <ds:schemaRef ds:uri="2f46933e-b8e7-4902-a76f-274d949996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59CBC8-1C07-4FAB-9FC4-BF490DF2D12E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712</Words>
  <Application>Microsoft Office PowerPoint</Application>
  <PresentationFormat>Widescreen</PresentationFormat>
  <Paragraphs>125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Eman Mohamed</dc:creator>
  <cp:lastModifiedBy>Eman Mohamed</cp:lastModifiedBy>
  <cp:revision>5</cp:revision>
  <dcterms:created xsi:type="dcterms:W3CDTF">2020-09-24T19:23:25Z</dcterms:created>
  <dcterms:modified xsi:type="dcterms:W3CDTF">2021-12-06T15:55:04Z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</Properties>
</file>