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0"/>
  </p:notesMasterIdLst>
  <p:sldIdLst>
    <p:sldId id="256" r:id="rId5"/>
    <p:sldId id="357" r:id="rId6"/>
    <p:sldId id="308" r:id="rId7"/>
    <p:sldId id="285" r:id="rId8"/>
    <p:sldId id="257" r:id="rId9"/>
    <p:sldId id="273" r:id="rId10"/>
    <p:sldId id="267" r:id="rId11"/>
    <p:sldId id="283" r:id="rId12"/>
    <p:sldId id="261" r:id="rId13"/>
    <p:sldId id="275" r:id="rId14"/>
    <p:sldId id="260" r:id="rId15"/>
    <p:sldId id="262" r:id="rId16"/>
    <p:sldId id="286" r:id="rId17"/>
    <p:sldId id="259" r:id="rId18"/>
    <p:sldId id="307" r:id="rId19"/>
    <p:sldId id="288" r:id="rId20"/>
    <p:sldId id="287" r:id="rId21"/>
    <p:sldId id="289" r:id="rId22"/>
    <p:sldId id="292" r:id="rId23"/>
    <p:sldId id="290" r:id="rId24"/>
    <p:sldId id="291" r:id="rId25"/>
    <p:sldId id="265" r:id="rId26"/>
    <p:sldId id="293" r:id="rId27"/>
    <p:sldId id="295" r:id="rId28"/>
    <p:sldId id="297" r:id="rId29"/>
    <p:sldId id="298" r:id="rId30"/>
    <p:sldId id="263" r:id="rId31"/>
    <p:sldId id="264" r:id="rId32"/>
    <p:sldId id="299" r:id="rId33"/>
    <p:sldId id="300" r:id="rId34"/>
    <p:sldId id="303" r:id="rId35"/>
    <p:sldId id="304" r:id="rId36"/>
    <p:sldId id="305" r:id="rId37"/>
    <p:sldId id="306" r:id="rId38"/>
    <p:sldId id="302"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B051E4-8C2B-46F8-9160-41DB52832AAF}" v="16" dt="2021-06-17T12:50:14.8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 Annetts" userId="d2ef6a64-40f2-4551-ab48-a95aa5bcaec3" providerId="ADAL" clId="{3CB051E4-8C2B-46F8-9160-41DB52832AAF}"/>
    <pc:docChg chg="modSld">
      <pc:chgData name="Lisa Annetts" userId="d2ef6a64-40f2-4551-ab48-a95aa5bcaec3" providerId="ADAL" clId="{3CB051E4-8C2B-46F8-9160-41DB52832AAF}" dt="2021-06-17T12:50:14.826" v="11" actId="20577"/>
      <pc:docMkLst>
        <pc:docMk/>
      </pc:docMkLst>
      <pc:sldChg chg="modSp mod">
        <pc:chgData name="Lisa Annetts" userId="d2ef6a64-40f2-4551-ab48-a95aa5bcaec3" providerId="ADAL" clId="{3CB051E4-8C2B-46F8-9160-41DB52832AAF}" dt="2021-06-17T12:50:14.826" v="11" actId="20577"/>
        <pc:sldMkLst>
          <pc:docMk/>
          <pc:sldMk cId="655199339" sldId="256"/>
        </pc:sldMkLst>
        <pc:spChg chg="mod">
          <ac:chgData name="Lisa Annetts" userId="d2ef6a64-40f2-4551-ab48-a95aa5bcaec3" providerId="ADAL" clId="{3CB051E4-8C2B-46F8-9160-41DB52832AAF}" dt="2021-06-17T12:50:14.826" v="11" actId="20577"/>
          <ac:spMkLst>
            <pc:docMk/>
            <pc:sldMk cId="655199339" sldId="256"/>
            <ac:spMk id="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73D60F0-499E-40DE-B36A-05363371AC68}" type="datetimeFigureOut">
              <a:rPr lang="en-GB" smtClean="0"/>
              <a:t>17/06/2021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86BF53-D425-475A-BDC5-89910B07853C}" type="slidenum">
              <a:rPr lang="en-GB" smtClean="0"/>
              <a:t>‹#›</a:t>
            </a:fld>
            <a:endParaRPr lang="en-GB"/>
          </a:p>
        </p:txBody>
      </p:sp>
    </p:spTree>
    <p:extLst>
      <p:ext uri="{BB962C8B-B14F-4D97-AF65-F5344CB8AC3E}">
        <p14:creationId xmlns:p14="http://schemas.microsoft.com/office/powerpoint/2010/main" val="883515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a:t>https://www.youtube.com/watch?v=b2lwAd0qrWo</a:t>
            </a:r>
          </a:p>
          <a:p>
            <a:r>
              <a:rPr lang="fr-FR"/>
              <a:t>https://www.youtube.com/watch?v=bfw9mLjh7YM</a:t>
            </a:r>
          </a:p>
        </p:txBody>
      </p:sp>
      <p:sp>
        <p:nvSpPr>
          <p:cNvPr id="4" name="Slide Number Placeholder 3"/>
          <p:cNvSpPr>
            <a:spLocks noGrp="1"/>
          </p:cNvSpPr>
          <p:nvPr>
            <p:ph type="sldNum" sz="quarter" idx="10"/>
          </p:nvPr>
        </p:nvSpPr>
        <p:spPr/>
        <p:txBody>
          <a:bodyPr/>
          <a:lstStyle/>
          <a:p>
            <a:fld id="{42ECF429-38DD-4B2E-81E7-4C0EC177B5B9}" type="slidenum">
              <a:rPr lang="fr-FR" smtClean="0"/>
              <a:t>21</a:t>
            </a:fld>
            <a:endParaRPr lang="fr-FR"/>
          </a:p>
        </p:txBody>
      </p:sp>
    </p:spTree>
    <p:extLst>
      <p:ext uri="{BB962C8B-B14F-4D97-AF65-F5344CB8AC3E}">
        <p14:creationId xmlns:p14="http://schemas.microsoft.com/office/powerpoint/2010/main" val="21162219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2A773FC-ADE3-4F5B-A4FB-52338DA496B5}" type="slidenum">
              <a:rPr lang="en-GB" smtClean="0"/>
              <a:t>24</a:t>
            </a:fld>
            <a:endParaRPr lang="en-GB"/>
          </a:p>
        </p:txBody>
      </p:sp>
    </p:spTree>
    <p:extLst>
      <p:ext uri="{BB962C8B-B14F-4D97-AF65-F5344CB8AC3E}">
        <p14:creationId xmlns:p14="http://schemas.microsoft.com/office/powerpoint/2010/main" val="28065925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8971151-32FE-415D-9190-BFFC103F509B}"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779612-6E37-41CE-A801-867C0AF6C0BC}" type="slidenum">
              <a:rPr lang="en-GB" smtClean="0"/>
              <a:t>‹#›</a:t>
            </a:fld>
            <a:endParaRPr lang="en-GB"/>
          </a:p>
        </p:txBody>
      </p:sp>
    </p:spTree>
    <p:extLst>
      <p:ext uri="{BB962C8B-B14F-4D97-AF65-F5344CB8AC3E}">
        <p14:creationId xmlns:p14="http://schemas.microsoft.com/office/powerpoint/2010/main" val="4031515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8971151-32FE-415D-9190-BFFC103F509B}"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779612-6E37-41CE-A801-867C0AF6C0BC}" type="slidenum">
              <a:rPr lang="en-GB" smtClean="0"/>
              <a:t>‹#›</a:t>
            </a:fld>
            <a:endParaRPr lang="en-GB"/>
          </a:p>
        </p:txBody>
      </p:sp>
    </p:spTree>
    <p:extLst>
      <p:ext uri="{BB962C8B-B14F-4D97-AF65-F5344CB8AC3E}">
        <p14:creationId xmlns:p14="http://schemas.microsoft.com/office/powerpoint/2010/main" val="495428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971151-32FE-415D-9190-BFFC103F509B}"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779612-6E37-41CE-A801-867C0AF6C0BC}" type="slidenum">
              <a:rPr lang="en-GB" smtClean="0"/>
              <a:t>‹#›</a:t>
            </a:fld>
            <a:endParaRPr lang="en-GB"/>
          </a:p>
        </p:txBody>
      </p:sp>
    </p:spTree>
    <p:extLst>
      <p:ext uri="{BB962C8B-B14F-4D97-AF65-F5344CB8AC3E}">
        <p14:creationId xmlns:p14="http://schemas.microsoft.com/office/powerpoint/2010/main" val="16491852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8971151-32FE-415D-9190-BFFC103F509B}" type="datetimeFigureOut">
              <a:rPr lang="en-GB" smtClean="0"/>
              <a:t>17/06/2021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779612-6E37-41CE-A801-867C0AF6C0BC}" type="slidenum">
              <a:rPr lang="en-GB" smtClean="0"/>
              <a:t>‹#›</a:t>
            </a:fld>
            <a:endParaRPr lang="en-GB"/>
          </a:p>
        </p:txBody>
      </p:sp>
    </p:spTree>
    <p:extLst>
      <p:ext uri="{BB962C8B-B14F-4D97-AF65-F5344CB8AC3E}">
        <p14:creationId xmlns:p14="http://schemas.microsoft.com/office/powerpoint/2010/main" val="33063364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8971151-32FE-415D-9190-BFFC103F509B}" type="datetimeFigureOut">
              <a:rPr lang="en-GB" smtClean="0"/>
              <a:t>17/06/2021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2779612-6E37-41CE-A801-867C0AF6C0BC}" type="slidenum">
              <a:rPr lang="en-GB" smtClean="0"/>
              <a:t>‹#›</a:t>
            </a:fld>
            <a:endParaRPr lang="en-GB"/>
          </a:p>
        </p:txBody>
      </p:sp>
    </p:spTree>
    <p:extLst>
      <p:ext uri="{BB962C8B-B14F-4D97-AF65-F5344CB8AC3E}">
        <p14:creationId xmlns:p14="http://schemas.microsoft.com/office/powerpoint/2010/main" val="2682434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8971151-32FE-415D-9190-BFFC103F509B}" type="datetimeFigureOut">
              <a:rPr lang="en-GB" smtClean="0"/>
              <a:t>17/06/2021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2779612-6E37-41CE-A801-867C0AF6C0BC}" type="slidenum">
              <a:rPr lang="en-GB" smtClean="0"/>
              <a:t>‹#›</a:t>
            </a:fld>
            <a:endParaRPr lang="en-GB"/>
          </a:p>
        </p:txBody>
      </p:sp>
    </p:spTree>
    <p:extLst>
      <p:ext uri="{BB962C8B-B14F-4D97-AF65-F5344CB8AC3E}">
        <p14:creationId xmlns:p14="http://schemas.microsoft.com/office/powerpoint/2010/main" val="2385708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971151-32FE-415D-9190-BFFC103F509B}" type="datetimeFigureOut">
              <a:rPr lang="en-GB" smtClean="0"/>
              <a:t>17/06/2021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2779612-6E37-41CE-A801-867C0AF6C0BC}" type="slidenum">
              <a:rPr lang="en-GB" smtClean="0"/>
              <a:t>‹#›</a:t>
            </a:fld>
            <a:endParaRPr lang="en-GB"/>
          </a:p>
        </p:txBody>
      </p:sp>
    </p:spTree>
    <p:extLst>
      <p:ext uri="{BB962C8B-B14F-4D97-AF65-F5344CB8AC3E}">
        <p14:creationId xmlns:p14="http://schemas.microsoft.com/office/powerpoint/2010/main" val="1664760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8971151-32FE-415D-9190-BFFC103F509B}" type="datetimeFigureOut">
              <a:rPr lang="en-GB" smtClean="0"/>
              <a:t>17/06/2021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779612-6E37-41CE-A801-867C0AF6C0BC}" type="slidenum">
              <a:rPr lang="en-GB" smtClean="0"/>
              <a:t>‹#›</a:t>
            </a:fld>
            <a:endParaRPr lang="en-GB"/>
          </a:p>
        </p:txBody>
      </p:sp>
    </p:spTree>
    <p:extLst>
      <p:ext uri="{BB962C8B-B14F-4D97-AF65-F5344CB8AC3E}">
        <p14:creationId xmlns:p14="http://schemas.microsoft.com/office/powerpoint/2010/main" val="17798538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8971151-32FE-415D-9190-BFFC103F509B}" type="datetimeFigureOut">
              <a:rPr lang="en-GB" smtClean="0"/>
              <a:t>17/06/2021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779612-6E37-41CE-A801-867C0AF6C0BC}" type="slidenum">
              <a:rPr lang="en-GB" smtClean="0"/>
              <a:t>‹#›</a:t>
            </a:fld>
            <a:endParaRPr lang="en-GB"/>
          </a:p>
        </p:txBody>
      </p:sp>
    </p:spTree>
    <p:extLst>
      <p:ext uri="{BB962C8B-B14F-4D97-AF65-F5344CB8AC3E}">
        <p14:creationId xmlns:p14="http://schemas.microsoft.com/office/powerpoint/2010/main" val="41671980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8971151-32FE-415D-9190-BFFC103F509B}"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779612-6E37-41CE-A801-867C0AF6C0BC}" type="slidenum">
              <a:rPr lang="en-GB" smtClean="0"/>
              <a:t>‹#›</a:t>
            </a:fld>
            <a:endParaRPr lang="en-GB"/>
          </a:p>
        </p:txBody>
      </p:sp>
    </p:spTree>
    <p:extLst>
      <p:ext uri="{BB962C8B-B14F-4D97-AF65-F5344CB8AC3E}">
        <p14:creationId xmlns:p14="http://schemas.microsoft.com/office/powerpoint/2010/main" val="18370959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8971151-32FE-415D-9190-BFFC103F509B}"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779612-6E37-41CE-A801-867C0AF6C0BC}" type="slidenum">
              <a:rPr lang="en-GB" smtClean="0"/>
              <a:t>‹#›</a:t>
            </a:fld>
            <a:endParaRPr lang="en-GB"/>
          </a:p>
        </p:txBody>
      </p:sp>
    </p:spTree>
    <p:extLst>
      <p:ext uri="{BB962C8B-B14F-4D97-AF65-F5344CB8AC3E}">
        <p14:creationId xmlns:p14="http://schemas.microsoft.com/office/powerpoint/2010/main" val="39981915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251575"/>
            <a:ext cx="2133600" cy="476250"/>
          </a:xfrm>
        </p:spPr>
        <p:txBody>
          <a:bodyPr/>
          <a:lstStyle>
            <a:lvl1pPr>
              <a:defRPr/>
            </a:lvl1pPr>
          </a:lstStyle>
          <a:p>
            <a:pPr>
              <a:defRPr/>
            </a:pPr>
            <a:endParaRPr lang="en-US"/>
          </a:p>
        </p:txBody>
      </p:sp>
      <p:sp>
        <p:nvSpPr>
          <p:cNvPr id="6" name="Slide Number Placeholder 5"/>
          <p:cNvSpPr>
            <a:spLocks noGrp="1"/>
          </p:cNvSpPr>
          <p:nvPr>
            <p:ph type="sldNum" sz="quarter" idx="11"/>
          </p:nvPr>
        </p:nvSpPr>
        <p:spPr>
          <a:xfrm>
            <a:off x="6553200" y="6248400"/>
            <a:ext cx="2133600" cy="476250"/>
          </a:xfrm>
        </p:spPr>
        <p:txBody>
          <a:bodyPr/>
          <a:lstStyle>
            <a:lvl1pPr>
              <a:defRPr/>
            </a:lvl1pPr>
          </a:lstStyle>
          <a:p>
            <a:pPr>
              <a:defRPr/>
            </a:pPr>
            <a:fld id="{3840D78B-29E2-46EA-AC4D-AEDB11651C44}" type="slidenum">
              <a:rPr lang="en-US"/>
              <a:pPr>
                <a:defRPr/>
              </a:pPr>
              <a:t>‹#›</a:t>
            </a:fld>
            <a:endParaRPr lang="en-US"/>
          </a:p>
        </p:txBody>
      </p:sp>
      <p:sp>
        <p:nvSpPr>
          <p:cNvPr id="7" name="Footer Placeholder 6"/>
          <p:cNvSpPr>
            <a:spLocks noGrp="1"/>
          </p:cNvSpPr>
          <p:nvPr>
            <p:ph type="ftr" sz="quarter" idx="12"/>
          </p:nvPr>
        </p:nvSpPr>
        <p:spPr>
          <a:xfrm>
            <a:off x="3124200" y="6248400"/>
            <a:ext cx="2895600" cy="476250"/>
          </a:xfrm>
        </p:spPr>
        <p:txBody>
          <a:bodyPr/>
          <a:lstStyle>
            <a:lvl1pPr>
              <a:defRPr/>
            </a:lvl1pPr>
          </a:lstStyle>
          <a:p>
            <a:pPr>
              <a:defRPr/>
            </a:pPr>
            <a:endParaRPr lang="en-US"/>
          </a:p>
        </p:txBody>
      </p:sp>
    </p:spTree>
    <p:extLst>
      <p:ext uri="{BB962C8B-B14F-4D97-AF65-F5344CB8AC3E}">
        <p14:creationId xmlns:p14="http://schemas.microsoft.com/office/powerpoint/2010/main" val="1770351167"/>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971151-32FE-415D-9190-BFFC103F509B}" type="datetimeFigureOut">
              <a:rPr lang="en-GB" smtClean="0"/>
              <a:t>17/06/2021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779612-6E37-41CE-A801-867C0AF6C0BC}" type="slidenum">
              <a:rPr lang="en-GB" smtClean="0"/>
              <a:t>‹#›</a:t>
            </a:fld>
            <a:endParaRPr lang="en-GB"/>
          </a:p>
        </p:txBody>
      </p:sp>
    </p:spTree>
    <p:extLst>
      <p:ext uri="{BB962C8B-B14F-4D97-AF65-F5344CB8AC3E}">
        <p14:creationId xmlns:p14="http://schemas.microsoft.com/office/powerpoint/2010/main" val="37511835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google.co.uk/url?sa=i&amp;rct=j&amp;q=&amp;source=images&amp;cd=&amp;cad=rja&amp;docid=sckNsfXmia7BMM&amp;tbnid=McPxz2jxCzaiyM:&amp;ved=0CAUQjRw&amp;url=http%3A%2F%2Fwww.recoveredhistories.org%2Fstoriescapture.php&amp;ei=6wbGUdeMFJH60gW434GYAQ&amp;bvm=bv.48293060,d.d2k&amp;psig=AFQjCNHSriwuNYsNdn1xR2xSFSljksIK4w&amp;ust=1372018762313590"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hyperlink" Target="http://www.google.co.uk/url?sa=i&amp;rct=j&amp;q=slave%2Bclipart&amp;source=images&amp;cd=&amp;cad=rja&amp;docid=QgTsNmMUUwufLM&amp;tbnid=p7TR1W5WXoxHuM:&amp;ved=0CAUQjRw&amp;url=http%3A%2F%2Fafrica.phillipmartin.info%2Fafrican_slave_chains.htm&amp;ei=-xfGUc_GH4Og0wW-uYGgAw&amp;bvm=bv.48293060,d.d2k&amp;psig=AFQjCNG2vt0A2Kod9FsBnibWDRe2WkOJIg&amp;ust=1372023158585903"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2" Type="http://schemas.openxmlformats.org/officeDocument/2006/relationships/hyperlink" Target="https://www.bbc.co.uk/bitesize/clips/zspk2hv"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google.co.uk/url?sa=i&amp;rct=j&amp;q=&amp;source=images&amp;cd=&amp;cad=rja&amp;docid=KocpH6mYVe7-7M&amp;tbnid=7T2rwLUBq3FZjM:&amp;ved=0CAUQjRw&amp;url=http%3A%2F%2Fwww.communityjournal.net%2Fcategory%2Fworld-news%2Fwn-family%2F&amp;ei=1wfGUe6WG5CY0AWxl4GQCg&amp;bvm=bv.48293060,d.d2k&amp;psig=AFQjCNHSriwuNYsNdn1xR2xSFSljksIK4w&amp;ust=1372018762313590"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google.co.uk/url?sa=i&amp;rct=j&amp;q=&amp;source=images&amp;cd=&amp;cad=rja&amp;docid=KocpH6mYVe7-7M&amp;tbnid=7T2rwLUBq3FZjM:&amp;ved=0CAUQjRw&amp;url=http%3A%2F%2Fwww.library.vcu.edu%2Fjbc%2Fspeccoll%2Fslavery%2Ftimeline.html&amp;ei=sgfGUbntOeme0QWwj4HYDQ&amp;bvm=bv.48293060,d.d2k&amp;psig=AFQjCNHSriwuNYsNdn1xR2xSFSljksIK4w&amp;ust=1372018762313590"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hyperlink" Target="https://www.youtube.com/watch?v=T4ctPavmVuc"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bfw9mLjh7YM" TargetMode="External"/><Relationship Id="rId2" Type="http://schemas.openxmlformats.org/officeDocument/2006/relationships/hyperlink" Target="https://www.youtube.com/watch?v=b2lwAd0qrWo"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 Id="rId5" Type="http://schemas.openxmlformats.org/officeDocument/2006/relationships/image" Target="../media/image32.jpeg"/><Relationship Id="rId4" Type="http://schemas.openxmlformats.org/officeDocument/2006/relationships/image" Target="../media/image31.jpeg"/></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99392"/>
            <a:ext cx="9144000" cy="1470025"/>
          </a:xfrm>
        </p:spPr>
        <p:txBody>
          <a:bodyPr>
            <a:normAutofit/>
          </a:bodyPr>
          <a:lstStyle/>
          <a:p>
            <a:pPr algn="ctr">
              <a:lnSpc>
                <a:spcPct val="107000"/>
              </a:lnSpc>
              <a:spcAft>
                <a:spcPts val="800"/>
              </a:spcAft>
            </a:pPr>
            <a:r>
              <a:rPr lang="en-GB" sz="2400" b="1" u="sng">
                <a:effectLst/>
                <a:latin typeface="Calibri" panose="020F0502020204030204" pitchFamily="34" charset="0"/>
                <a:ea typeface="Calibri" panose="020F0502020204030204" pitchFamily="34" charset="0"/>
                <a:cs typeface="Times New Roman" panose="02020603050405020304" pitchFamily="18" charset="0"/>
              </a:rPr>
              <a:t>History Year 7 KS3 Summer </a:t>
            </a:r>
            <a:r>
              <a:rPr lang="en-GB" sz="2400" b="1" u="sng">
                <a:latin typeface="Calibri" panose="020F0502020204030204" pitchFamily="34" charset="0"/>
                <a:ea typeface="Calibri" panose="020F0502020204030204" pitchFamily="34" charset="0"/>
                <a:cs typeface="Times New Roman" panose="02020603050405020304" pitchFamily="18" charset="0"/>
              </a:rPr>
              <a:t>1</a:t>
            </a:r>
            <a:r>
              <a:rPr lang="en-GB" sz="2400" b="1" u="sng">
                <a:effectLst/>
                <a:latin typeface="Calibri" panose="020F0502020204030204" pitchFamily="34" charset="0"/>
                <a:ea typeface="Calibri" panose="020F0502020204030204" pitchFamily="34" charset="0"/>
                <a:cs typeface="Times New Roman" panose="02020603050405020304" pitchFamily="18" charset="0"/>
              </a:rPr>
              <a:t> Blended Learning Booklet</a:t>
            </a:r>
            <a:br>
              <a:rPr lang="en-GB" sz="2400" b="1" u="sng">
                <a:effectLst/>
                <a:latin typeface="Calibri" panose="020F0502020204030204" pitchFamily="34" charset="0"/>
                <a:ea typeface="Calibri" panose="020F0502020204030204" pitchFamily="34" charset="0"/>
                <a:cs typeface="Times New Roman" panose="02020603050405020304" pitchFamily="18" charset="0"/>
              </a:rPr>
            </a:br>
            <a:r>
              <a:rPr lang="en-GB" sz="2400" b="1" u="sng">
                <a:latin typeface="Calibri" panose="020F0502020204030204" pitchFamily="34" charset="0"/>
                <a:ea typeface="Calibri" panose="020F0502020204030204" pitchFamily="34" charset="0"/>
                <a:cs typeface="Times New Roman" panose="02020603050405020304" pitchFamily="18" charset="0"/>
              </a:rPr>
              <a:t>The Transatlantic Slave Trade</a:t>
            </a:r>
            <a:endParaRPr lang="en-GB" sz="2400" b="1" u="sng">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098" name="Picture 2" descr="http://library.thinkquest.org/06aug/01071/images/SLAVE%20PIXX/iconofslaver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1340403"/>
            <a:ext cx="3240360" cy="264744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555F2E8-D578-446C-A312-983803674B98}"/>
              </a:ext>
            </a:extLst>
          </p:cNvPr>
          <p:cNvSpPr txBox="1"/>
          <p:nvPr/>
        </p:nvSpPr>
        <p:spPr>
          <a:xfrm>
            <a:off x="0" y="3910129"/>
            <a:ext cx="9144000" cy="3065647"/>
          </a:xfrm>
          <a:prstGeom prst="rect">
            <a:avLst/>
          </a:prstGeom>
          <a:noFill/>
        </p:spPr>
        <p:txBody>
          <a:bodyPr wrap="square" rtlCol="0">
            <a:spAutoFit/>
          </a:bodyPr>
          <a:lstStyle/>
          <a:p>
            <a:pPr>
              <a:lnSpc>
                <a:spcPct val="107000"/>
              </a:lnSpc>
              <a:spcAft>
                <a:spcPts val="800"/>
              </a:spcAft>
            </a:pPr>
            <a:r>
              <a:rPr lang="en-GB" sz="1800" b="1">
                <a:effectLst/>
                <a:latin typeface="Calibri" panose="020F0502020204030204" pitchFamily="34" charset="0"/>
                <a:ea typeface="Calibri" panose="020F0502020204030204" pitchFamily="34" charset="0"/>
                <a:cs typeface="Times New Roman" panose="02020603050405020304" pitchFamily="18" charset="0"/>
              </a:rPr>
              <a:t>Name:</a:t>
            </a:r>
          </a:p>
          <a:p>
            <a:pPr>
              <a:lnSpc>
                <a:spcPct val="107000"/>
              </a:lnSpc>
              <a:spcAft>
                <a:spcPts val="800"/>
              </a:spcAft>
            </a:pPr>
            <a:r>
              <a:rPr lang="en-GB" b="1">
                <a:latin typeface="Calibri" panose="020F0502020204030204" pitchFamily="34" charset="0"/>
                <a:ea typeface="Calibri" panose="020F0502020204030204" pitchFamily="34" charset="0"/>
                <a:cs typeface="Times New Roman" panose="02020603050405020304" pitchFamily="18" charset="0"/>
              </a:rPr>
              <a:t>Form:</a:t>
            </a:r>
            <a:endParaRPr lang="en-GB" sz="1800" b="1">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i="1">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i="1">
                <a:effectLst/>
                <a:latin typeface="Calibri" panose="020F0502020204030204" pitchFamily="34" charset="0"/>
                <a:ea typeface="Calibri" panose="020F0502020204030204" pitchFamily="34" charset="0"/>
                <a:cs typeface="Times New Roman" panose="02020603050405020304" pitchFamily="18" charset="0"/>
              </a:rPr>
              <a:t>Aim to complete one lesson each week. Write out the title and LI and then complete the tasks.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i="1">
                <a:effectLst/>
                <a:latin typeface="Calibri" panose="020F0502020204030204" pitchFamily="34" charset="0"/>
                <a:ea typeface="Calibri" panose="020F0502020204030204" pitchFamily="34" charset="0"/>
                <a:cs typeface="Times New Roman" panose="02020603050405020304" pitchFamily="18" charset="0"/>
              </a:rPr>
              <a:t>All video links are online using the </a:t>
            </a:r>
            <a:r>
              <a:rPr lang="en-GB" sz="1800" i="1" err="1">
                <a:effectLst/>
                <a:latin typeface="Calibri" panose="020F0502020204030204" pitchFamily="34" charset="0"/>
                <a:ea typeface="Calibri" panose="020F0502020204030204" pitchFamily="34" charset="0"/>
                <a:cs typeface="Times New Roman" panose="02020603050405020304" pitchFamily="18" charset="0"/>
              </a:rPr>
              <a:t>ClassCharts</a:t>
            </a:r>
            <a:r>
              <a:rPr lang="en-GB" sz="1800" i="1">
                <a:effectLst/>
                <a:latin typeface="Calibri" panose="020F0502020204030204" pitchFamily="34" charset="0"/>
                <a:ea typeface="Calibri" panose="020F0502020204030204" pitchFamily="34" charset="0"/>
                <a:cs typeface="Times New Roman" panose="02020603050405020304" pitchFamily="18" charset="0"/>
              </a:rPr>
              <a:t> link.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i="1">
                <a:effectLst/>
                <a:latin typeface="Calibri" panose="020F0502020204030204" pitchFamily="34" charset="0"/>
                <a:ea typeface="Calibri" panose="020F0502020204030204" pitchFamily="34" charset="0"/>
                <a:cs typeface="Times New Roman" panose="02020603050405020304" pitchFamily="18" charset="0"/>
              </a:rPr>
              <a:t>The Knowledge Organiser on page 3 has all the key information and vocabulary to help you with this unit. </a:t>
            </a:r>
          </a:p>
          <a:p>
            <a:pPr>
              <a:lnSpc>
                <a:spcPct val="107000"/>
              </a:lnSpc>
              <a:spcAft>
                <a:spcPts val="800"/>
              </a:spcAft>
            </a:pPr>
            <a:endParaRPr lang="en-GB" sz="18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551993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418D686-4571-4E9A-8FB1-F609FE7ED9E1}"/>
              </a:ext>
            </a:extLst>
          </p:cNvPr>
          <p:cNvGrpSpPr/>
          <p:nvPr/>
        </p:nvGrpSpPr>
        <p:grpSpPr>
          <a:xfrm>
            <a:off x="0" y="1208912"/>
            <a:ext cx="9144000" cy="5649088"/>
            <a:chOff x="0" y="468883"/>
            <a:chExt cx="12188825" cy="6389117"/>
          </a:xfrm>
        </p:grpSpPr>
        <p:sp>
          <p:nvSpPr>
            <p:cNvPr id="130" name="Rectangle 129">
              <a:extLst>
                <a:ext uri="{FF2B5EF4-FFF2-40B4-BE49-F238E27FC236}">
                  <a16:creationId xmlns:a16="http://schemas.microsoft.com/office/drawing/2014/main" id="{5E36D350-CAB2-45D1-BB5F-80E359F609E3}"/>
                </a:ext>
              </a:extLst>
            </p:cNvPr>
            <p:cNvSpPr/>
            <p:nvPr/>
          </p:nvSpPr>
          <p:spPr bwMode="auto">
            <a:xfrm>
              <a:off x="0" y="6611699"/>
              <a:ext cx="4641480" cy="246301"/>
            </a:xfrm>
            <a:prstGeom prst="rect">
              <a:avLst/>
            </a:prstGeom>
            <a:solidFill>
              <a:schemeClr val="bg1">
                <a:lumMod val="75000"/>
              </a:schemeClr>
            </a:solidFill>
            <a:ln>
              <a:noFill/>
            </a:ln>
          </p:spPr>
          <p:txBody>
            <a:bodyPr vert="horz" wrap="square" lIns="68580" tIns="34290" rIns="68580" bIns="34290" numCol="1" anchor="t" anchorCtr="0" compatLnSpc="1">
              <a:prstTxWarp prst="textNoShape">
                <a:avLst/>
              </a:prstTxWarp>
              <a:normAutofit fontScale="85000" lnSpcReduction="20000"/>
            </a:bodyPr>
            <a:lstStyle/>
            <a:p>
              <a:endParaRPr lang="en-GB" sz="1350"/>
            </a:p>
          </p:txBody>
        </p:sp>
        <p:sp>
          <p:nvSpPr>
            <p:cNvPr id="12" name="Freeform 10">
              <a:extLst>
                <a:ext uri="{FF2B5EF4-FFF2-40B4-BE49-F238E27FC236}">
                  <a16:creationId xmlns:a16="http://schemas.microsoft.com/office/drawing/2014/main" id="{9CD0E3E7-7897-4D67-8DE9-DE9D39F3B922}"/>
                </a:ext>
              </a:extLst>
            </p:cNvPr>
            <p:cNvSpPr>
              <a:spLocks/>
            </p:cNvSpPr>
            <p:nvPr/>
          </p:nvSpPr>
          <p:spPr bwMode="auto">
            <a:xfrm>
              <a:off x="9131873" y="962389"/>
              <a:ext cx="1433437" cy="2763988"/>
            </a:xfrm>
            <a:custGeom>
              <a:avLst/>
              <a:gdLst>
                <a:gd name="T0" fmla="*/ 341 w 381"/>
                <a:gd name="T1" fmla="*/ 572 h 734"/>
                <a:gd name="T2" fmla="*/ 288 w 381"/>
                <a:gd name="T3" fmla="*/ 289 h 734"/>
                <a:gd name="T4" fmla="*/ 252 w 381"/>
                <a:gd name="T5" fmla="*/ 169 h 734"/>
                <a:gd name="T6" fmla="*/ 252 w 381"/>
                <a:gd name="T7" fmla="*/ 138 h 734"/>
                <a:gd name="T8" fmla="*/ 253 w 381"/>
                <a:gd name="T9" fmla="*/ 123 h 734"/>
                <a:gd name="T10" fmla="*/ 254 w 381"/>
                <a:gd name="T11" fmla="*/ 114 h 734"/>
                <a:gd name="T12" fmla="*/ 267 w 381"/>
                <a:gd name="T13" fmla="*/ 63 h 734"/>
                <a:gd name="T14" fmla="*/ 268 w 381"/>
                <a:gd name="T15" fmla="*/ 62 h 734"/>
                <a:gd name="T16" fmla="*/ 269 w 381"/>
                <a:gd name="T17" fmla="*/ 60 h 734"/>
                <a:gd name="T18" fmla="*/ 274 w 381"/>
                <a:gd name="T19" fmla="*/ 49 h 734"/>
                <a:gd name="T20" fmla="*/ 286 w 381"/>
                <a:gd name="T21" fmla="*/ 29 h 734"/>
                <a:gd name="T22" fmla="*/ 289 w 381"/>
                <a:gd name="T23" fmla="*/ 25 h 734"/>
                <a:gd name="T24" fmla="*/ 294 w 381"/>
                <a:gd name="T25" fmla="*/ 19 h 734"/>
                <a:gd name="T26" fmla="*/ 312 w 381"/>
                <a:gd name="T27" fmla="*/ 2 h 734"/>
                <a:gd name="T28" fmla="*/ 314 w 381"/>
                <a:gd name="T29" fmla="*/ 0 h 734"/>
                <a:gd name="T30" fmla="*/ 306 w 381"/>
                <a:gd name="T31" fmla="*/ 0 h 734"/>
                <a:gd name="T32" fmla="*/ 291 w 381"/>
                <a:gd name="T33" fmla="*/ 3 h 734"/>
                <a:gd name="T34" fmla="*/ 270 w 381"/>
                <a:gd name="T35" fmla="*/ 9 h 734"/>
                <a:gd name="T36" fmla="*/ 264 w 381"/>
                <a:gd name="T37" fmla="*/ 12 h 734"/>
                <a:gd name="T38" fmla="*/ 260 w 381"/>
                <a:gd name="T39" fmla="*/ 14 h 734"/>
                <a:gd name="T40" fmla="*/ 243 w 381"/>
                <a:gd name="T41" fmla="*/ 23 h 734"/>
                <a:gd name="T42" fmla="*/ 237 w 381"/>
                <a:gd name="T43" fmla="*/ 28 h 734"/>
                <a:gd name="T44" fmla="*/ 234 w 381"/>
                <a:gd name="T45" fmla="*/ 30 h 734"/>
                <a:gd name="T46" fmla="*/ 218 w 381"/>
                <a:gd name="T47" fmla="*/ 46 h 734"/>
                <a:gd name="T48" fmla="*/ 213 w 381"/>
                <a:gd name="T49" fmla="*/ 52 h 734"/>
                <a:gd name="T50" fmla="*/ 210 w 381"/>
                <a:gd name="T51" fmla="*/ 56 h 734"/>
                <a:gd name="T52" fmla="*/ 199 w 381"/>
                <a:gd name="T53" fmla="*/ 75 h 734"/>
                <a:gd name="T54" fmla="*/ 194 w 381"/>
                <a:gd name="T55" fmla="*/ 85 h 734"/>
                <a:gd name="T56" fmla="*/ 193 w 381"/>
                <a:gd name="T57" fmla="*/ 87 h 734"/>
                <a:gd name="T58" fmla="*/ 192 w 381"/>
                <a:gd name="T59" fmla="*/ 87 h 734"/>
                <a:gd name="T60" fmla="*/ 180 w 381"/>
                <a:gd name="T61" fmla="*/ 136 h 734"/>
                <a:gd name="T62" fmla="*/ 179 w 381"/>
                <a:gd name="T63" fmla="*/ 144 h 734"/>
                <a:gd name="T64" fmla="*/ 178 w 381"/>
                <a:gd name="T65" fmla="*/ 158 h 734"/>
                <a:gd name="T66" fmla="*/ 178 w 381"/>
                <a:gd name="T67" fmla="*/ 187 h 734"/>
                <a:gd name="T68" fmla="*/ 212 w 381"/>
                <a:gd name="T69" fmla="*/ 301 h 734"/>
                <a:gd name="T70" fmla="*/ 262 w 381"/>
                <a:gd name="T71" fmla="*/ 566 h 734"/>
                <a:gd name="T72" fmla="*/ 0 w 381"/>
                <a:gd name="T73" fmla="*/ 690 h 734"/>
                <a:gd name="T74" fmla="*/ 104 w 381"/>
                <a:gd name="T75" fmla="*/ 715 h 734"/>
                <a:gd name="T76" fmla="*/ 341 w 381"/>
                <a:gd name="T77" fmla="*/ 572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1" h="734">
                  <a:moveTo>
                    <a:pt x="341" y="572"/>
                  </a:moveTo>
                  <a:cubicBezTo>
                    <a:pt x="381" y="474"/>
                    <a:pt x="330" y="377"/>
                    <a:pt x="288" y="289"/>
                  </a:cubicBezTo>
                  <a:cubicBezTo>
                    <a:pt x="271" y="252"/>
                    <a:pt x="254" y="207"/>
                    <a:pt x="252" y="169"/>
                  </a:cubicBezTo>
                  <a:cubicBezTo>
                    <a:pt x="251" y="158"/>
                    <a:pt x="251" y="148"/>
                    <a:pt x="252" y="138"/>
                  </a:cubicBezTo>
                  <a:cubicBezTo>
                    <a:pt x="252" y="133"/>
                    <a:pt x="252" y="128"/>
                    <a:pt x="253" y="123"/>
                  </a:cubicBezTo>
                  <a:cubicBezTo>
                    <a:pt x="253" y="123"/>
                    <a:pt x="253" y="116"/>
                    <a:pt x="254" y="114"/>
                  </a:cubicBezTo>
                  <a:cubicBezTo>
                    <a:pt x="256" y="97"/>
                    <a:pt x="261" y="79"/>
                    <a:pt x="267" y="63"/>
                  </a:cubicBezTo>
                  <a:cubicBezTo>
                    <a:pt x="267" y="62"/>
                    <a:pt x="268" y="62"/>
                    <a:pt x="268" y="62"/>
                  </a:cubicBezTo>
                  <a:cubicBezTo>
                    <a:pt x="268" y="61"/>
                    <a:pt x="268" y="61"/>
                    <a:pt x="269" y="60"/>
                  </a:cubicBezTo>
                  <a:cubicBezTo>
                    <a:pt x="270" y="56"/>
                    <a:pt x="272" y="53"/>
                    <a:pt x="274" y="49"/>
                  </a:cubicBezTo>
                  <a:cubicBezTo>
                    <a:pt x="278" y="42"/>
                    <a:pt x="282" y="36"/>
                    <a:pt x="286" y="29"/>
                  </a:cubicBezTo>
                  <a:cubicBezTo>
                    <a:pt x="286" y="29"/>
                    <a:pt x="288" y="27"/>
                    <a:pt x="289" y="25"/>
                  </a:cubicBezTo>
                  <a:cubicBezTo>
                    <a:pt x="291" y="23"/>
                    <a:pt x="292" y="21"/>
                    <a:pt x="294" y="19"/>
                  </a:cubicBezTo>
                  <a:cubicBezTo>
                    <a:pt x="300" y="13"/>
                    <a:pt x="306" y="7"/>
                    <a:pt x="312" y="2"/>
                  </a:cubicBezTo>
                  <a:cubicBezTo>
                    <a:pt x="313" y="1"/>
                    <a:pt x="313" y="1"/>
                    <a:pt x="314" y="0"/>
                  </a:cubicBezTo>
                  <a:cubicBezTo>
                    <a:pt x="311" y="0"/>
                    <a:pt x="308" y="0"/>
                    <a:pt x="306" y="0"/>
                  </a:cubicBezTo>
                  <a:cubicBezTo>
                    <a:pt x="303" y="1"/>
                    <a:pt x="294" y="2"/>
                    <a:pt x="291" y="3"/>
                  </a:cubicBezTo>
                  <a:cubicBezTo>
                    <a:pt x="284" y="5"/>
                    <a:pt x="277" y="7"/>
                    <a:pt x="270" y="9"/>
                  </a:cubicBezTo>
                  <a:cubicBezTo>
                    <a:pt x="269" y="10"/>
                    <a:pt x="265" y="11"/>
                    <a:pt x="264" y="12"/>
                  </a:cubicBezTo>
                  <a:cubicBezTo>
                    <a:pt x="263" y="12"/>
                    <a:pt x="262" y="13"/>
                    <a:pt x="260" y="14"/>
                  </a:cubicBezTo>
                  <a:cubicBezTo>
                    <a:pt x="255" y="17"/>
                    <a:pt x="249" y="20"/>
                    <a:pt x="243" y="23"/>
                  </a:cubicBezTo>
                  <a:cubicBezTo>
                    <a:pt x="241" y="25"/>
                    <a:pt x="239" y="26"/>
                    <a:pt x="237" y="28"/>
                  </a:cubicBezTo>
                  <a:cubicBezTo>
                    <a:pt x="236" y="29"/>
                    <a:pt x="235" y="29"/>
                    <a:pt x="234" y="30"/>
                  </a:cubicBezTo>
                  <a:cubicBezTo>
                    <a:pt x="229" y="35"/>
                    <a:pt x="223" y="41"/>
                    <a:pt x="218" y="46"/>
                  </a:cubicBezTo>
                  <a:cubicBezTo>
                    <a:pt x="216" y="48"/>
                    <a:pt x="214" y="50"/>
                    <a:pt x="213" y="52"/>
                  </a:cubicBezTo>
                  <a:cubicBezTo>
                    <a:pt x="212" y="53"/>
                    <a:pt x="210" y="55"/>
                    <a:pt x="210" y="56"/>
                  </a:cubicBezTo>
                  <a:cubicBezTo>
                    <a:pt x="206" y="62"/>
                    <a:pt x="202" y="68"/>
                    <a:pt x="199" y="75"/>
                  </a:cubicBezTo>
                  <a:cubicBezTo>
                    <a:pt x="197" y="78"/>
                    <a:pt x="195" y="81"/>
                    <a:pt x="194" y="85"/>
                  </a:cubicBezTo>
                  <a:cubicBezTo>
                    <a:pt x="193" y="85"/>
                    <a:pt x="193" y="86"/>
                    <a:pt x="193" y="87"/>
                  </a:cubicBezTo>
                  <a:cubicBezTo>
                    <a:pt x="193" y="87"/>
                    <a:pt x="192" y="87"/>
                    <a:pt x="192" y="87"/>
                  </a:cubicBezTo>
                  <a:cubicBezTo>
                    <a:pt x="186" y="103"/>
                    <a:pt x="182" y="119"/>
                    <a:pt x="180" y="136"/>
                  </a:cubicBezTo>
                  <a:cubicBezTo>
                    <a:pt x="179" y="138"/>
                    <a:pt x="179" y="144"/>
                    <a:pt x="179" y="144"/>
                  </a:cubicBezTo>
                  <a:cubicBezTo>
                    <a:pt x="178" y="149"/>
                    <a:pt x="178" y="153"/>
                    <a:pt x="178" y="158"/>
                  </a:cubicBezTo>
                  <a:cubicBezTo>
                    <a:pt x="177" y="168"/>
                    <a:pt x="177" y="177"/>
                    <a:pt x="178" y="187"/>
                  </a:cubicBezTo>
                  <a:cubicBezTo>
                    <a:pt x="180" y="223"/>
                    <a:pt x="196" y="266"/>
                    <a:pt x="212" y="301"/>
                  </a:cubicBezTo>
                  <a:cubicBezTo>
                    <a:pt x="251" y="383"/>
                    <a:pt x="299" y="474"/>
                    <a:pt x="262" y="566"/>
                  </a:cubicBezTo>
                  <a:cubicBezTo>
                    <a:pt x="227" y="650"/>
                    <a:pt x="90" y="695"/>
                    <a:pt x="0" y="690"/>
                  </a:cubicBezTo>
                  <a:cubicBezTo>
                    <a:pt x="40" y="718"/>
                    <a:pt x="89" y="712"/>
                    <a:pt x="104" y="715"/>
                  </a:cubicBezTo>
                  <a:cubicBezTo>
                    <a:pt x="209" y="734"/>
                    <a:pt x="301" y="669"/>
                    <a:pt x="341" y="572"/>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a:bodyPr>
            <a:lstStyle/>
            <a:p>
              <a:endParaRPr lang="en-GB" sz="1350"/>
            </a:p>
          </p:txBody>
        </p:sp>
        <p:sp>
          <p:nvSpPr>
            <p:cNvPr id="42" name="Freeform 40">
              <a:extLst>
                <a:ext uri="{FF2B5EF4-FFF2-40B4-BE49-F238E27FC236}">
                  <a16:creationId xmlns:a16="http://schemas.microsoft.com/office/drawing/2014/main" id="{DFAB4D51-E813-4D34-8F1C-2AA9D6DDD65C}"/>
                </a:ext>
              </a:extLst>
            </p:cNvPr>
            <p:cNvSpPr>
              <a:spLocks/>
            </p:cNvSpPr>
            <p:nvPr/>
          </p:nvSpPr>
          <p:spPr bwMode="auto">
            <a:xfrm>
              <a:off x="4641483" y="468883"/>
              <a:ext cx="7528159" cy="6099954"/>
            </a:xfrm>
            <a:custGeom>
              <a:avLst/>
              <a:gdLst>
                <a:gd name="T0" fmla="*/ 1970 w 2000"/>
                <a:gd name="T1" fmla="*/ 736 h 1620"/>
                <a:gd name="T2" fmla="*/ 1950 w 2000"/>
                <a:gd name="T3" fmla="*/ 755 h 1620"/>
                <a:gd name="T4" fmla="*/ 1908 w 2000"/>
                <a:gd name="T5" fmla="*/ 779 h 1620"/>
                <a:gd name="T6" fmla="*/ 1869 w 2000"/>
                <a:gd name="T7" fmla="*/ 790 h 1620"/>
                <a:gd name="T8" fmla="*/ 1827 w 2000"/>
                <a:gd name="T9" fmla="*/ 792 h 1620"/>
                <a:gd name="T10" fmla="*/ 1795 w 2000"/>
                <a:gd name="T11" fmla="*/ 787 h 1620"/>
                <a:gd name="T12" fmla="*/ 1763 w 2000"/>
                <a:gd name="T13" fmla="*/ 777 h 1620"/>
                <a:gd name="T14" fmla="*/ 1727 w 2000"/>
                <a:gd name="T15" fmla="*/ 756 h 1620"/>
                <a:gd name="T16" fmla="*/ 1679 w 2000"/>
                <a:gd name="T17" fmla="*/ 627 h 1620"/>
                <a:gd name="T18" fmla="*/ 1279 w 2000"/>
                <a:gd name="T19" fmla="*/ 262 h 1620"/>
                <a:gd name="T20" fmla="*/ 1362 w 2000"/>
                <a:gd name="T21" fmla="*/ 676 h 1620"/>
                <a:gd name="T22" fmla="*/ 1325 w 2000"/>
                <a:gd name="T23" fmla="*/ 721 h 1620"/>
                <a:gd name="T24" fmla="*/ 1302 w 2000"/>
                <a:gd name="T25" fmla="*/ 735 h 1620"/>
                <a:gd name="T26" fmla="*/ 1282 w 2000"/>
                <a:gd name="T27" fmla="*/ 741 h 1620"/>
                <a:gd name="T28" fmla="*/ 1255 w 2000"/>
                <a:gd name="T29" fmla="*/ 741 h 1620"/>
                <a:gd name="T30" fmla="*/ 1154 w 2000"/>
                <a:gd name="T31" fmla="*/ 683 h 1620"/>
                <a:gd name="T32" fmla="*/ 561 w 2000"/>
                <a:gd name="T33" fmla="*/ 720 h 1620"/>
                <a:gd name="T34" fmla="*/ 809 w 2000"/>
                <a:gd name="T35" fmla="*/ 1021 h 1620"/>
                <a:gd name="T36" fmla="*/ 833 w 2000"/>
                <a:gd name="T37" fmla="*/ 1045 h 1620"/>
                <a:gd name="T38" fmla="*/ 844 w 2000"/>
                <a:gd name="T39" fmla="*/ 1064 h 1620"/>
                <a:gd name="T40" fmla="*/ 849 w 2000"/>
                <a:gd name="T41" fmla="*/ 1081 h 1620"/>
                <a:gd name="T42" fmla="*/ 846 w 2000"/>
                <a:gd name="T43" fmla="*/ 1135 h 1620"/>
                <a:gd name="T44" fmla="*/ 835 w 2000"/>
                <a:gd name="T45" fmla="*/ 1163 h 1620"/>
                <a:gd name="T46" fmla="*/ 823 w 2000"/>
                <a:gd name="T47" fmla="*/ 1182 h 1620"/>
                <a:gd name="T48" fmla="*/ 800 w 2000"/>
                <a:gd name="T49" fmla="*/ 1204 h 1620"/>
                <a:gd name="T50" fmla="*/ 768 w 2000"/>
                <a:gd name="T51" fmla="*/ 1224 h 1620"/>
                <a:gd name="T52" fmla="*/ 740 w 2000"/>
                <a:gd name="T53" fmla="*/ 1232 h 1620"/>
                <a:gd name="T54" fmla="*/ 715 w 2000"/>
                <a:gd name="T55" fmla="*/ 1232 h 1620"/>
                <a:gd name="T56" fmla="*/ 682 w 2000"/>
                <a:gd name="T57" fmla="*/ 1223 h 1620"/>
                <a:gd name="T58" fmla="*/ 605 w 2000"/>
                <a:gd name="T59" fmla="*/ 1148 h 1620"/>
                <a:gd name="T60" fmla="*/ 260 w 2000"/>
                <a:gd name="T61" fmla="*/ 1046 h 1620"/>
                <a:gd name="T62" fmla="*/ 140 w 2000"/>
                <a:gd name="T63" fmla="*/ 1474 h 1620"/>
                <a:gd name="T64" fmla="*/ 125 w 2000"/>
                <a:gd name="T65" fmla="*/ 1488 h 1620"/>
                <a:gd name="T66" fmla="*/ 92 w 2000"/>
                <a:gd name="T67" fmla="*/ 1507 h 1620"/>
                <a:gd name="T68" fmla="*/ 220 w 2000"/>
                <a:gd name="T69" fmla="*/ 1525 h 1620"/>
                <a:gd name="T70" fmla="*/ 425 w 2000"/>
                <a:gd name="T71" fmla="*/ 1093 h 1620"/>
                <a:gd name="T72" fmla="*/ 770 w 2000"/>
                <a:gd name="T73" fmla="*/ 1321 h 1620"/>
                <a:gd name="T74" fmla="*/ 781 w 2000"/>
                <a:gd name="T75" fmla="*/ 891 h 1620"/>
                <a:gd name="T76" fmla="*/ 743 w 2000"/>
                <a:gd name="T77" fmla="*/ 865 h 1620"/>
                <a:gd name="T78" fmla="*/ 673 w 2000"/>
                <a:gd name="T79" fmla="*/ 781 h 1620"/>
                <a:gd name="T80" fmla="*/ 986 w 2000"/>
                <a:gd name="T81" fmla="*/ 607 h 1620"/>
                <a:gd name="T82" fmla="*/ 1000 w 2000"/>
                <a:gd name="T83" fmla="*/ 625 h 1620"/>
                <a:gd name="T84" fmla="*/ 1405 w 2000"/>
                <a:gd name="T85" fmla="*/ 432 h 1620"/>
                <a:gd name="T86" fmla="*/ 1373 w 2000"/>
                <a:gd name="T87" fmla="*/ 267 h 1620"/>
                <a:gd name="T88" fmla="*/ 1386 w 2000"/>
                <a:gd name="T89" fmla="*/ 218 h 1620"/>
                <a:gd name="T90" fmla="*/ 1403 w 2000"/>
                <a:gd name="T91" fmla="*/ 187 h 1620"/>
                <a:gd name="T92" fmla="*/ 1411 w 2000"/>
                <a:gd name="T93" fmla="*/ 177 h 1620"/>
                <a:gd name="T94" fmla="*/ 1430 w 2000"/>
                <a:gd name="T95" fmla="*/ 159 h 1620"/>
                <a:gd name="T96" fmla="*/ 1462 w 2000"/>
                <a:gd name="T97" fmla="*/ 140 h 1620"/>
                <a:gd name="T98" fmla="*/ 1499 w 2000"/>
                <a:gd name="T99" fmla="*/ 131 h 1620"/>
                <a:gd name="T100" fmla="*/ 1532 w 2000"/>
                <a:gd name="T101" fmla="*/ 132 h 1620"/>
                <a:gd name="T102" fmla="*/ 1545 w 2000"/>
                <a:gd name="T103" fmla="*/ 134 h 1620"/>
                <a:gd name="T104" fmla="*/ 1569 w 2000"/>
                <a:gd name="T105" fmla="*/ 141 h 1620"/>
                <a:gd name="T106" fmla="*/ 1604 w 2000"/>
                <a:gd name="T107" fmla="*/ 160 h 1620"/>
                <a:gd name="T108" fmla="*/ 1634 w 2000"/>
                <a:gd name="T109" fmla="*/ 191 h 1620"/>
                <a:gd name="T110" fmla="*/ 1655 w 2000"/>
                <a:gd name="T111" fmla="*/ 227 h 1620"/>
                <a:gd name="T112" fmla="*/ 1666 w 2000"/>
                <a:gd name="T113" fmla="*/ 266 h 1620"/>
                <a:gd name="T114" fmla="*/ 1629 w 2000"/>
                <a:gd name="T115" fmla="*/ 790 h 1620"/>
                <a:gd name="T116" fmla="*/ 1981 w 2000"/>
                <a:gd name="T117" fmla="*/ 724 h 1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00" h="1620">
                  <a:moveTo>
                    <a:pt x="1981" y="724"/>
                  </a:moveTo>
                  <a:cubicBezTo>
                    <a:pt x="1980" y="724"/>
                    <a:pt x="1980" y="725"/>
                    <a:pt x="1979" y="726"/>
                  </a:cubicBezTo>
                  <a:cubicBezTo>
                    <a:pt x="1979" y="725"/>
                    <a:pt x="1980" y="724"/>
                    <a:pt x="1981" y="724"/>
                  </a:cubicBezTo>
                  <a:cubicBezTo>
                    <a:pt x="1981" y="722"/>
                    <a:pt x="1972" y="734"/>
                    <a:pt x="1970" y="736"/>
                  </a:cubicBezTo>
                  <a:cubicBezTo>
                    <a:pt x="1965" y="741"/>
                    <a:pt x="1960" y="746"/>
                    <a:pt x="1955" y="751"/>
                  </a:cubicBezTo>
                  <a:cubicBezTo>
                    <a:pt x="1954" y="752"/>
                    <a:pt x="1952" y="753"/>
                    <a:pt x="1950" y="755"/>
                  </a:cubicBezTo>
                  <a:cubicBezTo>
                    <a:pt x="1952" y="753"/>
                    <a:pt x="1952" y="753"/>
                    <a:pt x="1947" y="757"/>
                  </a:cubicBezTo>
                  <a:cubicBezTo>
                    <a:pt x="1948" y="756"/>
                    <a:pt x="1949" y="755"/>
                    <a:pt x="1950" y="755"/>
                  </a:cubicBezTo>
                  <a:cubicBezTo>
                    <a:pt x="1949" y="756"/>
                    <a:pt x="1947" y="758"/>
                    <a:pt x="1946" y="758"/>
                  </a:cubicBezTo>
                  <a:cubicBezTo>
                    <a:pt x="1939" y="763"/>
                    <a:pt x="1933" y="767"/>
                    <a:pt x="1926" y="771"/>
                  </a:cubicBezTo>
                  <a:cubicBezTo>
                    <a:pt x="1921" y="773"/>
                    <a:pt x="1917" y="775"/>
                    <a:pt x="1912" y="778"/>
                  </a:cubicBezTo>
                  <a:cubicBezTo>
                    <a:pt x="1911" y="778"/>
                    <a:pt x="1910" y="778"/>
                    <a:pt x="1908" y="779"/>
                  </a:cubicBezTo>
                  <a:cubicBezTo>
                    <a:pt x="1909" y="779"/>
                    <a:pt x="1911" y="778"/>
                    <a:pt x="1912" y="778"/>
                  </a:cubicBezTo>
                  <a:cubicBezTo>
                    <a:pt x="1914" y="776"/>
                    <a:pt x="1901" y="782"/>
                    <a:pt x="1898" y="783"/>
                  </a:cubicBezTo>
                  <a:cubicBezTo>
                    <a:pt x="1892" y="785"/>
                    <a:pt x="1885" y="786"/>
                    <a:pt x="1879" y="788"/>
                  </a:cubicBezTo>
                  <a:cubicBezTo>
                    <a:pt x="1876" y="788"/>
                    <a:pt x="1873" y="789"/>
                    <a:pt x="1869" y="790"/>
                  </a:cubicBezTo>
                  <a:cubicBezTo>
                    <a:pt x="1868" y="790"/>
                    <a:pt x="1867" y="790"/>
                    <a:pt x="1866" y="790"/>
                  </a:cubicBezTo>
                  <a:cubicBezTo>
                    <a:pt x="1873" y="790"/>
                    <a:pt x="1860" y="792"/>
                    <a:pt x="1866" y="790"/>
                  </a:cubicBezTo>
                  <a:cubicBezTo>
                    <a:pt x="1866" y="790"/>
                    <a:pt x="1866" y="790"/>
                    <a:pt x="1866" y="790"/>
                  </a:cubicBezTo>
                  <a:cubicBezTo>
                    <a:pt x="1853" y="792"/>
                    <a:pt x="1840" y="792"/>
                    <a:pt x="1827" y="792"/>
                  </a:cubicBezTo>
                  <a:cubicBezTo>
                    <a:pt x="1822" y="791"/>
                    <a:pt x="1817" y="791"/>
                    <a:pt x="1812" y="790"/>
                  </a:cubicBezTo>
                  <a:cubicBezTo>
                    <a:pt x="1811" y="790"/>
                    <a:pt x="1810" y="790"/>
                    <a:pt x="1808" y="790"/>
                  </a:cubicBezTo>
                  <a:cubicBezTo>
                    <a:pt x="1809" y="790"/>
                    <a:pt x="1810" y="790"/>
                    <a:pt x="1812" y="790"/>
                  </a:cubicBezTo>
                  <a:cubicBezTo>
                    <a:pt x="1816" y="791"/>
                    <a:pt x="1799" y="788"/>
                    <a:pt x="1795" y="787"/>
                  </a:cubicBezTo>
                  <a:cubicBezTo>
                    <a:pt x="1789" y="786"/>
                    <a:pt x="1783" y="784"/>
                    <a:pt x="1777" y="782"/>
                  </a:cubicBezTo>
                  <a:cubicBezTo>
                    <a:pt x="1774" y="781"/>
                    <a:pt x="1764" y="777"/>
                    <a:pt x="1763" y="777"/>
                  </a:cubicBezTo>
                  <a:cubicBezTo>
                    <a:pt x="1764" y="778"/>
                    <a:pt x="1766" y="778"/>
                    <a:pt x="1767" y="779"/>
                  </a:cubicBezTo>
                  <a:cubicBezTo>
                    <a:pt x="1763" y="777"/>
                    <a:pt x="1762" y="777"/>
                    <a:pt x="1763" y="777"/>
                  </a:cubicBezTo>
                  <a:cubicBezTo>
                    <a:pt x="1752" y="772"/>
                    <a:pt x="1742" y="766"/>
                    <a:pt x="1732" y="760"/>
                  </a:cubicBezTo>
                  <a:cubicBezTo>
                    <a:pt x="1730" y="758"/>
                    <a:pt x="1729" y="757"/>
                    <a:pt x="1727" y="756"/>
                  </a:cubicBezTo>
                  <a:cubicBezTo>
                    <a:pt x="1730" y="758"/>
                    <a:pt x="1732" y="760"/>
                    <a:pt x="1724" y="754"/>
                  </a:cubicBezTo>
                  <a:cubicBezTo>
                    <a:pt x="1725" y="755"/>
                    <a:pt x="1726" y="756"/>
                    <a:pt x="1727" y="756"/>
                  </a:cubicBezTo>
                  <a:cubicBezTo>
                    <a:pt x="1726" y="755"/>
                    <a:pt x="1725" y="754"/>
                    <a:pt x="1724" y="754"/>
                  </a:cubicBezTo>
                  <a:cubicBezTo>
                    <a:pt x="1719" y="750"/>
                    <a:pt x="1715" y="746"/>
                    <a:pt x="1711" y="741"/>
                  </a:cubicBezTo>
                  <a:cubicBezTo>
                    <a:pt x="1698" y="729"/>
                    <a:pt x="1694" y="722"/>
                    <a:pt x="1685" y="705"/>
                  </a:cubicBezTo>
                  <a:cubicBezTo>
                    <a:pt x="1675" y="685"/>
                    <a:pt x="1674" y="651"/>
                    <a:pt x="1679" y="627"/>
                  </a:cubicBezTo>
                  <a:cubicBezTo>
                    <a:pt x="1695" y="549"/>
                    <a:pt x="1737" y="479"/>
                    <a:pt x="1755" y="402"/>
                  </a:cubicBezTo>
                  <a:cubicBezTo>
                    <a:pt x="1774" y="318"/>
                    <a:pt x="1767" y="226"/>
                    <a:pt x="1720" y="152"/>
                  </a:cubicBezTo>
                  <a:cubicBezTo>
                    <a:pt x="1650" y="40"/>
                    <a:pt x="1494" y="0"/>
                    <a:pt x="1384" y="77"/>
                  </a:cubicBezTo>
                  <a:cubicBezTo>
                    <a:pt x="1322" y="120"/>
                    <a:pt x="1289" y="188"/>
                    <a:pt x="1279" y="262"/>
                  </a:cubicBezTo>
                  <a:cubicBezTo>
                    <a:pt x="1274" y="306"/>
                    <a:pt x="1277" y="350"/>
                    <a:pt x="1289" y="393"/>
                  </a:cubicBezTo>
                  <a:cubicBezTo>
                    <a:pt x="1302" y="438"/>
                    <a:pt x="1325" y="480"/>
                    <a:pt x="1345" y="523"/>
                  </a:cubicBezTo>
                  <a:cubicBezTo>
                    <a:pt x="1361" y="557"/>
                    <a:pt x="1375" y="595"/>
                    <a:pt x="1375" y="630"/>
                  </a:cubicBezTo>
                  <a:cubicBezTo>
                    <a:pt x="1375" y="643"/>
                    <a:pt x="1369" y="662"/>
                    <a:pt x="1362" y="676"/>
                  </a:cubicBezTo>
                  <a:cubicBezTo>
                    <a:pt x="1356" y="686"/>
                    <a:pt x="1350" y="695"/>
                    <a:pt x="1343" y="703"/>
                  </a:cubicBezTo>
                  <a:cubicBezTo>
                    <a:pt x="1340" y="707"/>
                    <a:pt x="1337" y="710"/>
                    <a:pt x="1334" y="714"/>
                  </a:cubicBezTo>
                  <a:cubicBezTo>
                    <a:pt x="1333" y="715"/>
                    <a:pt x="1323" y="723"/>
                    <a:pt x="1324" y="722"/>
                  </a:cubicBezTo>
                  <a:cubicBezTo>
                    <a:pt x="1324" y="722"/>
                    <a:pt x="1325" y="722"/>
                    <a:pt x="1325" y="721"/>
                  </a:cubicBezTo>
                  <a:cubicBezTo>
                    <a:pt x="1325" y="722"/>
                    <a:pt x="1324" y="722"/>
                    <a:pt x="1324" y="722"/>
                  </a:cubicBezTo>
                  <a:cubicBezTo>
                    <a:pt x="1317" y="727"/>
                    <a:pt x="1310" y="731"/>
                    <a:pt x="1303" y="735"/>
                  </a:cubicBezTo>
                  <a:cubicBezTo>
                    <a:pt x="1303" y="735"/>
                    <a:pt x="1302" y="735"/>
                    <a:pt x="1302" y="735"/>
                  </a:cubicBezTo>
                  <a:cubicBezTo>
                    <a:pt x="1306" y="734"/>
                    <a:pt x="1293" y="740"/>
                    <a:pt x="1302" y="735"/>
                  </a:cubicBezTo>
                  <a:cubicBezTo>
                    <a:pt x="1301" y="735"/>
                    <a:pt x="1300" y="736"/>
                    <a:pt x="1298" y="736"/>
                  </a:cubicBezTo>
                  <a:cubicBezTo>
                    <a:pt x="1294" y="738"/>
                    <a:pt x="1290" y="739"/>
                    <a:pt x="1286" y="740"/>
                  </a:cubicBezTo>
                  <a:cubicBezTo>
                    <a:pt x="1285" y="740"/>
                    <a:pt x="1280" y="741"/>
                    <a:pt x="1279" y="741"/>
                  </a:cubicBezTo>
                  <a:cubicBezTo>
                    <a:pt x="1280" y="741"/>
                    <a:pt x="1281" y="741"/>
                    <a:pt x="1282" y="741"/>
                  </a:cubicBezTo>
                  <a:cubicBezTo>
                    <a:pt x="1278" y="741"/>
                    <a:pt x="1277" y="741"/>
                    <a:pt x="1279" y="741"/>
                  </a:cubicBezTo>
                  <a:cubicBezTo>
                    <a:pt x="1276" y="741"/>
                    <a:pt x="1273" y="741"/>
                    <a:pt x="1270" y="742"/>
                  </a:cubicBezTo>
                  <a:cubicBezTo>
                    <a:pt x="1265" y="742"/>
                    <a:pt x="1261" y="741"/>
                    <a:pt x="1257" y="741"/>
                  </a:cubicBezTo>
                  <a:cubicBezTo>
                    <a:pt x="1256" y="741"/>
                    <a:pt x="1255" y="741"/>
                    <a:pt x="1255" y="741"/>
                  </a:cubicBezTo>
                  <a:cubicBezTo>
                    <a:pt x="1255" y="741"/>
                    <a:pt x="1256" y="741"/>
                    <a:pt x="1257" y="741"/>
                  </a:cubicBezTo>
                  <a:cubicBezTo>
                    <a:pt x="1252" y="741"/>
                    <a:pt x="1251" y="741"/>
                    <a:pt x="1255" y="741"/>
                  </a:cubicBezTo>
                  <a:cubicBezTo>
                    <a:pt x="1253" y="740"/>
                    <a:pt x="1250" y="740"/>
                    <a:pt x="1248" y="740"/>
                  </a:cubicBezTo>
                  <a:cubicBezTo>
                    <a:pt x="1212" y="732"/>
                    <a:pt x="1182" y="711"/>
                    <a:pt x="1154" y="683"/>
                  </a:cubicBezTo>
                  <a:cubicBezTo>
                    <a:pt x="1122" y="651"/>
                    <a:pt x="1103" y="611"/>
                    <a:pt x="1078" y="574"/>
                  </a:cubicBezTo>
                  <a:cubicBezTo>
                    <a:pt x="1053" y="537"/>
                    <a:pt x="1023" y="505"/>
                    <a:pt x="987" y="478"/>
                  </a:cubicBezTo>
                  <a:cubicBezTo>
                    <a:pt x="904" y="415"/>
                    <a:pt x="794" y="420"/>
                    <a:pt x="704" y="465"/>
                  </a:cubicBezTo>
                  <a:cubicBezTo>
                    <a:pt x="613" y="512"/>
                    <a:pt x="554" y="618"/>
                    <a:pt x="561" y="720"/>
                  </a:cubicBezTo>
                  <a:cubicBezTo>
                    <a:pt x="568" y="818"/>
                    <a:pt x="629" y="897"/>
                    <a:pt x="706" y="953"/>
                  </a:cubicBezTo>
                  <a:cubicBezTo>
                    <a:pt x="734" y="973"/>
                    <a:pt x="763" y="989"/>
                    <a:pt x="791" y="1008"/>
                  </a:cubicBezTo>
                  <a:cubicBezTo>
                    <a:pt x="797" y="1011"/>
                    <a:pt x="802" y="1015"/>
                    <a:pt x="807" y="1019"/>
                  </a:cubicBezTo>
                  <a:cubicBezTo>
                    <a:pt x="808" y="1020"/>
                    <a:pt x="808" y="1020"/>
                    <a:pt x="809" y="1021"/>
                  </a:cubicBezTo>
                  <a:cubicBezTo>
                    <a:pt x="809" y="1020"/>
                    <a:pt x="808" y="1020"/>
                    <a:pt x="807" y="1019"/>
                  </a:cubicBezTo>
                  <a:cubicBezTo>
                    <a:pt x="804" y="1017"/>
                    <a:pt x="817" y="1028"/>
                    <a:pt x="819" y="1030"/>
                  </a:cubicBezTo>
                  <a:cubicBezTo>
                    <a:pt x="824" y="1034"/>
                    <a:pt x="829" y="1039"/>
                    <a:pt x="833" y="1044"/>
                  </a:cubicBezTo>
                  <a:cubicBezTo>
                    <a:pt x="830" y="1040"/>
                    <a:pt x="840" y="1053"/>
                    <a:pt x="833" y="1045"/>
                  </a:cubicBezTo>
                  <a:cubicBezTo>
                    <a:pt x="833" y="1045"/>
                    <a:pt x="833" y="1045"/>
                    <a:pt x="833" y="1044"/>
                  </a:cubicBezTo>
                  <a:cubicBezTo>
                    <a:pt x="833" y="1045"/>
                    <a:pt x="834" y="1045"/>
                    <a:pt x="834" y="1046"/>
                  </a:cubicBezTo>
                  <a:cubicBezTo>
                    <a:pt x="837" y="1050"/>
                    <a:pt x="839" y="1054"/>
                    <a:pt x="842" y="1058"/>
                  </a:cubicBezTo>
                  <a:cubicBezTo>
                    <a:pt x="842" y="1059"/>
                    <a:pt x="843" y="1062"/>
                    <a:pt x="844" y="1064"/>
                  </a:cubicBezTo>
                  <a:cubicBezTo>
                    <a:pt x="844" y="1062"/>
                    <a:pt x="843" y="1061"/>
                    <a:pt x="843" y="1060"/>
                  </a:cubicBezTo>
                  <a:cubicBezTo>
                    <a:pt x="845" y="1066"/>
                    <a:pt x="845" y="1065"/>
                    <a:pt x="844" y="1064"/>
                  </a:cubicBezTo>
                  <a:cubicBezTo>
                    <a:pt x="845" y="1066"/>
                    <a:pt x="846" y="1068"/>
                    <a:pt x="846" y="1070"/>
                  </a:cubicBezTo>
                  <a:cubicBezTo>
                    <a:pt x="847" y="1074"/>
                    <a:pt x="848" y="1078"/>
                    <a:pt x="849" y="1081"/>
                  </a:cubicBezTo>
                  <a:cubicBezTo>
                    <a:pt x="849" y="1082"/>
                    <a:pt x="849" y="1083"/>
                    <a:pt x="849" y="1083"/>
                  </a:cubicBezTo>
                  <a:cubicBezTo>
                    <a:pt x="849" y="1074"/>
                    <a:pt x="851" y="1091"/>
                    <a:pt x="849" y="1083"/>
                  </a:cubicBezTo>
                  <a:cubicBezTo>
                    <a:pt x="849" y="1084"/>
                    <a:pt x="849" y="1084"/>
                    <a:pt x="850" y="1085"/>
                  </a:cubicBezTo>
                  <a:cubicBezTo>
                    <a:pt x="852" y="1106"/>
                    <a:pt x="850" y="1118"/>
                    <a:pt x="846" y="1135"/>
                  </a:cubicBezTo>
                  <a:cubicBezTo>
                    <a:pt x="845" y="1140"/>
                    <a:pt x="843" y="1145"/>
                    <a:pt x="842" y="1151"/>
                  </a:cubicBezTo>
                  <a:cubicBezTo>
                    <a:pt x="841" y="1151"/>
                    <a:pt x="841" y="1152"/>
                    <a:pt x="841" y="1153"/>
                  </a:cubicBezTo>
                  <a:cubicBezTo>
                    <a:pt x="841" y="1152"/>
                    <a:pt x="841" y="1151"/>
                    <a:pt x="842" y="1151"/>
                  </a:cubicBezTo>
                  <a:cubicBezTo>
                    <a:pt x="844" y="1144"/>
                    <a:pt x="837" y="1160"/>
                    <a:pt x="835" y="1163"/>
                  </a:cubicBezTo>
                  <a:cubicBezTo>
                    <a:pt x="832" y="1169"/>
                    <a:pt x="828" y="1175"/>
                    <a:pt x="824" y="1180"/>
                  </a:cubicBezTo>
                  <a:cubicBezTo>
                    <a:pt x="828" y="1175"/>
                    <a:pt x="818" y="1189"/>
                    <a:pt x="824" y="1180"/>
                  </a:cubicBezTo>
                  <a:cubicBezTo>
                    <a:pt x="824" y="1180"/>
                    <a:pt x="824" y="1180"/>
                    <a:pt x="824" y="1180"/>
                  </a:cubicBezTo>
                  <a:cubicBezTo>
                    <a:pt x="824" y="1180"/>
                    <a:pt x="824" y="1181"/>
                    <a:pt x="823" y="1182"/>
                  </a:cubicBezTo>
                  <a:cubicBezTo>
                    <a:pt x="820" y="1185"/>
                    <a:pt x="817" y="1189"/>
                    <a:pt x="813" y="1192"/>
                  </a:cubicBezTo>
                  <a:cubicBezTo>
                    <a:pt x="809" y="1196"/>
                    <a:pt x="805" y="1200"/>
                    <a:pt x="800" y="1204"/>
                  </a:cubicBezTo>
                  <a:cubicBezTo>
                    <a:pt x="800" y="1205"/>
                    <a:pt x="799" y="1205"/>
                    <a:pt x="798" y="1206"/>
                  </a:cubicBezTo>
                  <a:cubicBezTo>
                    <a:pt x="799" y="1206"/>
                    <a:pt x="799" y="1205"/>
                    <a:pt x="800" y="1204"/>
                  </a:cubicBezTo>
                  <a:cubicBezTo>
                    <a:pt x="802" y="1202"/>
                    <a:pt x="790" y="1212"/>
                    <a:pt x="787" y="1214"/>
                  </a:cubicBezTo>
                  <a:cubicBezTo>
                    <a:pt x="781" y="1217"/>
                    <a:pt x="775" y="1220"/>
                    <a:pt x="768" y="1224"/>
                  </a:cubicBezTo>
                  <a:cubicBezTo>
                    <a:pt x="774" y="1222"/>
                    <a:pt x="758" y="1228"/>
                    <a:pt x="768" y="1224"/>
                  </a:cubicBezTo>
                  <a:cubicBezTo>
                    <a:pt x="768" y="1224"/>
                    <a:pt x="768" y="1224"/>
                    <a:pt x="768" y="1224"/>
                  </a:cubicBezTo>
                  <a:cubicBezTo>
                    <a:pt x="768" y="1224"/>
                    <a:pt x="767" y="1224"/>
                    <a:pt x="766" y="1224"/>
                  </a:cubicBezTo>
                  <a:cubicBezTo>
                    <a:pt x="761" y="1226"/>
                    <a:pt x="757" y="1227"/>
                    <a:pt x="752" y="1229"/>
                  </a:cubicBezTo>
                  <a:cubicBezTo>
                    <a:pt x="749" y="1229"/>
                    <a:pt x="735" y="1232"/>
                    <a:pt x="736" y="1232"/>
                  </a:cubicBezTo>
                  <a:cubicBezTo>
                    <a:pt x="737" y="1232"/>
                    <a:pt x="738" y="1232"/>
                    <a:pt x="740" y="1232"/>
                  </a:cubicBezTo>
                  <a:cubicBezTo>
                    <a:pt x="737" y="1232"/>
                    <a:pt x="736" y="1232"/>
                    <a:pt x="736" y="1232"/>
                  </a:cubicBezTo>
                  <a:cubicBezTo>
                    <a:pt x="730" y="1232"/>
                    <a:pt x="724" y="1232"/>
                    <a:pt x="718" y="1232"/>
                  </a:cubicBezTo>
                  <a:cubicBezTo>
                    <a:pt x="717" y="1232"/>
                    <a:pt x="712" y="1232"/>
                    <a:pt x="711" y="1231"/>
                  </a:cubicBezTo>
                  <a:cubicBezTo>
                    <a:pt x="712" y="1232"/>
                    <a:pt x="714" y="1232"/>
                    <a:pt x="715" y="1232"/>
                  </a:cubicBezTo>
                  <a:cubicBezTo>
                    <a:pt x="710" y="1231"/>
                    <a:pt x="709" y="1231"/>
                    <a:pt x="711" y="1231"/>
                  </a:cubicBezTo>
                  <a:cubicBezTo>
                    <a:pt x="709" y="1231"/>
                    <a:pt x="706" y="1231"/>
                    <a:pt x="704" y="1230"/>
                  </a:cubicBezTo>
                  <a:cubicBezTo>
                    <a:pt x="700" y="1229"/>
                    <a:pt x="696" y="1228"/>
                    <a:pt x="693" y="1227"/>
                  </a:cubicBezTo>
                  <a:cubicBezTo>
                    <a:pt x="691" y="1226"/>
                    <a:pt x="681" y="1223"/>
                    <a:pt x="682" y="1223"/>
                  </a:cubicBezTo>
                  <a:cubicBezTo>
                    <a:pt x="683" y="1223"/>
                    <a:pt x="684" y="1224"/>
                    <a:pt x="685" y="1224"/>
                  </a:cubicBezTo>
                  <a:cubicBezTo>
                    <a:pt x="683" y="1223"/>
                    <a:pt x="682" y="1223"/>
                    <a:pt x="682" y="1223"/>
                  </a:cubicBezTo>
                  <a:cubicBezTo>
                    <a:pt x="666" y="1215"/>
                    <a:pt x="657" y="1208"/>
                    <a:pt x="646" y="1199"/>
                  </a:cubicBezTo>
                  <a:cubicBezTo>
                    <a:pt x="629" y="1183"/>
                    <a:pt x="617" y="1167"/>
                    <a:pt x="605" y="1148"/>
                  </a:cubicBezTo>
                  <a:cubicBezTo>
                    <a:pt x="592" y="1128"/>
                    <a:pt x="582" y="1107"/>
                    <a:pt x="568" y="1088"/>
                  </a:cubicBezTo>
                  <a:cubicBezTo>
                    <a:pt x="551" y="1065"/>
                    <a:pt x="531" y="1047"/>
                    <a:pt x="508" y="1031"/>
                  </a:cubicBezTo>
                  <a:cubicBezTo>
                    <a:pt x="475" y="1007"/>
                    <a:pt x="433" y="995"/>
                    <a:pt x="392" y="994"/>
                  </a:cubicBezTo>
                  <a:cubicBezTo>
                    <a:pt x="342" y="994"/>
                    <a:pt x="298" y="1016"/>
                    <a:pt x="260" y="1046"/>
                  </a:cubicBezTo>
                  <a:cubicBezTo>
                    <a:pt x="186" y="1108"/>
                    <a:pt x="183" y="1205"/>
                    <a:pt x="188" y="1293"/>
                  </a:cubicBezTo>
                  <a:cubicBezTo>
                    <a:pt x="190" y="1329"/>
                    <a:pt x="188" y="1361"/>
                    <a:pt x="183" y="1388"/>
                  </a:cubicBezTo>
                  <a:cubicBezTo>
                    <a:pt x="175" y="1422"/>
                    <a:pt x="170" y="1436"/>
                    <a:pt x="149" y="1465"/>
                  </a:cubicBezTo>
                  <a:cubicBezTo>
                    <a:pt x="154" y="1457"/>
                    <a:pt x="142" y="1472"/>
                    <a:pt x="140" y="1474"/>
                  </a:cubicBezTo>
                  <a:cubicBezTo>
                    <a:pt x="137" y="1477"/>
                    <a:pt x="134" y="1480"/>
                    <a:pt x="131" y="1483"/>
                  </a:cubicBezTo>
                  <a:cubicBezTo>
                    <a:pt x="131" y="1483"/>
                    <a:pt x="126" y="1487"/>
                    <a:pt x="125" y="1488"/>
                  </a:cubicBezTo>
                  <a:cubicBezTo>
                    <a:pt x="126" y="1487"/>
                    <a:pt x="127" y="1487"/>
                    <a:pt x="128" y="1486"/>
                  </a:cubicBezTo>
                  <a:cubicBezTo>
                    <a:pt x="125" y="1488"/>
                    <a:pt x="124" y="1488"/>
                    <a:pt x="125" y="1488"/>
                  </a:cubicBezTo>
                  <a:cubicBezTo>
                    <a:pt x="120" y="1491"/>
                    <a:pt x="115" y="1495"/>
                    <a:pt x="110" y="1498"/>
                  </a:cubicBezTo>
                  <a:cubicBezTo>
                    <a:pt x="106" y="1500"/>
                    <a:pt x="102" y="1502"/>
                    <a:pt x="98" y="1504"/>
                  </a:cubicBezTo>
                  <a:cubicBezTo>
                    <a:pt x="98" y="1505"/>
                    <a:pt x="88" y="1509"/>
                    <a:pt x="90" y="1508"/>
                  </a:cubicBezTo>
                  <a:cubicBezTo>
                    <a:pt x="91" y="1508"/>
                    <a:pt x="91" y="1508"/>
                    <a:pt x="92" y="1507"/>
                  </a:cubicBezTo>
                  <a:cubicBezTo>
                    <a:pt x="91" y="1508"/>
                    <a:pt x="90" y="1508"/>
                    <a:pt x="90" y="1508"/>
                  </a:cubicBezTo>
                  <a:cubicBezTo>
                    <a:pt x="59" y="1521"/>
                    <a:pt x="31" y="1525"/>
                    <a:pt x="0" y="1527"/>
                  </a:cubicBezTo>
                  <a:cubicBezTo>
                    <a:pt x="0" y="1620"/>
                    <a:pt x="0" y="1620"/>
                    <a:pt x="0" y="1620"/>
                  </a:cubicBezTo>
                  <a:cubicBezTo>
                    <a:pt x="83" y="1616"/>
                    <a:pt x="167" y="1591"/>
                    <a:pt x="220" y="1525"/>
                  </a:cubicBezTo>
                  <a:cubicBezTo>
                    <a:pt x="272" y="1459"/>
                    <a:pt x="286" y="1375"/>
                    <a:pt x="282" y="1293"/>
                  </a:cubicBezTo>
                  <a:cubicBezTo>
                    <a:pt x="280" y="1248"/>
                    <a:pt x="276" y="1206"/>
                    <a:pt x="289" y="1166"/>
                  </a:cubicBezTo>
                  <a:cubicBezTo>
                    <a:pt x="301" y="1127"/>
                    <a:pt x="339" y="1097"/>
                    <a:pt x="378" y="1089"/>
                  </a:cubicBezTo>
                  <a:cubicBezTo>
                    <a:pt x="392" y="1086"/>
                    <a:pt x="408" y="1088"/>
                    <a:pt x="425" y="1093"/>
                  </a:cubicBezTo>
                  <a:cubicBezTo>
                    <a:pt x="441" y="1098"/>
                    <a:pt x="460" y="1110"/>
                    <a:pt x="472" y="1121"/>
                  </a:cubicBezTo>
                  <a:cubicBezTo>
                    <a:pt x="488" y="1135"/>
                    <a:pt x="497" y="1147"/>
                    <a:pt x="507" y="1167"/>
                  </a:cubicBezTo>
                  <a:cubicBezTo>
                    <a:pt x="521" y="1192"/>
                    <a:pt x="537" y="1216"/>
                    <a:pt x="555" y="1238"/>
                  </a:cubicBezTo>
                  <a:cubicBezTo>
                    <a:pt x="607" y="1304"/>
                    <a:pt x="688" y="1338"/>
                    <a:pt x="770" y="1321"/>
                  </a:cubicBezTo>
                  <a:cubicBezTo>
                    <a:pt x="835" y="1307"/>
                    <a:pt x="894" y="1258"/>
                    <a:pt x="922" y="1198"/>
                  </a:cubicBezTo>
                  <a:cubicBezTo>
                    <a:pt x="957" y="1126"/>
                    <a:pt x="950" y="1041"/>
                    <a:pt x="900" y="979"/>
                  </a:cubicBezTo>
                  <a:cubicBezTo>
                    <a:pt x="879" y="953"/>
                    <a:pt x="850" y="934"/>
                    <a:pt x="822" y="916"/>
                  </a:cubicBezTo>
                  <a:cubicBezTo>
                    <a:pt x="809" y="908"/>
                    <a:pt x="795" y="899"/>
                    <a:pt x="781" y="891"/>
                  </a:cubicBezTo>
                  <a:cubicBezTo>
                    <a:pt x="774" y="886"/>
                    <a:pt x="767" y="882"/>
                    <a:pt x="761" y="877"/>
                  </a:cubicBezTo>
                  <a:cubicBezTo>
                    <a:pt x="757" y="875"/>
                    <a:pt x="754" y="872"/>
                    <a:pt x="750" y="870"/>
                  </a:cubicBezTo>
                  <a:cubicBezTo>
                    <a:pt x="748" y="868"/>
                    <a:pt x="746" y="866"/>
                    <a:pt x="744" y="865"/>
                  </a:cubicBezTo>
                  <a:cubicBezTo>
                    <a:pt x="747" y="867"/>
                    <a:pt x="747" y="867"/>
                    <a:pt x="743" y="865"/>
                  </a:cubicBezTo>
                  <a:cubicBezTo>
                    <a:pt x="743" y="865"/>
                    <a:pt x="744" y="865"/>
                    <a:pt x="744" y="865"/>
                  </a:cubicBezTo>
                  <a:cubicBezTo>
                    <a:pt x="743" y="865"/>
                    <a:pt x="743" y="864"/>
                    <a:pt x="743" y="864"/>
                  </a:cubicBezTo>
                  <a:cubicBezTo>
                    <a:pt x="729" y="853"/>
                    <a:pt x="716" y="841"/>
                    <a:pt x="704" y="827"/>
                  </a:cubicBezTo>
                  <a:cubicBezTo>
                    <a:pt x="693" y="816"/>
                    <a:pt x="683" y="801"/>
                    <a:pt x="673" y="781"/>
                  </a:cubicBezTo>
                  <a:cubicBezTo>
                    <a:pt x="652" y="739"/>
                    <a:pt x="649" y="693"/>
                    <a:pt x="663" y="649"/>
                  </a:cubicBezTo>
                  <a:cubicBezTo>
                    <a:pt x="689" y="567"/>
                    <a:pt x="774" y="518"/>
                    <a:pt x="859" y="524"/>
                  </a:cubicBezTo>
                  <a:cubicBezTo>
                    <a:pt x="889" y="527"/>
                    <a:pt x="925" y="546"/>
                    <a:pt x="949" y="567"/>
                  </a:cubicBezTo>
                  <a:cubicBezTo>
                    <a:pt x="963" y="579"/>
                    <a:pt x="975" y="593"/>
                    <a:pt x="986" y="607"/>
                  </a:cubicBezTo>
                  <a:cubicBezTo>
                    <a:pt x="986" y="607"/>
                    <a:pt x="987" y="607"/>
                    <a:pt x="988" y="609"/>
                  </a:cubicBezTo>
                  <a:cubicBezTo>
                    <a:pt x="987" y="608"/>
                    <a:pt x="987" y="607"/>
                    <a:pt x="986" y="607"/>
                  </a:cubicBezTo>
                  <a:cubicBezTo>
                    <a:pt x="986" y="606"/>
                    <a:pt x="992" y="614"/>
                    <a:pt x="992" y="614"/>
                  </a:cubicBezTo>
                  <a:cubicBezTo>
                    <a:pt x="995" y="618"/>
                    <a:pt x="997" y="622"/>
                    <a:pt x="1000" y="625"/>
                  </a:cubicBezTo>
                  <a:cubicBezTo>
                    <a:pt x="1006" y="634"/>
                    <a:pt x="1011" y="643"/>
                    <a:pt x="1017" y="652"/>
                  </a:cubicBezTo>
                  <a:cubicBezTo>
                    <a:pt x="1065" y="733"/>
                    <a:pt x="1134" y="814"/>
                    <a:pt x="1232" y="832"/>
                  </a:cubicBezTo>
                  <a:cubicBezTo>
                    <a:pt x="1331" y="849"/>
                    <a:pt x="1417" y="788"/>
                    <a:pt x="1455" y="697"/>
                  </a:cubicBezTo>
                  <a:cubicBezTo>
                    <a:pt x="1492" y="605"/>
                    <a:pt x="1444" y="514"/>
                    <a:pt x="1405" y="432"/>
                  </a:cubicBezTo>
                  <a:cubicBezTo>
                    <a:pt x="1389" y="397"/>
                    <a:pt x="1373" y="354"/>
                    <a:pt x="1371" y="318"/>
                  </a:cubicBezTo>
                  <a:cubicBezTo>
                    <a:pt x="1370" y="308"/>
                    <a:pt x="1370" y="299"/>
                    <a:pt x="1371" y="289"/>
                  </a:cubicBezTo>
                  <a:cubicBezTo>
                    <a:pt x="1371" y="284"/>
                    <a:pt x="1371" y="280"/>
                    <a:pt x="1372" y="275"/>
                  </a:cubicBezTo>
                  <a:cubicBezTo>
                    <a:pt x="1372" y="275"/>
                    <a:pt x="1372" y="269"/>
                    <a:pt x="1373" y="267"/>
                  </a:cubicBezTo>
                  <a:cubicBezTo>
                    <a:pt x="1372" y="268"/>
                    <a:pt x="1372" y="269"/>
                    <a:pt x="1372" y="270"/>
                  </a:cubicBezTo>
                  <a:cubicBezTo>
                    <a:pt x="1373" y="266"/>
                    <a:pt x="1373" y="266"/>
                    <a:pt x="1373" y="267"/>
                  </a:cubicBezTo>
                  <a:cubicBezTo>
                    <a:pt x="1375" y="250"/>
                    <a:pt x="1379" y="234"/>
                    <a:pt x="1385" y="218"/>
                  </a:cubicBezTo>
                  <a:cubicBezTo>
                    <a:pt x="1385" y="218"/>
                    <a:pt x="1386" y="218"/>
                    <a:pt x="1386" y="218"/>
                  </a:cubicBezTo>
                  <a:cubicBezTo>
                    <a:pt x="1383" y="224"/>
                    <a:pt x="1389" y="208"/>
                    <a:pt x="1386" y="218"/>
                  </a:cubicBezTo>
                  <a:cubicBezTo>
                    <a:pt x="1386" y="217"/>
                    <a:pt x="1386" y="216"/>
                    <a:pt x="1387" y="216"/>
                  </a:cubicBezTo>
                  <a:cubicBezTo>
                    <a:pt x="1388" y="212"/>
                    <a:pt x="1390" y="209"/>
                    <a:pt x="1392" y="206"/>
                  </a:cubicBezTo>
                  <a:cubicBezTo>
                    <a:pt x="1395" y="199"/>
                    <a:pt x="1399" y="193"/>
                    <a:pt x="1403" y="187"/>
                  </a:cubicBezTo>
                  <a:cubicBezTo>
                    <a:pt x="1403" y="186"/>
                    <a:pt x="1405" y="184"/>
                    <a:pt x="1406" y="183"/>
                  </a:cubicBezTo>
                  <a:cubicBezTo>
                    <a:pt x="1405" y="184"/>
                    <a:pt x="1405" y="185"/>
                    <a:pt x="1404" y="185"/>
                  </a:cubicBezTo>
                  <a:cubicBezTo>
                    <a:pt x="1408" y="180"/>
                    <a:pt x="1408" y="181"/>
                    <a:pt x="1406" y="183"/>
                  </a:cubicBezTo>
                  <a:cubicBezTo>
                    <a:pt x="1407" y="181"/>
                    <a:pt x="1409" y="179"/>
                    <a:pt x="1411" y="177"/>
                  </a:cubicBezTo>
                  <a:cubicBezTo>
                    <a:pt x="1416" y="172"/>
                    <a:pt x="1422" y="166"/>
                    <a:pt x="1427" y="161"/>
                  </a:cubicBezTo>
                  <a:cubicBezTo>
                    <a:pt x="1428" y="160"/>
                    <a:pt x="1429" y="160"/>
                    <a:pt x="1430" y="159"/>
                  </a:cubicBezTo>
                  <a:cubicBezTo>
                    <a:pt x="1430" y="159"/>
                    <a:pt x="1429" y="160"/>
                    <a:pt x="1428" y="160"/>
                  </a:cubicBezTo>
                  <a:cubicBezTo>
                    <a:pt x="1435" y="155"/>
                    <a:pt x="1433" y="157"/>
                    <a:pt x="1430" y="159"/>
                  </a:cubicBezTo>
                  <a:cubicBezTo>
                    <a:pt x="1432" y="157"/>
                    <a:pt x="1434" y="156"/>
                    <a:pt x="1436" y="154"/>
                  </a:cubicBezTo>
                  <a:cubicBezTo>
                    <a:pt x="1442" y="151"/>
                    <a:pt x="1448" y="148"/>
                    <a:pt x="1453" y="145"/>
                  </a:cubicBezTo>
                  <a:cubicBezTo>
                    <a:pt x="1455" y="144"/>
                    <a:pt x="1456" y="143"/>
                    <a:pt x="1457" y="143"/>
                  </a:cubicBezTo>
                  <a:cubicBezTo>
                    <a:pt x="1456" y="143"/>
                    <a:pt x="1456" y="143"/>
                    <a:pt x="1462" y="140"/>
                  </a:cubicBezTo>
                  <a:cubicBezTo>
                    <a:pt x="1460" y="141"/>
                    <a:pt x="1459" y="142"/>
                    <a:pt x="1457" y="143"/>
                  </a:cubicBezTo>
                  <a:cubicBezTo>
                    <a:pt x="1458" y="142"/>
                    <a:pt x="1462" y="141"/>
                    <a:pt x="1463" y="140"/>
                  </a:cubicBezTo>
                  <a:cubicBezTo>
                    <a:pt x="1470" y="138"/>
                    <a:pt x="1477" y="136"/>
                    <a:pt x="1484" y="134"/>
                  </a:cubicBezTo>
                  <a:cubicBezTo>
                    <a:pt x="1487" y="133"/>
                    <a:pt x="1496" y="132"/>
                    <a:pt x="1499" y="131"/>
                  </a:cubicBezTo>
                  <a:cubicBezTo>
                    <a:pt x="1497" y="132"/>
                    <a:pt x="1496" y="132"/>
                    <a:pt x="1494" y="132"/>
                  </a:cubicBezTo>
                  <a:cubicBezTo>
                    <a:pt x="1499" y="131"/>
                    <a:pt x="1500" y="131"/>
                    <a:pt x="1499" y="131"/>
                  </a:cubicBezTo>
                  <a:cubicBezTo>
                    <a:pt x="1503" y="131"/>
                    <a:pt x="1508" y="131"/>
                    <a:pt x="1513" y="131"/>
                  </a:cubicBezTo>
                  <a:cubicBezTo>
                    <a:pt x="1520" y="131"/>
                    <a:pt x="1526" y="131"/>
                    <a:pt x="1532" y="132"/>
                  </a:cubicBezTo>
                  <a:cubicBezTo>
                    <a:pt x="1533" y="132"/>
                    <a:pt x="1533" y="132"/>
                    <a:pt x="1534" y="132"/>
                  </a:cubicBezTo>
                  <a:cubicBezTo>
                    <a:pt x="1533" y="132"/>
                    <a:pt x="1533" y="132"/>
                    <a:pt x="1533" y="131"/>
                  </a:cubicBezTo>
                  <a:cubicBezTo>
                    <a:pt x="1522" y="130"/>
                    <a:pt x="1542" y="132"/>
                    <a:pt x="1534" y="132"/>
                  </a:cubicBezTo>
                  <a:cubicBezTo>
                    <a:pt x="1538" y="132"/>
                    <a:pt x="1542" y="133"/>
                    <a:pt x="1545" y="134"/>
                  </a:cubicBezTo>
                  <a:cubicBezTo>
                    <a:pt x="1552" y="135"/>
                    <a:pt x="1558" y="137"/>
                    <a:pt x="1564" y="139"/>
                  </a:cubicBezTo>
                  <a:cubicBezTo>
                    <a:pt x="1566" y="140"/>
                    <a:pt x="1567" y="140"/>
                    <a:pt x="1569" y="141"/>
                  </a:cubicBezTo>
                  <a:cubicBezTo>
                    <a:pt x="1567" y="140"/>
                    <a:pt x="1568" y="140"/>
                    <a:pt x="1573" y="143"/>
                  </a:cubicBezTo>
                  <a:cubicBezTo>
                    <a:pt x="1572" y="142"/>
                    <a:pt x="1570" y="141"/>
                    <a:pt x="1569" y="141"/>
                  </a:cubicBezTo>
                  <a:cubicBezTo>
                    <a:pt x="1570" y="141"/>
                    <a:pt x="1573" y="143"/>
                    <a:pt x="1574" y="143"/>
                  </a:cubicBezTo>
                  <a:cubicBezTo>
                    <a:pt x="1580" y="146"/>
                    <a:pt x="1586" y="149"/>
                    <a:pt x="1592" y="153"/>
                  </a:cubicBezTo>
                  <a:cubicBezTo>
                    <a:pt x="1595" y="154"/>
                    <a:pt x="1598" y="156"/>
                    <a:pt x="1600" y="158"/>
                  </a:cubicBezTo>
                  <a:cubicBezTo>
                    <a:pt x="1602" y="159"/>
                    <a:pt x="1603" y="160"/>
                    <a:pt x="1604" y="160"/>
                  </a:cubicBezTo>
                  <a:cubicBezTo>
                    <a:pt x="1601" y="158"/>
                    <a:pt x="1608" y="163"/>
                    <a:pt x="1604" y="160"/>
                  </a:cubicBezTo>
                  <a:cubicBezTo>
                    <a:pt x="1604" y="160"/>
                    <a:pt x="1604" y="161"/>
                    <a:pt x="1605" y="161"/>
                  </a:cubicBezTo>
                  <a:cubicBezTo>
                    <a:pt x="1615" y="169"/>
                    <a:pt x="1624" y="179"/>
                    <a:pt x="1632" y="189"/>
                  </a:cubicBezTo>
                  <a:cubicBezTo>
                    <a:pt x="1632" y="189"/>
                    <a:pt x="1633" y="190"/>
                    <a:pt x="1634" y="191"/>
                  </a:cubicBezTo>
                  <a:cubicBezTo>
                    <a:pt x="1633" y="190"/>
                    <a:pt x="1633" y="190"/>
                    <a:pt x="1632" y="189"/>
                  </a:cubicBezTo>
                  <a:cubicBezTo>
                    <a:pt x="1630" y="187"/>
                    <a:pt x="1640" y="200"/>
                    <a:pt x="1642" y="203"/>
                  </a:cubicBezTo>
                  <a:cubicBezTo>
                    <a:pt x="1646" y="210"/>
                    <a:pt x="1650" y="218"/>
                    <a:pt x="1654" y="226"/>
                  </a:cubicBezTo>
                  <a:cubicBezTo>
                    <a:pt x="1654" y="227"/>
                    <a:pt x="1654" y="227"/>
                    <a:pt x="1655" y="227"/>
                  </a:cubicBezTo>
                  <a:cubicBezTo>
                    <a:pt x="1652" y="221"/>
                    <a:pt x="1659" y="236"/>
                    <a:pt x="1655" y="227"/>
                  </a:cubicBezTo>
                  <a:cubicBezTo>
                    <a:pt x="1655" y="228"/>
                    <a:pt x="1655" y="229"/>
                    <a:pt x="1656" y="230"/>
                  </a:cubicBezTo>
                  <a:cubicBezTo>
                    <a:pt x="1657" y="234"/>
                    <a:pt x="1658" y="238"/>
                    <a:pt x="1660" y="242"/>
                  </a:cubicBezTo>
                  <a:cubicBezTo>
                    <a:pt x="1662" y="250"/>
                    <a:pt x="1664" y="258"/>
                    <a:pt x="1666" y="266"/>
                  </a:cubicBezTo>
                  <a:cubicBezTo>
                    <a:pt x="1671" y="285"/>
                    <a:pt x="1672" y="306"/>
                    <a:pt x="1671" y="329"/>
                  </a:cubicBezTo>
                  <a:cubicBezTo>
                    <a:pt x="1670" y="365"/>
                    <a:pt x="1658" y="405"/>
                    <a:pt x="1644" y="444"/>
                  </a:cubicBezTo>
                  <a:cubicBezTo>
                    <a:pt x="1631" y="482"/>
                    <a:pt x="1615" y="518"/>
                    <a:pt x="1602" y="556"/>
                  </a:cubicBezTo>
                  <a:cubicBezTo>
                    <a:pt x="1573" y="637"/>
                    <a:pt x="1575" y="719"/>
                    <a:pt x="1629" y="790"/>
                  </a:cubicBezTo>
                  <a:cubicBezTo>
                    <a:pt x="1698" y="878"/>
                    <a:pt x="1829" y="907"/>
                    <a:pt x="1932" y="870"/>
                  </a:cubicBezTo>
                  <a:cubicBezTo>
                    <a:pt x="1957" y="861"/>
                    <a:pt x="1980" y="849"/>
                    <a:pt x="2000" y="833"/>
                  </a:cubicBezTo>
                  <a:cubicBezTo>
                    <a:pt x="2000" y="690"/>
                    <a:pt x="2000" y="690"/>
                    <a:pt x="2000" y="690"/>
                  </a:cubicBezTo>
                  <a:cubicBezTo>
                    <a:pt x="1995" y="702"/>
                    <a:pt x="1988" y="713"/>
                    <a:pt x="1981" y="724"/>
                  </a:cubicBezTo>
                  <a:close/>
                </a:path>
              </a:pathLst>
            </a:custGeom>
            <a:solidFill>
              <a:schemeClr val="tx1">
                <a:lumMod val="75000"/>
                <a:lumOff val="25000"/>
              </a:schemeClr>
            </a:solidFill>
            <a:ln>
              <a:noFill/>
            </a:ln>
          </p:spPr>
          <p:txBody>
            <a:bodyPr vert="horz" wrap="square" lIns="68580" tIns="34290" rIns="68580" bIns="34290" numCol="1" anchor="t" anchorCtr="0" compatLnSpc="1">
              <a:prstTxWarp prst="textNoShape">
                <a:avLst/>
              </a:prstTxWarp>
              <a:normAutofit/>
            </a:bodyPr>
            <a:lstStyle/>
            <a:p>
              <a:endParaRPr lang="en-GB" sz="1350"/>
            </a:p>
          </p:txBody>
        </p:sp>
        <p:sp>
          <p:nvSpPr>
            <p:cNvPr id="10" name="Freeform 8">
              <a:extLst>
                <a:ext uri="{FF2B5EF4-FFF2-40B4-BE49-F238E27FC236}">
                  <a16:creationId xmlns:a16="http://schemas.microsoft.com/office/drawing/2014/main" id="{5DEEF791-8641-4249-A068-170EF272A8FB}"/>
                </a:ext>
              </a:extLst>
            </p:cNvPr>
            <p:cNvSpPr>
              <a:spLocks/>
            </p:cNvSpPr>
            <p:nvPr/>
          </p:nvSpPr>
          <p:spPr bwMode="auto">
            <a:xfrm>
              <a:off x="11562787" y="3606051"/>
              <a:ext cx="606857" cy="282502"/>
            </a:xfrm>
            <a:custGeom>
              <a:avLst/>
              <a:gdLst>
                <a:gd name="T0" fmla="*/ 161 w 161"/>
                <a:gd name="T1" fmla="*/ 65 h 75"/>
                <a:gd name="T2" fmla="*/ 161 w 161"/>
                <a:gd name="T3" fmla="*/ 0 h 75"/>
                <a:gd name="T4" fmla="*/ 93 w 161"/>
                <a:gd name="T5" fmla="*/ 37 h 75"/>
                <a:gd name="T6" fmla="*/ 0 w 161"/>
                <a:gd name="T7" fmla="*/ 53 h 75"/>
                <a:gd name="T8" fmla="*/ 161 w 161"/>
                <a:gd name="T9" fmla="*/ 65 h 75"/>
              </a:gdLst>
              <a:ahLst/>
              <a:cxnLst>
                <a:cxn ang="0">
                  <a:pos x="T0" y="T1"/>
                </a:cxn>
                <a:cxn ang="0">
                  <a:pos x="T2" y="T3"/>
                </a:cxn>
                <a:cxn ang="0">
                  <a:pos x="T4" y="T5"/>
                </a:cxn>
                <a:cxn ang="0">
                  <a:pos x="T6" y="T7"/>
                </a:cxn>
                <a:cxn ang="0">
                  <a:pos x="T8" y="T9"/>
                </a:cxn>
              </a:cxnLst>
              <a:rect l="0" t="0" r="r" b="b"/>
              <a:pathLst>
                <a:path w="161" h="75">
                  <a:moveTo>
                    <a:pt x="161" y="65"/>
                  </a:moveTo>
                  <a:cubicBezTo>
                    <a:pt x="161" y="0"/>
                    <a:pt x="161" y="0"/>
                    <a:pt x="161" y="0"/>
                  </a:cubicBezTo>
                  <a:cubicBezTo>
                    <a:pt x="141" y="16"/>
                    <a:pt x="118" y="28"/>
                    <a:pt x="93" y="37"/>
                  </a:cubicBezTo>
                  <a:cubicBezTo>
                    <a:pt x="63" y="47"/>
                    <a:pt x="32" y="53"/>
                    <a:pt x="0" y="53"/>
                  </a:cubicBezTo>
                  <a:cubicBezTo>
                    <a:pt x="51" y="71"/>
                    <a:pt x="108" y="75"/>
                    <a:pt x="161" y="65"/>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fontScale="92500" lnSpcReduction="10000"/>
            </a:bodyPr>
            <a:lstStyle/>
            <a:p>
              <a:endParaRPr lang="en-GB" sz="1350"/>
            </a:p>
          </p:txBody>
        </p:sp>
        <p:sp>
          <p:nvSpPr>
            <p:cNvPr id="11" name="Freeform 9">
              <a:extLst>
                <a:ext uri="{FF2B5EF4-FFF2-40B4-BE49-F238E27FC236}">
                  <a16:creationId xmlns:a16="http://schemas.microsoft.com/office/drawing/2014/main" id="{801BAC14-9D56-42C4-920B-5142FBE1A95D}"/>
                </a:ext>
              </a:extLst>
            </p:cNvPr>
            <p:cNvSpPr>
              <a:spLocks/>
            </p:cNvSpPr>
            <p:nvPr/>
          </p:nvSpPr>
          <p:spPr bwMode="auto">
            <a:xfrm>
              <a:off x="4641483" y="2442910"/>
              <a:ext cx="3778902" cy="4366577"/>
            </a:xfrm>
            <a:custGeom>
              <a:avLst/>
              <a:gdLst>
                <a:gd name="T0" fmla="*/ 220 w 1004"/>
                <a:gd name="T1" fmla="*/ 1059 h 1160"/>
                <a:gd name="T2" fmla="*/ 286 w 1004"/>
                <a:gd name="T3" fmla="*/ 813 h 1160"/>
                <a:gd name="T4" fmla="*/ 294 w 1004"/>
                <a:gd name="T5" fmla="*/ 677 h 1160"/>
                <a:gd name="T6" fmla="*/ 389 w 1004"/>
                <a:gd name="T7" fmla="*/ 596 h 1160"/>
                <a:gd name="T8" fmla="*/ 439 w 1004"/>
                <a:gd name="T9" fmla="*/ 600 h 1160"/>
                <a:gd name="T10" fmla="*/ 489 w 1004"/>
                <a:gd name="T11" fmla="*/ 630 h 1160"/>
                <a:gd name="T12" fmla="*/ 526 w 1004"/>
                <a:gd name="T13" fmla="*/ 678 h 1160"/>
                <a:gd name="T14" fmla="*/ 577 w 1004"/>
                <a:gd name="T15" fmla="*/ 755 h 1160"/>
                <a:gd name="T16" fmla="*/ 806 w 1004"/>
                <a:gd name="T17" fmla="*/ 842 h 1160"/>
                <a:gd name="T18" fmla="*/ 968 w 1004"/>
                <a:gd name="T19" fmla="*/ 712 h 1160"/>
                <a:gd name="T20" fmla="*/ 944 w 1004"/>
                <a:gd name="T21" fmla="*/ 478 h 1160"/>
                <a:gd name="T22" fmla="*/ 861 w 1004"/>
                <a:gd name="T23" fmla="*/ 412 h 1160"/>
                <a:gd name="T24" fmla="*/ 818 w 1004"/>
                <a:gd name="T25" fmla="*/ 385 h 1160"/>
                <a:gd name="T26" fmla="*/ 796 w 1004"/>
                <a:gd name="T27" fmla="*/ 370 h 1160"/>
                <a:gd name="T28" fmla="*/ 785 w 1004"/>
                <a:gd name="T29" fmla="*/ 362 h 1160"/>
                <a:gd name="T30" fmla="*/ 778 w 1004"/>
                <a:gd name="T31" fmla="*/ 357 h 1160"/>
                <a:gd name="T32" fmla="*/ 777 w 1004"/>
                <a:gd name="T33" fmla="*/ 356 h 1160"/>
                <a:gd name="T34" fmla="*/ 735 w 1004"/>
                <a:gd name="T35" fmla="*/ 318 h 1160"/>
                <a:gd name="T36" fmla="*/ 703 w 1004"/>
                <a:gd name="T37" fmla="*/ 268 h 1160"/>
                <a:gd name="T38" fmla="*/ 692 w 1004"/>
                <a:gd name="T39" fmla="*/ 128 h 1160"/>
                <a:gd name="T40" fmla="*/ 838 w 1004"/>
                <a:gd name="T41" fmla="*/ 0 h 1160"/>
                <a:gd name="T42" fmla="*/ 663 w 1004"/>
                <a:gd name="T43" fmla="*/ 125 h 1160"/>
                <a:gd name="T44" fmla="*/ 673 w 1004"/>
                <a:gd name="T45" fmla="*/ 257 h 1160"/>
                <a:gd name="T46" fmla="*/ 704 w 1004"/>
                <a:gd name="T47" fmla="*/ 303 h 1160"/>
                <a:gd name="T48" fmla="*/ 743 w 1004"/>
                <a:gd name="T49" fmla="*/ 340 h 1160"/>
                <a:gd name="T50" fmla="*/ 744 w 1004"/>
                <a:gd name="T51" fmla="*/ 341 h 1160"/>
                <a:gd name="T52" fmla="*/ 750 w 1004"/>
                <a:gd name="T53" fmla="*/ 346 h 1160"/>
                <a:gd name="T54" fmla="*/ 761 w 1004"/>
                <a:gd name="T55" fmla="*/ 353 h 1160"/>
                <a:gd name="T56" fmla="*/ 781 w 1004"/>
                <a:gd name="T57" fmla="*/ 367 h 1160"/>
                <a:gd name="T58" fmla="*/ 822 w 1004"/>
                <a:gd name="T59" fmla="*/ 392 h 1160"/>
                <a:gd name="T60" fmla="*/ 900 w 1004"/>
                <a:gd name="T61" fmla="*/ 455 h 1160"/>
                <a:gd name="T62" fmla="*/ 922 w 1004"/>
                <a:gd name="T63" fmla="*/ 674 h 1160"/>
                <a:gd name="T64" fmla="*/ 770 w 1004"/>
                <a:gd name="T65" fmla="*/ 797 h 1160"/>
                <a:gd name="T66" fmla="*/ 555 w 1004"/>
                <a:gd name="T67" fmla="*/ 714 h 1160"/>
                <a:gd name="T68" fmla="*/ 507 w 1004"/>
                <a:gd name="T69" fmla="*/ 643 h 1160"/>
                <a:gd name="T70" fmla="*/ 472 w 1004"/>
                <a:gd name="T71" fmla="*/ 597 h 1160"/>
                <a:gd name="T72" fmla="*/ 425 w 1004"/>
                <a:gd name="T73" fmla="*/ 569 h 1160"/>
                <a:gd name="T74" fmla="*/ 378 w 1004"/>
                <a:gd name="T75" fmla="*/ 565 h 1160"/>
                <a:gd name="T76" fmla="*/ 289 w 1004"/>
                <a:gd name="T77" fmla="*/ 642 h 1160"/>
                <a:gd name="T78" fmla="*/ 282 w 1004"/>
                <a:gd name="T79" fmla="*/ 769 h 1160"/>
                <a:gd name="T80" fmla="*/ 220 w 1004"/>
                <a:gd name="T81" fmla="*/ 1001 h 1160"/>
                <a:gd name="T82" fmla="*/ 0 w 1004"/>
                <a:gd name="T83" fmla="*/ 1096 h 1160"/>
                <a:gd name="T84" fmla="*/ 0 w 1004"/>
                <a:gd name="T85" fmla="*/ 1160 h 1160"/>
                <a:gd name="T86" fmla="*/ 220 w 1004"/>
                <a:gd name="T87" fmla="*/ 1059 h 1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004" h="1160">
                  <a:moveTo>
                    <a:pt x="220" y="1059"/>
                  </a:moveTo>
                  <a:cubicBezTo>
                    <a:pt x="276" y="989"/>
                    <a:pt x="290" y="901"/>
                    <a:pt x="286" y="813"/>
                  </a:cubicBezTo>
                  <a:cubicBezTo>
                    <a:pt x="284" y="765"/>
                    <a:pt x="280" y="721"/>
                    <a:pt x="294" y="677"/>
                  </a:cubicBezTo>
                  <a:cubicBezTo>
                    <a:pt x="306" y="636"/>
                    <a:pt x="348" y="604"/>
                    <a:pt x="389" y="596"/>
                  </a:cubicBezTo>
                  <a:cubicBezTo>
                    <a:pt x="404" y="592"/>
                    <a:pt x="421" y="595"/>
                    <a:pt x="439" y="600"/>
                  </a:cubicBezTo>
                  <a:cubicBezTo>
                    <a:pt x="456" y="605"/>
                    <a:pt x="476" y="618"/>
                    <a:pt x="489" y="630"/>
                  </a:cubicBezTo>
                  <a:cubicBezTo>
                    <a:pt x="506" y="645"/>
                    <a:pt x="515" y="658"/>
                    <a:pt x="526" y="678"/>
                  </a:cubicBezTo>
                  <a:cubicBezTo>
                    <a:pt x="541" y="706"/>
                    <a:pt x="558" y="731"/>
                    <a:pt x="577" y="755"/>
                  </a:cubicBezTo>
                  <a:cubicBezTo>
                    <a:pt x="632" y="824"/>
                    <a:pt x="718" y="860"/>
                    <a:pt x="806" y="842"/>
                  </a:cubicBezTo>
                  <a:cubicBezTo>
                    <a:pt x="875" y="828"/>
                    <a:pt x="938" y="775"/>
                    <a:pt x="968" y="712"/>
                  </a:cubicBezTo>
                  <a:cubicBezTo>
                    <a:pt x="1004" y="635"/>
                    <a:pt x="997" y="545"/>
                    <a:pt x="944" y="478"/>
                  </a:cubicBezTo>
                  <a:cubicBezTo>
                    <a:pt x="922" y="451"/>
                    <a:pt x="891" y="431"/>
                    <a:pt x="861" y="412"/>
                  </a:cubicBezTo>
                  <a:cubicBezTo>
                    <a:pt x="847" y="403"/>
                    <a:pt x="832" y="394"/>
                    <a:pt x="818" y="385"/>
                  </a:cubicBezTo>
                  <a:cubicBezTo>
                    <a:pt x="810" y="380"/>
                    <a:pt x="803" y="375"/>
                    <a:pt x="796" y="370"/>
                  </a:cubicBezTo>
                  <a:cubicBezTo>
                    <a:pt x="792" y="368"/>
                    <a:pt x="788" y="365"/>
                    <a:pt x="785" y="362"/>
                  </a:cubicBezTo>
                  <a:cubicBezTo>
                    <a:pt x="782" y="361"/>
                    <a:pt x="780" y="359"/>
                    <a:pt x="778" y="357"/>
                  </a:cubicBezTo>
                  <a:cubicBezTo>
                    <a:pt x="777" y="357"/>
                    <a:pt x="777" y="357"/>
                    <a:pt x="777" y="356"/>
                  </a:cubicBezTo>
                  <a:cubicBezTo>
                    <a:pt x="762" y="345"/>
                    <a:pt x="748" y="332"/>
                    <a:pt x="735" y="318"/>
                  </a:cubicBezTo>
                  <a:cubicBezTo>
                    <a:pt x="724" y="305"/>
                    <a:pt x="714" y="289"/>
                    <a:pt x="703" y="268"/>
                  </a:cubicBezTo>
                  <a:cubicBezTo>
                    <a:pt x="680" y="224"/>
                    <a:pt x="677" y="174"/>
                    <a:pt x="692" y="128"/>
                  </a:cubicBezTo>
                  <a:cubicBezTo>
                    <a:pt x="713" y="61"/>
                    <a:pt x="771" y="15"/>
                    <a:pt x="838" y="0"/>
                  </a:cubicBezTo>
                  <a:cubicBezTo>
                    <a:pt x="760" y="3"/>
                    <a:pt x="687" y="50"/>
                    <a:pt x="663" y="125"/>
                  </a:cubicBezTo>
                  <a:cubicBezTo>
                    <a:pt x="649" y="169"/>
                    <a:pt x="652" y="215"/>
                    <a:pt x="673" y="257"/>
                  </a:cubicBezTo>
                  <a:cubicBezTo>
                    <a:pt x="683" y="277"/>
                    <a:pt x="693" y="292"/>
                    <a:pt x="704" y="303"/>
                  </a:cubicBezTo>
                  <a:cubicBezTo>
                    <a:pt x="716" y="317"/>
                    <a:pt x="729" y="329"/>
                    <a:pt x="743" y="340"/>
                  </a:cubicBezTo>
                  <a:cubicBezTo>
                    <a:pt x="743" y="340"/>
                    <a:pt x="743" y="341"/>
                    <a:pt x="744" y="341"/>
                  </a:cubicBezTo>
                  <a:cubicBezTo>
                    <a:pt x="746" y="342"/>
                    <a:pt x="748" y="344"/>
                    <a:pt x="750" y="346"/>
                  </a:cubicBezTo>
                  <a:cubicBezTo>
                    <a:pt x="754" y="348"/>
                    <a:pt x="757" y="351"/>
                    <a:pt x="761" y="353"/>
                  </a:cubicBezTo>
                  <a:cubicBezTo>
                    <a:pt x="767" y="358"/>
                    <a:pt x="774" y="362"/>
                    <a:pt x="781" y="367"/>
                  </a:cubicBezTo>
                  <a:cubicBezTo>
                    <a:pt x="795" y="375"/>
                    <a:pt x="809" y="384"/>
                    <a:pt x="822" y="392"/>
                  </a:cubicBezTo>
                  <a:cubicBezTo>
                    <a:pt x="850" y="410"/>
                    <a:pt x="879" y="429"/>
                    <a:pt x="900" y="455"/>
                  </a:cubicBezTo>
                  <a:cubicBezTo>
                    <a:pt x="950" y="517"/>
                    <a:pt x="957" y="602"/>
                    <a:pt x="922" y="674"/>
                  </a:cubicBezTo>
                  <a:cubicBezTo>
                    <a:pt x="894" y="734"/>
                    <a:pt x="835" y="783"/>
                    <a:pt x="770" y="797"/>
                  </a:cubicBezTo>
                  <a:cubicBezTo>
                    <a:pt x="688" y="814"/>
                    <a:pt x="607" y="780"/>
                    <a:pt x="555" y="714"/>
                  </a:cubicBezTo>
                  <a:cubicBezTo>
                    <a:pt x="537" y="692"/>
                    <a:pt x="521" y="668"/>
                    <a:pt x="507" y="643"/>
                  </a:cubicBezTo>
                  <a:cubicBezTo>
                    <a:pt x="497" y="623"/>
                    <a:pt x="488" y="611"/>
                    <a:pt x="472" y="597"/>
                  </a:cubicBezTo>
                  <a:cubicBezTo>
                    <a:pt x="460" y="586"/>
                    <a:pt x="441" y="574"/>
                    <a:pt x="425" y="569"/>
                  </a:cubicBezTo>
                  <a:cubicBezTo>
                    <a:pt x="408" y="564"/>
                    <a:pt x="392" y="562"/>
                    <a:pt x="378" y="565"/>
                  </a:cubicBezTo>
                  <a:cubicBezTo>
                    <a:pt x="339" y="573"/>
                    <a:pt x="301" y="603"/>
                    <a:pt x="289" y="642"/>
                  </a:cubicBezTo>
                  <a:cubicBezTo>
                    <a:pt x="276" y="682"/>
                    <a:pt x="280" y="724"/>
                    <a:pt x="282" y="769"/>
                  </a:cubicBezTo>
                  <a:cubicBezTo>
                    <a:pt x="286" y="851"/>
                    <a:pt x="272" y="935"/>
                    <a:pt x="220" y="1001"/>
                  </a:cubicBezTo>
                  <a:cubicBezTo>
                    <a:pt x="167" y="1067"/>
                    <a:pt x="83" y="1092"/>
                    <a:pt x="0" y="1096"/>
                  </a:cubicBezTo>
                  <a:cubicBezTo>
                    <a:pt x="0" y="1160"/>
                    <a:pt x="0" y="1160"/>
                    <a:pt x="0" y="1160"/>
                  </a:cubicBezTo>
                  <a:cubicBezTo>
                    <a:pt x="84" y="1154"/>
                    <a:pt x="167" y="1126"/>
                    <a:pt x="220" y="1059"/>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a:bodyPr>
            <a:lstStyle/>
            <a:p>
              <a:endParaRPr lang="en-GB" sz="1350"/>
            </a:p>
          </p:txBody>
        </p:sp>
        <p:sp>
          <p:nvSpPr>
            <p:cNvPr id="15" name="Freeform 13">
              <a:extLst>
                <a:ext uri="{FF2B5EF4-FFF2-40B4-BE49-F238E27FC236}">
                  <a16:creationId xmlns:a16="http://schemas.microsoft.com/office/drawing/2014/main" id="{A739E8D3-F51A-4FDA-8959-8311D19A5017}"/>
                </a:ext>
              </a:extLst>
            </p:cNvPr>
            <p:cNvSpPr>
              <a:spLocks/>
            </p:cNvSpPr>
            <p:nvPr/>
          </p:nvSpPr>
          <p:spPr bwMode="auto">
            <a:xfrm>
              <a:off x="4610126" y="1063531"/>
              <a:ext cx="7437479" cy="5745956"/>
            </a:xfrm>
            <a:custGeom>
              <a:avLst/>
              <a:gdLst>
                <a:gd name="T0" fmla="*/ 2000 w 2000"/>
                <a:gd name="T1" fmla="*/ 767 h 1566"/>
                <a:gd name="T2" fmla="*/ 1629 w 2000"/>
                <a:gd name="T3" fmla="*/ 659 h 1566"/>
                <a:gd name="T4" fmla="*/ 1644 w 2000"/>
                <a:gd name="T5" fmla="*/ 314 h 1566"/>
                <a:gd name="T6" fmla="*/ 1666 w 2000"/>
                <a:gd name="T7" fmla="*/ 136 h 1566"/>
                <a:gd name="T8" fmla="*/ 1655 w 2000"/>
                <a:gd name="T9" fmla="*/ 100 h 1566"/>
                <a:gd name="T10" fmla="*/ 1654 w 2000"/>
                <a:gd name="T11" fmla="*/ 96 h 1566"/>
                <a:gd name="T12" fmla="*/ 1632 w 2000"/>
                <a:gd name="T13" fmla="*/ 58 h 1566"/>
                <a:gd name="T14" fmla="*/ 1603 w 2000"/>
                <a:gd name="T15" fmla="*/ 30 h 1566"/>
                <a:gd name="T16" fmla="*/ 1592 w 2000"/>
                <a:gd name="T17" fmla="*/ 22 h 1566"/>
                <a:gd name="T18" fmla="*/ 1568 w 2000"/>
                <a:gd name="T19" fmla="*/ 10 h 1566"/>
                <a:gd name="T20" fmla="*/ 1545 w 2000"/>
                <a:gd name="T21" fmla="*/ 4 h 1566"/>
                <a:gd name="T22" fmla="*/ 1532 w 2000"/>
                <a:gd name="T23" fmla="*/ 1 h 1566"/>
                <a:gd name="T24" fmla="*/ 1507 w 2000"/>
                <a:gd name="T25" fmla="*/ 0 h 1566"/>
                <a:gd name="T26" fmla="*/ 1487 w 2000"/>
                <a:gd name="T27" fmla="*/ 20 h 1566"/>
                <a:gd name="T28" fmla="*/ 1479 w 2000"/>
                <a:gd name="T29" fmla="*/ 30 h 1566"/>
                <a:gd name="T30" fmla="*/ 1461 w 2000"/>
                <a:gd name="T31" fmla="*/ 60 h 1566"/>
                <a:gd name="T32" fmla="*/ 1460 w 2000"/>
                <a:gd name="T33" fmla="*/ 63 h 1566"/>
                <a:gd name="T34" fmla="*/ 1445 w 2000"/>
                <a:gd name="T35" fmla="*/ 124 h 1566"/>
                <a:gd name="T36" fmla="*/ 1445 w 2000"/>
                <a:gd name="T37" fmla="*/ 169 h 1566"/>
                <a:gd name="T38" fmla="*/ 1534 w 2000"/>
                <a:gd name="T39" fmla="*/ 573 h 1566"/>
                <a:gd name="T40" fmla="*/ 1254 w 2000"/>
                <a:gd name="T41" fmla="*/ 704 h 1566"/>
                <a:gd name="T42" fmla="*/ 1016 w 2000"/>
                <a:gd name="T43" fmla="*/ 522 h 1566"/>
                <a:gd name="T44" fmla="*/ 992 w 2000"/>
                <a:gd name="T45" fmla="*/ 484 h 1566"/>
                <a:gd name="T46" fmla="*/ 949 w 2000"/>
                <a:gd name="T47" fmla="*/ 436 h 1566"/>
                <a:gd name="T48" fmla="*/ 837 w 2000"/>
                <a:gd name="T49" fmla="*/ 394 h 1566"/>
                <a:gd name="T50" fmla="*/ 703 w 2000"/>
                <a:gd name="T51" fmla="*/ 662 h 1566"/>
                <a:gd name="T52" fmla="*/ 776 w 2000"/>
                <a:gd name="T53" fmla="*/ 750 h 1566"/>
                <a:gd name="T54" fmla="*/ 784 w 2000"/>
                <a:gd name="T55" fmla="*/ 756 h 1566"/>
                <a:gd name="T56" fmla="*/ 818 w 2000"/>
                <a:gd name="T57" fmla="*/ 778 h 1566"/>
                <a:gd name="T58" fmla="*/ 943 w 2000"/>
                <a:gd name="T59" fmla="*/ 872 h 1566"/>
                <a:gd name="T60" fmla="*/ 806 w 2000"/>
                <a:gd name="T61" fmla="*/ 1236 h 1566"/>
                <a:gd name="T62" fmla="*/ 526 w 2000"/>
                <a:gd name="T63" fmla="*/ 1072 h 1566"/>
                <a:gd name="T64" fmla="*/ 439 w 2000"/>
                <a:gd name="T65" fmla="*/ 994 h 1566"/>
                <a:gd name="T66" fmla="*/ 293 w 2000"/>
                <a:gd name="T67" fmla="*/ 1071 h 1566"/>
                <a:gd name="T68" fmla="*/ 220 w 2000"/>
                <a:gd name="T69" fmla="*/ 1453 h 1566"/>
                <a:gd name="T70" fmla="*/ 0 w 2000"/>
                <a:gd name="T71" fmla="*/ 1566 h 1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00" h="1566">
                  <a:moveTo>
                    <a:pt x="2000" y="1566"/>
                  </a:moveTo>
                  <a:cubicBezTo>
                    <a:pt x="2000" y="767"/>
                    <a:pt x="2000" y="767"/>
                    <a:pt x="2000" y="767"/>
                  </a:cubicBezTo>
                  <a:cubicBezTo>
                    <a:pt x="1947" y="778"/>
                    <a:pt x="1890" y="773"/>
                    <a:pt x="1838" y="755"/>
                  </a:cubicBezTo>
                  <a:cubicBezTo>
                    <a:pt x="1759" y="755"/>
                    <a:pt x="1678" y="723"/>
                    <a:pt x="1629" y="659"/>
                  </a:cubicBezTo>
                  <a:cubicBezTo>
                    <a:pt x="1574" y="589"/>
                    <a:pt x="1573" y="507"/>
                    <a:pt x="1601" y="425"/>
                  </a:cubicBezTo>
                  <a:cubicBezTo>
                    <a:pt x="1614" y="388"/>
                    <a:pt x="1631" y="351"/>
                    <a:pt x="1644" y="314"/>
                  </a:cubicBezTo>
                  <a:cubicBezTo>
                    <a:pt x="1658" y="274"/>
                    <a:pt x="1670" y="235"/>
                    <a:pt x="1671" y="198"/>
                  </a:cubicBezTo>
                  <a:cubicBezTo>
                    <a:pt x="1672" y="175"/>
                    <a:pt x="1671" y="155"/>
                    <a:pt x="1666" y="136"/>
                  </a:cubicBezTo>
                  <a:cubicBezTo>
                    <a:pt x="1664" y="127"/>
                    <a:pt x="1662" y="119"/>
                    <a:pt x="1659" y="111"/>
                  </a:cubicBezTo>
                  <a:cubicBezTo>
                    <a:pt x="1658" y="107"/>
                    <a:pt x="1657" y="103"/>
                    <a:pt x="1655" y="100"/>
                  </a:cubicBezTo>
                  <a:cubicBezTo>
                    <a:pt x="1655" y="98"/>
                    <a:pt x="1655" y="98"/>
                    <a:pt x="1654" y="97"/>
                  </a:cubicBezTo>
                  <a:cubicBezTo>
                    <a:pt x="1654" y="97"/>
                    <a:pt x="1654" y="96"/>
                    <a:pt x="1654" y="96"/>
                  </a:cubicBezTo>
                  <a:cubicBezTo>
                    <a:pt x="1650" y="88"/>
                    <a:pt x="1646" y="80"/>
                    <a:pt x="1641" y="72"/>
                  </a:cubicBezTo>
                  <a:cubicBezTo>
                    <a:pt x="1640" y="70"/>
                    <a:pt x="1630" y="56"/>
                    <a:pt x="1632" y="58"/>
                  </a:cubicBezTo>
                  <a:cubicBezTo>
                    <a:pt x="1624" y="48"/>
                    <a:pt x="1614" y="39"/>
                    <a:pt x="1604" y="31"/>
                  </a:cubicBezTo>
                  <a:cubicBezTo>
                    <a:pt x="1604" y="30"/>
                    <a:pt x="1604" y="30"/>
                    <a:pt x="1603" y="30"/>
                  </a:cubicBezTo>
                  <a:cubicBezTo>
                    <a:pt x="1603" y="29"/>
                    <a:pt x="1602" y="29"/>
                    <a:pt x="1600" y="28"/>
                  </a:cubicBezTo>
                  <a:cubicBezTo>
                    <a:pt x="1597" y="26"/>
                    <a:pt x="1595" y="24"/>
                    <a:pt x="1592" y="22"/>
                  </a:cubicBezTo>
                  <a:cubicBezTo>
                    <a:pt x="1586" y="19"/>
                    <a:pt x="1580" y="16"/>
                    <a:pt x="1574" y="13"/>
                  </a:cubicBezTo>
                  <a:cubicBezTo>
                    <a:pt x="1573" y="12"/>
                    <a:pt x="1570" y="11"/>
                    <a:pt x="1568" y="10"/>
                  </a:cubicBezTo>
                  <a:cubicBezTo>
                    <a:pt x="1567" y="10"/>
                    <a:pt x="1565" y="9"/>
                    <a:pt x="1564" y="9"/>
                  </a:cubicBezTo>
                  <a:cubicBezTo>
                    <a:pt x="1558" y="7"/>
                    <a:pt x="1552" y="5"/>
                    <a:pt x="1545" y="4"/>
                  </a:cubicBezTo>
                  <a:cubicBezTo>
                    <a:pt x="1541" y="3"/>
                    <a:pt x="1537" y="2"/>
                    <a:pt x="1533" y="1"/>
                  </a:cubicBezTo>
                  <a:cubicBezTo>
                    <a:pt x="1533" y="1"/>
                    <a:pt x="1533" y="1"/>
                    <a:pt x="1532" y="1"/>
                  </a:cubicBezTo>
                  <a:cubicBezTo>
                    <a:pt x="1526" y="1"/>
                    <a:pt x="1519" y="0"/>
                    <a:pt x="1513" y="0"/>
                  </a:cubicBezTo>
                  <a:cubicBezTo>
                    <a:pt x="1511" y="0"/>
                    <a:pt x="1509" y="0"/>
                    <a:pt x="1507" y="0"/>
                  </a:cubicBezTo>
                  <a:cubicBezTo>
                    <a:pt x="1506" y="1"/>
                    <a:pt x="1505" y="2"/>
                    <a:pt x="1505" y="2"/>
                  </a:cubicBezTo>
                  <a:cubicBezTo>
                    <a:pt x="1499" y="8"/>
                    <a:pt x="1492" y="13"/>
                    <a:pt x="1487" y="20"/>
                  </a:cubicBezTo>
                  <a:cubicBezTo>
                    <a:pt x="1485" y="22"/>
                    <a:pt x="1484" y="24"/>
                    <a:pt x="1482" y="26"/>
                  </a:cubicBezTo>
                  <a:cubicBezTo>
                    <a:pt x="1481" y="27"/>
                    <a:pt x="1479" y="29"/>
                    <a:pt x="1479" y="30"/>
                  </a:cubicBezTo>
                  <a:cubicBezTo>
                    <a:pt x="1474" y="36"/>
                    <a:pt x="1470" y="43"/>
                    <a:pt x="1467" y="50"/>
                  </a:cubicBezTo>
                  <a:cubicBezTo>
                    <a:pt x="1465" y="53"/>
                    <a:pt x="1463" y="57"/>
                    <a:pt x="1461" y="60"/>
                  </a:cubicBezTo>
                  <a:cubicBezTo>
                    <a:pt x="1461" y="61"/>
                    <a:pt x="1461" y="62"/>
                    <a:pt x="1460" y="62"/>
                  </a:cubicBezTo>
                  <a:cubicBezTo>
                    <a:pt x="1460" y="63"/>
                    <a:pt x="1460" y="63"/>
                    <a:pt x="1460" y="63"/>
                  </a:cubicBezTo>
                  <a:cubicBezTo>
                    <a:pt x="1454" y="80"/>
                    <a:pt x="1449" y="97"/>
                    <a:pt x="1446" y="115"/>
                  </a:cubicBezTo>
                  <a:cubicBezTo>
                    <a:pt x="1446" y="117"/>
                    <a:pt x="1445" y="123"/>
                    <a:pt x="1445" y="124"/>
                  </a:cubicBezTo>
                  <a:cubicBezTo>
                    <a:pt x="1445" y="129"/>
                    <a:pt x="1445" y="134"/>
                    <a:pt x="1444" y="138"/>
                  </a:cubicBezTo>
                  <a:cubicBezTo>
                    <a:pt x="1444" y="149"/>
                    <a:pt x="1444" y="159"/>
                    <a:pt x="1445" y="169"/>
                  </a:cubicBezTo>
                  <a:cubicBezTo>
                    <a:pt x="1447" y="208"/>
                    <a:pt x="1463" y="253"/>
                    <a:pt x="1481" y="290"/>
                  </a:cubicBezTo>
                  <a:cubicBezTo>
                    <a:pt x="1522" y="378"/>
                    <a:pt x="1574" y="474"/>
                    <a:pt x="1534" y="573"/>
                  </a:cubicBezTo>
                  <a:cubicBezTo>
                    <a:pt x="1494" y="669"/>
                    <a:pt x="1402" y="734"/>
                    <a:pt x="1296" y="716"/>
                  </a:cubicBezTo>
                  <a:cubicBezTo>
                    <a:pt x="1282" y="713"/>
                    <a:pt x="1268" y="709"/>
                    <a:pt x="1254" y="704"/>
                  </a:cubicBezTo>
                  <a:cubicBezTo>
                    <a:pt x="1247" y="703"/>
                    <a:pt x="1239" y="702"/>
                    <a:pt x="1231" y="701"/>
                  </a:cubicBezTo>
                  <a:cubicBezTo>
                    <a:pt x="1134" y="684"/>
                    <a:pt x="1065" y="602"/>
                    <a:pt x="1016" y="522"/>
                  </a:cubicBezTo>
                  <a:cubicBezTo>
                    <a:pt x="1011" y="513"/>
                    <a:pt x="1005" y="504"/>
                    <a:pt x="1000" y="495"/>
                  </a:cubicBezTo>
                  <a:cubicBezTo>
                    <a:pt x="997" y="491"/>
                    <a:pt x="994" y="487"/>
                    <a:pt x="992" y="484"/>
                  </a:cubicBezTo>
                  <a:cubicBezTo>
                    <a:pt x="992" y="484"/>
                    <a:pt x="986" y="476"/>
                    <a:pt x="986" y="476"/>
                  </a:cubicBezTo>
                  <a:cubicBezTo>
                    <a:pt x="975" y="462"/>
                    <a:pt x="962" y="448"/>
                    <a:pt x="949" y="436"/>
                  </a:cubicBezTo>
                  <a:cubicBezTo>
                    <a:pt x="925" y="416"/>
                    <a:pt x="889" y="396"/>
                    <a:pt x="859" y="394"/>
                  </a:cubicBezTo>
                  <a:cubicBezTo>
                    <a:pt x="852" y="393"/>
                    <a:pt x="845" y="393"/>
                    <a:pt x="837" y="394"/>
                  </a:cubicBezTo>
                  <a:cubicBezTo>
                    <a:pt x="771" y="409"/>
                    <a:pt x="713" y="455"/>
                    <a:pt x="692" y="521"/>
                  </a:cubicBezTo>
                  <a:cubicBezTo>
                    <a:pt x="677" y="568"/>
                    <a:pt x="679" y="617"/>
                    <a:pt x="703" y="662"/>
                  </a:cubicBezTo>
                  <a:cubicBezTo>
                    <a:pt x="713" y="683"/>
                    <a:pt x="724" y="698"/>
                    <a:pt x="735" y="711"/>
                  </a:cubicBezTo>
                  <a:cubicBezTo>
                    <a:pt x="748" y="725"/>
                    <a:pt x="761" y="738"/>
                    <a:pt x="776" y="750"/>
                  </a:cubicBezTo>
                  <a:cubicBezTo>
                    <a:pt x="777" y="750"/>
                    <a:pt x="777" y="751"/>
                    <a:pt x="777" y="751"/>
                  </a:cubicBezTo>
                  <a:cubicBezTo>
                    <a:pt x="780" y="753"/>
                    <a:pt x="782" y="754"/>
                    <a:pt x="784" y="756"/>
                  </a:cubicBezTo>
                  <a:cubicBezTo>
                    <a:pt x="788" y="759"/>
                    <a:pt x="792" y="761"/>
                    <a:pt x="795" y="764"/>
                  </a:cubicBezTo>
                  <a:cubicBezTo>
                    <a:pt x="803" y="769"/>
                    <a:pt x="810" y="774"/>
                    <a:pt x="818" y="778"/>
                  </a:cubicBezTo>
                  <a:cubicBezTo>
                    <a:pt x="832" y="788"/>
                    <a:pt x="847" y="797"/>
                    <a:pt x="861" y="806"/>
                  </a:cubicBezTo>
                  <a:cubicBezTo>
                    <a:pt x="890" y="824"/>
                    <a:pt x="921" y="845"/>
                    <a:pt x="943" y="872"/>
                  </a:cubicBezTo>
                  <a:cubicBezTo>
                    <a:pt x="997" y="938"/>
                    <a:pt x="1004" y="1029"/>
                    <a:pt x="967" y="1106"/>
                  </a:cubicBezTo>
                  <a:cubicBezTo>
                    <a:pt x="938" y="1169"/>
                    <a:pt x="874" y="1222"/>
                    <a:pt x="806" y="1236"/>
                  </a:cubicBezTo>
                  <a:cubicBezTo>
                    <a:pt x="718" y="1254"/>
                    <a:pt x="632" y="1218"/>
                    <a:pt x="577" y="1148"/>
                  </a:cubicBezTo>
                  <a:cubicBezTo>
                    <a:pt x="557" y="1124"/>
                    <a:pt x="541" y="1099"/>
                    <a:pt x="526" y="1072"/>
                  </a:cubicBezTo>
                  <a:cubicBezTo>
                    <a:pt x="515" y="1051"/>
                    <a:pt x="506" y="1039"/>
                    <a:pt x="489" y="1023"/>
                  </a:cubicBezTo>
                  <a:cubicBezTo>
                    <a:pt x="476" y="1011"/>
                    <a:pt x="455" y="999"/>
                    <a:pt x="439" y="994"/>
                  </a:cubicBezTo>
                  <a:cubicBezTo>
                    <a:pt x="421" y="989"/>
                    <a:pt x="403" y="986"/>
                    <a:pt x="389" y="989"/>
                  </a:cubicBezTo>
                  <a:cubicBezTo>
                    <a:pt x="347" y="998"/>
                    <a:pt x="306" y="1030"/>
                    <a:pt x="293" y="1071"/>
                  </a:cubicBezTo>
                  <a:cubicBezTo>
                    <a:pt x="280" y="1114"/>
                    <a:pt x="284" y="1159"/>
                    <a:pt x="286" y="1207"/>
                  </a:cubicBezTo>
                  <a:cubicBezTo>
                    <a:pt x="290" y="1294"/>
                    <a:pt x="276" y="1383"/>
                    <a:pt x="220" y="1453"/>
                  </a:cubicBezTo>
                  <a:cubicBezTo>
                    <a:pt x="167" y="1520"/>
                    <a:pt x="83" y="1548"/>
                    <a:pt x="0" y="1554"/>
                  </a:cubicBezTo>
                  <a:cubicBezTo>
                    <a:pt x="0" y="1566"/>
                    <a:pt x="0" y="1566"/>
                    <a:pt x="0" y="1566"/>
                  </a:cubicBezTo>
                  <a:lnTo>
                    <a:pt x="2000" y="1566"/>
                  </a:lnTo>
                  <a:close/>
                </a:path>
              </a:pathLst>
            </a:custGeom>
            <a:solidFill>
              <a:schemeClr val="bg1">
                <a:lumMod val="75000"/>
              </a:schemeClr>
            </a:solidFill>
            <a:ln>
              <a:noFill/>
            </a:ln>
          </p:spPr>
          <p:txBody>
            <a:bodyPr vert="horz" wrap="square" lIns="68580" tIns="34290" rIns="68580" bIns="34290" numCol="1" anchor="t" anchorCtr="0" compatLnSpc="1">
              <a:prstTxWarp prst="textNoShape">
                <a:avLst/>
              </a:prstTxWarp>
              <a:normAutofit/>
            </a:bodyPr>
            <a:lstStyle/>
            <a:p>
              <a:endParaRPr lang="en-GB" sz="1350"/>
            </a:p>
          </p:txBody>
        </p:sp>
        <p:sp>
          <p:nvSpPr>
            <p:cNvPr id="17" name="Freeform 15">
              <a:extLst>
                <a:ext uri="{FF2B5EF4-FFF2-40B4-BE49-F238E27FC236}">
                  <a16:creationId xmlns:a16="http://schemas.microsoft.com/office/drawing/2014/main" id="{D2191DDE-94B7-4864-96F3-2878A2521461}"/>
                </a:ext>
              </a:extLst>
            </p:cNvPr>
            <p:cNvSpPr>
              <a:spLocks/>
            </p:cNvSpPr>
            <p:nvPr/>
          </p:nvSpPr>
          <p:spPr bwMode="auto">
            <a:xfrm>
              <a:off x="7679253" y="4305332"/>
              <a:ext cx="6975" cy="8720"/>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2" y="2"/>
                  </a:cubicBezTo>
                  <a:cubicBezTo>
                    <a:pt x="1" y="1"/>
                    <a:pt x="1" y="1"/>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18" name="Freeform 16">
              <a:extLst>
                <a:ext uri="{FF2B5EF4-FFF2-40B4-BE49-F238E27FC236}">
                  <a16:creationId xmlns:a16="http://schemas.microsoft.com/office/drawing/2014/main" id="{0E1CE513-C7E3-44F8-9CF7-5828DC182271}"/>
                </a:ext>
              </a:extLst>
            </p:cNvPr>
            <p:cNvSpPr>
              <a:spLocks/>
            </p:cNvSpPr>
            <p:nvPr/>
          </p:nvSpPr>
          <p:spPr bwMode="auto">
            <a:xfrm>
              <a:off x="7764702" y="4385549"/>
              <a:ext cx="38364" cy="48828"/>
            </a:xfrm>
            <a:custGeom>
              <a:avLst/>
              <a:gdLst>
                <a:gd name="T0" fmla="*/ 3 w 10"/>
                <a:gd name="T1" fmla="*/ 4 h 13"/>
                <a:gd name="T2" fmla="*/ 3 w 10"/>
                <a:gd name="T3" fmla="*/ 5 h 13"/>
                <a:gd name="T4" fmla="*/ 3 w 10"/>
                <a:gd name="T5" fmla="*/ 4 h 13"/>
              </a:gdLst>
              <a:ahLst/>
              <a:cxnLst>
                <a:cxn ang="0">
                  <a:pos x="T0" y="T1"/>
                </a:cxn>
                <a:cxn ang="0">
                  <a:pos x="T2" y="T3"/>
                </a:cxn>
                <a:cxn ang="0">
                  <a:pos x="T4" y="T5"/>
                </a:cxn>
              </a:cxnLst>
              <a:rect l="0" t="0" r="r" b="b"/>
              <a:pathLst>
                <a:path w="10" h="13">
                  <a:moveTo>
                    <a:pt x="3" y="4"/>
                  </a:moveTo>
                  <a:cubicBezTo>
                    <a:pt x="3" y="5"/>
                    <a:pt x="3" y="5"/>
                    <a:pt x="3" y="5"/>
                  </a:cubicBezTo>
                  <a:cubicBezTo>
                    <a:pt x="10" y="13"/>
                    <a:pt x="0" y="0"/>
                    <a:pt x="3" y="4"/>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19" name="Freeform 17">
              <a:extLst>
                <a:ext uri="{FF2B5EF4-FFF2-40B4-BE49-F238E27FC236}">
                  <a16:creationId xmlns:a16="http://schemas.microsoft.com/office/drawing/2014/main" id="{C1B52D71-6902-4A9D-953C-2A6E6F22FD33}"/>
                </a:ext>
              </a:extLst>
            </p:cNvPr>
            <p:cNvSpPr>
              <a:spLocks/>
            </p:cNvSpPr>
            <p:nvPr/>
          </p:nvSpPr>
          <p:spPr bwMode="auto">
            <a:xfrm>
              <a:off x="7813529" y="4460533"/>
              <a:ext cx="8719" cy="22670"/>
            </a:xfrm>
            <a:custGeom>
              <a:avLst/>
              <a:gdLst>
                <a:gd name="T0" fmla="*/ 0 w 2"/>
                <a:gd name="T1" fmla="*/ 0 h 6"/>
                <a:gd name="T2" fmla="*/ 1 w 2"/>
                <a:gd name="T3" fmla="*/ 4 h 6"/>
                <a:gd name="T4" fmla="*/ 0 w 2"/>
                <a:gd name="T5" fmla="*/ 0 h 6"/>
              </a:gdLst>
              <a:ahLst/>
              <a:cxnLst>
                <a:cxn ang="0">
                  <a:pos x="T0" y="T1"/>
                </a:cxn>
                <a:cxn ang="0">
                  <a:pos x="T2" y="T3"/>
                </a:cxn>
                <a:cxn ang="0">
                  <a:pos x="T4" y="T5"/>
                </a:cxn>
              </a:cxnLst>
              <a:rect l="0" t="0" r="r" b="b"/>
              <a:pathLst>
                <a:path w="2" h="6">
                  <a:moveTo>
                    <a:pt x="0" y="0"/>
                  </a:moveTo>
                  <a:cubicBezTo>
                    <a:pt x="0" y="1"/>
                    <a:pt x="1" y="2"/>
                    <a:pt x="1" y="4"/>
                  </a:cubicBezTo>
                  <a:cubicBezTo>
                    <a:pt x="2" y="5"/>
                    <a:pt x="2" y="6"/>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24" name="Freeform 22">
              <a:extLst>
                <a:ext uri="{FF2B5EF4-FFF2-40B4-BE49-F238E27FC236}">
                  <a16:creationId xmlns:a16="http://schemas.microsoft.com/office/drawing/2014/main" id="{1372FDED-2F01-4F57-85EA-3B3FB340C8F7}"/>
                </a:ext>
              </a:extLst>
            </p:cNvPr>
            <p:cNvSpPr>
              <a:spLocks/>
            </p:cNvSpPr>
            <p:nvPr/>
          </p:nvSpPr>
          <p:spPr bwMode="auto">
            <a:xfrm>
              <a:off x="7836199" y="4512849"/>
              <a:ext cx="8719" cy="64523"/>
            </a:xfrm>
            <a:custGeom>
              <a:avLst/>
              <a:gdLst>
                <a:gd name="T0" fmla="*/ 0 w 2"/>
                <a:gd name="T1" fmla="*/ 9 h 17"/>
                <a:gd name="T2" fmla="*/ 0 w 2"/>
                <a:gd name="T3" fmla="*/ 9 h 17"/>
              </a:gdLst>
              <a:ahLst/>
              <a:cxnLst>
                <a:cxn ang="0">
                  <a:pos x="T0" y="T1"/>
                </a:cxn>
                <a:cxn ang="0">
                  <a:pos x="T2" y="T3"/>
                </a:cxn>
              </a:cxnLst>
              <a:rect l="0" t="0" r="r" b="b"/>
              <a:pathLst>
                <a:path w="2" h="17">
                  <a:moveTo>
                    <a:pt x="0" y="9"/>
                  </a:moveTo>
                  <a:cubicBezTo>
                    <a:pt x="2" y="17"/>
                    <a:pt x="0" y="0"/>
                    <a:pt x="0" y="9"/>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25" name="Freeform 23">
              <a:extLst>
                <a:ext uri="{FF2B5EF4-FFF2-40B4-BE49-F238E27FC236}">
                  <a16:creationId xmlns:a16="http://schemas.microsoft.com/office/drawing/2014/main" id="{58432144-048A-450A-803E-FA1EE070B23F}"/>
                </a:ext>
              </a:extLst>
            </p:cNvPr>
            <p:cNvSpPr>
              <a:spLocks/>
            </p:cNvSpPr>
            <p:nvPr/>
          </p:nvSpPr>
          <p:spPr bwMode="auto">
            <a:xfrm>
              <a:off x="7806554" y="4802326"/>
              <a:ext cx="3488" cy="8720"/>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0" y="0"/>
                    <a:pt x="0" y="1"/>
                    <a:pt x="0" y="2"/>
                  </a:cubicBezTo>
                  <a:cubicBezTo>
                    <a:pt x="0" y="1"/>
                    <a:pt x="0" y="0"/>
                    <a:pt x="1"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35" name="Freeform 33">
              <a:extLst>
                <a:ext uri="{FF2B5EF4-FFF2-40B4-BE49-F238E27FC236}">
                  <a16:creationId xmlns:a16="http://schemas.microsoft.com/office/drawing/2014/main" id="{52D9EEB1-BD4E-41B3-B042-4E5809E81B3A}"/>
                </a:ext>
              </a:extLst>
            </p:cNvPr>
            <p:cNvSpPr>
              <a:spLocks/>
            </p:cNvSpPr>
            <p:nvPr/>
          </p:nvSpPr>
          <p:spPr bwMode="auto">
            <a:xfrm>
              <a:off x="7719362" y="4893006"/>
              <a:ext cx="38364" cy="52315"/>
            </a:xfrm>
            <a:custGeom>
              <a:avLst/>
              <a:gdLst>
                <a:gd name="T0" fmla="*/ 6 w 10"/>
                <a:gd name="T1" fmla="*/ 5 h 14"/>
                <a:gd name="T2" fmla="*/ 6 w 10"/>
                <a:gd name="T3" fmla="*/ 5 h 14"/>
                <a:gd name="T4" fmla="*/ 6 w 10"/>
                <a:gd name="T5" fmla="*/ 5 h 14"/>
              </a:gdLst>
              <a:ahLst/>
              <a:cxnLst>
                <a:cxn ang="0">
                  <a:pos x="T0" y="T1"/>
                </a:cxn>
                <a:cxn ang="0">
                  <a:pos x="T2" y="T3"/>
                </a:cxn>
                <a:cxn ang="0">
                  <a:pos x="T4" y="T5"/>
                </a:cxn>
              </a:cxnLst>
              <a:rect l="0" t="0" r="r" b="b"/>
              <a:pathLst>
                <a:path w="10" h="14">
                  <a:moveTo>
                    <a:pt x="6" y="5"/>
                  </a:moveTo>
                  <a:cubicBezTo>
                    <a:pt x="6" y="5"/>
                    <a:pt x="6" y="5"/>
                    <a:pt x="6" y="5"/>
                  </a:cubicBezTo>
                  <a:cubicBezTo>
                    <a:pt x="0" y="14"/>
                    <a:pt x="10" y="0"/>
                    <a:pt x="6"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36" name="Freeform 34">
              <a:extLst>
                <a:ext uri="{FF2B5EF4-FFF2-40B4-BE49-F238E27FC236}">
                  <a16:creationId xmlns:a16="http://schemas.microsoft.com/office/drawing/2014/main" id="{88427EE0-F14C-4E61-A7F8-954A8A194C6C}"/>
                </a:ext>
              </a:extLst>
            </p:cNvPr>
            <p:cNvSpPr>
              <a:spLocks/>
            </p:cNvSpPr>
            <p:nvPr/>
          </p:nvSpPr>
          <p:spPr bwMode="auto">
            <a:xfrm>
              <a:off x="10016000" y="1053069"/>
              <a:ext cx="26157" cy="19183"/>
            </a:xfrm>
            <a:custGeom>
              <a:avLst/>
              <a:gdLst>
                <a:gd name="T0" fmla="*/ 0 w 7"/>
                <a:gd name="T1" fmla="*/ 5 h 5"/>
                <a:gd name="T2" fmla="*/ 2 w 7"/>
                <a:gd name="T3" fmla="*/ 4 h 5"/>
                <a:gd name="T4" fmla="*/ 0 w 7"/>
                <a:gd name="T5" fmla="*/ 5 h 5"/>
              </a:gdLst>
              <a:ahLst/>
              <a:cxnLst>
                <a:cxn ang="0">
                  <a:pos x="T0" y="T1"/>
                </a:cxn>
                <a:cxn ang="0">
                  <a:pos x="T2" y="T3"/>
                </a:cxn>
                <a:cxn ang="0">
                  <a:pos x="T4" y="T5"/>
                </a:cxn>
              </a:cxnLst>
              <a:rect l="0" t="0" r="r" b="b"/>
              <a:pathLst>
                <a:path w="7" h="5">
                  <a:moveTo>
                    <a:pt x="0" y="5"/>
                  </a:moveTo>
                  <a:cubicBezTo>
                    <a:pt x="1" y="5"/>
                    <a:pt x="2" y="4"/>
                    <a:pt x="2" y="4"/>
                  </a:cubicBezTo>
                  <a:cubicBezTo>
                    <a:pt x="5" y="2"/>
                    <a:pt x="7" y="0"/>
                    <a:pt x="0"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37" name="Freeform 35">
              <a:extLst>
                <a:ext uri="{FF2B5EF4-FFF2-40B4-BE49-F238E27FC236}">
                  <a16:creationId xmlns:a16="http://schemas.microsoft.com/office/drawing/2014/main" id="{6528148B-DF9B-4C38-9A0C-54575B6D12B3}"/>
                </a:ext>
              </a:extLst>
            </p:cNvPr>
            <p:cNvSpPr>
              <a:spLocks/>
            </p:cNvSpPr>
            <p:nvPr/>
          </p:nvSpPr>
          <p:spPr bwMode="auto">
            <a:xfrm>
              <a:off x="10370000" y="958901"/>
              <a:ext cx="74985" cy="6975"/>
            </a:xfrm>
            <a:custGeom>
              <a:avLst/>
              <a:gdLst>
                <a:gd name="T0" fmla="*/ 11 w 20"/>
                <a:gd name="T1" fmla="*/ 1 h 2"/>
                <a:gd name="T2" fmla="*/ 12 w 20"/>
                <a:gd name="T3" fmla="*/ 2 h 2"/>
                <a:gd name="T4" fmla="*/ 11 w 20"/>
                <a:gd name="T5" fmla="*/ 1 h 2"/>
              </a:gdLst>
              <a:ahLst/>
              <a:cxnLst>
                <a:cxn ang="0">
                  <a:pos x="T0" y="T1"/>
                </a:cxn>
                <a:cxn ang="0">
                  <a:pos x="T2" y="T3"/>
                </a:cxn>
                <a:cxn ang="0">
                  <a:pos x="T4" y="T5"/>
                </a:cxn>
              </a:cxnLst>
              <a:rect l="0" t="0" r="r" b="b"/>
              <a:pathLst>
                <a:path w="20" h="2">
                  <a:moveTo>
                    <a:pt x="11" y="1"/>
                  </a:moveTo>
                  <a:cubicBezTo>
                    <a:pt x="11" y="2"/>
                    <a:pt x="11" y="2"/>
                    <a:pt x="12" y="2"/>
                  </a:cubicBezTo>
                  <a:cubicBezTo>
                    <a:pt x="20" y="2"/>
                    <a:pt x="0" y="0"/>
                    <a:pt x="11"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38" name="Freeform 36">
              <a:extLst>
                <a:ext uri="{FF2B5EF4-FFF2-40B4-BE49-F238E27FC236}">
                  <a16:creationId xmlns:a16="http://schemas.microsoft.com/office/drawing/2014/main" id="{49D596B3-03BA-4C41-A266-B29CFD5867EC}"/>
                </a:ext>
              </a:extLst>
            </p:cNvPr>
            <p:cNvSpPr>
              <a:spLocks/>
            </p:cNvSpPr>
            <p:nvPr/>
          </p:nvSpPr>
          <p:spPr bwMode="auto">
            <a:xfrm>
              <a:off x="10122374" y="997266"/>
              <a:ext cx="22669" cy="10463"/>
            </a:xfrm>
            <a:custGeom>
              <a:avLst/>
              <a:gdLst>
                <a:gd name="T0" fmla="*/ 1 w 6"/>
                <a:gd name="T1" fmla="*/ 3 h 3"/>
                <a:gd name="T2" fmla="*/ 6 w 6"/>
                <a:gd name="T3" fmla="*/ 0 h 3"/>
                <a:gd name="T4" fmla="*/ 1 w 6"/>
                <a:gd name="T5" fmla="*/ 3 h 3"/>
              </a:gdLst>
              <a:ahLst/>
              <a:cxnLst>
                <a:cxn ang="0">
                  <a:pos x="T0" y="T1"/>
                </a:cxn>
                <a:cxn ang="0">
                  <a:pos x="T2" y="T3"/>
                </a:cxn>
                <a:cxn ang="0">
                  <a:pos x="T4" y="T5"/>
                </a:cxn>
              </a:cxnLst>
              <a:rect l="0" t="0" r="r" b="b"/>
              <a:pathLst>
                <a:path w="6" h="3">
                  <a:moveTo>
                    <a:pt x="1" y="3"/>
                  </a:moveTo>
                  <a:cubicBezTo>
                    <a:pt x="3" y="2"/>
                    <a:pt x="4" y="1"/>
                    <a:pt x="6" y="0"/>
                  </a:cubicBezTo>
                  <a:cubicBezTo>
                    <a:pt x="0" y="3"/>
                    <a:pt x="0" y="3"/>
                    <a:pt x="1" y="3"/>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39" name="Freeform 37">
              <a:extLst>
                <a:ext uri="{FF2B5EF4-FFF2-40B4-BE49-F238E27FC236}">
                  <a16:creationId xmlns:a16="http://schemas.microsoft.com/office/drawing/2014/main" id="{FFC03970-BACB-40BF-9052-9FD14CA1F8DA}"/>
                </a:ext>
              </a:extLst>
            </p:cNvPr>
            <p:cNvSpPr>
              <a:spLocks/>
            </p:cNvSpPr>
            <p:nvPr/>
          </p:nvSpPr>
          <p:spPr bwMode="auto">
            <a:xfrm>
              <a:off x="10539152" y="997266"/>
              <a:ext cx="22669" cy="10463"/>
            </a:xfrm>
            <a:custGeom>
              <a:avLst/>
              <a:gdLst>
                <a:gd name="T0" fmla="*/ 2 w 6"/>
                <a:gd name="T1" fmla="*/ 1 h 3"/>
                <a:gd name="T2" fmla="*/ 6 w 6"/>
                <a:gd name="T3" fmla="*/ 3 h 3"/>
                <a:gd name="T4" fmla="*/ 2 w 6"/>
                <a:gd name="T5" fmla="*/ 1 h 3"/>
              </a:gdLst>
              <a:ahLst/>
              <a:cxnLst>
                <a:cxn ang="0">
                  <a:pos x="T0" y="T1"/>
                </a:cxn>
                <a:cxn ang="0">
                  <a:pos x="T2" y="T3"/>
                </a:cxn>
                <a:cxn ang="0">
                  <a:pos x="T4" y="T5"/>
                </a:cxn>
              </a:cxnLst>
              <a:rect l="0" t="0" r="r" b="b"/>
              <a:pathLst>
                <a:path w="6" h="3">
                  <a:moveTo>
                    <a:pt x="2" y="1"/>
                  </a:moveTo>
                  <a:cubicBezTo>
                    <a:pt x="3" y="1"/>
                    <a:pt x="5" y="2"/>
                    <a:pt x="6" y="3"/>
                  </a:cubicBezTo>
                  <a:cubicBezTo>
                    <a:pt x="1" y="0"/>
                    <a:pt x="0" y="0"/>
                    <a:pt x="2"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40" name="Freeform 38">
              <a:extLst>
                <a:ext uri="{FF2B5EF4-FFF2-40B4-BE49-F238E27FC236}">
                  <a16:creationId xmlns:a16="http://schemas.microsoft.com/office/drawing/2014/main" id="{692F95B4-8153-436D-8D8F-6AD775E57C8C}"/>
                </a:ext>
              </a:extLst>
            </p:cNvPr>
            <p:cNvSpPr>
              <a:spLocks/>
            </p:cNvSpPr>
            <p:nvPr/>
          </p:nvSpPr>
          <p:spPr bwMode="auto">
            <a:xfrm>
              <a:off x="10265369" y="962389"/>
              <a:ext cx="22669" cy="3488"/>
            </a:xfrm>
            <a:custGeom>
              <a:avLst/>
              <a:gdLst>
                <a:gd name="T0" fmla="*/ 0 w 6"/>
                <a:gd name="T1" fmla="*/ 1 h 1"/>
                <a:gd name="T2" fmla="*/ 5 w 6"/>
                <a:gd name="T3" fmla="*/ 0 h 1"/>
                <a:gd name="T4" fmla="*/ 0 w 6"/>
                <a:gd name="T5" fmla="*/ 1 h 1"/>
              </a:gdLst>
              <a:ahLst/>
              <a:cxnLst>
                <a:cxn ang="0">
                  <a:pos x="T0" y="T1"/>
                </a:cxn>
                <a:cxn ang="0">
                  <a:pos x="T2" y="T3"/>
                </a:cxn>
                <a:cxn ang="0">
                  <a:pos x="T4" y="T5"/>
                </a:cxn>
              </a:cxnLst>
              <a:rect l="0" t="0" r="r" b="b"/>
              <a:pathLst>
                <a:path w="6" h="1">
                  <a:moveTo>
                    <a:pt x="0" y="1"/>
                  </a:moveTo>
                  <a:cubicBezTo>
                    <a:pt x="2" y="1"/>
                    <a:pt x="3" y="1"/>
                    <a:pt x="5" y="0"/>
                  </a:cubicBezTo>
                  <a:cubicBezTo>
                    <a:pt x="6" y="0"/>
                    <a:pt x="5" y="0"/>
                    <a:pt x="0"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41" name="Freeform 39">
              <a:extLst>
                <a:ext uri="{FF2B5EF4-FFF2-40B4-BE49-F238E27FC236}">
                  <a16:creationId xmlns:a16="http://schemas.microsoft.com/office/drawing/2014/main" id="{D1A77FB8-25C9-4F7B-9996-111FFA036013}"/>
                </a:ext>
              </a:extLst>
            </p:cNvPr>
            <p:cNvSpPr>
              <a:spLocks/>
            </p:cNvSpPr>
            <p:nvPr/>
          </p:nvSpPr>
          <p:spPr bwMode="auto">
            <a:xfrm>
              <a:off x="10860018" y="1300694"/>
              <a:ext cx="26157" cy="57547"/>
            </a:xfrm>
            <a:custGeom>
              <a:avLst/>
              <a:gdLst>
                <a:gd name="T0" fmla="*/ 3 w 7"/>
                <a:gd name="T1" fmla="*/ 6 h 15"/>
                <a:gd name="T2" fmla="*/ 3 w 7"/>
                <a:gd name="T3" fmla="*/ 6 h 15"/>
              </a:gdLst>
              <a:ahLst/>
              <a:cxnLst>
                <a:cxn ang="0">
                  <a:pos x="T0" y="T1"/>
                </a:cxn>
                <a:cxn ang="0">
                  <a:pos x="T2" y="T3"/>
                </a:cxn>
              </a:cxnLst>
              <a:rect l="0" t="0" r="r" b="b"/>
              <a:pathLst>
                <a:path w="7" h="15">
                  <a:moveTo>
                    <a:pt x="3" y="6"/>
                  </a:moveTo>
                  <a:cubicBezTo>
                    <a:pt x="7" y="15"/>
                    <a:pt x="0" y="0"/>
                    <a:pt x="3" y="6"/>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43" name="Freeform 41">
              <a:extLst>
                <a:ext uri="{FF2B5EF4-FFF2-40B4-BE49-F238E27FC236}">
                  <a16:creationId xmlns:a16="http://schemas.microsoft.com/office/drawing/2014/main" id="{BF29A200-3C94-4CAC-BE55-E3F6F127942F}"/>
                </a:ext>
              </a:extLst>
            </p:cNvPr>
            <p:cNvSpPr>
              <a:spLocks/>
            </p:cNvSpPr>
            <p:nvPr/>
          </p:nvSpPr>
          <p:spPr bwMode="auto">
            <a:xfrm>
              <a:off x="10785034" y="1180370"/>
              <a:ext cx="6975" cy="8720"/>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1" y="1"/>
                    <a:pt x="2" y="2"/>
                  </a:cubicBezTo>
                  <a:cubicBezTo>
                    <a:pt x="1" y="1"/>
                    <a:pt x="0" y="0"/>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44" name="Freeform 42">
              <a:extLst>
                <a:ext uri="{FF2B5EF4-FFF2-40B4-BE49-F238E27FC236}">
                  <a16:creationId xmlns:a16="http://schemas.microsoft.com/office/drawing/2014/main" id="{2576D055-45BB-489E-A874-382387F9C3CC}"/>
                </a:ext>
              </a:extLst>
            </p:cNvPr>
            <p:cNvSpPr>
              <a:spLocks/>
            </p:cNvSpPr>
            <p:nvPr/>
          </p:nvSpPr>
          <p:spPr bwMode="auto">
            <a:xfrm>
              <a:off x="10668196" y="1063532"/>
              <a:ext cx="26157" cy="19183"/>
            </a:xfrm>
            <a:custGeom>
              <a:avLst/>
              <a:gdLst>
                <a:gd name="T0" fmla="*/ 3 w 7"/>
                <a:gd name="T1" fmla="*/ 2 h 5"/>
                <a:gd name="T2" fmla="*/ 3 w 7"/>
                <a:gd name="T3" fmla="*/ 2 h 5"/>
              </a:gdLst>
              <a:ahLst/>
              <a:cxnLst>
                <a:cxn ang="0">
                  <a:pos x="T0" y="T1"/>
                </a:cxn>
                <a:cxn ang="0">
                  <a:pos x="T2" y="T3"/>
                </a:cxn>
              </a:cxnLst>
              <a:rect l="0" t="0" r="r" b="b"/>
              <a:pathLst>
                <a:path w="7" h="5">
                  <a:moveTo>
                    <a:pt x="3" y="2"/>
                  </a:moveTo>
                  <a:cubicBezTo>
                    <a:pt x="7" y="5"/>
                    <a:pt x="0" y="0"/>
                    <a:pt x="3" y="2"/>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45" name="Freeform 43">
              <a:extLst>
                <a:ext uri="{FF2B5EF4-FFF2-40B4-BE49-F238E27FC236}">
                  <a16:creationId xmlns:a16="http://schemas.microsoft.com/office/drawing/2014/main" id="{5D32B454-6BEC-425B-B261-4ED985D161B5}"/>
                </a:ext>
              </a:extLst>
            </p:cNvPr>
            <p:cNvSpPr>
              <a:spLocks/>
            </p:cNvSpPr>
            <p:nvPr/>
          </p:nvSpPr>
          <p:spPr bwMode="auto">
            <a:xfrm>
              <a:off x="4979788" y="6143340"/>
              <a:ext cx="6975" cy="3488"/>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0" y="1"/>
                    <a:pt x="1" y="1"/>
                    <a:pt x="2" y="0"/>
                  </a:cubicBezTo>
                  <a:cubicBezTo>
                    <a:pt x="1" y="1"/>
                    <a:pt x="1" y="1"/>
                    <a:pt x="0"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48" name="Freeform 46">
              <a:extLst>
                <a:ext uri="{FF2B5EF4-FFF2-40B4-BE49-F238E27FC236}">
                  <a16:creationId xmlns:a16="http://schemas.microsoft.com/office/drawing/2014/main" id="{77FA2F4B-8DA2-4EC2-B276-FEC43D89737C}"/>
                </a:ext>
              </a:extLst>
            </p:cNvPr>
            <p:cNvSpPr>
              <a:spLocks/>
            </p:cNvSpPr>
            <p:nvPr/>
          </p:nvSpPr>
          <p:spPr bwMode="auto">
            <a:xfrm>
              <a:off x="9925320" y="1147236"/>
              <a:ext cx="15694" cy="19183"/>
            </a:xfrm>
            <a:custGeom>
              <a:avLst/>
              <a:gdLst>
                <a:gd name="T0" fmla="*/ 0 w 4"/>
                <a:gd name="T1" fmla="*/ 5 h 5"/>
                <a:gd name="T2" fmla="*/ 2 w 4"/>
                <a:gd name="T3" fmla="*/ 3 h 5"/>
                <a:gd name="T4" fmla="*/ 0 w 4"/>
                <a:gd name="T5" fmla="*/ 5 h 5"/>
              </a:gdLst>
              <a:ahLst/>
              <a:cxnLst>
                <a:cxn ang="0">
                  <a:pos x="T0" y="T1"/>
                </a:cxn>
                <a:cxn ang="0">
                  <a:pos x="T2" y="T3"/>
                </a:cxn>
                <a:cxn ang="0">
                  <a:pos x="T4" y="T5"/>
                </a:cxn>
              </a:cxnLst>
              <a:rect l="0" t="0" r="r" b="b"/>
              <a:pathLst>
                <a:path w="4" h="5">
                  <a:moveTo>
                    <a:pt x="0" y="5"/>
                  </a:moveTo>
                  <a:cubicBezTo>
                    <a:pt x="1" y="5"/>
                    <a:pt x="1" y="4"/>
                    <a:pt x="2" y="3"/>
                  </a:cubicBezTo>
                  <a:cubicBezTo>
                    <a:pt x="4" y="1"/>
                    <a:pt x="4" y="0"/>
                    <a:pt x="0"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50" name="Freeform 48">
              <a:extLst>
                <a:ext uri="{FF2B5EF4-FFF2-40B4-BE49-F238E27FC236}">
                  <a16:creationId xmlns:a16="http://schemas.microsoft.com/office/drawing/2014/main" id="{562CBDCE-1918-4CC5-AE1C-76B018F38326}"/>
                </a:ext>
              </a:extLst>
            </p:cNvPr>
            <p:cNvSpPr>
              <a:spLocks/>
            </p:cNvSpPr>
            <p:nvPr/>
          </p:nvSpPr>
          <p:spPr bwMode="auto">
            <a:xfrm>
              <a:off x="5107089" y="6063123"/>
              <a:ext cx="15694" cy="8720"/>
            </a:xfrm>
            <a:custGeom>
              <a:avLst/>
              <a:gdLst>
                <a:gd name="T0" fmla="*/ 4 w 4"/>
                <a:gd name="T1" fmla="*/ 0 h 2"/>
                <a:gd name="T2" fmla="*/ 1 w 4"/>
                <a:gd name="T3" fmla="*/ 2 h 2"/>
                <a:gd name="T4" fmla="*/ 4 w 4"/>
                <a:gd name="T5" fmla="*/ 0 h 2"/>
              </a:gdLst>
              <a:ahLst/>
              <a:cxnLst>
                <a:cxn ang="0">
                  <a:pos x="T0" y="T1"/>
                </a:cxn>
                <a:cxn ang="0">
                  <a:pos x="T2" y="T3"/>
                </a:cxn>
                <a:cxn ang="0">
                  <a:pos x="T4" y="T5"/>
                </a:cxn>
              </a:cxnLst>
              <a:rect l="0" t="0" r="r" b="b"/>
              <a:pathLst>
                <a:path w="4" h="2">
                  <a:moveTo>
                    <a:pt x="4" y="0"/>
                  </a:moveTo>
                  <a:cubicBezTo>
                    <a:pt x="3" y="1"/>
                    <a:pt x="2" y="1"/>
                    <a:pt x="1" y="2"/>
                  </a:cubicBezTo>
                  <a:cubicBezTo>
                    <a:pt x="0" y="2"/>
                    <a:pt x="1" y="2"/>
                    <a:pt x="4"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51" name="Freeform 49">
              <a:extLst>
                <a:ext uri="{FF2B5EF4-FFF2-40B4-BE49-F238E27FC236}">
                  <a16:creationId xmlns:a16="http://schemas.microsoft.com/office/drawing/2014/main" id="{A9F09E65-5CB3-4A0F-BCC9-188BE1D6ADA5}"/>
                </a:ext>
              </a:extLst>
            </p:cNvPr>
            <p:cNvSpPr>
              <a:spLocks/>
            </p:cNvSpPr>
            <p:nvPr/>
          </p:nvSpPr>
          <p:spPr bwMode="auto">
            <a:xfrm>
              <a:off x="9804995" y="1471591"/>
              <a:ext cx="3488" cy="13951"/>
            </a:xfrm>
            <a:custGeom>
              <a:avLst/>
              <a:gdLst>
                <a:gd name="T0" fmla="*/ 0 w 1"/>
                <a:gd name="T1" fmla="*/ 4 h 4"/>
                <a:gd name="T2" fmla="*/ 1 w 1"/>
                <a:gd name="T3" fmla="*/ 1 h 4"/>
                <a:gd name="T4" fmla="*/ 0 w 1"/>
                <a:gd name="T5" fmla="*/ 4 h 4"/>
              </a:gdLst>
              <a:ahLst/>
              <a:cxnLst>
                <a:cxn ang="0">
                  <a:pos x="T0" y="T1"/>
                </a:cxn>
                <a:cxn ang="0">
                  <a:pos x="T2" y="T3"/>
                </a:cxn>
                <a:cxn ang="0">
                  <a:pos x="T4" y="T5"/>
                </a:cxn>
              </a:cxnLst>
              <a:rect l="0" t="0" r="r" b="b"/>
              <a:pathLst>
                <a:path w="1" h="4">
                  <a:moveTo>
                    <a:pt x="0" y="4"/>
                  </a:moveTo>
                  <a:cubicBezTo>
                    <a:pt x="0" y="3"/>
                    <a:pt x="0" y="2"/>
                    <a:pt x="1" y="1"/>
                  </a:cubicBezTo>
                  <a:cubicBezTo>
                    <a:pt x="1" y="0"/>
                    <a:pt x="1" y="0"/>
                    <a:pt x="0" y="4"/>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52" name="Freeform 50">
              <a:extLst>
                <a:ext uri="{FF2B5EF4-FFF2-40B4-BE49-F238E27FC236}">
                  <a16:creationId xmlns:a16="http://schemas.microsoft.com/office/drawing/2014/main" id="{32AC4B37-381D-4B35-9544-F1246B1C2BCD}"/>
                </a:ext>
              </a:extLst>
            </p:cNvPr>
            <p:cNvSpPr>
              <a:spLocks/>
            </p:cNvSpPr>
            <p:nvPr/>
          </p:nvSpPr>
          <p:spPr bwMode="auto">
            <a:xfrm>
              <a:off x="9846848" y="1251867"/>
              <a:ext cx="22669" cy="61035"/>
            </a:xfrm>
            <a:custGeom>
              <a:avLst/>
              <a:gdLst>
                <a:gd name="T0" fmla="*/ 3 w 6"/>
                <a:gd name="T1" fmla="*/ 10 h 16"/>
                <a:gd name="T2" fmla="*/ 3 w 6"/>
                <a:gd name="T3" fmla="*/ 10 h 16"/>
              </a:gdLst>
              <a:ahLst/>
              <a:cxnLst>
                <a:cxn ang="0">
                  <a:pos x="T0" y="T1"/>
                </a:cxn>
                <a:cxn ang="0">
                  <a:pos x="T2" y="T3"/>
                </a:cxn>
              </a:cxnLst>
              <a:rect l="0" t="0" r="r" b="b"/>
              <a:pathLst>
                <a:path w="6" h="16">
                  <a:moveTo>
                    <a:pt x="3" y="10"/>
                  </a:moveTo>
                  <a:cubicBezTo>
                    <a:pt x="6" y="0"/>
                    <a:pt x="0" y="16"/>
                    <a:pt x="3" y="1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53" name="Freeform 51">
              <a:extLst>
                <a:ext uri="{FF2B5EF4-FFF2-40B4-BE49-F238E27FC236}">
                  <a16:creationId xmlns:a16="http://schemas.microsoft.com/office/drawing/2014/main" id="{451FF02E-B267-4B4B-8AAE-71192928BB3A}"/>
                </a:ext>
              </a:extLst>
            </p:cNvPr>
            <p:cNvSpPr>
              <a:spLocks/>
            </p:cNvSpPr>
            <p:nvPr/>
          </p:nvSpPr>
          <p:spPr bwMode="auto">
            <a:xfrm>
              <a:off x="7438603" y="3726377"/>
              <a:ext cx="13951" cy="6975"/>
            </a:xfrm>
            <a:custGeom>
              <a:avLst/>
              <a:gdLst>
                <a:gd name="T0" fmla="*/ 1 w 4"/>
                <a:gd name="T1" fmla="*/ 0 h 2"/>
                <a:gd name="T2" fmla="*/ 0 w 4"/>
                <a:gd name="T3" fmla="*/ 0 h 2"/>
                <a:gd name="T4" fmla="*/ 1 w 4"/>
                <a:gd name="T5" fmla="*/ 0 h 2"/>
              </a:gdLst>
              <a:ahLst/>
              <a:cxnLst>
                <a:cxn ang="0">
                  <a:pos x="T0" y="T1"/>
                </a:cxn>
                <a:cxn ang="0">
                  <a:pos x="T2" y="T3"/>
                </a:cxn>
                <a:cxn ang="0">
                  <a:pos x="T4" y="T5"/>
                </a:cxn>
              </a:cxnLst>
              <a:rect l="0" t="0" r="r" b="b"/>
              <a:pathLst>
                <a:path w="4" h="2">
                  <a:moveTo>
                    <a:pt x="1" y="0"/>
                  </a:moveTo>
                  <a:cubicBezTo>
                    <a:pt x="1" y="0"/>
                    <a:pt x="0" y="0"/>
                    <a:pt x="0" y="0"/>
                  </a:cubicBezTo>
                  <a:cubicBezTo>
                    <a:pt x="4" y="2"/>
                    <a:pt x="4" y="2"/>
                    <a:pt x="1"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54" name="Freeform 52">
              <a:extLst>
                <a:ext uri="{FF2B5EF4-FFF2-40B4-BE49-F238E27FC236}">
                  <a16:creationId xmlns:a16="http://schemas.microsoft.com/office/drawing/2014/main" id="{47FA910B-B9B9-4EFA-AFE0-F4E454F37A9D}"/>
                </a:ext>
              </a:extLst>
            </p:cNvPr>
            <p:cNvSpPr>
              <a:spLocks/>
            </p:cNvSpPr>
            <p:nvPr/>
          </p:nvSpPr>
          <p:spPr bwMode="auto">
            <a:xfrm>
              <a:off x="8352376" y="2755057"/>
              <a:ext cx="6975" cy="6975"/>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0"/>
                    <a:pt x="0" y="0"/>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55" name="Freeform 53">
              <a:extLst>
                <a:ext uri="{FF2B5EF4-FFF2-40B4-BE49-F238E27FC236}">
                  <a16:creationId xmlns:a16="http://schemas.microsoft.com/office/drawing/2014/main" id="{E836B1B5-B94C-4965-BECF-69A26C1CBAFA}"/>
                </a:ext>
              </a:extLst>
            </p:cNvPr>
            <p:cNvSpPr>
              <a:spLocks/>
            </p:cNvSpPr>
            <p:nvPr/>
          </p:nvSpPr>
          <p:spPr bwMode="auto">
            <a:xfrm>
              <a:off x="4580449" y="6377015"/>
              <a:ext cx="90680" cy="33134"/>
            </a:xfrm>
            <a:custGeom>
              <a:avLst/>
              <a:gdLst>
                <a:gd name="T0" fmla="*/ 0 w 24"/>
                <a:gd name="T1" fmla="*/ 9 h 9"/>
                <a:gd name="T2" fmla="*/ 0 w 24"/>
                <a:gd name="T3" fmla="*/ 1 h 9"/>
                <a:gd name="T4" fmla="*/ 24 w 24"/>
                <a:gd name="T5" fmla="*/ 0 h 9"/>
                <a:gd name="T6" fmla="*/ 24 w 24"/>
                <a:gd name="T7" fmla="*/ 8 h 9"/>
                <a:gd name="T8" fmla="*/ 0 w 24"/>
                <a:gd name="T9" fmla="*/ 9 h 9"/>
              </a:gdLst>
              <a:ahLst/>
              <a:cxnLst>
                <a:cxn ang="0">
                  <a:pos x="T0" y="T1"/>
                </a:cxn>
                <a:cxn ang="0">
                  <a:pos x="T2" y="T3"/>
                </a:cxn>
                <a:cxn ang="0">
                  <a:pos x="T4" y="T5"/>
                </a:cxn>
                <a:cxn ang="0">
                  <a:pos x="T6" y="T7"/>
                </a:cxn>
                <a:cxn ang="0">
                  <a:pos x="T8" y="T9"/>
                </a:cxn>
              </a:cxnLst>
              <a:rect l="0" t="0" r="r" b="b"/>
              <a:pathLst>
                <a:path w="24" h="9">
                  <a:moveTo>
                    <a:pt x="0" y="9"/>
                  </a:moveTo>
                  <a:cubicBezTo>
                    <a:pt x="0" y="1"/>
                    <a:pt x="0" y="1"/>
                    <a:pt x="0" y="1"/>
                  </a:cubicBezTo>
                  <a:cubicBezTo>
                    <a:pt x="8" y="1"/>
                    <a:pt x="16" y="1"/>
                    <a:pt x="24" y="0"/>
                  </a:cubicBezTo>
                  <a:cubicBezTo>
                    <a:pt x="24" y="8"/>
                    <a:pt x="24" y="8"/>
                    <a:pt x="24" y="8"/>
                  </a:cubicBezTo>
                  <a:cubicBezTo>
                    <a:pt x="16" y="9"/>
                    <a:pt x="8" y="9"/>
                    <a:pt x="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56" name="Freeform 54">
              <a:extLst>
                <a:ext uri="{FF2B5EF4-FFF2-40B4-BE49-F238E27FC236}">
                  <a16:creationId xmlns:a16="http://schemas.microsoft.com/office/drawing/2014/main" id="{AF23CFAF-2C88-46AE-9650-DD2FDBAA2F7A}"/>
                </a:ext>
              </a:extLst>
            </p:cNvPr>
            <p:cNvSpPr>
              <a:spLocks noEditPoints="1"/>
            </p:cNvSpPr>
            <p:nvPr/>
          </p:nvSpPr>
          <p:spPr bwMode="auto">
            <a:xfrm>
              <a:off x="4847256" y="767079"/>
              <a:ext cx="7341569" cy="5616911"/>
            </a:xfrm>
            <a:custGeom>
              <a:avLst/>
              <a:gdLst>
                <a:gd name="T0" fmla="*/ 1 w 1950"/>
                <a:gd name="T1" fmla="*/ 1492 h 1492"/>
                <a:gd name="T2" fmla="*/ 92 w 1950"/>
                <a:gd name="T3" fmla="*/ 1457 h 1492"/>
                <a:gd name="T4" fmla="*/ 156 w 1950"/>
                <a:gd name="T5" fmla="*/ 1385 h 1492"/>
                <a:gd name="T6" fmla="*/ 184 w 1950"/>
                <a:gd name="T7" fmla="*/ 1293 h 1492"/>
                <a:gd name="T8" fmla="*/ 689 w 1950"/>
                <a:gd name="T9" fmla="*/ 1203 h 1492"/>
                <a:gd name="T10" fmla="*/ 640 w 1950"/>
                <a:gd name="T11" fmla="*/ 1200 h 1492"/>
                <a:gd name="T12" fmla="*/ 184 w 1950"/>
                <a:gd name="T13" fmla="*/ 1155 h 1492"/>
                <a:gd name="T14" fmla="*/ 806 w 1950"/>
                <a:gd name="T15" fmla="*/ 1126 h 1492"/>
                <a:gd name="T16" fmla="*/ 529 w 1950"/>
                <a:gd name="T17" fmla="*/ 1112 h 1492"/>
                <a:gd name="T18" fmla="*/ 195 w 1950"/>
                <a:gd name="T19" fmla="*/ 1053 h 1492"/>
                <a:gd name="T20" fmla="*/ 836 w 1950"/>
                <a:gd name="T21" fmla="*/ 1061 h 1492"/>
                <a:gd name="T22" fmla="*/ 497 w 1950"/>
                <a:gd name="T23" fmla="*/ 1076 h 1492"/>
                <a:gd name="T24" fmla="*/ 504 w 1950"/>
                <a:gd name="T25" fmla="*/ 1072 h 1492"/>
                <a:gd name="T26" fmla="*/ 260 w 1950"/>
                <a:gd name="T27" fmla="*/ 981 h 1492"/>
                <a:gd name="T28" fmla="*/ 399 w 1950"/>
                <a:gd name="T29" fmla="*/ 978 h 1492"/>
                <a:gd name="T30" fmla="*/ 822 w 1950"/>
                <a:gd name="T31" fmla="*/ 950 h 1492"/>
                <a:gd name="T32" fmla="*/ 305 w 1950"/>
                <a:gd name="T33" fmla="*/ 962 h 1492"/>
                <a:gd name="T34" fmla="*/ 753 w 1950"/>
                <a:gd name="T35" fmla="*/ 887 h 1492"/>
                <a:gd name="T36" fmla="*/ 672 w 1950"/>
                <a:gd name="T37" fmla="*/ 835 h 1492"/>
                <a:gd name="T38" fmla="*/ 602 w 1950"/>
                <a:gd name="T39" fmla="*/ 768 h 1492"/>
                <a:gd name="T40" fmla="*/ 1725 w 1950"/>
                <a:gd name="T41" fmla="*/ 756 h 1492"/>
                <a:gd name="T42" fmla="*/ 1821 w 1950"/>
                <a:gd name="T43" fmla="*/ 753 h 1492"/>
                <a:gd name="T44" fmla="*/ 1638 w 1950"/>
                <a:gd name="T45" fmla="*/ 713 h 1492"/>
                <a:gd name="T46" fmla="*/ 1908 w 1950"/>
                <a:gd name="T47" fmla="*/ 721 h 1492"/>
                <a:gd name="T48" fmla="*/ 570 w 1950"/>
                <a:gd name="T49" fmla="*/ 713 h 1492"/>
                <a:gd name="T50" fmla="*/ 576 w 1950"/>
                <a:gd name="T51" fmla="*/ 727 h 1492"/>
                <a:gd name="T52" fmla="*/ 1204 w 1950"/>
                <a:gd name="T53" fmla="*/ 713 h 1492"/>
                <a:gd name="T54" fmla="*/ 1253 w 1950"/>
                <a:gd name="T55" fmla="*/ 708 h 1492"/>
                <a:gd name="T56" fmla="*/ 1113 w 1950"/>
                <a:gd name="T57" fmla="*/ 679 h 1492"/>
                <a:gd name="T58" fmla="*/ 1605 w 1950"/>
                <a:gd name="T59" fmla="*/ 677 h 1492"/>
                <a:gd name="T60" fmla="*/ 1332 w 1950"/>
                <a:gd name="T61" fmla="*/ 653 h 1492"/>
                <a:gd name="T62" fmla="*/ 559 w 1950"/>
                <a:gd name="T63" fmla="*/ 623 h 1492"/>
                <a:gd name="T64" fmla="*/ 1021 w 1950"/>
                <a:gd name="T65" fmla="*/ 569 h 1492"/>
                <a:gd name="T66" fmla="*/ 1577 w 1950"/>
                <a:gd name="T67" fmla="*/ 538 h 1492"/>
                <a:gd name="T68" fmla="*/ 1372 w 1950"/>
                <a:gd name="T69" fmla="*/ 565 h 1492"/>
                <a:gd name="T70" fmla="*/ 1373 w 1950"/>
                <a:gd name="T71" fmla="*/ 546 h 1492"/>
                <a:gd name="T72" fmla="*/ 599 w 1950"/>
                <a:gd name="T73" fmla="*/ 500 h 1492"/>
                <a:gd name="T74" fmla="*/ 996 w 1950"/>
                <a:gd name="T75" fmla="*/ 528 h 1492"/>
                <a:gd name="T76" fmla="*/ 1614 w 1950"/>
                <a:gd name="T77" fmla="*/ 449 h 1492"/>
                <a:gd name="T78" fmla="*/ 1358 w 1950"/>
                <a:gd name="T79" fmla="*/ 469 h 1492"/>
                <a:gd name="T80" fmla="*/ 667 w 1950"/>
                <a:gd name="T81" fmla="*/ 436 h 1492"/>
                <a:gd name="T82" fmla="*/ 934 w 1950"/>
                <a:gd name="T83" fmla="*/ 453 h 1492"/>
                <a:gd name="T84" fmla="*/ 756 w 1950"/>
                <a:gd name="T85" fmla="*/ 405 h 1492"/>
                <a:gd name="T86" fmla="*/ 851 w 1950"/>
                <a:gd name="T87" fmla="*/ 404 h 1492"/>
                <a:gd name="T88" fmla="*/ 1648 w 1950"/>
                <a:gd name="T89" fmla="*/ 359 h 1492"/>
                <a:gd name="T90" fmla="*/ 1319 w 1950"/>
                <a:gd name="T91" fmla="*/ 381 h 1492"/>
                <a:gd name="T92" fmla="*/ 1669 w 1950"/>
                <a:gd name="T93" fmla="*/ 264 h 1492"/>
                <a:gd name="T94" fmla="*/ 1276 w 1950"/>
                <a:gd name="T95" fmla="*/ 246 h 1492"/>
                <a:gd name="T96" fmla="*/ 1656 w 1950"/>
                <a:gd name="T97" fmla="*/ 180 h 1492"/>
                <a:gd name="T98" fmla="*/ 1661 w 1950"/>
                <a:gd name="T99" fmla="*/ 216 h 1492"/>
                <a:gd name="T100" fmla="*/ 1276 w 1950"/>
                <a:gd name="T101" fmla="*/ 199 h 1492"/>
                <a:gd name="T102" fmla="*/ 1638 w 1950"/>
                <a:gd name="T103" fmla="*/ 125 h 1492"/>
                <a:gd name="T104" fmla="*/ 1300 w 1950"/>
                <a:gd name="T105" fmla="*/ 108 h 1492"/>
                <a:gd name="T106" fmla="*/ 1581 w 1950"/>
                <a:gd name="T107" fmla="*/ 51 h 1492"/>
                <a:gd name="T108" fmla="*/ 1362 w 1950"/>
                <a:gd name="T109" fmla="*/ 39 h 1492"/>
                <a:gd name="T110" fmla="*/ 1497 w 1950"/>
                <a:gd name="T111" fmla="*/ 12 h 1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0" h="1492">
                  <a:moveTo>
                    <a:pt x="1" y="1492"/>
                  </a:moveTo>
                  <a:cubicBezTo>
                    <a:pt x="0" y="1485"/>
                    <a:pt x="0" y="1485"/>
                    <a:pt x="0" y="1485"/>
                  </a:cubicBezTo>
                  <a:cubicBezTo>
                    <a:pt x="16" y="1482"/>
                    <a:pt x="31" y="1477"/>
                    <a:pt x="45" y="1472"/>
                  </a:cubicBezTo>
                  <a:cubicBezTo>
                    <a:pt x="48" y="1479"/>
                    <a:pt x="48" y="1479"/>
                    <a:pt x="48" y="1479"/>
                  </a:cubicBezTo>
                  <a:cubicBezTo>
                    <a:pt x="34" y="1485"/>
                    <a:pt x="18" y="1489"/>
                    <a:pt x="1" y="1492"/>
                  </a:cubicBezTo>
                  <a:close/>
                  <a:moveTo>
                    <a:pt x="92" y="1457"/>
                  </a:moveTo>
                  <a:cubicBezTo>
                    <a:pt x="87" y="1451"/>
                    <a:pt x="87" y="1451"/>
                    <a:pt x="87" y="1451"/>
                  </a:cubicBezTo>
                  <a:cubicBezTo>
                    <a:pt x="100" y="1442"/>
                    <a:pt x="112" y="1432"/>
                    <a:pt x="123" y="1420"/>
                  </a:cubicBezTo>
                  <a:cubicBezTo>
                    <a:pt x="129" y="1425"/>
                    <a:pt x="129" y="1425"/>
                    <a:pt x="129" y="1425"/>
                  </a:cubicBezTo>
                  <a:cubicBezTo>
                    <a:pt x="118" y="1438"/>
                    <a:pt x="105" y="1448"/>
                    <a:pt x="92" y="1457"/>
                  </a:cubicBezTo>
                  <a:close/>
                  <a:moveTo>
                    <a:pt x="156" y="1385"/>
                  </a:moveTo>
                  <a:cubicBezTo>
                    <a:pt x="149" y="1382"/>
                    <a:pt x="149" y="1382"/>
                    <a:pt x="149" y="1382"/>
                  </a:cubicBezTo>
                  <a:cubicBezTo>
                    <a:pt x="156" y="1368"/>
                    <a:pt x="162" y="1354"/>
                    <a:pt x="167" y="1338"/>
                  </a:cubicBezTo>
                  <a:cubicBezTo>
                    <a:pt x="175" y="1340"/>
                    <a:pt x="175" y="1340"/>
                    <a:pt x="175" y="1340"/>
                  </a:cubicBezTo>
                  <a:cubicBezTo>
                    <a:pt x="170" y="1356"/>
                    <a:pt x="164" y="1372"/>
                    <a:pt x="156" y="1385"/>
                  </a:cubicBezTo>
                  <a:close/>
                  <a:moveTo>
                    <a:pt x="184" y="1293"/>
                  </a:moveTo>
                  <a:cubicBezTo>
                    <a:pt x="176" y="1292"/>
                    <a:pt x="176" y="1292"/>
                    <a:pt x="176" y="1292"/>
                  </a:cubicBezTo>
                  <a:cubicBezTo>
                    <a:pt x="178" y="1277"/>
                    <a:pt x="179" y="1261"/>
                    <a:pt x="179" y="1244"/>
                  </a:cubicBezTo>
                  <a:cubicBezTo>
                    <a:pt x="187" y="1244"/>
                    <a:pt x="187" y="1244"/>
                    <a:pt x="187" y="1244"/>
                  </a:cubicBezTo>
                  <a:cubicBezTo>
                    <a:pt x="187" y="1261"/>
                    <a:pt x="186" y="1277"/>
                    <a:pt x="184" y="1293"/>
                  </a:cubicBezTo>
                  <a:close/>
                  <a:moveTo>
                    <a:pt x="689" y="1203"/>
                  </a:moveTo>
                  <a:cubicBezTo>
                    <a:pt x="688" y="1195"/>
                    <a:pt x="688" y="1195"/>
                    <a:pt x="688" y="1195"/>
                  </a:cubicBezTo>
                  <a:cubicBezTo>
                    <a:pt x="703" y="1194"/>
                    <a:pt x="718" y="1190"/>
                    <a:pt x="733" y="1183"/>
                  </a:cubicBezTo>
                  <a:cubicBezTo>
                    <a:pt x="736" y="1191"/>
                    <a:pt x="736" y="1191"/>
                    <a:pt x="736" y="1191"/>
                  </a:cubicBezTo>
                  <a:cubicBezTo>
                    <a:pt x="721" y="1197"/>
                    <a:pt x="705" y="1202"/>
                    <a:pt x="689" y="1203"/>
                  </a:cubicBezTo>
                  <a:close/>
                  <a:moveTo>
                    <a:pt x="640" y="1200"/>
                  </a:moveTo>
                  <a:cubicBezTo>
                    <a:pt x="624" y="1197"/>
                    <a:pt x="609" y="1191"/>
                    <a:pt x="594" y="1183"/>
                  </a:cubicBezTo>
                  <a:cubicBezTo>
                    <a:pt x="598" y="1176"/>
                    <a:pt x="598" y="1176"/>
                    <a:pt x="598" y="1176"/>
                  </a:cubicBezTo>
                  <a:cubicBezTo>
                    <a:pt x="612" y="1184"/>
                    <a:pt x="627" y="1189"/>
                    <a:pt x="641" y="1193"/>
                  </a:cubicBezTo>
                  <a:lnTo>
                    <a:pt x="640" y="1200"/>
                  </a:lnTo>
                  <a:close/>
                  <a:moveTo>
                    <a:pt x="177" y="1196"/>
                  </a:moveTo>
                  <a:cubicBezTo>
                    <a:pt x="177" y="1184"/>
                    <a:pt x="176" y="1169"/>
                    <a:pt x="176" y="1155"/>
                  </a:cubicBezTo>
                  <a:cubicBezTo>
                    <a:pt x="176" y="1152"/>
                    <a:pt x="176" y="1150"/>
                    <a:pt x="176" y="1148"/>
                  </a:cubicBezTo>
                  <a:cubicBezTo>
                    <a:pt x="184" y="1148"/>
                    <a:pt x="184" y="1148"/>
                    <a:pt x="184" y="1148"/>
                  </a:cubicBezTo>
                  <a:cubicBezTo>
                    <a:pt x="184" y="1150"/>
                    <a:pt x="184" y="1152"/>
                    <a:pt x="184" y="1155"/>
                  </a:cubicBezTo>
                  <a:cubicBezTo>
                    <a:pt x="184" y="1169"/>
                    <a:pt x="185" y="1184"/>
                    <a:pt x="185" y="1196"/>
                  </a:cubicBezTo>
                  <a:lnTo>
                    <a:pt x="177" y="1196"/>
                  </a:lnTo>
                  <a:close/>
                  <a:moveTo>
                    <a:pt x="778" y="1166"/>
                  </a:moveTo>
                  <a:cubicBezTo>
                    <a:pt x="773" y="1160"/>
                    <a:pt x="773" y="1160"/>
                    <a:pt x="773" y="1160"/>
                  </a:cubicBezTo>
                  <a:cubicBezTo>
                    <a:pt x="786" y="1150"/>
                    <a:pt x="797" y="1139"/>
                    <a:pt x="806" y="1126"/>
                  </a:cubicBezTo>
                  <a:cubicBezTo>
                    <a:pt x="812" y="1131"/>
                    <a:pt x="812" y="1131"/>
                    <a:pt x="812" y="1131"/>
                  </a:cubicBezTo>
                  <a:cubicBezTo>
                    <a:pt x="803" y="1144"/>
                    <a:pt x="791" y="1156"/>
                    <a:pt x="778" y="1166"/>
                  </a:cubicBezTo>
                  <a:close/>
                  <a:moveTo>
                    <a:pt x="555" y="1153"/>
                  </a:moveTo>
                  <a:cubicBezTo>
                    <a:pt x="544" y="1143"/>
                    <a:pt x="533" y="1130"/>
                    <a:pt x="523" y="1117"/>
                  </a:cubicBezTo>
                  <a:cubicBezTo>
                    <a:pt x="529" y="1112"/>
                    <a:pt x="529" y="1112"/>
                    <a:pt x="529" y="1112"/>
                  </a:cubicBezTo>
                  <a:cubicBezTo>
                    <a:pt x="539" y="1125"/>
                    <a:pt x="550" y="1137"/>
                    <a:pt x="560" y="1147"/>
                  </a:cubicBezTo>
                  <a:lnTo>
                    <a:pt x="555" y="1153"/>
                  </a:lnTo>
                  <a:close/>
                  <a:moveTo>
                    <a:pt x="188" y="1101"/>
                  </a:moveTo>
                  <a:cubicBezTo>
                    <a:pt x="180" y="1100"/>
                    <a:pt x="180" y="1100"/>
                    <a:pt x="180" y="1100"/>
                  </a:cubicBezTo>
                  <a:cubicBezTo>
                    <a:pt x="184" y="1083"/>
                    <a:pt x="188" y="1067"/>
                    <a:pt x="195" y="1053"/>
                  </a:cubicBezTo>
                  <a:cubicBezTo>
                    <a:pt x="202" y="1057"/>
                    <a:pt x="202" y="1057"/>
                    <a:pt x="202" y="1057"/>
                  </a:cubicBezTo>
                  <a:cubicBezTo>
                    <a:pt x="196" y="1070"/>
                    <a:pt x="191" y="1085"/>
                    <a:pt x="188" y="1101"/>
                  </a:cubicBezTo>
                  <a:close/>
                  <a:moveTo>
                    <a:pt x="837" y="1089"/>
                  </a:moveTo>
                  <a:cubicBezTo>
                    <a:pt x="829" y="1086"/>
                    <a:pt x="829" y="1086"/>
                    <a:pt x="829" y="1086"/>
                  </a:cubicBezTo>
                  <a:cubicBezTo>
                    <a:pt x="832" y="1077"/>
                    <a:pt x="835" y="1069"/>
                    <a:pt x="836" y="1061"/>
                  </a:cubicBezTo>
                  <a:cubicBezTo>
                    <a:pt x="838" y="1054"/>
                    <a:pt x="839" y="1047"/>
                    <a:pt x="839" y="1040"/>
                  </a:cubicBezTo>
                  <a:cubicBezTo>
                    <a:pt x="847" y="1041"/>
                    <a:pt x="847" y="1041"/>
                    <a:pt x="847" y="1041"/>
                  </a:cubicBezTo>
                  <a:cubicBezTo>
                    <a:pt x="847" y="1048"/>
                    <a:pt x="846" y="1055"/>
                    <a:pt x="844" y="1063"/>
                  </a:cubicBezTo>
                  <a:cubicBezTo>
                    <a:pt x="843" y="1071"/>
                    <a:pt x="840" y="1080"/>
                    <a:pt x="837" y="1089"/>
                  </a:cubicBezTo>
                  <a:close/>
                  <a:moveTo>
                    <a:pt x="497" y="1076"/>
                  </a:moveTo>
                  <a:cubicBezTo>
                    <a:pt x="495" y="1072"/>
                    <a:pt x="494" y="1069"/>
                    <a:pt x="492" y="1066"/>
                  </a:cubicBezTo>
                  <a:cubicBezTo>
                    <a:pt x="486" y="1055"/>
                    <a:pt x="480" y="1045"/>
                    <a:pt x="472" y="1035"/>
                  </a:cubicBezTo>
                  <a:cubicBezTo>
                    <a:pt x="479" y="1030"/>
                    <a:pt x="479" y="1030"/>
                    <a:pt x="479" y="1030"/>
                  </a:cubicBezTo>
                  <a:cubicBezTo>
                    <a:pt x="486" y="1040"/>
                    <a:pt x="493" y="1051"/>
                    <a:pt x="499" y="1062"/>
                  </a:cubicBezTo>
                  <a:cubicBezTo>
                    <a:pt x="501" y="1065"/>
                    <a:pt x="502" y="1069"/>
                    <a:pt x="504" y="1072"/>
                  </a:cubicBezTo>
                  <a:lnTo>
                    <a:pt x="497" y="1076"/>
                  </a:lnTo>
                  <a:close/>
                  <a:moveTo>
                    <a:pt x="229" y="1018"/>
                  </a:moveTo>
                  <a:cubicBezTo>
                    <a:pt x="223" y="1013"/>
                    <a:pt x="223" y="1013"/>
                    <a:pt x="223" y="1013"/>
                  </a:cubicBezTo>
                  <a:cubicBezTo>
                    <a:pt x="224" y="1011"/>
                    <a:pt x="226" y="1009"/>
                    <a:pt x="228" y="1007"/>
                  </a:cubicBezTo>
                  <a:cubicBezTo>
                    <a:pt x="238" y="997"/>
                    <a:pt x="249" y="988"/>
                    <a:pt x="260" y="981"/>
                  </a:cubicBezTo>
                  <a:cubicBezTo>
                    <a:pt x="265" y="988"/>
                    <a:pt x="265" y="988"/>
                    <a:pt x="265" y="988"/>
                  </a:cubicBezTo>
                  <a:cubicBezTo>
                    <a:pt x="254" y="995"/>
                    <a:pt x="244" y="1003"/>
                    <a:pt x="234" y="1012"/>
                  </a:cubicBezTo>
                  <a:cubicBezTo>
                    <a:pt x="232" y="1014"/>
                    <a:pt x="230" y="1016"/>
                    <a:pt x="229" y="1018"/>
                  </a:cubicBezTo>
                  <a:close/>
                  <a:moveTo>
                    <a:pt x="439" y="1002"/>
                  </a:moveTo>
                  <a:cubicBezTo>
                    <a:pt x="426" y="992"/>
                    <a:pt x="413" y="984"/>
                    <a:pt x="399" y="978"/>
                  </a:cubicBezTo>
                  <a:cubicBezTo>
                    <a:pt x="402" y="971"/>
                    <a:pt x="402" y="971"/>
                    <a:pt x="402" y="971"/>
                  </a:cubicBezTo>
                  <a:cubicBezTo>
                    <a:pt x="417" y="977"/>
                    <a:pt x="431" y="986"/>
                    <a:pt x="444" y="996"/>
                  </a:cubicBezTo>
                  <a:lnTo>
                    <a:pt x="439" y="1002"/>
                  </a:lnTo>
                  <a:close/>
                  <a:moveTo>
                    <a:pt x="838" y="993"/>
                  </a:moveTo>
                  <a:cubicBezTo>
                    <a:pt x="835" y="978"/>
                    <a:pt x="830" y="964"/>
                    <a:pt x="822" y="950"/>
                  </a:cubicBezTo>
                  <a:cubicBezTo>
                    <a:pt x="829" y="946"/>
                    <a:pt x="829" y="946"/>
                    <a:pt x="829" y="946"/>
                  </a:cubicBezTo>
                  <a:cubicBezTo>
                    <a:pt x="837" y="960"/>
                    <a:pt x="843" y="975"/>
                    <a:pt x="846" y="992"/>
                  </a:cubicBezTo>
                  <a:lnTo>
                    <a:pt x="838" y="993"/>
                  </a:lnTo>
                  <a:close/>
                  <a:moveTo>
                    <a:pt x="307" y="970"/>
                  </a:moveTo>
                  <a:cubicBezTo>
                    <a:pt x="305" y="962"/>
                    <a:pt x="305" y="962"/>
                    <a:pt x="305" y="962"/>
                  </a:cubicBezTo>
                  <a:cubicBezTo>
                    <a:pt x="321" y="958"/>
                    <a:pt x="338" y="957"/>
                    <a:pt x="354" y="959"/>
                  </a:cubicBezTo>
                  <a:cubicBezTo>
                    <a:pt x="354" y="967"/>
                    <a:pt x="354" y="967"/>
                    <a:pt x="354" y="967"/>
                  </a:cubicBezTo>
                  <a:cubicBezTo>
                    <a:pt x="338" y="965"/>
                    <a:pt x="322" y="966"/>
                    <a:pt x="307" y="970"/>
                  </a:cubicBezTo>
                  <a:close/>
                  <a:moveTo>
                    <a:pt x="791" y="915"/>
                  </a:moveTo>
                  <a:cubicBezTo>
                    <a:pt x="781" y="906"/>
                    <a:pt x="769" y="898"/>
                    <a:pt x="753" y="887"/>
                  </a:cubicBezTo>
                  <a:cubicBezTo>
                    <a:pt x="758" y="880"/>
                    <a:pt x="758" y="880"/>
                    <a:pt x="758" y="880"/>
                  </a:cubicBezTo>
                  <a:cubicBezTo>
                    <a:pt x="774" y="891"/>
                    <a:pt x="786" y="900"/>
                    <a:pt x="797" y="909"/>
                  </a:cubicBezTo>
                  <a:lnTo>
                    <a:pt x="791" y="915"/>
                  </a:lnTo>
                  <a:close/>
                  <a:moveTo>
                    <a:pt x="713" y="862"/>
                  </a:moveTo>
                  <a:cubicBezTo>
                    <a:pt x="701" y="854"/>
                    <a:pt x="686" y="845"/>
                    <a:pt x="672" y="835"/>
                  </a:cubicBezTo>
                  <a:cubicBezTo>
                    <a:pt x="677" y="828"/>
                    <a:pt x="677" y="828"/>
                    <a:pt x="677" y="828"/>
                  </a:cubicBezTo>
                  <a:cubicBezTo>
                    <a:pt x="691" y="838"/>
                    <a:pt x="705" y="847"/>
                    <a:pt x="717" y="855"/>
                  </a:cubicBezTo>
                  <a:lnTo>
                    <a:pt x="713" y="862"/>
                  </a:lnTo>
                  <a:close/>
                  <a:moveTo>
                    <a:pt x="635" y="804"/>
                  </a:moveTo>
                  <a:cubicBezTo>
                    <a:pt x="622" y="793"/>
                    <a:pt x="612" y="781"/>
                    <a:pt x="602" y="768"/>
                  </a:cubicBezTo>
                  <a:cubicBezTo>
                    <a:pt x="609" y="763"/>
                    <a:pt x="609" y="763"/>
                    <a:pt x="609" y="763"/>
                  </a:cubicBezTo>
                  <a:cubicBezTo>
                    <a:pt x="618" y="776"/>
                    <a:pt x="628" y="787"/>
                    <a:pt x="640" y="798"/>
                  </a:cubicBezTo>
                  <a:lnTo>
                    <a:pt x="635" y="804"/>
                  </a:lnTo>
                  <a:close/>
                  <a:moveTo>
                    <a:pt x="1773" y="763"/>
                  </a:moveTo>
                  <a:cubicBezTo>
                    <a:pt x="1757" y="763"/>
                    <a:pt x="1741" y="760"/>
                    <a:pt x="1725" y="756"/>
                  </a:cubicBezTo>
                  <a:cubicBezTo>
                    <a:pt x="1727" y="748"/>
                    <a:pt x="1727" y="748"/>
                    <a:pt x="1727" y="748"/>
                  </a:cubicBezTo>
                  <a:cubicBezTo>
                    <a:pt x="1742" y="752"/>
                    <a:pt x="1758" y="755"/>
                    <a:pt x="1774" y="755"/>
                  </a:cubicBezTo>
                  <a:lnTo>
                    <a:pt x="1773" y="763"/>
                  </a:lnTo>
                  <a:close/>
                  <a:moveTo>
                    <a:pt x="1822" y="761"/>
                  </a:moveTo>
                  <a:cubicBezTo>
                    <a:pt x="1821" y="753"/>
                    <a:pt x="1821" y="753"/>
                    <a:pt x="1821" y="753"/>
                  </a:cubicBezTo>
                  <a:cubicBezTo>
                    <a:pt x="1836" y="751"/>
                    <a:pt x="1852" y="747"/>
                    <a:pt x="1866" y="742"/>
                  </a:cubicBezTo>
                  <a:cubicBezTo>
                    <a:pt x="1869" y="749"/>
                    <a:pt x="1869" y="749"/>
                    <a:pt x="1869" y="749"/>
                  </a:cubicBezTo>
                  <a:cubicBezTo>
                    <a:pt x="1854" y="755"/>
                    <a:pt x="1838" y="759"/>
                    <a:pt x="1822" y="761"/>
                  </a:cubicBezTo>
                  <a:close/>
                  <a:moveTo>
                    <a:pt x="1679" y="739"/>
                  </a:moveTo>
                  <a:cubicBezTo>
                    <a:pt x="1664" y="732"/>
                    <a:pt x="1651" y="723"/>
                    <a:pt x="1638" y="713"/>
                  </a:cubicBezTo>
                  <a:cubicBezTo>
                    <a:pt x="1643" y="707"/>
                    <a:pt x="1643" y="707"/>
                    <a:pt x="1643" y="707"/>
                  </a:cubicBezTo>
                  <a:cubicBezTo>
                    <a:pt x="1655" y="717"/>
                    <a:pt x="1668" y="725"/>
                    <a:pt x="1683" y="732"/>
                  </a:cubicBezTo>
                  <a:lnTo>
                    <a:pt x="1679" y="739"/>
                  </a:lnTo>
                  <a:close/>
                  <a:moveTo>
                    <a:pt x="1913" y="727"/>
                  </a:moveTo>
                  <a:cubicBezTo>
                    <a:pt x="1908" y="721"/>
                    <a:pt x="1908" y="721"/>
                    <a:pt x="1908" y="721"/>
                  </a:cubicBezTo>
                  <a:cubicBezTo>
                    <a:pt x="1922" y="712"/>
                    <a:pt x="1934" y="702"/>
                    <a:pt x="1945" y="691"/>
                  </a:cubicBezTo>
                  <a:cubicBezTo>
                    <a:pt x="1950" y="696"/>
                    <a:pt x="1950" y="696"/>
                    <a:pt x="1950" y="696"/>
                  </a:cubicBezTo>
                  <a:cubicBezTo>
                    <a:pt x="1939" y="708"/>
                    <a:pt x="1926" y="718"/>
                    <a:pt x="1913" y="727"/>
                  </a:cubicBezTo>
                  <a:close/>
                  <a:moveTo>
                    <a:pt x="576" y="727"/>
                  </a:moveTo>
                  <a:cubicBezTo>
                    <a:pt x="574" y="723"/>
                    <a:pt x="572" y="718"/>
                    <a:pt x="570" y="713"/>
                  </a:cubicBezTo>
                  <a:cubicBezTo>
                    <a:pt x="566" y="703"/>
                    <a:pt x="562" y="692"/>
                    <a:pt x="559" y="682"/>
                  </a:cubicBezTo>
                  <a:cubicBezTo>
                    <a:pt x="567" y="679"/>
                    <a:pt x="567" y="679"/>
                    <a:pt x="567" y="679"/>
                  </a:cubicBezTo>
                  <a:cubicBezTo>
                    <a:pt x="569" y="690"/>
                    <a:pt x="573" y="700"/>
                    <a:pt x="577" y="710"/>
                  </a:cubicBezTo>
                  <a:cubicBezTo>
                    <a:pt x="579" y="715"/>
                    <a:pt x="581" y="719"/>
                    <a:pt x="584" y="723"/>
                  </a:cubicBezTo>
                  <a:lnTo>
                    <a:pt x="576" y="727"/>
                  </a:lnTo>
                  <a:close/>
                  <a:moveTo>
                    <a:pt x="1204" y="713"/>
                  </a:moveTo>
                  <a:cubicBezTo>
                    <a:pt x="1188" y="712"/>
                    <a:pt x="1172" y="708"/>
                    <a:pt x="1156" y="702"/>
                  </a:cubicBezTo>
                  <a:cubicBezTo>
                    <a:pt x="1159" y="694"/>
                    <a:pt x="1159" y="694"/>
                    <a:pt x="1159" y="694"/>
                  </a:cubicBezTo>
                  <a:cubicBezTo>
                    <a:pt x="1174" y="700"/>
                    <a:pt x="1189" y="704"/>
                    <a:pt x="1204" y="705"/>
                  </a:cubicBezTo>
                  <a:lnTo>
                    <a:pt x="1204" y="713"/>
                  </a:lnTo>
                  <a:close/>
                  <a:moveTo>
                    <a:pt x="1253" y="708"/>
                  </a:moveTo>
                  <a:cubicBezTo>
                    <a:pt x="1250" y="701"/>
                    <a:pt x="1250" y="701"/>
                    <a:pt x="1250" y="701"/>
                  </a:cubicBezTo>
                  <a:cubicBezTo>
                    <a:pt x="1265" y="697"/>
                    <a:pt x="1279" y="690"/>
                    <a:pt x="1292" y="681"/>
                  </a:cubicBezTo>
                  <a:cubicBezTo>
                    <a:pt x="1297" y="687"/>
                    <a:pt x="1297" y="687"/>
                    <a:pt x="1297" y="687"/>
                  </a:cubicBezTo>
                  <a:cubicBezTo>
                    <a:pt x="1283" y="697"/>
                    <a:pt x="1268" y="704"/>
                    <a:pt x="1253" y="708"/>
                  </a:cubicBezTo>
                  <a:close/>
                  <a:moveTo>
                    <a:pt x="1113" y="679"/>
                  </a:moveTo>
                  <a:cubicBezTo>
                    <a:pt x="1100" y="670"/>
                    <a:pt x="1087" y="660"/>
                    <a:pt x="1075" y="649"/>
                  </a:cubicBezTo>
                  <a:cubicBezTo>
                    <a:pt x="1080" y="643"/>
                    <a:pt x="1080" y="643"/>
                    <a:pt x="1080" y="643"/>
                  </a:cubicBezTo>
                  <a:cubicBezTo>
                    <a:pt x="1092" y="654"/>
                    <a:pt x="1105" y="664"/>
                    <a:pt x="1117" y="672"/>
                  </a:cubicBezTo>
                  <a:lnTo>
                    <a:pt x="1113" y="679"/>
                  </a:lnTo>
                  <a:close/>
                  <a:moveTo>
                    <a:pt x="1605" y="677"/>
                  </a:moveTo>
                  <a:cubicBezTo>
                    <a:pt x="1595" y="664"/>
                    <a:pt x="1587" y="649"/>
                    <a:pt x="1581" y="634"/>
                  </a:cubicBezTo>
                  <a:cubicBezTo>
                    <a:pt x="1589" y="632"/>
                    <a:pt x="1589" y="632"/>
                    <a:pt x="1589" y="632"/>
                  </a:cubicBezTo>
                  <a:cubicBezTo>
                    <a:pt x="1594" y="646"/>
                    <a:pt x="1601" y="660"/>
                    <a:pt x="1611" y="673"/>
                  </a:cubicBezTo>
                  <a:lnTo>
                    <a:pt x="1605" y="677"/>
                  </a:lnTo>
                  <a:close/>
                  <a:moveTo>
                    <a:pt x="1332" y="653"/>
                  </a:moveTo>
                  <a:cubicBezTo>
                    <a:pt x="1326" y="648"/>
                    <a:pt x="1326" y="648"/>
                    <a:pt x="1326" y="648"/>
                  </a:cubicBezTo>
                  <a:cubicBezTo>
                    <a:pt x="1337" y="635"/>
                    <a:pt x="1345" y="622"/>
                    <a:pt x="1351" y="609"/>
                  </a:cubicBezTo>
                  <a:cubicBezTo>
                    <a:pt x="1358" y="612"/>
                    <a:pt x="1358" y="612"/>
                    <a:pt x="1358" y="612"/>
                  </a:cubicBezTo>
                  <a:cubicBezTo>
                    <a:pt x="1352" y="626"/>
                    <a:pt x="1343" y="640"/>
                    <a:pt x="1332" y="653"/>
                  </a:cubicBezTo>
                  <a:close/>
                  <a:moveTo>
                    <a:pt x="551" y="633"/>
                  </a:moveTo>
                  <a:cubicBezTo>
                    <a:pt x="551" y="630"/>
                    <a:pt x="551" y="627"/>
                    <a:pt x="551" y="623"/>
                  </a:cubicBezTo>
                  <a:cubicBezTo>
                    <a:pt x="551" y="611"/>
                    <a:pt x="552" y="598"/>
                    <a:pt x="554" y="585"/>
                  </a:cubicBezTo>
                  <a:cubicBezTo>
                    <a:pt x="562" y="586"/>
                    <a:pt x="562" y="586"/>
                    <a:pt x="562" y="586"/>
                  </a:cubicBezTo>
                  <a:cubicBezTo>
                    <a:pt x="560" y="598"/>
                    <a:pt x="559" y="611"/>
                    <a:pt x="559" y="623"/>
                  </a:cubicBezTo>
                  <a:cubicBezTo>
                    <a:pt x="559" y="627"/>
                    <a:pt x="559" y="630"/>
                    <a:pt x="559" y="633"/>
                  </a:cubicBezTo>
                  <a:lnTo>
                    <a:pt x="551" y="633"/>
                  </a:lnTo>
                  <a:close/>
                  <a:moveTo>
                    <a:pt x="1042" y="613"/>
                  </a:moveTo>
                  <a:cubicBezTo>
                    <a:pt x="1032" y="601"/>
                    <a:pt x="1023" y="587"/>
                    <a:pt x="1014" y="573"/>
                  </a:cubicBezTo>
                  <a:cubicBezTo>
                    <a:pt x="1021" y="569"/>
                    <a:pt x="1021" y="569"/>
                    <a:pt x="1021" y="569"/>
                  </a:cubicBezTo>
                  <a:cubicBezTo>
                    <a:pt x="1030" y="583"/>
                    <a:pt x="1039" y="596"/>
                    <a:pt x="1048" y="608"/>
                  </a:cubicBezTo>
                  <a:lnTo>
                    <a:pt x="1042" y="613"/>
                  </a:lnTo>
                  <a:close/>
                  <a:moveTo>
                    <a:pt x="1572" y="586"/>
                  </a:moveTo>
                  <a:cubicBezTo>
                    <a:pt x="1572" y="584"/>
                    <a:pt x="1572" y="582"/>
                    <a:pt x="1572" y="580"/>
                  </a:cubicBezTo>
                  <a:cubicBezTo>
                    <a:pt x="1572" y="567"/>
                    <a:pt x="1573" y="553"/>
                    <a:pt x="1577" y="538"/>
                  </a:cubicBezTo>
                  <a:cubicBezTo>
                    <a:pt x="1584" y="539"/>
                    <a:pt x="1584" y="539"/>
                    <a:pt x="1584" y="539"/>
                  </a:cubicBezTo>
                  <a:cubicBezTo>
                    <a:pt x="1581" y="554"/>
                    <a:pt x="1580" y="567"/>
                    <a:pt x="1580" y="580"/>
                  </a:cubicBezTo>
                  <a:cubicBezTo>
                    <a:pt x="1580" y="582"/>
                    <a:pt x="1580" y="584"/>
                    <a:pt x="1580" y="586"/>
                  </a:cubicBezTo>
                  <a:lnTo>
                    <a:pt x="1572" y="586"/>
                  </a:lnTo>
                  <a:close/>
                  <a:moveTo>
                    <a:pt x="1372" y="565"/>
                  </a:moveTo>
                  <a:cubicBezTo>
                    <a:pt x="1364" y="564"/>
                    <a:pt x="1364" y="564"/>
                    <a:pt x="1364" y="564"/>
                  </a:cubicBezTo>
                  <a:cubicBezTo>
                    <a:pt x="1365" y="558"/>
                    <a:pt x="1365" y="552"/>
                    <a:pt x="1365" y="546"/>
                  </a:cubicBezTo>
                  <a:cubicBezTo>
                    <a:pt x="1365" y="537"/>
                    <a:pt x="1364" y="527"/>
                    <a:pt x="1363" y="517"/>
                  </a:cubicBezTo>
                  <a:cubicBezTo>
                    <a:pt x="1371" y="516"/>
                    <a:pt x="1371" y="516"/>
                    <a:pt x="1371" y="516"/>
                  </a:cubicBezTo>
                  <a:cubicBezTo>
                    <a:pt x="1372" y="526"/>
                    <a:pt x="1373" y="536"/>
                    <a:pt x="1373" y="546"/>
                  </a:cubicBezTo>
                  <a:cubicBezTo>
                    <a:pt x="1373" y="552"/>
                    <a:pt x="1373" y="559"/>
                    <a:pt x="1372" y="565"/>
                  </a:cubicBezTo>
                  <a:close/>
                  <a:moveTo>
                    <a:pt x="576" y="541"/>
                  </a:moveTo>
                  <a:cubicBezTo>
                    <a:pt x="568" y="538"/>
                    <a:pt x="568" y="538"/>
                    <a:pt x="568" y="538"/>
                  </a:cubicBezTo>
                  <a:cubicBezTo>
                    <a:pt x="575" y="523"/>
                    <a:pt x="583" y="509"/>
                    <a:pt x="592" y="495"/>
                  </a:cubicBezTo>
                  <a:cubicBezTo>
                    <a:pt x="599" y="500"/>
                    <a:pt x="599" y="500"/>
                    <a:pt x="599" y="500"/>
                  </a:cubicBezTo>
                  <a:cubicBezTo>
                    <a:pt x="590" y="513"/>
                    <a:pt x="582" y="527"/>
                    <a:pt x="576" y="541"/>
                  </a:cubicBezTo>
                  <a:close/>
                  <a:moveTo>
                    <a:pt x="989" y="532"/>
                  </a:moveTo>
                  <a:cubicBezTo>
                    <a:pt x="980" y="518"/>
                    <a:pt x="971" y="506"/>
                    <a:pt x="961" y="494"/>
                  </a:cubicBezTo>
                  <a:cubicBezTo>
                    <a:pt x="967" y="489"/>
                    <a:pt x="967" y="489"/>
                    <a:pt x="967" y="489"/>
                  </a:cubicBezTo>
                  <a:cubicBezTo>
                    <a:pt x="977" y="501"/>
                    <a:pt x="987" y="514"/>
                    <a:pt x="996" y="528"/>
                  </a:cubicBezTo>
                  <a:lnTo>
                    <a:pt x="989" y="532"/>
                  </a:lnTo>
                  <a:close/>
                  <a:moveTo>
                    <a:pt x="1597" y="493"/>
                  </a:moveTo>
                  <a:cubicBezTo>
                    <a:pt x="1589" y="491"/>
                    <a:pt x="1589" y="491"/>
                    <a:pt x="1589" y="491"/>
                  </a:cubicBezTo>
                  <a:cubicBezTo>
                    <a:pt x="1595" y="475"/>
                    <a:pt x="1601" y="459"/>
                    <a:pt x="1606" y="446"/>
                  </a:cubicBezTo>
                  <a:cubicBezTo>
                    <a:pt x="1614" y="449"/>
                    <a:pt x="1614" y="449"/>
                    <a:pt x="1614" y="449"/>
                  </a:cubicBezTo>
                  <a:cubicBezTo>
                    <a:pt x="1608" y="462"/>
                    <a:pt x="1602" y="478"/>
                    <a:pt x="1597" y="493"/>
                  </a:cubicBezTo>
                  <a:close/>
                  <a:moveTo>
                    <a:pt x="1350" y="472"/>
                  </a:moveTo>
                  <a:cubicBezTo>
                    <a:pt x="1346" y="459"/>
                    <a:pt x="1340" y="445"/>
                    <a:pt x="1332" y="428"/>
                  </a:cubicBezTo>
                  <a:cubicBezTo>
                    <a:pt x="1339" y="425"/>
                    <a:pt x="1339" y="425"/>
                    <a:pt x="1339" y="425"/>
                  </a:cubicBezTo>
                  <a:cubicBezTo>
                    <a:pt x="1347" y="442"/>
                    <a:pt x="1353" y="456"/>
                    <a:pt x="1358" y="469"/>
                  </a:cubicBezTo>
                  <a:lnTo>
                    <a:pt x="1350" y="472"/>
                  </a:lnTo>
                  <a:close/>
                  <a:moveTo>
                    <a:pt x="630" y="464"/>
                  </a:moveTo>
                  <a:cubicBezTo>
                    <a:pt x="624" y="459"/>
                    <a:pt x="624" y="459"/>
                    <a:pt x="624" y="459"/>
                  </a:cubicBezTo>
                  <a:cubicBezTo>
                    <a:pt x="636" y="447"/>
                    <a:pt x="649" y="437"/>
                    <a:pt x="663" y="429"/>
                  </a:cubicBezTo>
                  <a:cubicBezTo>
                    <a:pt x="667" y="436"/>
                    <a:pt x="667" y="436"/>
                    <a:pt x="667" y="436"/>
                  </a:cubicBezTo>
                  <a:cubicBezTo>
                    <a:pt x="654" y="444"/>
                    <a:pt x="641" y="453"/>
                    <a:pt x="630" y="464"/>
                  </a:cubicBezTo>
                  <a:close/>
                  <a:moveTo>
                    <a:pt x="929" y="459"/>
                  </a:moveTo>
                  <a:cubicBezTo>
                    <a:pt x="917" y="448"/>
                    <a:pt x="904" y="439"/>
                    <a:pt x="891" y="431"/>
                  </a:cubicBezTo>
                  <a:cubicBezTo>
                    <a:pt x="895" y="424"/>
                    <a:pt x="895" y="424"/>
                    <a:pt x="895" y="424"/>
                  </a:cubicBezTo>
                  <a:cubicBezTo>
                    <a:pt x="909" y="432"/>
                    <a:pt x="922" y="442"/>
                    <a:pt x="934" y="453"/>
                  </a:cubicBezTo>
                  <a:lnTo>
                    <a:pt x="929" y="459"/>
                  </a:lnTo>
                  <a:close/>
                  <a:moveTo>
                    <a:pt x="710" y="416"/>
                  </a:moveTo>
                  <a:cubicBezTo>
                    <a:pt x="707" y="409"/>
                    <a:pt x="707" y="409"/>
                    <a:pt x="707" y="409"/>
                  </a:cubicBezTo>
                  <a:cubicBezTo>
                    <a:pt x="723" y="403"/>
                    <a:pt x="739" y="399"/>
                    <a:pt x="754" y="397"/>
                  </a:cubicBezTo>
                  <a:cubicBezTo>
                    <a:pt x="756" y="405"/>
                    <a:pt x="756" y="405"/>
                    <a:pt x="756" y="405"/>
                  </a:cubicBezTo>
                  <a:cubicBezTo>
                    <a:pt x="741" y="407"/>
                    <a:pt x="725" y="411"/>
                    <a:pt x="710" y="416"/>
                  </a:cubicBezTo>
                  <a:close/>
                  <a:moveTo>
                    <a:pt x="849" y="411"/>
                  </a:moveTo>
                  <a:cubicBezTo>
                    <a:pt x="834" y="406"/>
                    <a:pt x="818" y="403"/>
                    <a:pt x="803" y="402"/>
                  </a:cubicBezTo>
                  <a:cubicBezTo>
                    <a:pt x="803" y="394"/>
                    <a:pt x="803" y="394"/>
                    <a:pt x="803" y="394"/>
                  </a:cubicBezTo>
                  <a:cubicBezTo>
                    <a:pt x="819" y="395"/>
                    <a:pt x="836" y="398"/>
                    <a:pt x="851" y="404"/>
                  </a:cubicBezTo>
                  <a:lnTo>
                    <a:pt x="849" y="411"/>
                  </a:lnTo>
                  <a:close/>
                  <a:moveTo>
                    <a:pt x="1631" y="404"/>
                  </a:moveTo>
                  <a:cubicBezTo>
                    <a:pt x="1624" y="401"/>
                    <a:pt x="1624" y="401"/>
                    <a:pt x="1624" y="401"/>
                  </a:cubicBezTo>
                  <a:cubicBezTo>
                    <a:pt x="1631" y="384"/>
                    <a:pt x="1636" y="369"/>
                    <a:pt x="1640" y="356"/>
                  </a:cubicBezTo>
                  <a:cubicBezTo>
                    <a:pt x="1648" y="359"/>
                    <a:pt x="1648" y="359"/>
                    <a:pt x="1648" y="359"/>
                  </a:cubicBezTo>
                  <a:cubicBezTo>
                    <a:pt x="1643" y="372"/>
                    <a:pt x="1638" y="387"/>
                    <a:pt x="1631" y="404"/>
                  </a:cubicBezTo>
                  <a:close/>
                  <a:moveTo>
                    <a:pt x="1311" y="385"/>
                  </a:moveTo>
                  <a:cubicBezTo>
                    <a:pt x="1305" y="372"/>
                    <a:pt x="1298" y="356"/>
                    <a:pt x="1292" y="341"/>
                  </a:cubicBezTo>
                  <a:cubicBezTo>
                    <a:pt x="1299" y="338"/>
                    <a:pt x="1299" y="338"/>
                    <a:pt x="1299" y="338"/>
                  </a:cubicBezTo>
                  <a:cubicBezTo>
                    <a:pt x="1305" y="353"/>
                    <a:pt x="1313" y="368"/>
                    <a:pt x="1319" y="381"/>
                  </a:cubicBezTo>
                  <a:lnTo>
                    <a:pt x="1311" y="385"/>
                  </a:lnTo>
                  <a:close/>
                  <a:moveTo>
                    <a:pt x="1661" y="312"/>
                  </a:moveTo>
                  <a:cubicBezTo>
                    <a:pt x="1653" y="310"/>
                    <a:pt x="1653" y="310"/>
                    <a:pt x="1653" y="310"/>
                  </a:cubicBezTo>
                  <a:cubicBezTo>
                    <a:pt x="1657" y="294"/>
                    <a:pt x="1659" y="279"/>
                    <a:pt x="1661" y="263"/>
                  </a:cubicBezTo>
                  <a:cubicBezTo>
                    <a:pt x="1669" y="264"/>
                    <a:pt x="1669" y="264"/>
                    <a:pt x="1669" y="264"/>
                  </a:cubicBezTo>
                  <a:cubicBezTo>
                    <a:pt x="1667" y="280"/>
                    <a:pt x="1665" y="295"/>
                    <a:pt x="1661" y="312"/>
                  </a:cubicBezTo>
                  <a:close/>
                  <a:moveTo>
                    <a:pt x="1276" y="295"/>
                  </a:moveTo>
                  <a:cubicBezTo>
                    <a:pt x="1272" y="279"/>
                    <a:pt x="1269" y="264"/>
                    <a:pt x="1268" y="250"/>
                  </a:cubicBezTo>
                  <a:cubicBezTo>
                    <a:pt x="1268" y="247"/>
                    <a:pt x="1268" y="247"/>
                    <a:pt x="1268" y="247"/>
                  </a:cubicBezTo>
                  <a:cubicBezTo>
                    <a:pt x="1276" y="246"/>
                    <a:pt x="1276" y="246"/>
                    <a:pt x="1276" y="246"/>
                  </a:cubicBezTo>
                  <a:cubicBezTo>
                    <a:pt x="1276" y="249"/>
                    <a:pt x="1276" y="249"/>
                    <a:pt x="1276" y="249"/>
                  </a:cubicBezTo>
                  <a:cubicBezTo>
                    <a:pt x="1277" y="263"/>
                    <a:pt x="1280" y="277"/>
                    <a:pt x="1284" y="293"/>
                  </a:cubicBezTo>
                  <a:lnTo>
                    <a:pt x="1276" y="295"/>
                  </a:lnTo>
                  <a:close/>
                  <a:moveTo>
                    <a:pt x="1661" y="216"/>
                  </a:moveTo>
                  <a:cubicBezTo>
                    <a:pt x="1660" y="204"/>
                    <a:pt x="1658" y="192"/>
                    <a:pt x="1656" y="180"/>
                  </a:cubicBezTo>
                  <a:cubicBezTo>
                    <a:pt x="1655" y="176"/>
                    <a:pt x="1654" y="173"/>
                    <a:pt x="1654" y="169"/>
                  </a:cubicBezTo>
                  <a:cubicBezTo>
                    <a:pt x="1661" y="168"/>
                    <a:pt x="1661" y="168"/>
                    <a:pt x="1661" y="168"/>
                  </a:cubicBezTo>
                  <a:cubicBezTo>
                    <a:pt x="1662" y="171"/>
                    <a:pt x="1663" y="175"/>
                    <a:pt x="1664" y="178"/>
                  </a:cubicBezTo>
                  <a:cubicBezTo>
                    <a:pt x="1666" y="191"/>
                    <a:pt x="1668" y="203"/>
                    <a:pt x="1669" y="216"/>
                  </a:cubicBezTo>
                  <a:lnTo>
                    <a:pt x="1661" y="216"/>
                  </a:lnTo>
                  <a:close/>
                  <a:moveTo>
                    <a:pt x="1276" y="199"/>
                  </a:moveTo>
                  <a:cubicBezTo>
                    <a:pt x="1268" y="198"/>
                    <a:pt x="1268" y="198"/>
                    <a:pt x="1268" y="198"/>
                  </a:cubicBezTo>
                  <a:cubicBezTo>
                    <a:pt x="1269" y="181"/>
                    <a:pt x="1272" y="165"/>
                    <a:pt x="1276" y="150"/>
                  </a:cubicBezTo>
                  <a:cubicBezTo>
                    <a:pt x="1284" y="152"/>
                    <a:pt x="1284" y="152"/>
                    <a:pt x="1284" y="152"/>
                  </a:cubicBezTo>
                  <a:cubicBezTo>
                    <a:pt x="1280" y="167"/>
                    <a:pt x="1277" y="183"/>
                    <a:pt x="1276" y="199"/>
                  </a:cubicBezTo>
                  <a:close/>
                  <a:moveTo>
                    <a:pt x="1638" y="125"/>
                  </a:moveTo>
                  <a:cubicBezTo>
                    <a:pt x="1631" y="110"/>
                    <a:pt x="1623" y="97"/>
                    <a:pt x="1614" y="85"/>
                  </a:cubicBezTo>
                  <a:cubicBezTo>
                    <a:pt x="1620" y="80"/>
                    <a:pt x="1620" y="80"/>
                    <a:pt x="1620" y="80"/>
                  </a:cubicBezTo>
                  <a:cubicBezTo>
                    <a:pt x="1630" y="92"/>
                    <a:pt x="1639" y="107"/>
                    <a:pt x="1645" y="122"/>
                  </a:cubicBezTo>
                  <a:lnTo>
                    <a:pt x="1638" y="125"/>
                  </a:lnTo>
                  <a:close/>
                  <a:moveTo>
                    <a:pt x="1300" y="108"/>
                  </a:moveTo>
                  <a:cubicBezTo>
                    <a:pt x="1293" y="105"/>
                    <a:pt x="1293" y="105"/>
                    <a:pt x="1293" y="105"/>
                  </a:cubicBezTo>
                  <a:cubicBezTo>
                    <a:pt x="1301" y="90"/>
                    <a:pt x="1310" y="76"/>
                    <a:pt x="1321" y="64"/>
                  </a:cubicBezTo>
                  <a:cubicBezTo>
                    <a:pt x="1327" y="69"/>
                    <a:pt x="1327" y="69"/>
                    <a:pt x="1327" y="69"/>
                  </a:cubicBezTo>
                  <a:cubicBezTo>
                    <a:pt x="1316" y="81"/>
                    <a:pt x="1308" y="94"/>
                    <a:pt x="1300" y="108"/>
                  </a:cubicBezTo>
                  <a:close/>
                  <a:moveTo>
                    <a:pt x="1581" y="51"/>
                  </a:moveTo>
                  <a:cubicBezTo>
                    <a:pt x="1569" y="41"/>
                    <a:pt x="1556" y="33"/>
                    <a:pt x="1541" y="26"/>
                  </a:cubicBezTo>
                  <a:cubicBezTo>
                    <a:pt x="1545" y="19"/>
                    <a:pt x="1545" y="19"/>
                    <a:pt x="1545" y="19"/>
                  </a:cubicBezTo>
                  <a:cubicBezTo>
                    <a:pt x="1560" y="26"/>
                    <a:pt x="1574" y="35"/>
                    <a:pt x="1586" y="45"/>
                  </a:cubicBezTo>
                  <a:lnTo>
                    <a:pt x="1581" y="51"/>
                  </a:lnTo>
                  <a:close/>
                  <a:moveTo>
                    <a:pt x="1362" y="39"/>
                  </a:moveTo>
                  <a:cubicBezTo>
                    <a:pt x="1357" y="32"/>
                    <a:pt x="1357" y="32"/>
                    <a:pt x="1357" y="32"/>
                  </a:cubicBezTo>
                  <a:cubicBezTo>
                    <a:pt x="1371" y="23"/>
                    <a:pt x="1386" y="16"/>
                    <a:pt x="1401" y="11"/>
                  </a:cubicBezTo>
                  <a:cubicBezTo>
                    <a:pt x="1404" y="18"/>
                    <a:pt x="1404" y="18"/>
                    <a:pt x="1404" y="18"/>
                  </a:cubicBezTo>
                  <a:cubicBezTo>
                    <a:pt x="1389" y="23"/>
                    <a:pt x="1375" y="30"/>
                    <a:pt x="1362" y="39"/>
                  </a:cubicBezTo>
                  <a:close/>
                  <a:moveTo>
                    <a:pt x="1497" y="12"/>
                  </a:moveTo>
                  <a:cubicBezTo>
                    <a:pt x="1481" y="9"/>
                    <a:pt x="1465" y="8"/>
                    <a:pt x="1450" y="9"/>
                  </a:cubicBezTo>
                  <a:cubicBezTo>
                    <a:pt x="1449" y="1"/>
                    <a:pt x="1449" y="1"/>
                    <a:pt x="1449" y="1"/>
                  </a:cubicBezTo>
                  <a:cubicBezTo>
                    <a:pt x="1466" y="0"/>
                    <a:pt x="1482" y="1"/>
                    <a:pt x="1498" y="4"/>
                  </a:cubicBezTo>
                  <a:lnTo>
                    <a:pt x="1497"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endParaRPr lang="en-GB" sz="1350"/>
            </a:p>
          </p:txBody>
        </p:sp>
        <p:sp>
          <p:nvSpPr>
            <p:cNvPr id="85" name="Rectangle 84">
              <a:extLst>
                <a:ext uri="{FF2B5EF4-FFF2-40B4-BE49-F238E27FC236}">
                  <a16:creationId xmlns:a16="http://schemas.microsoft.com/office/drawing/2014/main" id="{BD2D3B7C-AB6F-4555-BB04-96956AF7A318}"/>
                </a:ext>
              </a:extLst>
            </p:cNvPr>
            <p:cNvSpPr/>
            <p:nvPr/>
          </p:nvSpPr>
          <p:spPr bwMode="auto">
            <a:xfrm>
              <a:off x="0" y="6217443"/>
              <a:ext cx="4641481" cy="352425"/>
            </a:xfrm>
            <a:prstGeom prst="rect">
              <a:avLst/>
            </a:prstGeom>
            <a:solidFill>
              <a:schemeClr val="tx1">
                <a:lumMod val="75000"/>
                <a:lumOff val="25000"/>
              </a:schemeClr>
            </a:solidFill>
            <a:ln>
              <a:noFill/>
            </a:ln>
          </p:spPr>
          <p:txBody>
            <a:bodyPr vert="horz" wrap="square" lIns="68580" tIns="34290" rIns="68580" bIns="34290" numCol="1" rtlCol="0" anchor="t" anchorCtr="0" compatLnSpc="1">
              <a:prstTxWarp prst="textNoShape">
                <a:avLst/>
              </a:prstTxWarp>
              <a:normAutofit/>
            </a:bodyPr>
            <a:lstStyle/>
            <a:p>
              <a:pPr algn="l"/>
              <a:endParaRPr lang="en-GB" sz="1350"/>
            </a:p>
          </p:txBody>
        </p:sp>
        <p:cxnSp>
          <p:nvCxnSpPr>
            <p:cNvPr id="126" name="Straight Connector 125">
              <a:extLst>
                <a:ext uri="{FF2B5EF4-FFF2-40B4-BE49-F238E27FC236}">
                  <a16:creationId xmlns:a16="http://schemas.microsoft.com/office/drawing/2014/main" id="{28CAC48B-4DAC-4215-89F6-185BD9BE76C6}"/>
                </a:ext>
              </a:extLst>
            </p:cNvPr>
            <p:cNvCxnSpPr>
              <a:cxnSpLocks/>
              <a:stCxn id="85" idx="1"/>
            </p:cNvCxnSpPr>
            <p:nvPr/>
          </p:nvCxnSpPr>
          <p:spPr>
            <a:xfrm>
              <a:off x="0" y="6393656"/>
              <a:ext cx="4657725" cy="0"/>
            </a:xfrm>
            <a:prstGeom prst="line">
              <a:avLst/>
            </a:prstGeom>
            <a:ln w="28575">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29" name="Rectangle 128">
              <a:extLst>
                <a:ext uri="{FF2B5EF4-FFF2-40B4-BE49-F238E27FC236}">
                  <a16:creationId xmlns:a16="http://schemas.microsoft.com/office/drawing/2014/main" id="{689A17EB-427E-472E-96A6-82661E717481}"/>
                </a:ext>
              </a:extLst>
            </p:cNvPr>
            <p:cNvSpPr/>
            <p:nvPr/>
          </p:nvSpPr>
          <p:spPr bwMode="auto">
            <a:xfrm>
              <a:off x="0" y="6568837"/>
              <a:ext cx="4641480" cy="246301"/>
            </a:xfrm>
            <a:prstGeom prst="rect">
              <a:avLst/>
            </a:prstGeom>
            <a:solidFill>
              <a:schemeClr val="bg1">
                <a:lumMod val="95000"/>
              </a:schemeClr>
            </a:solidFill>
            <a:ln>
              <a:noFill/>
            </a:ln>
          </p:spPr>
          <p:txBody>
            <a:bodyPr vert="horz" wrap="square" lIns="68580" tIns="34290" rIns="68580" bIns="34290" numCol="1" rtlCol="0" anchor="t" anchorCtr="0" compatLnSpc="1">
              <a:prstTxWarp prst="textNoShape">
                <a:avLst/>
              </a:prstTxWarp>
              <a:normAutofit fontScale="85000" lnSpcReduction="20000"/>
            </a:bodyPr>
            <a:lstStyle/>
            <a:p>
              <a:pPr algn="l"/>
              <a:endParaRPr lang="en-GB" sz="1350"/>
            </a:p>
          </p:txBody>
        </p:sp>
      </p:grpSp>
      <p:sp>
        <p:nvSpPr>
          <p:cNvPr id="87" name="Rectangle 86">
            <a:extLst>
              <a:ext uri="{FF2B5EF4-FFF2-40B4-BE49-F238E27FC236}">
                <a16:creationId xmlns:a16="http://schemas.microsoft.com/office/drawing/2014/main" id="{B8E9FA09-5260-4878-99CA-62F77573EAA5}"/>
              </a:ext>
            </a:extLst>
          </p:cNvPr>
          <p:cNvSpPr/>
          <p:nvPr/>
        </p:nvSpPr>
        <p:spPr>
          <a:xfrm>
            <a:off x="-153658" y="588223"/>
            <a:ext cx="4893480" cy="790956"/>
          </a:xfrm>
          <a:prstGeom prst="rect">
            <a:avLst/>
          </a:prstGeom>
        </p:spPr>
        <p:txBody>
          <a:bodyPr wrap="none" lIns="0" tIns="0" rIns="0" bIns="0" anchor="t">
            <a:normAutofit/>
          </a:bodyPr>
          <a:lstStyle/>
          <a:p>
            <a:pPr algn="ctr"/>
            <a:r>
              <a:rPr lang="da-DK" sz="2800" b="1">
                <a:solidFill>
                  <a:prstClr val="black">
                    <a:lumMod val="75000"/>
                    <a:lumOff val="25000"/>
                  </a:prstClr>
                </a:solidFill>
                <a:ea typeface="+mj-ea"/>
                <a:cs typeface="+mj-cs"/>
              </a:rPr>
              <a:t>MY LEARNING JOURNEY:</a:t>
            </a:r>
          </a:p>
          <a:p>
            <a:pPr algn="ctr"/>
            <a:r>
              <a:rPr lang="en-GB" i="1">
                <a:solidFill>
                  <a:srgbClr val="C00000"/>
                </a:solidFill>
              </a:rPr>
              <a:t>                     Subject: </a:t>
            </a:r>
            <a:r>
              <a:rPr lang="en-GB" sz="1600" i="1"/>
              <a:t>History</a:t>
            </a:r>
            <a:r>
              <a:rPr lang="en-GB" sz="1600" i="1">
                <a:solidFill>
                  <a:srgbClr val="C00000"/>
                </a:solidFill>
              </a:rPr>
              <a:t>  </a:t>
            </a:r>
            <a:r>
              <a:rPr lang="en-GB" i="1">
                <a:solidFill>
                  <a:srgbClr val="C00000"/>
                </a:solidFill>
              </a:rPr>
              <a:t>Year:</a:t>
            </a:r>
            <a:r>
              <a:rPr lang="en-GB" i="1"/>
              <a:t>7</a:t>
            </a:r>
            <a:r>
              <a:rPr lang="en-GB" i="1">
                <a:solidFill>
                  <a:srgbClr val="C00000"/>
                </a:solidFill>
              </a:rPr>
              <a:t>   Unit </a:t>
            </a:r>
            <a:r>
              <a:rPr lang="en-GB" i="1"/>
              <a:t>5</a:t>
            </a:r>
            <a:r>
              <a:rPr lang="en-GB" i="1">
                <a:solidFill>
                  <a:srgbClr val="C00000"/>
                </a:solidFill>
              </a:rPr>
              <a:t>: The Transatlantic Slave Trade</a:t>
            </a:r>
            <a:endParaRPr lang="en-GB" i="1"/>
          </a:p>
        </p:txBody>
      </p:sp>
      <p:sp>
        <p:nvSpPr>
          <p:cNvPr id="89" name="TextBox 88">
            <a:extLst>
              <a:ext uri="{FF2B5EF4-FFF2-40B4-BE49-F238E27FC236}">
                <a16:creationId xmlns:a16="http://schemas.microsoft.com/office/drawing/2014/main" id="{96392ED2-2948-4109-9E70-38E4C2C029DD}"/>
              </a:ext>
            </a:extLst>
          </p:cNvPr>
          <p:cNvSpPr txBox="1"/>
          <p:nvPr/>
        </p:nvSpPr>
        <p:spPr>
          <a:xfrm>
            <a:off x="6587123" y="4421664"/>
            <a:ext cx="2369796" cy="2288095"/>
          </a:xfrm>
          <a:prstGeom prst="rect">
            <a:avLst/>
          </a:prstGeom>
          <a:solidFill>
            <a:schemeClr val="bg1">
              <a:lumMod val="95000"/>
            </a:schemeClr>
          </a:solidFill>
          <a:ln w="28575">
            <a:solidFill>
              <a:srgbClr val="C00000"/>
            </a:solidFill>
          </a:ln>
        </p:spPr>
        <p:txBody>
          <a:bodyPr wrap="square" lIns="0" tIns="0" rIns="0" bIns="0" rtlCol="0" anchor="t">
            <a:normAutofit lnSpcReduction="10000"/>
          </a:bodyPr>
          <a:lstStyle/>
          <a:p>
            <a:pPr marL="352425" lvl="0" indent="-268288" algn="ctr"/>
            <a:endParaRPr lang="da-DK" sz="1200" b="1" u="sng">
              <a:solidFill>
                <a:prstClr val="black">
                  <a:lumMod val="75000"/>
                  <a:lumOff val="25000"/>
                </a:prstClr>
              </a:solidFill>
            </a:endParaRPr>
          </a:p>
          <a:p>
            <a:pPr marL="352425" lvl="0" indent="-268288" algn="ctr"/>
            <a:r>
              <a:rPr lang="da-DK" sz="1200" b="1" u="sng">
                <a:solidFill>
                  <a:prstClr val="black">
                    <a:lumMod val="75000"/>
                    <a:lumOff val="25000"/>
                  </a:prstClr>
                </a:solidFill>
              </a:rPr>
              <a:t>PERSONAL OBJECTIVES</a:t>
            </a:r>
          </a:p>
          <a:p>
            <a:pPr marL="450850" indent="-184150">
              <a:buFont typeface="Arial" panose="020B0604020202020204" pitchFamily="34" charset="0"/>
              <a:buChar char="•"/>
            </a:pPr>
            <a:r>
              <a:rPr lang="da-DK" sz="1200">
                <a:solidFill>
                  <a:schemeClr val="tx1">
                    <a:lumMod val="75000"/>
                    <a:lumOff val="25000"/>
                  </a:schemeClr>
                </a:solidFill>
              </a:rPr>
              <a:t>....................................... </a:t>
            </a:r>
          </a:p>
          <a:p>
            <a:pPr marL="450850" indent="-184150">
              <a:buFont typeface="Arial" panose="020B0604020202020204" pitchFamily="34" charset="0"/>
              <a:buChar char="•"/>
            </a:pPr>
            <a:r>
              <a:rPr lang="da-DK" sz="1200">
                <a:solidFill>
                  <a:schemeClr val="tx1">
                    <a:lumMod val="75000"/>
                    <a:lumOff val="25000"/>
                  </a:schemeClr>
                </a:solidFill>
              </a:rPr>
              <a:t>.......................................</a:t>
            </a:r>
          </a:p>
          <a:p>
            <a:pPr marL="450850" indent="-184150">
              <a:buFont typeface="Arial" panose="020B0604020202020204" pitchFamily="34" charset="0"/>
              <a:buChar char="•"/>
            </a:pPr>
            <a:r>
              <a:rPr lang="da-DK" sz="1200">
                <a:solidFill>
                  <a:schemeClr val="tx1">
                    <a:lumMod val="75000"/>
                    <a:lumOff val="25000"/>
                  </a:schemeClr>
                </a:solidFill>
              </a:rPr>
              <a:t>.......................................</a:t>
            </a:r>
          </a:p>
          <a:p>
            <a:pPr marL="450850" indent="-184150">
              <a:buFont typeface="Arial" panose="020B0604020202020204" pitchFamily="34" charset="0"/>
              <a:buChar char="•"/>
            </a:pPr>
            <a:r>
              <a:rPr lang="da-DK" sz="1200">
                <a:solidFill>
                  <a:schemeClr val="tx1">
                    <a:lumMod val="75000"/>
                    <a:lumOff val="25000"/>
                  </a:schemeClr>
                </a:solidFill>
              </a:rPr>
              <a:t>.......................................</a:t>
            </a:r>
          </a:p>
          <a:p>
            <a:pPr marL="450850" indent="-184150">
              <a:buFont typeface="Arial" panose="020B0604020202020204" pitchFamily="34" charset="0"/>
              <a:buChar char="•"/>
            </a:pPr>
            <a:r>
              <a:rPr lang="da-DK" sz="1200">
                <a:solidFill>
                  <a:schemeClr val="tx1">
                    <a:lumMod val="75000"/>
                    <a:lumOff val="25000"/>
                  </a:schemeClr>
                </a:solidFill>
              </a:rPr>
              <a:t>.......................................</a:t>
            </a:r>
          </a:p>
          <a:p>
            <a:pPr marL="450850" indent="-184150">
              <a:buFont typeface="Arial" panose="020B0604020202020204" pitchFamily="34" charset="0"/>
              <a:buChar char="•"/>
            </a:pPr>
            <a:r>
              <a:rPr lang="da-DK" sz="1200">
                <a:solidFill>
                  <a:schemeClr val="tx1">
                    <a:lumMod val="75000"/>
                    <a:lumOff val="25000"/>
                  </a:schemeClr>
                </a:solidFill>
              </a:rPr>
              <a:t>.......................................</a:t>
            </a:r>
          </a:p>
          <a:p>
            <a:pPr marL="450850" indent="-184150">
              <a:buFont typeface="Arial" panose="020B0604020202020204" pitchFamily="34" charset="0"/>
              <a:buChar char="•"/>
            </a:pPr>
            <a:r>
              <a:rPr lang="da-DK" sz="1200">
                <a:solidFill>
                  <a:schemeClr val="tx1">
                    <a:lumMod val="75000"/>
                    <a:lumOff val="25000"/>
                  </a:schemeClr>
                </a:solidFill>
              </a:rPr>
              <a:t>.......................................</a:t>
            </a:r>
          </a:p>
          <a:p>
            <a:pPr marL="450850" indent="-184150">
              <a:buFont typeface="Arial" panose="020B0604020202020204" pitchFamily="34" charset="0"/>
              <a:buChar char="•"/>
            </a:pPr>
            <a:r>
              <a:rPr lang="da-DK" sz="1200">
                <a:solidFill>
                  <a:schemeClr val="tx1">
                    <a:lumMod val="75000"/>
                    <a:lumOff val="25000"/>
                  </a:schemeClr>
                </a:solidFill>
              </a:rPr>
              <a:t>.......................................</a:t>
            </a:r>
          </a:p>
          <a:p>
            <a:pPr marL="450850" indent="-184150">
              <a:buFont typeface="Arial" panose="020B0604020202020204" pitchFamily="34" charset="0"/>
              <a:buChar char="•"/>
            </a:pPr>
            <a:r>
              <a:rPr lang="da-DK" sz="1200">
                <a:solidFill>
                  <a:schemeClr val="tx1">
                    <a:lumMod val="75000"/>
                    <a:lumOff val="25000"/>
                  </a:schemeClr>
                </a:solidFill>
              </a:rPr>
              <a:t>.......................................</a:t>
            </a:r>
          </a:p>
          <a:p>
            <a:pPr marL="450850" indent="-184150">
              <a:buFont typeface="Arial" panose="020B0604020202020204" pitchFamily="34" charset="0"/>
              <a:buChar char="•"/>
            </a:pPr>
            <a:r>
              <a:rPr lang="da-DK" sz="1200">
                <a:solidFill>
                  <a:schemeClr val="tx1">
                    <a:lumMod val="75000"/>
                    <a:lumOff val="25000"/>
                  </a:schemeClr>
                </a:solidFill>
              </a:rPr>
              <a:t>.......................................</a:t>
            </a:r>
          </a:p>
          <a:p>
            <a:pPr marL="450850" indent="-184150">
              <a:buFont typeface="Arial" panose="020B0604020202020204" pitchFamily="34" charset="0"/>
              <a:buChar char="•"/>
            </a:pPr>
            <a:r>
              <a:rPr lang="da-DK" sz="1200">
                <a:solidFill>
                  <a:schemeClr val="tx1">
                    <a:lumMod val="75000"/>
                    <a:lumOff val="25000"/>
                  </a:schemeClr>
                </a:solidFill>
              </a:rPr>
              <a:t>....................................... </a:t>
            </a:r>
          </a:p>
          <a:p>
            <a:pPr marL="266700" indent="-182563">
              <a:buFont typeface="Arial" panose="020B0604020202020204" pitchFamily="34" charset="0"/>
              <a:buChar char="•"/>
            </a:pPr>
            <a:endParaRPr lang="da-DK" sz="1200">
              <a:solidFill>
                <a:schemeClr val="tx1">
                  <a:lumMod val="75000"/>
                  <a:lumOff val="25000"/>
                </a:schemeClr>
              </a:solidFill>
            </a:endParaRPr>
          </a:p>
        </p:txBody>
      </p:sp>
      <p:grpSp>
        <p:nvGrpSpPr>
          <p:cNvPr id="93" name="Group 92">
            <a:extLst>
              <a:ext uri="{FF2B5EF4-FFF2-40B4-BE49-F238E27FC236}">
                <a16:creationId xmlns:a16="http://schemas.microsoft.com/office/drawing/2014/main" id="{9D175963-4449-44F6-9C6B-DB5F85121559}"/>
              </a:ext>
            </a:extLst>
          </p:cNvPr>
          <p:cNvGrpSpPr/>
          <p:nvPr/>
        </p:nvGrpSpPr>
        <p:grpSpPr>
          <a:xfrm>
            <a:off x="7142943" y="1278668"/>
            <a:ext cx="277415" cy="382191"/>
            <a:chOff x="9251950" y="2737151"/>
            <a:chExt cx="369887" cy="509588"/>
          </a:xfrm>
        </p:grpSpPr>
        <p:sp>
          <p:nvSpPr>
            <p:cNvPr id="94" name="Oval 67">
              <a:extLst>
                <a:ext uri="{FF2B5EF4-FFF2-40B4-BE49-F238E27FC236}">
                  <a16:creationId xmlns:a16="http://schemas.microsoft.com/office/drawing/2014/main" id="{FED77E44-FB25-496E-8C33-87AE35D60C2A}"/>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95" name="Freeform 66">
              <a:extLst>
                <a:ext uri="{FF2B5EF4-FFF2-40B4-BE49-F238E27FC236}">
                  <a16:creationId xmlns:a16="http://schemas.microsoft.com/office/drawing/2014/main" id="{EAFACBEB-4BD6-4E03-99E3-E1D72E20C3D4}"/>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endParaRPr lang="en-GB" sz="1350"/>
            </a:p>
          </p:txBody>
        </p:sp>
        <p:sp>
          <p:nvSpPr>
            <p:cNvPr id="96" name="Oval 67">
              <a:extLst>
                <a:ext uri="{FF2B5EF4-FFF2-40B4-BE49-F238E27FC236}">
                  <a16:creationId xmlns:a16="http://schemas.microsoft.com/office/drawing/2014/main" id="{10421BBB-269A-42A0-B928-80634AB34393}"/>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grpSp>
      <p:sp>
        <p:nvSpPr>
          <p:cNvPr id="97" name="TextBox 96">
            <a:extLst>
              <a:ext uri="{FF2B5EF4-FFF2-40B4-BE49-F238E27FC236}">
                <a16:creationId xmlns:a16="http://schemas.microsoft.com/office/drawing/2014/main" id="{5BFEC42A-F708-4C21-BB57-DBF1AD2A8B07}"/>
              </a:ext>
            </a:extLst>
          </p:cNvPr>
          <p:cNvSpPr txBox="1"/>
          <p:nvPr/>
        </p:nvSpPr>
        <p:spPr>
          <a:xfrm>
            <a:off x="5164787" y="454131"/>
            <a:ext cx="1440867" cy="1827191"/>
          </a:xfrm>
          <a:prstGeom prst="rect">
            <a:avLst/>
          </a:prstGeom>
          <a:noFill/>
        </p:spPr>
        <p:txBody>
          <a:bodyPr wrap="square" lIns="0" tIns="0" rIns="0" bIns="0" rtlCol="0" anchor="t">
            <a:noAutofit/>
          </a:bodyPr>
          <a:lstStyle/>
          <a:p>
            <a:r>
              <a:rPr lang="da-DK" sz="1200" b="1" u="sng">
                <a:solidFill>
                  <a:schemeClr val="tx1">
                    <a:lumMod val="75000"/>
                    <a:lumOff val="25000"/>
                  </a:schemeClr>
                </a:solidFill>
              </a:rPr>
              <a:t>UP NEXT</a:t>
            </a:r>
            <a:endParaRPr lang="en-GB" sz="1200">
              <a:solidFill>
                <a:schemeClr val="tx1">
                  <a:lumMod val="75000"/>
                  <a:lumOff val="25000"/>
                </a:schemeClr>
              </a:solidFill>
            </a:endParaRPr>
          </a:p>
          <a:p>
            <a:r>
              <a:rPr lang="en-GB" sz="1100">
                <a:solidFill>
                  <a:schemeClr val="tx1">
                    <a:lumMod val="75000"/>
                    <a:lumOff val="25000"/>
                  </a:schemeClr>
                </a:solidFill>
              </a:rPr>
              <a:t>The British Empire</a:t>
            </a:r>
          </a:p>
          <a:p>
            <a:pPr algn="r"/>
            <a:endParaRPr lang="da-DK" sz="1000">
              <a:solidFill>
                <a:schemeClr val="tx1">
                  <a:lumMod val="75000"/>
                  <a:lumOff val="25000"/>
                </a:schemeClr>
              </a:solidFill>
            </a:endParaRPr>
          </a:p>
        </p:txBody>
      </p:sp>
      <p:grpSp>
        <p:nvGrpSpPr>
          <p:cNvPr id="101" name="Group 100">
            <a:extLst>
              <a:ext uri="{FF2B5EF4-FFF2-40B4-BE49-F238E27FC236}">
                <a16:creationId xmlns:a16="http://schemas.microsoft.com/office/drawing/2014/main" id="{FFEB9A9B-87AF-49A0-B04D-068E0275A833}"/>
              </a:ext>
            </a:extLst>
          </p:cNvPr>
          <p:cNvGrpSpPr/>
          <p:nvPr/>
        </p:nvGrpSpPr>
        <p:grpSpPr>
          <a:xfrm>
            <a:off x="5446121" y="2527930"/>
            <a:ext cx="277415" cy="382191"/>
            <a:chOff x="9251950" y="2737151"/>
            <a:chExt cx="369887" cy="509588"/>
          </a:xfrm>
        </p:grpSpPr>
        <p:sp>
          <p:nvSpPr>
            <p:cNvPr id="102" name="Oval 67">
              <a:extLst>
                <a:ext uri="{FF2B5EF4-FFF2-40B4-BE49-F238E27FC236}">
                  <a16:creationId xmlns:a16="http://schemas.microsoft.com/office/drawing/2014/main" id="{9C4ECFB0-27AC-4C5B-ACE6-8CCEF6E59B6B}"/>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103" name="Freeform 66">
              <a:extLst>
                <a:ext uri="{FF2B5EF4-FFF2-40B4-BE49-F238E27FC236}">
                  <a16:creationId xmlns:a16="http://schemas.microsoft.com/office/drawing/2014/main" id="{F87EED61-607D-4C2C-9E91-E2D2B7EFC4E2}"/>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endParaRPr lang="en-GB" sz="1350"/>
            </a:p>
          </p:txBody>
        </p:sp>
        <p:sp>
          <p:nvSpPr>
            <p:cNvPr id="104" name="Oval 67">
              <a:extLst>
                <a:ext uri="{FF2B5EF4-FFF2-40B4-BE49-F238E27FC236}">
                  <a16:creationId xmlns:a16="http://schemas.microsoft.com/office/drawing/2014/main" id="{FBF92DDD-B1AB-41B6-A2D7-8D544197FB97}"/>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grpSp>
      <p:grpSp>
        <p:nvGrpSpPr>
          <p:cNvPr id="108" name="Group 107">
            <a:extLst>
              <a:ext uri="{FF2B5EF4-FFF2-40B4-BE49-F238E27FC236}">
                <a16:creationId xmlns:a16="http://schemas.microsoft.com/office/drawing/2014/main" id="{CF053F1B-EF5E-4E13-8C83-3923FC87A6F2}"/>
              </a:ext>
            </a:extLst>
          </p:cNvPr>
          <p:cNvGrpSpPr/>
          <p:nvPr/>
        </p:nvGrpSpPr>
        <p:grpSpPr>
          <a:xfrm>
            <a:off x="4422786" y="4206734"/>
            <a:ext cx="277415" cy="382191"/>
            <a:chOff x="9251950" y="2737151"/>
            <a:chExt cx="369887" cy="509588"/>
          </a:xfrm>
        </p:grpSpPr>
        <p:sp>
          <p:nvSpPr>
            <p:cNvPr id="109" name="Oval 67">
              <a:extLst>
                <a:ext uri="{FF2B5EF4-FFF2-40B4-BE49-F238E27FC236}">
                  <a16:creationId xmlns:a16="http://schemas.microsoft.com/office/drawing/2014/main" id="{6F29ACDD-B6F5-4973-BDD8-5885E4AB35A6}"/>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110" name="Freeform 66">
              <a:extLst>
                <a:ext uri="{FF2B5EF4-FFF2-40B4-BE49-F238E27FC236}">
                  <a16:creationId xmlns:a16="http://schemas.microsoft.com/office/drawing/2014/main" id="{6356D68C-78CE-4F57-B803-000D0C486763}"/>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endParaRPr lang="en-GB" sz="1350"/>
            </a:p>
          </p:txBody>
        </p:sp>
        <p:sp>
          <p:nvSpPr>
            <p:cNvPr id="111" name="Oval 67">
              <a:extLst>
                <a:ext uri="{FF2B5EF4-FFF2-40B4-BE49-F238E27FC236}">
                  <a16:creationId xmlns:a16="http://schemas.microsoft.com/office/drawing/2014/main" id="{DD46A1A7-44C6-4B50-B8C9-E61069C31586}"/>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grpSp>
      <p:sp>
        <p:nvSpPr>
          <p:cNvPr id="112" name="TextBox 111">
            <a:extLst>
              <a:ext uri="{FF2B5EF4-FFF2-40B4-BE49-F238E27FC236}">
                <a16:creationId xmlns:a16="http://schemas.microsoft.com/office/drawing/2014/main" id="{7A185F15-D45C-4DF7-B861-18D97ACBE19A}"/>
              </a:ext>
            </a:extLst>
          </p:cNvPr>
          <p:cNvSpPr txBox="1"/>
          <p:nvPr/>
        </p:nvSpPr>
        <p:spPr>
          <a:xfrm>
            <a:off x="2070462" y="4170932"/>
            <a:ext cx="1755620" cy="1495289"/>
          </a:xfrm>
          <a:prstGeom prst="rect">
            <a:avLst/>
          </a:prstGeom>
          <a:noFill/>
        </p:spPr>
        <p:txBody>
          <a:bodyPr wrap="square" lIns="0" tIns="0" rIns="0" bIns="0" rtlCol="0" anchor="t">
            <a:normAutofit/>
          </a:bodyPr>
          <a:lstStyle/>
          <a:p>
            <a:pPr marL="182563"/>
            <a:r>
              <a:rPr lang="da-DK" sz="1200" b="1" u="sng">
                <a:solidFill>
                  <a:schemeClr val="tx1">
                    <a:lumMod val="75000"/>
                    <a:lumOff val="25000"/>
                  </a:schemeClr>
                </a:solidFill>
              </a:rPr>
              <a:t>WHAT WE KNOW/</a:t>
            </a:r>
          </a:p>
          <a:p>
            <a:pPr marL="182563"/>
            <a:r>
              <a:rPr lang="da-DK" sz="1200" b="1" u="sng">
                <a:solidFill>
                  <a:schemeClr val="tx1">
                    <a:lumMod val="75000"/>
                    <a:lumOff val="25000"/>
                  </a:schemeClr>
                </a:solidFill>
              </a:rPr>
              <a:t>REMEMBER</a:t>
            </a:r>
          </a:p>
          <a:p>
            <a:pPr marL="182563"/>
            <a:r>
              <a:rPr lang="da-DK" sz="1200">
                <a:solidFill>
                  <a:schemeClr val="tx1">
                    <a:lumMod val="75000"/>
                    <a:lumOff val="25000"/>
                  </a:schemeClr>
                </a:solidFill>
              </a:rPr>
              <a:t>How Elizabeth begun the British Empire.</a:t>
            </a:r>
          </a:p>
          <a:p>
            <a:pPr marL="273050" indent="-93663">
              <a:buFont typeface="Arial" panose="020B0604020202020204" pitchFamily="34" charset="0"/>
              <a:buChar char="•"/>
            </a:pPr>
            <a:endParaRPr lang="da-DK" sz="1200">
              <a:solidFill>
                <a:schemeClr val="tx1">
                  <a:lumMod val="75000"/>
                  <a:lumOff val="25000"/>
                </a:schemeClr>
              </a:solidFill>
            </a:endParaRPr>
          </a:p>
          <a:p>
            <a:pPr marL="273050" indent="-93663">
              <a:buFont typeface="Arial" panose="020B0604020202020204" pitchFamily="34" charset="0"/>
              <a:buChar char="•"/>
            </a:pPr>
            <a:endParaRPr lang="da-DK" sz="1200">
              <a:solidFill>
                <a:schemeClr val="tx1">
                  <a:lumMod val="75000"/>
                  <a:lumOff val="25000"/>
                </a:schemeClr>
              </a:solidFill>
            </a:endParaRPr>
          </a:p>
          <a:p>
            <a:pPr marL="273050" indent="-93663">
              <a:buFont typeface="Arial" panose="020B0604020202020204" pitchFamily="34" charset="0"/>
              <a:buChar char="•"/>
            </a:pPr>
            <a:endParaRPr lang="da-DK" sz="1200">
              <a:solidFill>
                <a:schemeClr val="tx1">
                  <a:lumMod val="75000"/>
                  <a:lumOff val="25000"/>
                </a:schemeClr>
              </a:solidFill>
            </a:endParaRPr>
          </a:p>
        </p:txBody>
      </p:sp>
      <p:sp>
        <p:nvSpPr>
          <p:cNvPr id="114" name="Freeform: Shape 113">
            <a:extLst>
              <a:ext uri="{FF2B5EF4-FFF2-40B4-BE49-F238E27FC236}">
                <a16:creationId xmlns:a16="http://schemas.microsoft.com/office/drawing/2014/main" id="{F9D25B89-6F19-4EF0-A735-2116DF5D6E0F}"/>
              </a:ext>
            </a:extLst>
          </p:cNvPr>
          <p:cNvSpPr/>
          <p:nvPr/>
        </p:nvSpPr>
        <p:spPr bwMode="auto">
          <a:xfrm>
            <a:off x="2850661" y="4028529"/>
            <a:ext cx="1699041" cy="321542"/>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a:endParaRPr lang="en-GB" sz="1350"/>
          </a:p>
        </p:txBody>
      </p:sp>
      <p:grpSp>
        <p:nvGrpSpPr>
          <p:cNvPr id="119" name="Group 118">
            <a:extLst>
              <a:ext uri="{FF2B5EF4-FFF2-40B4-BE49-F238E27FC236}">
                <a16:creationId xmlns:a16="http://schemas.microsoft.com/office/drawing/2014/main" id="{E5691F86-88F8-41B2-B07F-6021649A1998}"/>
              </a:ext>
            </a:extLst>
          </p:cNvPr>
          <p:cNvGrpSpPr/>
          <p:nvPr/>
        </p:nvGrpSpPr>
        <p:grpSpPr>
          <a:xfrm>
            <a:off x="2715677" y="6114343"/>
            <a:ext cx="277415" cy="382191"/>
            <a:chOff x="9251950" y="2737151"/>
            <a:chExt cx="369887" cy="509588"/>
          </a:xfrm>
        </p:grpSpPr>
        <p:sp>
          <p:nvSpPr>
            <p:cNvPr id="120" name="Oval 67">
              <a:extLst>
                <a:ext uri="{FF2B5EF4-FFF2-40B4-BE49-F238E27FC236}">
                  <a16:creationId xmlns:a16="http://schemas.microsoft.com/office/drawing/2014/main" id="{DC4E9731-84B5-4A69-9D94-EC39724FD23D}"/>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121" name="Freeform 66">
              <a:extLst>
                <a:ext uri="{FF2B5EF4-FFF2-40B4-BE49-F238E27FC236}">
                  <a16:creationId xmlns:a16="http://schemas.microsoft.com/office/drawing/2014/main" id="{3C080BDF-5A62-48C0-884B-11E22DEA7F29}"/>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endParaRPr lang="en-GB" sz="1350"/>
            </a:p>
          </p:txBody>
        </p:sp>
        <p:sp>
          <p:nvSpPr>
            <p:cNvPr id="122" name="Oval 67">
              <a:extLst>
                <a:ext uri="{FF2B5EF4-FFF2-40B4-BE49-F238E27FC236}">
                  <a16:creationId xmlns:a16="http://schemas.microsoft.com/office/drawing/2014/main" id="{E406EFA5-0D9B-4762-AA13-3B8528FE3B8A}"/>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grpSp>
      <p:sp>
        <p:nvSpPr>
          <p:cNvPr id="123" name="TextBox 122">
            <a:extLst>
              <a:ext uri="{FF2B5EF4-FFF2-40B4-BE49-F238E27FC236}">
                <a16:creationId xmlns:a16="http://schemas.microsoft.com/office/drawing/2014/main" id="{EF94B5A8-AE3F-45CA-8BEA-D7AF8472E0F0}"/>
              </a:ext>
            </a:extLst>
          </p:cNvPr>
          <p:cNvSpPr txBox="1"/>
          <p:nvPr/>
        </p:nvSpPr>
        <p:spPr>
          <a:xfrm>
            <a:off x="103404" y="3956547"/>
            <a:ext cx="1979034" cy="2123224"/>
          </a:xfrm>
          <a:prstGeom prst="rect">
            <a:avLst/>
          </a:prstGeom>
          <a:noFill/>
        </p:spPr>
        <p:txBody>
          <a:bodyPr wrap="square" lIns="0" tIns="0" rIns="0" bIns="0" rtlCol="0" anchor="t">
            <a:noAutofit/>
          </a:bodyPr>
          <a:lstStyle/>
          <a:p>
            <a:pPr algn="ctr"/>
            <a:r>
              <a:rPr lang="da-DK" sz="1200" b="1" u="sng">
                <a:solidFill>
                  <a:schemeClr val="tx1">
                    <a:lumMod val="75000"/>
                    <a:lumOff val="25000"/>
                  </a:schemeClr>
                </a:solidFill>
              </a:rPr>
              <a:t>PREVIOUS LEARNING</a:t>
            </a:r>
          </a:p>
          <a:p>
            <a:pPr marL="171450" indent="-171450">
              <a:buFontTx/>
              <a:buChar char="-"/>
            </a:pPr>
            <a:r>
              <a:rPr lang="da-DK" sz="1200">
                <a:solidFill>
                  <a:schemeClr val="tx1">
                    <a:lumMod val="75000"/>
                    <a:lumOff val="25000"/>
                  </a:schemeClr>
                </a:solidFill>
              </a:rPr>
              <a:t>Why William won at the Battle of Hastings.</a:t>
            </a:r>
          </a:p>
          <a:p>
            <a:pPr marL="171450" indent="-171450">
              <a:buFontTx/>
              <a:buChar char="-"/>
            </a:pPr>
            <a:r>
              <a:rPr lang="da-DK" sz="1200">
                <a:solidFill>
                  <a:schemeClr val="tx1">
                    <a:lumMod val="75000"/>
                    <a:lumOff val="25000"/>
                  </a:schemeClr>
                </a:solidFill>
              </a:rPr>
              <a:t>How the Normans changed England</a:t>
            </a:r>
          </a:p>
          <a:p>
            <a:pPr marL="171450" indent="-171450">
              <a:buFontTx/>
              <a:buChar char="-"/>
            </a:pPr>
            <a:r>
              <a:rPr lang="da-DK" sz="1200">
                <a:solidFill>
                  <a:schemeClr val="tx1">
                    <a:lumMod val="75000"/>
                    <a:lumOff val="25000"/>
                  </a:schemeClr>
                </a:solidFill>
              </a:rPr>
              <a:t>The Reformation</a:t>
            </a:r>
          </a:p>
          <a:p>
            <a:pPr marL="171450" indent="-171450">
              <a:buFontTx/>
              <a:buChar char="-"/>
            </a:pPr>
            <a:r>
              <a:rPr lang="da-DK" sz="1200">
                <a:solidFill>
                  <a:schemeClr val="tx1">
                    <a:lumMod val="75000"/>
                    <a:lumOff val="25000"/>
                  </a:schemeClr>
                </a:solidFill>
              </a:rPr>
              <a:t>Tudor Kings and Queens</a:t>
            </a:r>
          </a:p>
          <a:p>
            <a:pPr marL="171450" indent="-171450">
              <a:buFontTx/>
              <a:buChar char="-"/>
            </a:pPr>
            <a:r>
              <a:rPr lang="da-DK" sz="1200">
                <a:solidFill>
                  <a:schemeClr val="tx1">
                    <a:lumMod val="75000"/>
                    <a:lumOff val="25000"/>
                  </a:schemeClr>
                </a:solidFill>
              </a:rPr>
              <a:t>Tudor Life</a:t>
            </a:r>
          </a:p>
          <a:p>
            <a:pPr algn="r"/>
            <a:r>
              <a:rPr lang="da-DK" sz="1200">
                <a:solidFill>
                  <a:schemeClr val="tx1">
                    <a:lumMod val="75000"/>
                    <a:lumOff val="25000"/>
                  </a:schemeClr>
                </a:solidFill>
              </a:rPr>
              <a:t>. </a:t>
            </a:r>
          </a:p>
        </p:txBody>
      </p:sp>
      <p:sp>
        <p:nvSpPr>
          <p:cNvPr id="124" name="Freeform: Shape 123">
            <a:extLst>
              <a:ext uri="{FF2B5EF4-FFF2-40B4-BE49-F238E27FC236}">
                <a16:creationId xmlns:a16="http://schemas.microsoft.com/office/drawing/2014/main" id="{120B58C4-F013-47ED-9C75-CB2DFB003A15}"/>
              </a:ext>
            </a:extLst>
          </p:cNvPr>
          <p:cNvSpPr/>
          <p:nvPr/>
        </p:nvSpPr>
        <p:spPr bwMode="auto">
          <a:xfrm>
            <a:off x="1101081" y="5925661"/>
            <a:ext cx="1749580" cy="311605"/>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a:endParaRPr lang="en-GB" sz="1350"/>
          </a:p>
        </p:txBody>
      </p:sp>
      <p:sp>
        <p:nvSpPr>
          <p:cNvPr id="86" name="Freeform: Shape 85">
            <a:extLst>
              <a:ext uri="{FF2B5EF4-FFF2-40B4-BE49-F238E27FC236}">
                <a16:creationId xmlns:a16="http://schemas.microsoft.com/office/drawing/2014/main" id="{9DF30032-6D5B-4EF2-B87D-682456D4FD7A}"/>
              </a:ext>
            </a:extLst>
          </p:cNvPr>
          <p:cNvSpPr/>
          <p:nvPr/>
        </p:nvSpPr>
        <p:spPr bwMode="auto">
          <a:xfrm>
            <a:off x="6888782" y="1035587"/>
            <a:ext cx="392274" cy="382191"/>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a:endParaRPr lang="en-GB" sz="1350"/>
          </a:p>
        </p:txBody>
      </p:sp>
      <p:pic>
        <p:nvPicPr>
          <p:cNvPr id="3" name="Picture 2" descr="A picture containing drawing&#10;&#10;Description automatically generated">
            <a:extLst>
              <a:ext uri="{FF2B5EF4-FFF2-40B4-BE49-F238E27FC236}">
                <a16:creationId xmlns:a16="http://schemas.microsoft.com/office/drawing/2014/main" id="{52B5F2B2-698D-4EE4-9304-39337B3DE4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55317" y="98738"/>
            <a:ext cx="582740" cy="629190"/>
          </a:xfrm>
          <a:prstGeom prst="rect">
            <a:avLst/>
          </a:prstGeom>
        </p:spPr>
      </p:pic>
      <p:grpSp>
        <p:nvGrpSpPr>
          <p:cNvPr id="78" name="Group 77">
            <a:extLst>
              <a:ext uri="{FF2B5EF4-FFF2-40B4-BE49-F238E27FC236}">
                <a16:creationId xmlns:a16="http://schemas.microsoft.com/office/drawing/2014/main" id="{B97A7BE5-F2D2-4993-BF3C-B965833872FE}"/>
              </a:ext>
            </a:extLst>
          </p:cNvPr>
          <p:cNvGrpSpPr/>
          <p:nvPr/>
        </p:nvGrpSpPr>
        <p:grpSpPr>
          <a:xfrm>
            <a:off x="8761443" y="3569180"/>
            <a:ext cx="277415" cy="382191"/>
            <a:chOff x="9251950" y="2737151"/>
            <a:chExt cx="369887" cy="509588"/>
          </a:xfrm>
        </p:grpSpPr>
        <p:sp>
          <p:nvSpPr>
            <p:cNvPr id="81" name="Oval 67">
              <a:extLst>
                <a:ext uri="{FF2B5EF4-FFF2-40B4-BE49-F238E27FC236}">
                  <a16:creationId xmlns:a16="http://schemas.microsoft.com/office/drawing/2014/main" id="{6A9315C2-B345-4AD3-96CD-8E29437504E9}"/>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sp>
          <p:nvSpPr>
            <p:cNvPr id="88" name="Freeform 66">
              <a:extLst>
                <a:ext uri="{FF2B5EF4-FFF2-40B4-BE49-F238E27FC236}">
                  <a16:creationId xmlns:a16="http://schemas.microsoft.com/office/drawing/2014/main" id="{494C1C20-8CB7-47E4-9648-8F241F61C949}"/>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endParaRPr lang="en-GB" sz="1350"/>
            </a:p>
          </p:txBody>
        </p:sp>
        <p:sp>
          <p:nvSpPr>
            <p:cNvPr id="92" name="Oval 67">
              <a:extLst>
                <a:ext uri="{FF2B5EF4-FFF2-40B4-BE49-F238E27FC236}">
                  <a16:creationId xmlns:a16="http://schemas.microsoft.com/office/drawing/2014/main" id="{1B3199C2-A3DA-4DF2-BF57-837A9EE4B7D9}"/>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a:p>
          </p:txBody>
        </p:sp>
      </p:grpSp>
      <p:sp>
        <p:nvSpPr>
          <p:cNvPr id="99" name="TextBox 98">
            <a:extLst>
              <a:ext uri="{FF2B5EF4-FFF2-40B4-BE49-F238E27FC236}">
                <a16:creationId xmlns:a16="http://schemas.microsoft.com/office/drawing/2014/main" id="{9A394B45-D979-4408-A2AB-2C04C7DCF4BF}"/>
              </a:ext>
            </a:extLst>
          </p:cNvPr>
          <p:cNvSpPr txBox="1"/>
          <p:nvPr/>
        </p:nvSpPr>
        <p:spPr>
          <a:xfrm>
            <a:off x="6614315" y="148618"/>
            <a:ext cx="2122076" cy="742609"/>
          </a:xfrm>
          <a:prstGeom prst="rect">
            <a:avLst/>
          </a:prstGeom>
          <a:noFill/>
        </p:spPr>
        <p:txBody>
          <a:bodyPr wrap="square" lIns="0" tIns="0" rIns="0" bIns="0" rtlCol="0" anchor="t">
            <a:noAutofit/>
          </a:bodyPr>
          <a:lstStyle/>
          <a:p>
            <a:r>
              <a:rPr lang="da-DK" sz="1200" b="1" u="sng">
                <a:solidFill>
                  <a:schemeClr val="tx1">
                    <a:lumMod val="75000"/>
                    <a:lumOff val="25000"/>
                  </a:schemeClr>
                </a:solidFill>
              </a:rPr>
              <a:t>CAREERS</a:t>
            </a:r>
          </a:p>
          <a:p>
            <a:pPr marL="171450" indent="-171450">
              <a:buFont typeface="Arial" panose="020B0604020202020204" pitchFamily="34" charset="0"/>
              <a:buChar char="•"/>
            </a:pPr>
            <a:r>
              <a:rPr lang="en-GB" sz="1100">
                <a:solidFill>
                  <a:schemeClr val="tx1">
                    <a:lumMod val="75000"/>
                    <a:lumOff val="25000"/>
                  </a:schemeClr>
                </a:solidFill>
              </a:rPr>
              <a:t>Journalist reporting on events</a:t>
            </a:r>
          </a:p>
          <a:p>
            <a:pPr marL="171450" indent="-171450">
              <a:buFont typeface="Arial" panose="020B0604020202020204" pitchFamily="34" charset="0"/>
              <a:buChar char="•"/>
            </a:pPr>
            <a:r>
              <a:rPr lang="en-GB" sz="1100"/>
              <a:t>Archaeologist</a:t>
            </a:r>
          </a:p>
          <a:p>
            <a:pPr marL="171450" indent="-171450">
              <a:buFont typeface="Arial" panose="020B0604020202020204" pitchFamily="34" charset="0"/>
              <a:buChar char="•"/>
            </a:pPr>
            <a:r>
              <a:rPr lang="en-GB" sz="1100"/>
              <a:t>History Teacher</a:t>
            </a:r>
          </a:p>
          <a:p>
            <a:pPr marL="171450" indent="-171450">
              <a:buFont typeface="Arial" panose="020B0604020202020204" pitchFamily="34" charset="0"/>
              <a:buChar char="•"/>
            </a:pPr>
            <a:endParaRPr lang="da-DK" sz="1200">
              <a:solidFill>
                <a:schemeClr val="tx1">
                  <a:lumMod val="75000"/>
                  <a:lumOff val="25000"/>
                </a:schemeClr>
              </a:solidFill>
            </a:endParaRPr>
          </a:p>
          <a:p>
            <a:pPr marL="171450" indent="-171450">
              <a:buFont typeface="Arial" panose="020B0604020202020204" pitchFamily="34" charset="0"/>
              <a:buChar char="•"/>
            </a:pPr>
            <a:endParaRPr lang="da-DK" sz="1200">
              <a:solidFill>
                <a:schemeClr val="tx1">
                  <a:lumMod val="75000"/>
                  <a:lumOff val="25000"/>
                </a:schemeClr>
              </a:solidFill>
            </a:endParaRPr>
          </a:p>
          <a:p>
            <a:pPr marL="171450" indent="-171450">
              <a:buFont typeface="Arial" panose="020B0604020202020204" pitchFamily="34" charset="0"/>
              <a:buChar char="•"/>
            </a:pPr>
            <a:endParaRPr lang="da-DK" sz="1200" b="1" u="sng">
              <a:solidFill>
                <a:schemeClr val="tx1">
                  <a:lumMod val="75000"/>
                  <a:lumOff val="25000"/>
                </a:schemeClr>
              </a:solidFill>
            </a:endParaRPr>
          </a:p>
          <a:p>
            <a:pPr marL="171450" indent="-171450">
              <a:buFont typeface="Arial" panose="020B0604020202020204" pitchFamily="34" charset="0"/>
              <a:buChar char="•"/>
            </a:pPr>
            <a:endParaRPr lang="da-DK" sz="1200" b="1" u="sng">
              <a:solidFill>
                <a:schemeClr val="tx1">
                  <a:lumMod val="75000"/>
                  <a:lumOff val="25000"/>
                </a:schemeClr>
              </a:solidFill>
            </a:endParaRPr>
          </a:p>
          <a:p>
            <a:pPr algn="r"/>
            <a:endParaRPr lang="da-DK" sz="1200">
              <a:solidFill>
                <a:schemeClr val="tx1">
                  <a:lumMod val="75000"/>
                  <a:lumOff val="25000"/>
                </a:schemeClr>
              </a:solidFill>
            </a:endParaRPr>
          </a:p>
          <a:p>
            <a:pPr algn="r"/>
            <a:endParaRPr lang="da-DK" sz="1200">
              <a:solidFill>
                <a:schemeClr val="tx1">
                  <a:lumMod val="75000"/>
                  <a:lumOff val="25000"/>
                </a:schemeClr>
              </a:solidFill>
            </a:endParaRPr>
          </a:p>
        </p:txBody>
      </p:sp>
      <p:sp>
        <p:nvSpPr>
          <p:cNvPr id="73" name="TextBox 72">
            <a:extLst>
              <a:ext uri="{FF2B5EF4-FFF2-40B4-BE49-F238E27FC236}">
                <a16:creationId xmlns:a16="http://schemas.microsoft.com/office/drawing/2014/main" id="{A1713C65-CD69-4BDC-88E1-A96D2D25FCE2}"/>
              </a:ext>
            </a:extLst>
          </p:cNvPr>
          <p:cNvSpPr txBox="1"/>
          <p:nvPr/>
        </p:nvSpPr>
        <p:spPr>
          <a:xfrm>
            <a:off x="103404" y="1357423"/>
            <a:ext cx="2514738" cy="2339684"/>
          </a:xfrm>
          <a:prstGeom prst="rect">
            <a:avLst/>
          </a:prstGeom>
          <a:noFill/>
          <a:ln w="15875">
            <a:solidFill>
              <a:srgbClr val="C00000"/>
            </a:solidFill>
          </a:ln>
        </p:spPr>
        <p:txBody>
          <a:bodyPr wrap="square" lIns="0" tIns="0" rIns="0" bIns="0" rtlCol="0" anchor="t">
            <a:normAutofit lnSpcReduction="10000"/>
          </a:bodyPr>
          <a:lstStyle/>
          <a:p>
            <a:pPr marL="352425" indent="-268288"/>
            <a:endParaRPr lang="da-DK" sz="500" b="1" u="sng">
              <a:solidFill>
                <a:schemeClr val="tx1">
                  <a:lumMod val="75000"/>
                  <a:lumOff val="25000"/>
                </a:schemeClr>
              </a:solidFill>
            </a:endParaRPr>
          </a:p>
          <a:p>
            <a:pPr marL="352425" indent="-268288"/>
            <a:r>
              <a:rPr lang="da-DK" sz="1200" b="1" u="sng">
                <a:solidFill>
                  <a:schemeClr val="tx1">
                    <a:lumMod val="75000"/>
                    <a:lumOff val="25000"/>
                  </a:schemeClr>
                </a:solidFill>
              </a:rPr>
              <a:t>AIMS</a:t>
            </a:r>
          </a:p>
          <a:p>
            <a:pPr marL="352425" indent="-268288"/>
            <a:endParaRPr lang="da-DK" sz="1200" b="1" u="sng">
              <a:solidFill>
                <a:schemeClr val="tx1">
                  <a:lumMod val="75000"/>
                  <a:lumOff val="25000"/>
                </a:schemeClr>
              </a:solidFill>
            </a:endParaRPr>
          </a:p>
          <a:p>
            <a:pPr marL="180000" fontAlgn="base"/>
            <a:r>
              <a:rPr lang="da-DK" sz="1200">
                <a:solidFill>
                  <a:schemeClr val="tx1">
                    <a:lumMod val="75000"/>
                    <a:lumOff val="25000"/>
                  </a:schemeClr>
                </a:solidFill>
              </a:rPr>
              <a:t> 1. To understand the Slave Trade Triangle.</a:t>
            </a:r>
          </a:p>
          <a:p>
            <a:pPr marL="180000" fontAlgn="base"/>
            <a:endParaRPr lang="da-DK" sz="1200">
              <a:solidFill>
                <a:schemeClr val="tx1">
                  <a:lumMod val="75000"/>
                  <a:lumOff val="25000"/>
                </a:schemeClr>
              </a:solidFill>
            </a:endParaRPr>
          </a:p>
          <a:p>
            <a:pPr marL="180000" fontAlgn="base"/>
            <a:r>
              <a:rPr lang="da-DK" sz="1200">
                <a:solidFill>
                  <a:schemeClr val="tx1">
                    <a:lumMod val="75000"/>
                    <a:lumOff val="25000"/>
                  </a:schemeClr>
                </a:solidFill>
              </a:rPr>
              <a:t>2. To explain why slavery was allowed to happen.</a:t>
            </a:r>
          </a:p>
          <a:p>
            <a:pPr marL="180000" fontAlgn="base"/>
            <a:endParaRPr lang="da-DK" sz="1200">
              <a:solidFill>
                <a:schemeClr val="tx1">
                  <a:lumMod val="75000"/>
                  <a:lumOff val="25000"/>
                </a:schemeClr>
              </a:solidFill>
            </a:endParaRPr>
          </a:p>
          <a:p>
            <a:pPr marL="180000" fontAlgn="base"/>
            <a:r>
              <a:rPr lang="da-DK" sz="1200">
                <a:solidFill>
                  <a:schemeClr val="tx1">
                    <a:lumMod val="75000"/>
                    <a:lumOff val="25000"/>
                  </a:schemeClr>
                </a:solidFill>
              </a:rPr>
              <a:t>3. To explain the hardships slaves faced on plantations.</a:t>
            </a:r>
          </a:p>
          <a:p>
            <a:pPr marL="180000" fontAlgn="base"/>
            <a:endParaRPr lang="da-DK" sz="1200">
              <a:solidFill>
                <a:schemeClr val="tx1">
                  <a:lumMod val="75000"/>
                  <a:lumOff val="25000"/>
                </a:schemeClr>
              </a:solidFill>
            </a:endParaRPr>
          </a:p>
          <a:p>
            <a:pPr marL="180000" fontAlgn="base"/>
            <a:r>
              <a:rPr lang="da-DK" sz="1200">
                <a:solidFill>
                  <a:schemeClr val="tx1">
                    <a:lumMod val="75000"/>
                    <a:lumOff val="25000"/>
                  </a:schemeClr>
                </a:solidFill>
              </a:rPr>
              <a:t>4. To comeple an assessment on the Slave Trade.</a:t>
            </a:r>
          </a:p>
        </p:txBody>
      </p:sp>
      <p:sp>
        <p:nvSpPr>
          <p:cNvPr id="71" name="Freeform: Shape 70">
            <a:extLst>
              <a:ext uri="{FF2B5EF4-FFF2-40B4-BE49-F238E27FC236}">
                <a16:creationId xmlns:a16="http://schemas.microsoft.com/office/drawing/2014/main" id="{3AE87E24-0411-45AB-B897-4C934B30FDAD}"/>
              </a:ext>
            </a:extLst>
          </p:cNvPr>
          <p:cNvSpPr/>
          <p:nvPr/>
        </p:nvSpPr>
        <p:spPr bwMode="auto">
          <a:xfrm>
            <a:off x="8329606" y="814271"/>
            <a:ext cx="567161" cy="2835663"/>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a:endParaRPr lang="en-GB" sz="1350"/>
          </a:p>
        </p:txBody>
      </p:sp>
      <p:sp>
        <p:nvSpPr>
          <p:cNvPr id="70" name="TextBox 69">
            <a:extLst>
              <a:ext uri="{FF2B5EF4-FFF2-40B4-BE49-F238E27FC236}">
                <a16:creationId xmlns:a16="http://schemas.microsoft.com/office/drawing/2014/main" id="{B391C723-16E8-4324-95F2-A302DBF90CD2}"/>
              </a:ext>
            </a:extLst>
          </p:cNvPr>
          <p:cNvSpPr txBox="1"/>
          <p:nvPr/>
        </p:nvSpPr>
        <p:spPr>
          <a:xfrm>
            <a:off x="2709050" y="1370024"/>
            <a:ext cx="2360513" cy="2421385"/>
          </a:xfrm>
          <a:prstGeom prst="rect">
            <a:avLst/>
          </a:prstGeom>
          <a:noFill/>
          <a:ln w="28575">
            <a:solidFill>
              <a:srgbClr val="C00000"/>
            </a:solidFill>
          </a:ln>
        </p:spPr>
        <p:txBody>
          <a:bodyPr wrap="square" lIns="0" tIns="0" rIns="0" bIns="0" rtlCol="0" anchor="t">
            <a:normAutofit fontScale="70000" lnSpcReduction="20000"/>
          </a:bodyPr>
          <a:lstStyle/>
          <a:p>
            <a:pPr marL="182563" algn="ctr"/>
            <a:endParaRPr lang="da-DK" sz="700" b="1" u="sng">
              <a:solidFill>
                <a:schemeClr val="tx1">
                  <a:lumMod val="75000"/>
                  <a:lumOff val="25000"/>
                </a:schemeClr>
              </a:solidFill>
            </a:endParaRPr>
          </a:p>
          <a:p>
            <a:pPr marL="171450" indent="11113" algn="ctr"/>
            <a:r>
              <a:rPr lang="da-DK" sz="1200" b="1" u="sng">
                <a:solidFill>
                  <a:schemeClr val="tx1">
                    <a:lumMod val="75000"/>
                    <a:lumOff val="25000"/>
                  </a:schemeClr>
                </a:solidFill>
              </a:rPr>
              <a:t>DEVELOPING  COURAGE</a:t>
            </a:r>
            <a:endParaRPr lang="en-GB" sz="1200" b="1">
              <a:solidFill>
                <a:schemeClr val="tx1">
                  <a:lumMod val="75000"/>
                  <a:lumOff val="25000"/>
                </a:schemeClr>
              </a:solidFill>
            </a:endParaRPr>
          </a:p>
          <a:p>
            <a:pPr marL="171450">
              <a:lnSpc>
                <a:spcPct val="170000"/>
              </a:lnSpc>
            </a:pPr>
            <a:r>
              <a:rPr lang="en-GB" sz="1100" b="1">
                <a:solidFill>
                  <a:schemeClr val="tx1">
                    <a:lumMod val="75000"/>
                    <a:lumOff val="25000"/>
                  </a:schemeClr>
                </a:solidFill>
              </a:rPr>
              <a:t>C To confidently share opinion with class on how Tudor life in England.</a:t>
            </a:r>
          </a:p>
          <a:p>
            <a:pPr marL="171450">
              <a:lnSpc>
                <a:spcPct val="170000"/>
              </a:lnSpc>
            </a:pPr>
            <a:r>
              <a:rPr lang="en-GB" sz="1100" b="1">
                <a:solidFill>
                  <a:schemeClr val="tx1">
                    <a:lumMod val="75000"/>
                    <a:lumOff val="25000"/>
                  </a:schemeClr>
                </a:solidFill>
              </a:rPr>
              <a:t>O Given the opportunity to work on extended writing.</a:t>
            </a:r>
          </a:p>
          <a:p>
            <a:pPr marL="171450">
              <a:lnSpc>
                <a:spcPct val="170000"/>
              </a:lnSpc>
            </a:pPr>
            <a:r>
              <a:rPr lang="en-GB" sz="1100" b="1">
                <a:solidFill>
                  <a:schemeClr val="tx1">
                    <a:lumMod val="75000"/>
                    <a:lumOff val="25000"/>
                  </a:schemeClr>
                </a:solidFill>
              </a:rPr>
              <a:t>U </a:t>
            </a:r>
            <a:r>
              <a:rPr lang="da-DK" sz="1100" b="1">
                <a:solidFill>
                  <a:schemeClr val="tx1">
                    <a:lumMod val="75000"/>
                    <a:lumOff val="25000"/>
                  </a:schemeClr>
                </a:solidFill>
              </a:rPr>
              <a:t>Teamwork to compare views about Tudor Sources.</a:t>
            </a:r>
            <a:endParaRPr lang="en-GB" sz="1100" b="1">
              <a:solidFill>
                <a:schemeClr val="tx1">
                  <a:lumMod val="75000"/>
                  <a:lumOff val="25000"/>
                </a:schemeClr>
              </a:solidFill>
            </a:endParaRPr>
          </a:p>
          <a:p>
            <a:pPr marL="171450">
              <a:lnSpc>
                <a:spcPct val="170000"/>
              </a:lnSpc>
            </a:pPr>
            <a:r>
              <a:rPr lang="en-GB" sz="1100" b="1">
                <a:solidFill>
                  <a:schemeClr val="tx1">
                    <a:lumMod val="75000"/>
                    <a:lumOff val="25000"/>
                  </a:schemeClr>
                </a:solidFill>
              </a:rPr>
              <a:t>R </a:t>
            </a:r>
            <a:r>
              <a:rPr lang="da-DK" sz="1100" b="1">
                <a:solidFill>
                  <a:schemeClr val="tx1">
                    <a:lumMod val="75000"/>
                    <a:lumOff val="25000"/>
                  </a:schemeClr>
                </a:solidFill>
              </a:rPr>
              <a:t>Showing Resilience when completing extended pieces of writing</a:t>
            </a:r>
            <a:r>
              <a:rPr lang="en-GB" sz="1100" b="1">
                <a:solidFill>
                  <a:schemeClr val="tx1">
                    <a:lumMod val="75000"/>
                    <a:lumOff val="25000"/>
                  </a:schemeClr>
                </a:solidFill>
              </a:rPr>
              <a:t> ​</a:t>
            </a:r>
          </a:p>
          <a:p>
            <a:pPr marL="171450">
              <a:lnSpc>
                <a:spcPct val="170000"/>
              </a:lnSpc>
            </a:pPr>
            <a:r>
              <a:rPr lang="en-GB" sz="1100" b="1">
                <a:solidFill>
                  <a:schemeClr val="tx1">
                    <a:lumMod val="75000"/>
                    <a:lumOff val="25000"/>
                  </a:schemeClr>
                </a:solidFill>
              </a:rPr>
              <a:t>A Learning to appreciate the past</a:t>
            </a:r>
          </a:p>
          <a:p>
            <a:pPr marL="171450">
              <a:lnSpc>
                <a:spcPct val="170000"/>
              </a:lnSpc>
            </a:pPr>
            <a:r>
              <a:rPr lang="en-GB" sz="1100" b="1">
                <a:solidFill>
                  <a:schemeClr val="tx1">
                    <a:lumMod val="75000"/>
                    <a:lumOff val="25000"/>
                  </a:schemeClr>
                </a:solidFill>
              </a:rPr>
              <a:t>G Being generous with Historical detail in writing</a:t>
            </a:r>
          </a:p>
          <a:p>
            <a:pPr marL="171450">
              <a:lnSpc>
                <a:spcPct val="170000"/>
              </a:lnSpc>
            </a:pPr>
            <a:r>
              <a:rPr lang="en-GB" sz="1100" b="1">
                <a:solidFill>
                  <a:schemeClr val="tx1">
                    <a:lumMod val="75000"/>
                    <a:lumOff val="25000"/>
                  </a:schemeClr>
                </a:solidFill>
              </a:rPr>
              <a:t>E </a:t>
            </a:r>
            <a:r>
              <a:rPr lang="da-DK" sz="1100" b="1">
                <a:solidFill>
                  <a:schemeClr val="tx1">
                    <a:lumMod val="75000"/>
                    <a:lumOff val="25000"/>
                  </a:schemeClr>
                </a:solidFill>
              </a:rPr>
              <a:t>Finish a History essay.</a:t>
            </a:r>
            <a:endParaRPr lang="en-GB" sz="1100" b="1">
              <a:solidFill>
                <a:schemeClr val="tx1">
                  <a:lumMod val="75000"/>
                  <a:lumOff val="25000"/>
                </a:schemeClr>
              </a:solidFill>
            </a:endParaRPr>
          </a:p>
        </p:txBody>
      </p:sp>
      <p:sp>
        <p:nvSpPr>
          <p:cNvPr id="2" name="Rectangle 1">
            <a:extLst>
              <a:ext uri="{FF2B5EF4-FFF2-40B4-BE49-F238E27FC236}">
                <a16:creationId xmlns:a16="http://schemas.microsoft.com/office/drawing/2014/main" id="{F7AF5545-8982-425B-ADEF-D282AF48D32E}"/>
              </a:ext>
            </a:extLst>
          </p:cNvPr>
          <p:cNvSpPr/>
          <p:nvPr/>
        </p:nvSpPr>
        <p:spPr>
          <a:xfrm>
            <a:off x="127425" y="-5796"/>
            <a:ext cx="3227165" cy="76944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da-DK" sz="4400" b="1" i="1" cap="none" spc="0">
                <a:ln/>
                <a:solidFill>
                  <a:schemeClr val="accent3"/>
                </a:solidFill>
                <a:effectLst/>
              </a:rPr>
              <a:t>ZOOM IN... </a:t>
            </a:r>
            <a:endParaRPr lang="en-GB" sz="4400" b="1" cap="none" spc="0">
              <a:ln/>
              <a:solidFill>
                <a:schemeClr val="accent3"/>
              </a:solidFill>
              <a:effectLst/>
            </a:endParaRPr>
          </a:p>
        </p:txBody>
      </p:sp>
      <p:sp>
        <p:nvSpPr>
          <p:cNvPr id="72" name="TextBox 71">
            <a:extLst>
              <a:ext uri="{FF2B5EF4-FFF2-40B4-BE49-F238E27FC236}">
                <a16:creationId xmlns:a16="http://schemas.microsoft.com/office/drawing/2014/main" id="{15753C29-7FC0-4059-BE24-0AE668B392BA}"/>
              </a:ext>
            </a:extLst>
          </p:cNvPr>
          <p:cNvSpPr txBox="1"/>
          <p:nvPr/>
        </p:nvSpPr>
        <p:spPr>
          <a:xfrm>
            <a:off x="4374387" y="5957968"/>
            <a:ext cx="2044298" cy="755425"/>
          </a:xfrm>
          <a:prstGeom prst="rect">
            <a:avLst/>
          </a:prstGeom>
          <a:solidFill>
            <a:schemeClr val="bg2"/>
          </a:solidFill>
          <a:ln w="28575">
            <a:solidFill>
              <a:srgbClr val="C00000"/>
            </a:solidFill>
          </a:ln>
        </p:spPr>
        <p:txBody>
          <a:bodyPr wrap="square" lIns="0" tIns="0" rIns="0" bIns="0" rtlCol="0" anchor="t">
            <a:normAutofit/>
          </a:bodyPr>
          <a:lstStyle/>
          <a:p>
            <a:pPr marL="352425" indent="-267970" algn="ctr"/>
            <a:r>
              <a:rPr lang="da-DK" sz="1200" b="1" u="sng">
                <a:solidFill>
                  <a:schemeClr val="tx1">
                    <a:lumMod val="75000"/>
                    <a:lumOff val="25000"/>
                  </a:schemeClr>
                </a:solidFill>
              </a:rPr>
              <a:t>RECOMMENDED  READING</a:t>
            </a:r>
            <a:endParaRPr lang="en-US"/>
          </a:p>
          <a:p>
            <a:pPr marL="266700" indent="-182245">
              <a:buFont typeface="Arial" panose="020B0604020202020204" pitchFamily="34" charset="0"/>
              <a:buChar char="•"/>
            </a:pPr>
            <a:r>
              <a:rPr lang="da-DK" sz="1200">
                <a:solidFill>
                  <a:schemeClr val="tx1">
                    <a:lumMod val="75000"/>
                    <a:lumOff val="25000"/>
                  </a:schemeClr>
                </a:solidFill>
              </a:rPr>
              <a:t>Battlefield Britain </a:t>
            </a:r>
          </a:p>
          <a:p>
            <a:pPr marL="266700" indent="-182245">
              <a:buFont typeface="Arial" panose="020B0604020202020204" pitchFamily="34" charset="0"/>
              <a:buChar char="•"/>
            </a:pPr>
            <a:r>
              <a:rPr lang="da-DK" sz="1200">
                <a:solidFill>
                  <a:schemeClr val="tx1">
                    <a:lumMod val="75000"/>
                    <a:lumOff val="25000"/>
                  </a:schemeClr>
                </a:solidFill>
              </a:rPr>
              <a:t>History Learning Site</a:t>
            </a:r>
          </a:p>
        </p:txBody>
      </p:sp>
      <p:pic>
        <p:nvPicPr>
          <p:cNvPr id="6" name="Picture 5">
            <a:extLst>
              <a:ext uri="{FF2B5EF4-FFF2-40B4-BE49-F238E27FC236}">
                <a16:creationId xmlns:a16="http://schemas.microsoft.com/office/drawing/2014/main" id="{77FD83FC-61BC-452A-88D4-E774DEEF5CCE}"/>
              </a:ext>
            </a:extLst>
          </p:cNvPr>
          <p:cNvPicPr>
            <a:picLocks noChangeAspect="1"/>
          </p:cNvPicPr>
          <p:nvPr/>
        </p:nvPicPr>
        <p:blipFill>
          <a:blip r:embed="rId3"/>
          <a:stretch>
            <a:fillRect/>
          </a:stretch>
        </p:blipFill>
        <p:spPr>
          <a:xfrm>
            <a:off x="5118305" y="2340827"/>
            <a:ext cx="477127" cy="354954"/>
          </a:xfrm>
          <a:prstGeom prst="rect">
            <a:avLst/>
          </a:prstGeom>
        </p:spPr>
      </p:pic>
    </p:spTree>
    <p:extLst>
      <p:ext uri="{BB962C8B-B14F-4D97-AF65-F5344CB8AC3E}">
        <p14:creationId xmlns:p14="http://schemas.microsoft.com/office/powerpoint/2010/main" val="2592165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B026D-3525-4ECB-8EED-706E517DDFC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8066727-5A33-4AB4-87FF-A0B07ABFC8C9}"/>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B983B4A6-CA95-4442-925C-C08565FA1962}"/>
              </a:ext>
            </a:extLst>
          </p:cNvPr>
          <p:cNvPicPr>
            <a:picLocks noChangeAspect="1"/>
          </p:cNvPicPr>
          <p:nvPr/>
        </p:nvPicPr>
        <p:blipFill rotWithShape="1">
          <a:blip r:embed="rId2"/>
          <a:srcRect l="20322" t="20601" r="22191" b="6600"/>
          <a:stretch/>
        </p:blipFill>
        <p:spPr>
          <a:xfrm>
            <a:off x="-1" y="0"/>
            <a:ext cx="9059491" cy="6858000"/>
          </a:xfrm>
          <a:prstGeom prst="rect">
            <a:avLst/>
          </a:prstGeom>
        </p:spPr>
      </p:pic>
    </p:spTree>
    <p:extLst>
      <p:ext uri="{BB962C8B-B14F-4D97-AF65-F5344CB8AC3E}">
        <p14:creationId xmlns:p14="http://schemas.microsoft.com/office/powerpoint/2010/main" val="24506698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ACB19B-1BBB-4D49-A508-C2A56C1F651F}"/>
              </a:ext>
            </a:extLst>
          </p:cNvPr>
          <p:cNvSpPr>
            <a:spLocks noGrp="1"/>
          </p:cNvSpPr>
          <p:nvPr>
            <p:ph type="ctrTitle"/>
          </p:nvPr>
        </p:nvSpPr>
        <p:spPr>
          <a:xfrm>
            <a:off x="0" y="-2094"/>
            <a:ext cx="9144000" cy="2448271"/>
          </a:xfrm>
        </p:spPr>
        <p:txBody>
          <a:bodyPr>
            <a:normAutofit fontScale="90000"/>
          </a:bodyPr>
          <a:lstStyle/>
          <a:p>
            <a:r>
              <a:rPr lang="en-GB" b="1" u="sng"/>
              <a:t>The Slave Trade Triangle</a:t>
            </a:r>
            <a:br>
              <a:rPr lang="en-GB" b="1" u="sng"/>
            </a:br>
            <a:r>
              <a:rPr lang="en-GB" b="1"/>
              <a:t>L/I: </a:t>
            </a:r>
            <a:r>
              <a:rPr lang="en-GB"/>
              <a:t>To understand how slaves were captured and what the slave trade triangle was.</a:t>
            </a:r>
            <a:endParaRPr lang="en-GB" u="sng"/>
          </a:p>
        </p:txBody>
      </p:sp>
      <p:pic>
        <p:nvPicPr>
          <p:cNvPr id="6" name="Picture 4" descr="http://mrberlin.com/images/products/detail/triangle_trade_thumb.1.png">
            <a:extLst>
              <a:ext uri="{FF2B5EF4-FFF2-40B4-BE49-F238E27FC236}">
                <a16:creationId xmlns:a16="http://schemas.microsoft.com/office/drawing/2014/main" id="{BA0B7F1C-FDF6-4D90-A5A7-BAFA7C87BE1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419"/>
          <a:stretch/>
        </p:blipFill>
        <p:spPr bwMode="auto">
          <a:xfrm>
            <a:off x="0" y="1916832"/>
            <a:ext cx="9144000" cy="4941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72605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recoveredhistories.org/images/capture-03.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00668"/>
            <a:ext cx="9144000" cy="314435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7194" y="31327"/>
            <a:ext cx="9106805" cy="461665"/>
          </a:xfrm>
          <a:prstGeom prst="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pPr algn="ctr"/>
            <a:r>
              <a:rPr lang="en-GB" sz="2400">
                <a:latin typeface="Comic Sans MS" pitchFamily="66" charset="0"/>
              </a:rPr>
              <a:t>What can you see in this image?</a:t>
            </a:r>
          </a:p>
        </p:txBody>
      </p:sp>
      <p:sp>
        <p:nvSpPr>
          <p:cNvPr id="6" name="TextBox 5"/>
          <p:cNvSpPr txBox="1"/>
          <p:nvPr/>
        </p:nvSpPr>
        <p:spPr>
          <a:xfrm>
            <a:off x="-1" y="3652700"/>
            <a:ext cx="9143999" cy="461665"/>
          </a:xfrm>
          <a:prstGeom prst="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pPr algn="ctr"/>
            <a:r>
              <a:rPr lang="en-GB" sz="2400">
                <a:latin typeface="Comic Sans MS" pitchFamily="66" charset="0"/>
              </a:rPr>
              <a:t>What do you think is happening?</a:t>
            </a:r>
          </a:p>
        </p:txBody>
      </p:sp>
      <p:sp>
        <p:nvSpPr>
          <p:cNvPr id="2" name="TextBox 1">
            <a:extLst>
              <a:ext uri="{FF2B5EF4-FFF2-40B4-BE49-F238E27FC236}">
                <a16:creationId xmlns:a16="http://schemas.microsoft.com/office/drawing/2014/main" id="{916C1267-BF11-4ACE-BF60-9EF0A9C6A965}"/>
              </a:ext>
            </a:extLst>
          </p:cNvPr>
          <p:cNvSpPr txBox="1"/>
          <p:nvPr/>
        </p:nvSpPr>
        <p:spPr>
          <a:xfrm>
            <a:off x="-1" y="4114365"/>
            <a:ext cx="9143999" cy="2585323"/>
          </a:xfrm>
          <a:prstGeom prst="rect">
            <a:avLst/>
          </a:prstGeom>
          <a:solidFill>
            <a:schemeClr val="bg1"/>
          </a:solidFill>
          <a:ln>
            <a:solidFill>
              <a:schemeClr val="tx1"/>
            </a:solidFill>
          </a:ln>
        </p:spPr>
        <p:txBody>
          <a:bodyPr wrap="square" rtlCol="0">
            <a:spAutoFit/>
          </a:bodyPr>
          <a:lstStyle/>
          <a:p>
            <a:r>
              <a:rPr lang="en-GB" b="1"/>
              <a:t>Write your thoughts below:</a:t>
            </a:r>
          </a:p>
          <a:p>
            <a:r>
              <a:rPr lang="en-GB" u="sng"/>
              <a:t>																																																						</a:t>
            </a:r>
          </a:p>
          <a:p>
            <a:r>
              <a:rPr lang="en-GB" u="sng"/>
              <a:t>																		</a:t>
            </a:r>
          </a:p>
        </p:txBody>
      </p:sp>
    </p:spTree>
    <p:extLst>
      <p:ext uri="{BB962C8B-B14F-4D97-AF65-F5344CB8AC3E}">
        <p14:creationId xmlns:p14="http://schemas.microsoft.com/office/powerpoint/2010/main" val="3674000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30356"/>
            <a:ext cx="9144000" cy="2431435"/>
          </a:xfrm>
          <a:prstGeom prst="rect">
            <a:avLst/>
          </a:prstGeom>
        </p:spPr>
        <p:txBody>
          <a:bodyPr wrap="square">
            <a:spAutoFit/>
          </a:bodyPr>
          <a:lstStyle/>
          <a:p>
            <a:r>
              <a:rPr lang="en-GB" sz="2400" b="1" u="sng">
                <a:latin typeface="Comic Sans MS" pitchFamily="66" charset="0"/>
              </a:rPr>
              <a:t>What is Slavery?</a:t>
            </a:r>
          </a:p>
          <a:p>
            <a:endParaRPr lang="en-GB" sz="2400" u="sng">
              <a:latin typeface="Comic Sans MS" pitchFamily="66" charset="0"/>
            </a:endParaRPr>
          </a:p>
          <a:p>
            <a:r>
              <a:rPr lang="en-GB" sz="2400">
                <a:latin typeface="Comic Sans MS" pitchFamily="66" charset="0"/>
              </a:rPr>
              <a:t>A slave is someone who is owned by another person. A slave has:</a:t>
            </a:r>
          </a:p>
          <a:p>
            <a:r>
              <a:rPr lang="en-GB" sz="2400">
                <a:latin typeface="Comic Sans MS" pitchFamily="66" charset="0"/>
              </a:rPr>
              <a:t> </a:t>
            </a:r>
          </a:p>
          <a:p>
            <a:r>
              <a:rPr lang="en-GB" sz="3200" b="1">
                <a:solidFill>
                  <a:schemeClr val="accent1"/>
                </a:solidFill>
                <a:latin typeface="Comic Sans MS" pitchFamily="66" charset="0"/>
              </a:rPr>
              <a:t>No choice      </a:t>
            </a:r>
            <a:r>
              <a:rPr lang="en-GB" sz="3200" b="1">
                <a:solidFill>
                  <a:srgbClr val="FF0000"/>
                </a:solidFill>
                <a:latin typeface="Comic Sans MS" pitchFamily="66" charset="0"/>
              </a:rPr>
              <a:t>No freedom        </a:t>
            </a:r>
            <a:r>
              <a:rPr lang="en-GB" sz="3200" b="1">
                <a:solidFill>
                  <a:srgbClr val="00B050"/>
                </a:solidFill>
                <a:latin typeface="Comic Sans MS" pitchFamily="66" charset="0"/>
              </a:rPr>
              <a:t>No money</a:t>
            </a:r>
            <a:endParaRPr lang="en-GB" sz="3200">
              <a:solidFill>
                <a:srgbClr val="00B050"/>
              </a:solidFill>
              <a:latin typeface="Comic Sans MS" pitchFamily="66" charset="0"/>
            </a:endParaRPr>
          </a:p>
        </p:txBody>
      </p:sp>
      <p:pic>
        <p:nvPicPr>
          <p:cNvPr id="20482" name="Picture 2" descr="http://africa.phillipmartin.info/african_slave_chains.gif">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9712" y="2489469"/>
            <a:ext cx="4371975" cy="3743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91654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arewood Hous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344" y="260648"/>
            <a:ext cx="3168352" cy="2772308"/>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Codrington Library, All Souls College, Oxfor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9952" y="260649"/>
            <a:ext cx="3168352" cy="2772308"/>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Bristol and suga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3553" y="3212977"/>
            <a:ext cx="2808313" cy="2457274"/>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Glasgow and tobacc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39953" y="3212977"/>
            <a:ext cx="2808312" cy="245727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51520" y="5670250"/>
            <a:ext cx="8640960" cy="1200329"/>
          </a:xfrm>
          <a:prstGeom prst="rect">
            <a:avLst/>
          </a:prstGeom>
          <a:noFill/>
        </p:spPr>
        <p:txBody>
          <a:bodyPr wrap="square" rtlCol="0">
            <a:spAutoFit/>
          </a:bodyPr>
          <a:lstStyle/>
          <a:p>
            <a:r>
              <a:rPr lang="en-GB" b="1">
                <a:latin typeface="Comic Sans MS" pitchFamily="66" charset="0"/>
              </a:rPr>
              <a:t>Britain’s involvement in the slave trade made a huge amount of money! They used slaves to grow tea, sugar and tobacco, which was sold to make a huge profit. These buildings were built using the money made from the salve trade.</a:t>
            </a:r>
          </a:p>
        </p:txBody>
      </p:sp>
    </p:spTree>
    <p:extLst>
      <p:ext uri="{BB962C8B-B14F-4D97-AF65-F5344CB8AC3E}">
        <p14:creationId xmlns:p14="http://schemas.microsoft.com/office/powerpoint/2010/main" val="30854364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03A73-7F85-41C0-BE3B-0E12B0FC8984}"/>
              </a:ext>
            </a:extLst>
          </p:cNvPr>
          <p:cNvSpPr>
            <a:spLocks noGrp="1"/>
          </p:cNvSpPr>
          <p:nvPr>
            <p:ph type="title"/>
          </p:nvPr>
        </p:nvSpPr>
        <p:spPr>
          <a:xfrm>
            <a:off x="-1260648" y="-315416"/>
            <a:ext cx="8229600" cy="1143000"/>
          </a:xfrm>
        </p:spPr>
        <p:txBody>
          <a:bodyPr/>
          <a:lstStyle/>
          <a:p>
            <a:r>
              <a:rPr lang="en-GB" b="1" u="sng"/>
              <a:t>The Slave Trade Triangle</a:t>
            </a:r>
          </a:p>
        </p:txBody>
      </p:sp>
      <p:sp>
        <p:nvSpPr>
          <p:cNvPr id="3" name="Content Placeholder 2">
            <a:extLst>
              <a:ext uri="{FF2B5EF4-FFF2-40B4-BE49-F238E27FC236}">
                <a16:creationId xmlns:a16="http://schemas.microsoft.com/office/drawing/2014/main" id="{6819CABF-03FB-42A5-9108-D9AEAC050773}"/>
              </a:ext>
            </a:extLst>
          </p:cNvPr>
          <p:cNvSpPr>
            <a:spLocks noGrp="1"/>
          </p:cNvSpPr>
          <p:nvPr>
            <p:ph idx="1"/>
          </p:nvPr>
        </p:nvSpPr>
        <p:spPr>
          <a:xfrm>
            <a:off x="0" y="620688"/>
            <a:ext cx="9144000" cy="6237312"/>
          </a:xfrm>
        </p:spPr>
        <p:txBody>
          <a:bodyPr>
            <a:normAutofit fontScale="92500" lnSpcReduction="20000"/>
          </a:bodyPr>
          <a:lstStyle/>
          <a:p>
            <a:pPr marL="0" indent="0">
              <a:buNone/>
            </a:pPr>
            <a:r>
              <a:rPr lang="en-GB" sz="2000">
                <a:latin typeface="Comic Sans MS" pitchFamily="66" charset="0"/>
              </a:rPr>
              <a:t>For over 300 years, slaves were captured along the west coast of Africa, often with the active help of African kings and merchants. Slaves were traded for beads, textiles, brandy, horses, and guns. Britain was the main slave trading nation after 1555. </a:t>
            </a:r>
          </a:p>
          <a:p>
            <a:pPr marL="0" indent="0">
              <a:buNone/>
            </a:pPr>
            <a:endParaRPr lang="en-GB" sz="2000">
              <a:latin typeface="Comic Sans MS" pitchFamily="66" charset="0"/>
            </a:endParaRPr>
          </a:p>
          <a:p>
            <a:pPr marL="0" indent="0">
              <a:buNone/>
            </a:pPr>
            <a:r>
              <a:rPr lang="en-GB" sz="2000">
                <a:hlinkClick r:id="rId2"/>
              </a:rPr>
              <a:t>https://www.bbc.co.uk/bitesize/clips/zspk2hv</a:t>
            </a:r>
            <a:endParaRPr lang="en-GB" sz="2000"/>
          </a:p>
          <a:p>
            <a:pPr marL="0" indent="0">
              <a:buNone/>
            </a:pPr>
            <a:r>
              <a:rPr lang="en-GB" sz="2000" b="1"/>
              <a:t>Watch the video and explain what the slave trade triangle was:</a:t>
            </a:r>
          </a:p>
          <a:p>
            <a:pPr marL="0" indent="0">
              <a:buNone/>
            </a:pPr>
            <a:r>
              <a:rPr lang="en-GB" sz="2400" u="sng"/>
              <a:t>																																																																																																																														</a:t>
            </a:r>
          </a:p>
        </p:txBody>
      </p:sp>
    </p:spTree>
    <p:extLst>
      <p:ext uri="{BB962C8B-B14F-4D97-AF65-F5344CB8AC3E}">
        <p14:creationId xmlns:p14="http://schemas.microsoft.com/office/powerpoint/2010/main" val="38781669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http://mrberlin.com/images/products/detail/triangle_trade_thumb.1.png"/>
          <p:cNvPicPr>
            <a:picLocks noChangeAspect="1" noChangeArrowheads="1"/>
          </p:cNvPicPr>
          <p:nvPr/>
        </p:nvPicPr>
        <p:blipFill rotWithShape="1">
          <a:blip r:embed="rId2">
            <a:extLst>
              <a:ext uri="{28A0092B-C50C-407E-A947-70E740481C1C}">
                <a14:useLocalDpi xmlns:a14="http://schemas.microsoft.com/office/drawing/2010/main" val="0"/>
              </a:ext>
            </a:extLst>
          </a:blip>
          <a:srcRect t="7419"/>
          <a:stretch/>
        </p:blipFill>
        <p:spPr bwMode="auto">
          <a:xfrm>
            <a:off x="323528" y="31367"/>
            <a:ext cx="8820472" cy="6124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8807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4996" t="36905" r="24590" b="36188"/>
          <a:stretch/>
        </p:blipFill>
        <p:spPr bwMode="auto">
          <a:xfrm>
            <a:off x="159055" y="15847"/>
            <a:ext cx="4844993" cy="35904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5001732" y="49681"/>
            <a:ext cx="4142268" cy="1200329"/>
          </a:xfrm>
          <a:prstGeom prst="rect">
            <a:avLst/>
          </a:prstGeom>
        </p:spPr>
        <p:txBody>
          <a:bodyPr wrap="square">
            <a:spAutoFit/>
          </a:bodyPr>
          <a:lstStyle/>
          <a:p>
            <a:r>
              <a:rPr lang="en-GB" sz="2400" b="1" u="sng">
                <a:latin typeface="Comic Sans MS" pitchFamily="66" charset="0"/>
              </a:rPr>
              <a:t>What do sources 1 and  2 tell you about the slave trade? </a:t>
            </a:r>
          </a:p>
        </p:txBody>
      </p:sp>
      <p:pic>
        <p:nvPicPr>
          <p:cNvPr id="1026" name="Picture 2" descr="Image result for packed slave ships">
            <a:extLst>
              <a:ext uri="{FF2B5EF4-FFF2-40B4-BE49-F238E27FC236}">
                <a16:creationId xmlns:a16="http://schemas.microsoft.com/office/drawing/2014/main" id="{90F3F7E4-1350-4ADB-8432-DF3C0DB345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16264" y="1226953"/>
            <a:ext cx="4127736" cy="237931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F711B72-179C-4093-BF4D-D7270F5FD689}"/>
              </a:ext>
            </a:extLst>
          </p:cNvPr>
          <p:cNvSpPr txBox="1"/>
          <p:nvPr/>
        </p:nvSpPr>
        <p:spPr>
          <a:xfrm>
            <a:off x="5001732" y="3640102"/>
            <a:ext cx="4142268" cy="3139321"/>
          </a:xfrm>
          <a:prstGeom prst="rect">
            <a:avLst/>
          </a:prstGeom>
          <a:noFill/>
          <a:ln>
            <a:solidFill>
              <a:schemeClr val="tx1"/>
            </a:solidFill>
          </a:ln>
        </p:spPr>
        <p:txBody>
          <a:bodyPr wrap="square" rtlCol="0">
            <a:spAutoFit/>
          </a:bodyPr>
          <a:lstStyle/>
          <a:p>
            <a:r>
              <a:rPr lang="en-GB" b="1"/>
              <a:t>Source 2 – </a:t>
            </a:r>
            <a:r>
              <a:rPr lang="en-GB"/>
              <a:t>A diagram of part of a slave ship.</a:t>
            </a:r>
          </a:p>
          <a:p>
            <a:r>
              <a:rPr lang="en-GB" b="1" u="sng"/>
              <a:t>																																</a:t>
            </a:r>
          </a:p>
          <a:p>
            <a:endParaRPr lang="en-GB" b="1" u="sng"/>
          </a:p>
        </p:txBody>
      </p:sp>
      <p:sp>
        <p:nvSpPr>
          <p:cNvPr id="5" name="Rectangle 4">
            <a:extLst>
              <a:ext uri="{FF2B5EF4-FFF2-40B4-BE49-F238E27FC236}">
                <a16:creationId xmlns:a16="http://schemas.microsoft.com/office/drawing/2014/main" id="{DBCFD1EC-5E7D-4491-9EEF-E6FA23399528}"/>
              </a:ext>
            </a:extLst>
          </p:cNvPr>
          <p:cNvSpPr/>
          <p:nvPr/>
        </p:nvSpPr>
        <p:spPr>
          <a:xfrm>
            <a:off x="90113" y="2624193"/>
            <a:ext cx="4844993" cy="412741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rPr>
              <a:t>Source 1 – </a:t>
            </a:r>
            <a:r>
              <a:rPr lang="en-GB">
                <a:solidFill>
                  <a:schemeClr val="tx1"/>
                </a:solidFill>
              </a:rPr>
              <a:t>Chains used to take captured slaves away from their homes.</a:t>
            </a:r>
            <a:endParaRPr lang="en-GB" u="sng">
              <a:solidFill>
                <a:schemeClr val="tx1"/>
              </a:solidFill>
            </a:endParaRPr>
          </a:p>
          <a:p>
            <a:r>
              <a:rPr lang="en-GB" u="sng">
                <a:solidFill>
                  <a:schemeClr val="tx1"/>
                </a:solidFill>
              </a:rPr>
              <a:t>																																																												</a:t>
            </a:r>
            <a:endParaRPr lang="en-GB">
              <a:solidFill>
                <a:schemeClr val="tx1"/>
              </a:solidFill>
            </a:endParaRPr>
          </a:p>
        </p:txBody>
      </p:sp>
    </p:spTree>
    <p:extLst>
      <p:ext uri="{BB962C8B-B14F-4D97-AF65-F5344CB8AC3E}">
        <p14:creationId xmlns:p14="http://schemas.microsoft.com/office/powerpoint/2010/main" val="19340756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communityjournal.net/wp-content/uploads/2012/07/african-origins-of-slaves.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111794"/>
            <a:ext cx="8336362" cy="630036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79512" y="6412160"/>
            <a:ext cx="8964488" cy="461665"/>
          </a:xfrm>
          <a:prstGeom prst="rect">
            <a:avLst/>
          </a:prstGeom>
          <a:noFill/>
        </p:spPr>
        <p:txBody>
          <a:bodyPr wrap="square" rtlCol="0">
            <a:spAutoFit/>
          </a:bodyPr>
          <a:lstStyle/>
          <a:p>
            <a:r>
              <a:rPr lang="en-GB" sz="2400" b="1">
                <a:latin typeface="Comic Sans MS" pitchFamily="66" charset="0"/>
              </a:rPr>
              <a:t>The major African countries where slaves where captured</a:t>
            </a:r>
          </a:p>
        </p:txBody>
      </p:sp>
    </p:spTree>
    <p:extLst>
      <p:ext uri="{BB962C8B-B14F-4D97-AF65-F5344CB8AC3E}">
        <p14:creationId xmlns:p14="http://schemas.microsoft.com/office/powerpoint/2010/main" val="29527908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0.tqn.com/d/africanhistory/1/0/-/J/SlaveBarkWildfir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22" y="0"/>
            <a:ext cx="447807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873606" y="1120676"/>
            <a:ext cx="4104456" cy="3293209"/>
          </a:xfrm>
          <a:prstGeom prst="rect">
            <a:avLst/>
          </a:prstGeom>
          <a:noFill/>
        </p:spPr>
        <p:txBody>
          <a:bodyPr wrap="square" rtlCol="0">
            <a:spAutoFit/>
          </a:bodyPr>
          <a:lstStyle/>
          <a:p>
            <a:pPr algn="ctr"/>
            <a:r>
              <a:rPr lang="en-GB" sz="3200" b="1" u="sng"/>
              <a:t>The Middle Passage</a:t>
            </a:r>
          </a:p>
          <a:p>
            <a:pPr algn="ctr"/>
            <a:endParaRPr lang="en-GB" sz="3200" u="sng"/>
          </a:p>
          <a:p>
            <a:r>
              <a:rPr lang="en-GB" sz="3200" b="1"/>
              <a:t>L/I: </a:t>
            </a:r>
            <a:r>
              <a:rPr lang="en-GB" sz="3200"/>
              <a:t>To understand what the Middle Passage was.</a:t>
            </a:r>
          </a:p>
          <a:p>
            <a:endParaRPr lang="en-GB" sz="2400" u="sng">
              <a:latin typeface="Comic Sans MS" pitchFamily="66" charset="0"/>
            </a:endParaRPr>
          </a:p>
          <a:p>
            <a:endParaRPr lang="en-GB" sz="2400">
              <a:latin typeface="Comic Sans MS" pitchFamily="66" charset="0"/>
            </a:endParaRPr>
          </a:p>
        </p:txBody>
      </p:sp>
    </p:spTree>
    <p:extLst>
      <p:ext uri="{BB962C8B-B14F-4D97-AF65-F5344CB8AC3E}">
        <p14:creationId xmlns:p14="http://schemas.microsoft.com/office/powerpoint/2010/main" val="13994495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0" y="11651"/>
            <a:ext cx="8229601" cy="537029"/>
          </a:xfrm>
          <a:solidFill>
            <a:schemeClr val="bg1"/>
          </a:solidFill>
        </p:spPr>
        <p:txBody>
          <a:bodyPr>
            <a:normAutofit fontScale="90000"/>
          </a:bodyPr>
          <a:lstStyle/>
          <a:p>
            <a:pPr algn="l" eaLnBrk="1" hangingPunct="1"/>
            <a:r>
              <a:rPr lang="en-GB" altLang="en-US" sz="4000" b="1" u="sng">
                <a:latin typeface="Calibri" pitchFamily="34" charset="0"/>
              </a:rPr>
              <a:t>The Middle Passage</a:t>
            </a:r>
          </a:p>
        </p:txBody>
      </p:sp>
      <p:sp>
        <p:nvSpPr>
          <p:cNvPr id="4099" name="Rectangle 3"/>
          <p:cNvSpPr>
            <a:spLocks noGrp="1" noChangeArrowheads="1"/>
          </p:cNvSpPr>
          <p:nvPr>
            <p:ph type="body" idx="1"/>
          </p:nvPr>
        </p:nvSpPr>
        <p:spPr>
          <a:xfrm>
            <a:off x="0" y="548680"/>
            <a:ext cx="9143999" cy="6297669"/>
          </a:xfrm>
        </p:spPr>
        <p:txBody>
          <a:bodyPr/>
          <a:lstStyle/>
          <a:p>
            <a:pPr eaLnBrk="1" hangingPunct="1">
              <a:lnSpc>
                <a:spcPct val="80000"/>
              </a:lnSpc>
            </a:pPr>
            <a:r>
              <a:rPr lang="en-GB" altLang="en-US">
                <a:latin typeface="Calibri" pitchFamily="34" charset="0"/>
              </a:rPr>
              <a:t>The Middle Passage </a:t>
            </a:r>
            <a:r>
              <a:rPr lang="en-GB" altLang="en-US" b="1">
                <a:latin typeface="Calibri" pitchFamily="34" charset="0"/>
              </a:rPr>
              <a:t>between Africa and America </a:t>
            </a:r>
            <a:r>
              <a:rPr lang="en-GB" altLang="en-US">
                <a:latin typeface="Calibri" pitchFamily="34" charset="0"/>
              </a:rPr>
              <a:t>usually took more than seven weeks.</a:t>
            </a:r>
          </a:p>
          <a:p>
            <a:pPr marL="0" indent="0" eaLnBrk="1" hangingPunct="1">
              <a:lnSpc>
                <a:spcPct val="80000"/>
              </a:lnSpc>
              <a:buNone/>
            </a:pPr>
            <a:endParaRPr lang="en-GB" altLang="en-US">
              <a:latin typeface="Calibri" pitchFamily="34" charset="0"/>
            </a:endParaRPr>
          </a:p>
          <a:p>
            <a:pPr eaLnBrk="1" hangingPunct="1">
              <a:lnSpc>
                <a:spcPct val="80000"/>
              </a:lnSpc>
            </a:pPr>
            <a:r>
              <a:rPr lang="en-GB" altLang="en-US">
                <a:latin typeface="Calibri" pitchFamily="34" charset="0"/>
              </a:rPr>
              <a:t>The men were chained together and forced to lie shoulder to shoulder.</a:t>
            </a:r>
          </a:p>
          <a:p>
            <a:pPr eaLnBrk="1" hangingPunct="1">
              <a:lnSpc>
                <a:spcPct val="80000"/>
              </a:lnSpc>
            </a:pPr>
            <a:endParaRPr lang="en-GB" altLang="en-US">
              <a:latin typeface="Calibri" pitchFamily="34" charset="0"/>
            </a:endParaRPr>
          </a:p>
          <a:p>
            <a:pPr eaLnBrk="1" hangingPunct="1">
              <a:lnSpc>
                <a:spcPct val="80000"/>
              </a:lnSpc>
            </a:pPr>
            <a:r>
              <a:rPr lang="en-GB" altLang="en-US">
                <a:latin typeface="Calibri" pitchFamily="34" charset="0"/>
              </a:rPr>
              <a:t>The enslaved Africans were usually fed only once or twice a day. </a:t>
            </a:r>
          </a:p>
          <a:p>
            <a:pPr marL="0" indent="0" eaLnBrk="1" hangingPunct="1">
              <a:lnSpc>
                <a:spcPct val="80000"/>
              </a:lnSpc>
              <a:buNone/>
            </a:pPr>
            <a:endParaRPr lang="en-GB" altLang="en-US">
              <a:latin typeface="Calibri" pitchFamily="34" charset="0"/>
            </a:endParaRPr>
          </a:p>
          <a:p>
            <a:pPr eaLnBrk="1" hangingPunct="1">
              <a:lnSpc>
                <a:spcPct val="80000"/>
              </a:lnSpc>
            </a:pPr>
            <a:r>
              <a:rPr lang="en-GB" altLang="en-US">
                <a:latin typeface="Calibri" pitchFamily="34" charset="0"/>
              </a:rPr>
              <a:t>The death rate on these slave ships was very high, reaching 25 percent – 10 to 15 percent would have died waiting for the slave ships to arrive.</a:t>
            </a:r>
            <a:endParaRPr lang="en-GB" altLang="en-US" sz="2800">
              <a:latin typeface="Calibri" pitchFamily="34" charset="0"/>
            </a:endParaRPr>
          </a:p>
          <a:p>
            <a:pPr eaLnBrk="1" hangingPunct="1">
              <a:lnSpc>
                <a:spcPct val="80000"/>
              </a:lnSpc>
              <a:buFontTx/>
              <a:buNone/>
            </a:pPr>
            <a:endParaRPr lang="en-GB" altLang="en-US" sz="2400" b="1">
              <a:solidFill>
                <a:schemeClr val="accent2"/>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library.vcu.edu/jbc/speccoll/slavery/images/VMThomasTransAtlanticSlaveMap2.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4" y="260648"/>
            <a:ext cx="7787125" cy="612068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6B1FA7D0-3964-48B3-8907-016E76595DCE}"/>
              </a:ext>
            </a:extLst>
          </p:cNvPr>
          <p:cNvSpPr/>
          <p:nvPr/>
        </p:nvSpPr>
        <p:spPr>
          <a:xfrm>
            <a:off x="3923928" y="4221088"/>
            <a:ext cx="2088232" cy="86409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tx1"/>
                </a:solidFill>
              </a:rPr>
              <a:t>The Middle Passage was between Africa and the Americas.</a:t>
            </a:r>
          </a:p>
        </p:txBody>
      </p:sp>
      <p:cxnSp>
        <p:nvCxnSpPr>
          <p:cNvPr id="6" name="Straight Arrow Connector 5">
            <a:extLst>
              <a:ext uri="{FF2B5EF4-FFF2-40B4-BE49-F238E27FC236}">
                <a16:creationId xmlns:a16="http://schemas.microsoft.com/office/drawing/2014/main" id="{DB218174-164F-4F9E-8B42-E40736D60AFA}"/>
              </a:ext>
            </a:extLst>
          </p:cNvPr>
          <p:cNvCxnSpPr>
            <a:cxnSpLocks/>
          </p:cNvCxnSpPr>
          <p:nvPr/>
        </p:nvCxnSpPr>
        <p:spPr>
          <a:xfrm flipH="1" flipV="1">
            <a:off x="3563888" y="3320988"/>
            <a:ext cx="1152128" cy="90010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907671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890C08C-E1DE-4208-A8BF-86E04239846D}"/>
              </a:ext>
            </a:extLst>
          </p:cNvPr>
          <p:cNvSpPr>
            <a:spLocks noGrp="1"/>
          </p:cNvSpPr>
          <p:nvPr>
            <p:ph idx="1"/>
          </p:nvPr>
        </p:nvSpPr>
        <p:spPr>
          <a:xfrm>
            <a:off x="0" y="20223"/>
            <a:ext cx="9144000" cy="6837777"/>
          </a:xfrm>
        </p:spPr>
        <p:txBody>
          <a:bodyPr/>
          <a:lstStyle/>
          <a:p>
            <a:pPr marL="0" indent="0">
              <a:buNone/>
            </a:pPr>
            <a:r>
              <a:rPr lang="en-GB" b="1"/>
              <a:t>Use the video to make notes on what the Middle Passage was like for slaves, below:</a:t>
            </a:r>
            <a:br>
              <a:rPr lang="en-GB"/>
            </a:br>
            <a:r>
              <a:rPr lang="en-GB">
                <a:hlinkClick r:id="rId2"/>
              </a:rPr>
              <a:t>https://www.youtube.com/watch?v=T4ctPavmVuc</a:t>
            </a:r>
            <a:endParaRPr lang="en-GB"/>
          </a:p>
          <a:p>
            <a:pPr marL="0" indent="0">
              <a:buNone/>
            </a:pPr>
            <a:endParaRPr lang="en-GB"/>
          </a:p>
        </p:txBody>
      </p:sp>
    </p:spTree>
    <p:extLst>
      <p:ext uri="{BB962C8B-B14F-4D97-AF65-F5344CB8AC3E}">
        <p14:creationId xmlns:p14="http://schemas.microsoft.com/office/powerpoint/2010/main" val="9491844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3D94BD9-12E5-420C-8206-0815EC315F1F}"/>
              </a:ext>
            </a:extLst>
          </p:cNvPr>
          <p:cNvSpPr>
            <a:spLocks noGrp="1"/>
          </p:cNvSpPr>
          <p:nvPr>
            <p:ph idx="1"/>
          </p:nvPr>
        </p:nvSpPr>
        <p:spPr>
          <a:xfrm>
            <a:off x="0" y="0"/>
            <a:ext cx="9144000" cy="6858000"/>
          </a:xfrm>
        </p:spPr>
        <p:txBody>
          <a:bodyPr>
            <a:normAutofit lnSpcReduction="10000"/>
          </a:bodyPr>
          <a:lstStyle/>
          <a:p>
            <a:pPr marL="0" indent="0">
              <a:buNone/>
            </a:pPr>
            <a:r>
              <a:rPr lang="en-GB" sz="1800" b="1" u="sng"/>
              <a:t>Read through the information about the Middle Passage, below:</a:t>
            </a:r>
          </a:p>
          <a:p>
            <a:pPr marL="0" indent="0">
              <a:buNone/>
            </a:pPr>
            <a:r>
              <a:rPr lang="en-GB" sz="1800" b="1"/>
              <a:t>Source 1</a:t>
            </a:r>
          </a:p>
          <a:p>
            <a:pPr marL="0" indent="0">
              <a:buNone/>
            </a:pPr>
            <a:r>
              <a:rPr lang="en-GB" sz="1800" b="1"/>
              <a:t>Quote from “An Account of the Slave Trade on the Coast of Africa” by Alexander Falconbridge, 1788. Falconbridge was a surgeon aboard slave ships making the journey through the Middle Passage between Africa and America.</a:t>
            </a:r>
          </a:p>
          <a:p>
            <a:pPr marL="0" indent="0">
              <a:buNone/>
            </a:pPr>
            <a:r>
              <a:rPr lang="en-GB" sz="1800"/>
              <a:t>“The deck, that is the floor of their rooms, was so covered with the blood and mucus that it resembled a slaughter-house. It is not in the power of the human imagination to picture a situation more dreadful or disgusting. Numbers of the slaves having fainted they were carried upon deck where several of them died and the rest with great difficulty were restored. It had nearly proved fatal to me also. The climate was too warm, I was so overcome with the heat, stench and foul air that I nearly fainted; and it was only with assistance that I could get on deck. The consequence was that I soon fell sick of the same disorder from which I did not recover for several months.”</a:t>
            </a:r>
          </a:p>
          <a:p>
            <a:pPr marL="0" indent="0">
              <a:buNone/>
            </a:pPr>
            <a:endParaRPr lang="en-GB" sz="1800"/>
          </a:p>
          <a:p>
            <a:pPr marL="0" indent="0">
              <a:buNone/>
            </a:pPr>
            <a:r>
              <a:rPr lang="en-GB" sz="1800" b="1"/>
              <a:t>Source 2</a:t>
            </a:r>
          </a:p>
          <a:p>
            <a:pPr marL="0" indent="0">
              <a:buNone/>
            </a:pPr>
            <a:r>
              <a:rPr lang="en-GB" sz="1800" b="1"/>
              <a:t>Quote from a book written by Olaudah Equiano in 1789 a slave who was taken on board a slave ship in the Middle Passage.</a:t>
            </a:r>
          </a:p>
          <a:p>
            <a:pPr marL="0" indent="0">
              <a:buNone/>
            </a:pPr>
            <a:r>
              <a:rPr lang="en-GB" sz="1800"/>
              <a:t>“The closeness of the place, and the heat of the climate added to the number in the ship, which was so crowded that each had scarcely room to turn himself, almost suffocated us. This produced copious perspirations, so that the air soon became unfit for respiration, from a variety of loathsome smells, and brought on a sickness among the slaves, of which many died. This wretched situation was...aggravated by the galling of the chains...the filth of the necessary tubs...the shrieks of the women, and the groans of the dying, rendered the whole scene of horror almost unbearable.”</a:t>
            </a:r>
          </a:p>
          <a:p>
            <a:pPr marL="0" indent="0">
              <a:buNone/>
            </a:pPr>
            <a:endParaRPr lang="en-GB"/>
          </a:p>
        </p:txBody>
      </p:sp>
    </p:spTree>
    <p:extLst>
      <p:ext uri="{BB962C8B-B14F-4D97-AF65-F5344CB8AC3E}">
        <p14:creationId xmlns:p14="http://schemas.microsoft.com/office/powerpoint/2010/main" val="4276258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358775" y="188913"/>
            <a:ext cx="8496300" cy="1143000"/>
          </a:xfrm>
          <a:solidFill>
            <a:schemeClr val="bg1"/>
          </a:solidFill>
          <a:ln>
            <a:solidFill>
              <a:schemeClr val="tx1"/>
            </a:solidFill>
          </a:ln>
        </p:spPr>
        <p:txBody>
          <a:bodyPr/>
          <a:lstStyle/>
          <a:p>
            <a:pPr eaLnBrk="1" hangingPunct="1"/>
            <a:r>
              <a:rPr lang="en-GB" altLang="en-US" sz="3200" b="1"/>
              <a:t>What can we learn from Source 4 below, about conditions on the Middle Passage voyage?</a:t>
            </a:r>
          </a:p>
        </p:txBody>
      </p:sp>
      <p:pic>
        <p:nvPicPr>
          <p:cNvPr id="8195" name="Picture 3" descr="slave ship layou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8775" y="1412875"/>
            <a:ext cx="8496300" cy="367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p:cNvSpPr txBox="1">
            <a:spLocks/>
          </p:cNvSpPr>
          <p:nvPr/>
        </p:nvSpPr>
        <p:spPr bwMode="auto">
          <a:xfrm>
            <a:off x="322263" y="5224463"/>
            <a:ext cx="8496300" cy="1390650"/>
          </a:xfrm>
          <a:prstGeom prst="rect">
            <a:avLst/>
          </a:prstGeom>
          <a:solidFill>
            <a:schemeClr val="bg1"/>
          </a:solidFill>
          <a:ln>
            <a:solidFill>
              <a:schemeClr val="tx1"/>
            </a:solidFill>
          </a:ln>
          <a:effectLst/>
        </p:spPr>
        <p:txBody>
          <a:bodyPr anchor="ct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l">
              <a:defRPr/>
            </a:pPr>
            <a:r>
              <a:rPr lang="en-GB" sz="2400" b="1" kern="0">
                <a:solidFill>
                  <a:srgbClr val="FF0000"/>
                </a:solidFill>
              </a:rPr>
              <a:t>Extension - </a:t>
            </a:r>
            <a:r>
              <a:rPr lang="en-GB" sz="2400" kern="0">
                <a:solidFill>
                  <a:schemeClr val="tx1"/>
                </a:solidFill>
              </a:rPr>
              <a:t>Why might this picture be used to convince the government to end slavery?</a:t>
            </a:r>
          </a:p>
        </p:txBody>
      </p:sp>
      <p:sp>
        <p:nvSpPr>
          <p:cNvPr id="2" name="TextBox 1">
            <a:extLst>
              <a:ext uri="{FF2B5EF4-FFF2-40B4-BE49-F238E27FC236}">
                <a16:creationId xmlns:a16="http://schemas.microsoft.com/office/drawing/2014/main" id="{BB476B5A-A067-43B5-AE25-1BEDA32CE602}"/>
              </a:ext>
            </a:extLst>
          </p:cNvPr>
          <p:cNvSpPr txBox="1"/>
          <p:nvPr/>
        </p:nvSpPr>
        <p:spPr>
          <a:xfrm>
            <a:off x="358775" y="1391831"/>
            <a:ext cx="936104" cy="338554"/>
          </a:xfrm>
          <a:prstGeom prst="rect">
            <a:avLst/>
          </a:prstGeom>
          <a:solidFill>
            <a:schemeClr val="bg1"/>
          </a:solidFill>
        </p:spPr>
        <p:txBody>
          <a:bodyPr wrap="square" rtlCol="0">
            <a:spAutoFit/>
          </a:bodyPr>
          <a:lstStyle/>
          <a:p>
            <a:r>
              <a:rPr lang="en-GB" sz="1600" b="1"/>
              <a:t>Source 4</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F4BD8B7-C858-4381-A332-66501D032396}"/>
              </a:ext>
            </a:extLst>
          </p:cNvPr>
          <p:cNvSpPr>
            <a:spLocks noGrp="1"/>
          </p:cNvSpPr>
          <p:nvPr>
            <p:ph type="ctrTitle"/>
          </p:nvPr>
        </p:nvSpPr>
        <p:spPr>
          <a:xfrm>
            <a:off x="0" y="260648"/>
            <a:ext cx="9144000" cy="1470025"/>
          </a:xfrm>
        </p:spPr>
        <p:txBody>
          <a:bodyPr>
            <a:normAutofit fontScale="90000"/>
          </a:bodyPr>
          <a:lstStyle/>
          <a:p>
            <a:r>
              <a:rPr lang="en-GB" b="1" u="sng"/>
              <a:t>Slave auctions</a:t>
            </a:r>
            <a:br>
              <a:rPr lang="en-GB"/>
            </a:br>
            <a:r>
              <a:rPr lang="en-GB" b="1"/>
              <a:t>L/I: </a:t>
            </a:r>
            <a:r>
              <a:rPr lang="en-GB"/>
              <a:t>To understand how slaves were bought and sold</a:t>
            </a:r>
          </a:p>
        </p:txBody>
      </p:sp>
      <p:pic>
        <p:nvPicPr>
          <p:cNvPr id="6" name="Content Placeholder 3" descr="Image result for slave auctions">
            <a:extLst>
              <a:ext uri="{FF2B5EF4-FFF2-40B4-BE49-F238E27FC236}">
                <a16:creationId xmlns:a16="http://schemas.microsoft.com/office/drawing/2014/main" id="{BBABC047-B852-4CF4-A8A6-88965FC12F5D}"/>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24302" y="2588753"/>
            <a:ext cx="9119697" cy="4273366"/>
          </a:xfrm>
          <a:prstGeom prst="rect">
            <a:avLst/>
          </a:prstGeom>
          <a:noFill/>
        </p:spPr>
      </p:pic>
    </p:spTree>
    <p:extLst>
      <p:ext uri="{BB962C8B-B14F-4D97-AF65-F5344CB8AC3E}">
        <p14:creationId xmlns:p14="http://schemas.microsoft.com/office/powerpoint/2010/main" val="27826088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Image result for slave auctions">
            <a:extLst>
              <a:ext uri="{FF2B5EF4-FFF2-40B4-BE49-F238E27FC236}">
                <a16:creationId xmlns:a16="http://schemas.microsoft.com/office/drawing/2014/main" id="{D43845D1-6739-4C6B-926A-931CFAA3BCDD}"/>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302" y="2588753"/>
            <a:ext cx="9119697" cy="4273366"/>
          </a:xfrm>
          <a:prstGeom prst="rect">
            <a:avLst/>
          </a:prstGeom>
          <a:noFill/>
        </p:spPr>
      </p:pic>
      <p:sp>
        <p:nvSpPr>
          <p:cNvPr id="5" name="TextBox 4">
            <a:extLst>
              <a:ext uri="{FF2B5EF4-FFF2-40B4-BE49-F238E27FC236}">
                <a16:creationId xmlns:a16="http://schemas.microsoft.com/office/drawing/2014/main" id="{C069CE65-1B22-4571-A9B4-E58306278176}"/>
              </a:ext>
            </a:extLst>
          </p:cNvPr>
          <p:cNvSpPr txBox="1"/>
          <p:nvPr/>
        </p:nvSpPr>
        <p:spPr>
          <a:xfrm>
            <a:off x="-3833" y="64985"/>
            <a:ext cx="9095396" cy="2523768"/>
          </a:xfrm>
          <a:prstGeom prst="rect">
            <a:avLst/>
          </a:prstGeom>
          <a:noFill/>
        </p:spPr>
        <p:txBody>
          <a:bodyPr wrap="square" rtlCol="0">
            <a:spAutoFit/>
          </a:bodyPr>
          <a:lstStyle/>
          <a:p>
            <a:r>
              <a:rPr lang="en-GB" sz="2000" b="1" u="sng"/>
              <a:t>Slave auctions</a:t>
            </a:r>
          </a:p>
          <a:p>
            <a:endParaRPr lang="en-GB" sz="2000"/>
          </a:p>
          <a:p>
            <a:r>
              <a:rPr lang="en-GB" sz="2000"/>
              <a:t>When slaves had reached the Americas, after surviving the Middle Passage they were sold at auction to the highest bidder, where they would then be taken to  work on a plantation as a slave owned by whoever bought them.</a:t>
            </a:r>
          </a:p>
          <a:p>
            <a:endParaRPr lang="en-GB" sz="2000"/>
          </a:p>
          <a:p>
            <a:r>
              <a:rPr lang="en-GB" sz="2000"/>
              <a:t>There were two methods of sale – auction &amp; scramble</a:t>
            </a:r>
          </a:p>
          <a:p>
            <a:endParaRPr lang="en-GB"/>
          </a:p>
        </p:txBody>
      </p:sp>
    </p:spTree>
    <p:extLst>
      <p:ext uri="{BB962C8B-B14F-4D97-AF65-F5344CB8AC3E}">
        <p14:creationId xmlns:p14="http://schemas.microsoft.com/office/powerpoint/2010/main" val="34808363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Rot="1" noChangeArrowheads="1"/>
          </p:cNvSpPr>
          <p:nvPr>
            <p:ph type="title"/>
          </p:nvPr>
        </p:nvSpPr>
        <p:spPr>
          <a:xfrm>
            <a:off x="-324544" y="-315416"/>
            <a:ext cx="8229600" cy="1143000"/>
          </a:xfrm>
        </p:spPr>
        <p:txBody>
          <a:bodyPr>
            <a:normAutofit fontScale="90000"/>
          </a:bodyPr>
          <a:lstStyle/>
          <a:p>
            <a:r>
              <a:rPr lang="en-GB" sz="4000" b="1" u="sng"/>
              <a:t>How were slaves prepared for auction?</a:t>
            </a:r>
          </a:p>
        </p:txBody>
      </p:sp>
      <p:sp>
        <p:nvSpPr>
          <p:cNvPr id="11267" name="Rectangle 3"/>
          <p:cNvSpPr>
            <a:spLocks noGrp="1" noChangeArrowheads="1"/>
          </p:cNvSpPr>
          <p:nvPr>
            <p:ph type="body" sz="half" idx="1"/>
          </p:nvPr>
        </p:nvSpPr>
        <p:spPr>
          <a:xfrm>
            <a:off x="0" y="476672"/>
            <a:ext cx="5643563" cy="6381328"/>
          </a:xfrm>
        </p:spPr>
        <p:txBody>
          <a:bodyPr rtlCol="0">
            <a:normAutofit lnSpcReduction="10000"/>
          </a:bodyPr>
          <a:lstStyle/>
          <a:p>
            <a:pPr fontAlgn="auto">
              <a:spcAft>
                <a:spcPts val="0"/>
              </a:spcAft>
              <a:buFont typeface="Arial" pitchFamily="34" charset="0"/>
              <a:buChar char="•"/>
              <a:defRPr/>
            </a:pPr>
            <a:r>
              <a:rPr lang="en-GB" sz="2800"/>
              <a:t>Washed with water</a:t>
            </a:r>
          </a:p>
          <a:p>
            <a:pPr fontAlgn="auto">
              <a:spcAft>
                <a:spcPts val="0"/>
              </a:spcAft>
              <a:buFont typeface="Arial" pitchFamily="34" charset="0"/>
              <a:buChar char="•"/>
              <a:defRPr/>
            </a:pPr>
            <a:endParaRPr lang="en-GB" sz="2800"/>
          </a:p>
          <a:p>
            <a:pPr fontAlgn="auto">
              <a:spcAft>
                <a:spcPts val="0"/>
              </a:spcAft>
              <a:buFont typeface="Arial" pitchFamily="34" charset="0"/>
              <a:buChar char="•"/>
              <a:defRPr/>
            </a:pPr>
            <a:r>
              <a:rPr lang="en-GB" sz="2800"/>
              <a:t>Rubbed with oil</a:t>
            </a:r>
          </a:p>
          <a:p>
            <a:pPr fontAlgn="auto">
              <a:spcAft>
                <a:spcPts val="0"/>
              </a:spcAft>
              <a:buFont typeface="Arial" pitchFamily="34" charset="0"/>
              <a:buChar char="•"/>
              <a:defRPr/>
            </a:pPr>
            <a:endParaRPr lang="en-GB" sz="2800"/>
          </a:p>
          <a:p>
            <a:pPr fontAlgn="auto">
              <a:spcAft>
                <a:spcPts val="0"/>
              </a:spcAft>
              <a:buFont typeface="Arial" pitchFamily="34" charset="0"/>
              <a:buChar char="•"/>
              <a:defRPr/>
            </a:pPr>
            <a:r>
              <a:rPr lang="en-GB" sz="2800"/>
              <a:t>Gunpowder, hot tar or rust rubbed into wounds</a:t>
            </a:r>
          </a:p>
          <a:p>
            <a:pPr fontAlgn="auto">
              <a:spcAft>
                <a:spcPts val="0"/>
              </a:spcAft>
              <a:buFont typeface="Arial" pitchFamily="34" charset="0"/>
              <a:buChar char="•"/>
              <a:defRPr/>
            </a:pPr>
            <a:endParaRPr lang="en-GB" sz="2800"/>
          </a:p>
          <a:p>
            <a:pPr fontAlgn="auto">
              <a:spcAft>
                <a:spcPts val="0"/>
              </a:spcAft>
              <a:buFont typeface="Arial" pitchFamily="34" charset="0"/>
              <a:buChar char="•"/>
              <a:defRPr/>
            </a:pPr>
            <a:r>
              <a:rPr lang="en-GB" sz="2800"/>
              <a:t>Teeth inspected</a:t>
            </a:r>
          </a:p>
          <a:p>
            <a:pPr fontAlgn="auto">
              <a:spcAft>
                <a:spcPts val="0"/>
              </a:spcAft>
              <a:buFont typeface="Arial" pitchFamily="34" charset="0"/>
              <a:buChar char="•"/>
              <a:defRPr/>
            </a:pPr>
            <a:endParaRPr lang="en-GB" sz="2800"/>
          </a:p>
          <a:p>
            <a:pPr fontAlgn="auto">
              <a:spcAft>
                <a:spcPts val="0"/>
              </a:spcAft>
              <a:buFont typeface="Arial" pitchFamily="34" charset="0"/>
              <a:buChar char="•"/>
              <a:defRPr/>
            </a:pPr>
            <a:r>
              <a:rPr lang="en-GB" sz="2800"/>
              <a:t>Brutal remedies, e.g. for diarrhoea</a:t>
            </a:r>
          </a:p>
          <a:p>
            <a:pPr fontAlgn="auto">
              <a:spcAft>
                <a:spcPts val="0"/>
              </a:spcAft>
              <a:buFont typeface="Arial" pitchFamily="34" charset="0"/>
              <a:buChar char="•"/>
              <a:defRPr/>
            </a:pPr>
            <a:endParaRPr lang="en-GB" sz="2800"/>
          </a:p>
          <a:p>
            <a:pPr fontAlgn="auto">
              <a:spcAft>
                <a:spcPts val="0"/>
              </a:spcAft>
              <a:buFont typeface="Arial" pitchFamily="34" charset="0"/>
              <a:buChar char="•"/>
              <a:defRPr/>
            </a:pPr>
            <a:r>
              <a:rPr lang="en-GB" sz="2800"/>
              <a:t>Two methods of sale – auction &amp; scramble</a:t>
            </a:r>
          </a:p>
          <a:p>
            <a:pPr fontAlgn="auto">
              <a:spcAft>
                <a:spcPts val="0"/>
              </a:spcAft>
              <a:buFont typeface="Arial" pitchFamily="34" charset="0"/>
              <a:buChar char="•"/>
              <a:defRPr/>
            </a:pPr>
            <a:endParaRPr lang="en-GB" sz="2800"/>
          </a:p>
        </p:txBody>
      </p:sp>
      <p:pic>
        <p:nvPicPr>
          <p:cNvPr id="17411" name="Picture 9" descr="sale poster"/>
          <p:cNvPicPr>
            <a:picLocks noGrp="1" noChangeAspect="1" noChangeArrowheads="1"/>
          </p:cNvPicPr>
          <p:nvPr>
            <p:ph sz="half" idx="2"/>
          </p:nvPr>
        </p:nvPicPr>
        <p:blipFill>
          <a:blip r:embed="rId2" cstate="print"/>
          <a:srcRect/>
          <a:stretch>
            <a:fillRect/>
          </a:stretch>
        </p:blipFill>
        <p:spPr>
          <a:xfrm>
            <a:off x="5643563" y="476494"/>
            <a:ext cx="3504934" cy="6381328"/>
          </a:xfrm>
        </p:spPr>
      </p:pic>
    </p:spTree>
    <p:extLst>
      <p:ext uri="{BB962C8B-B14F-4D97-AF65-F5344CB8AC3E}">
        <p14:creationId xmlns:p14="http://schemas.microsoft.com/office/powerpoint/2010/main" val="1352614182"/>
      </p:ext>
    </p:extLst>
  </p:cSld>
  <p:clrMapOvr>
    <a:masterClrMapping/>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147" y="0"/>
            <a:ext cx="9163147" cy="1200329"/>
          </a:xfrm>
          <a:prstGeom prst="rect">
            <a:avLst/>
          </a:prstGeom>
          <a:solidFill>
            <a:schemeClr val="bg1"/>
          </a:solidFill>
          <a:ln>
            <a:solidFill>
              <a:schemeClr val="tx1"/>
            </a:solidFill>
          </a:ln>
        </p:spPr>
        <p:txBody>
          <a:bodyPr wrap="square">
            <a:spAutoFit/>
          </a:bodyPr>
          <a:lstStyle/>
          <a:p>
            <a:r>
              <a:rPr lang="fr-FR" sz="3600" b="1"/>
              <a:t>1. </a:t>
            </a:r>
            <a:r>
              <a:rPr lang="fr-FR" sz="3600" b="1" err="1"/>
              <a:t>What</a:t>
            </a:r>
            <a:r>
              <a:rPr lang="fr-FR" sz="3600" b="1"/>
              <a:t> can </a:t>
            </a:r>
            <a:r>
              <a:rPr lang="fr-FR" sz="3600" b="1" err="1"/>
              <a:t>we</a:t>
            </a:r>
            <a:r>
              <a:rPr lang="fr-FR" sz="3600" b="1"/>
              <a:t> </a:t>
            </a:r>
            <a:r>
              <a:rPr lang="fr-FR" sz="3600" b="1" err="1"/>
              <a:t>learn</a:t>
            </a:r>
            <a:r>
              <a:rPr lang="fr-FR" sz="3600" b="1"/>
              <a:t> about how </a:t>
            </a:r>
            <a:r>
              <a:rPr lang="fr-FR" sz="3600" b="1" err="1"/>
              <a:t>buyers</a:t>
            </a:r>
            <a:r>
              <a:rPr lang="fr-FR" sz="3600" b="1"/>
              <a:t> </a:t>
            </a:r>
            <a:r>
              <a:rPr lang="fr-FR" sz="3600" b="1" err="1"/>
              <a:t>think</a:t>
            </a:r>
            <a:r>
              <a:rPr lang="fr-FR" sz="3600" b="1"/>
              <a:t> of slaves, </a:t>
            </a:r>
            <a:r>
              <a:rPr lang="fr-FR" sz="3600" b="1" err="1"/>
              <a:t>from</a:t>
            </a:r>
            <a:r>
              <a:rPr lang="fr-FR" sz="3600" b="1"/>
              <a:t> </a:t>
            </a:r>
            <a:r>
              <a:rPr lang="fr-FR" sz="3600" b="1" err="1"/>
              <a:t>this</a:t>
            </a:r>
            <a:r>
              <a:rPr lang="fr-FR" sz="3600" b="1"/>
              <a:t> poster?</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47" y="2348880"/>
            <a:ext cx="9143999" cy="4509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0" y="1200329"/>
            <a:ext cx="9144000" cy="1077218"/>
          </a:xfrm>
          <a:prstGeom prst="rect">
            <a:avLst/>
          </a:prstGeom>
          <a:solidFill>
            <a:schemeClr val="bg1"/>
          </a:solidFill>
          <a:ln>
            <a:solidFill>
              <a:schemeClr val="tx1"/>
            </a:solidFill>
          </a:ln>
        </p:spPr>
        <p:txBody>
          <a:bodyPr wrap="square">
            <a:spAutoFit/>
          </a:bodyPr>
          <a:lstStyle/>
          <a:p>
            <a:r>
              <a:rPr lang="fr-FR" sz="3200" b="1"/>
              <a:t>2. How important </a:t>
            </a:r>
            <a:r>
              <a:rPr lang="fr-FR" sz="3200" b="1" err="1"/>
              <a:t>is</a:t>
            </a:r>
            <a:r>
              <a:rPr lang="fr-FR" sz="3200" b="1"/>
              <a:t> </a:t>
            </a:r>
            <a:r>
              <a:rPr lang="fr-FR" sz="3200" b="1" err="1"/>
              <a:t>this</a:t>
            </a:r>
            <a:r>
              <a:rPr lang="fr-FR" sz="3200" b="1"/>
              <a:t> poster </a:t>
            </a:r>
            <a:r>
              <a:rPr lang="fr-FR" sz="3200" b="1" err="1"/>
              <a:t>when</a:t>
            </a:r>
            <a:r>
              <a:rPr lang="fr-FR" sz="3200" b="1"/>
              <a:t> </a:t>
            </a:r>
            <a:r>
              <a:rPr lang="fr-FR" sz="3200" b="1" err="1"/>
              <a:t>learning</a:t>
            </a:r>
            <a:r>
              <a:rPr lang="fr-FR" sz="3200" b="1"/>
              <a:t> about the </a:t>
            </a:r>
            <a:r>
              <a:rPr lang="fr-FR" sz="3200" b="1" err="1"/>
              <a:t>way</a:t>
            </a:r>
            <a:r>
              <a:rPr lang="fr-FR" sz="3200" b="1"/>
              <a:t> slaves </a:t>
            </a:r>
            <a:r>
              <a:rPr lang="fr-FR" sz="3200" b="1" err="1"/>
              <a:t>were</a:t>
            </a:r>
            <a:r>
              <a:rPr lang="fr-FR" sz="3200" b="1"/>
              <a:t> </a:t>
            </a:r>
            <a:r>
              <a:rPr lang="fr-FR" sz="3200" b="1" err="1"/>
              <a:t>treated</a:t>
            </a:r>
            <a:r>
              <a:rPr lang="fr-FR" sz="3200" b="1"/>
              <a:t>? </a:t>
            </a:r>
            <a:r>
              <a:rPr lang="fr-FR" sz="3200" b="1" err="1"/>
              <a:t>Explain</a:t>
            </a:r>
            <a:r>
              <a:rPr lang="fr-FR" sz="3200" b="1"/>
              <a:t> </a:t>
            </a:r>
            <a:r>
              <a:rPr lang="fr-FR" sz="3200" b="1" err="1"/>
              <a:t>your</a:t>
            </a:r>
            <a:r>
              <a:rPr lang="fr-FR" sz="3200" b="1"/>
              <a:t> </a:t>
            </a:r>
            <a:r>
              <a:rPr lang="fr-FR" sz="3200" b="1" err="1"/>
              <a:t>answer</a:t>
            </a:r>
            <a:r>
              <a:rPr lang="fr-FR" sz="3200" b="1"/>
              <a:t>.</a:t>
            </a:r>
          </a:p>
        </p:txBody>
      </p:sp>
    </p:spTree>
    <p:extLst>
      <p:ext uri="{BB962C8B-B14F-4D97-AF65-F5344CB8AC3E}">
        <p14:creationId xmlns:p14="http://schemas.microsoft.com/office/powerpoint/2010/main" val="6915591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A1DCF49-A7DA-4D52-B1B7-EB658B2C2CC7}"/>
              </a:ext>
            </a:extLst>
          </p:cNvPr>
          <p:cNvSpPr>
            <a:spLocks noGrp="1"/>
          </p:cNvSpPr>
          <p:nvPr>
            <p:ph idx="1"/>
          </p:nvPr>
        </p:nvSpPr>
        <p:spPr>
          <a:xfrm>
            <a:off x="0" y="0"/>
            <a:ext cx="9144000" cy="6957392"/>
          </a:xfrm>
        </p:spPr>
        <p:txBody>
          <a:bodyPr>
            <a:normAutofit fontScale="85000" lnSpcReduction="20000"/>
          </a:bodyPr>
          <a:lstStyle/>
          <a:p>
            <a:pPr marL="0" indent="0">
              <a:buNone/>
            </a:pPr>
            <a:r>
              <a:rPr lang="fr-FR" b="1"/>
              <a:t>Watch the </a:t>
            </a:r>
            <a:r>
              <a:rPr lang="fr-FR" b="1" err="1"/>
              <a:t>two</a:t>
            </a:r>
            <a:r>
              <a:rPr lang="fr-FR" b="1"/>
              <a:t> clips on slave </a:t>
            </a:r>
            <a:r>
              <a:rPr lang="fr-FR" b="1" err="1"/>
              <a:t>auctions</a:t>
            </a:r>
            <a:r>
              <a:rPr lang="fr-FR" b="1"/>
              <a:t> and </a:t>
            </a:r>
            <a:r>
              <a:rPr lang="fr-FR" b="1" err="1"/>
              <a:t>answer</a:t>
            </a:r>
            <a:r>
              <a:rPr lang="fr-FR" b="1"/>
              <a:t> the questions </a:t>
            </a:r>
            <a:r>
              <a:rPr lang="fr-FR" b="1" err="1"/>
              <a:t>below</a:t>
            </a:r>
            <a:r>
              <a:rPr lang="fr-FR" b="1"/>
              <a:t>.</a:t>
            </a:r>
          </a:p>
          <a:p>
            <a:pPr marL="0" indent="0">
              <a:buNone/>
            </a:pPr>
            <a:r>
              <a:rPr lang="fr-FR">
                <a:hlinkClick r:id="rId2"/>
              </a:rPr>
              <a:t>https://www.youtube.com/watch?v=b2lwAd0qrWo</a:t>
            </a:r>
            <a:endParaRPr lang="fr-FR"/>
          </a:p>
          <a:p>
            <a:pPr marL="0" indent="0">
              <a:buNone/>
            </a:pPr>
            <a:endParaRPr lang="fr-FR"/>
          </a:p>
          <a:p>
            <a:pPr marL="0" indent="0">
              <a:buNone/>
            </a:pPr>
            <a:r>
              <a:rPr lang="fr-FR">
                <a:hlinkClick r:id="rId3"/>
              </a:rPr>
              <a:t>https://www.youtube.com/watch?v=bfw9mLjh7YM</a:t>
            </a:r>
            <a:endParaRPr lang="fr-FR"/>
          </a:p>
          <a:p>
            <a:pPr marL="0" indent="0">
              <a:buNone/>
            </a:pPr>
            <a:endParaRPr lang="fr-FR"/>
          </a:p>
          <a:p>
            <a:pPr marL="0" indent="0">
              <a:buNone/>
            </a:pPr>
            <a:r>
              <a:rPr lang="en-GB" b="1" u="sng"/>
              <a:t>Clip One</a:t>
            </a:r>
            <a:endParaRPr lang="en-GB"/>
          </a:p>
          <a:p>
            <a:pPr lvl="0"/>
            <a:r>
              <a:rPr lang="en-GB" i="1"/>
              <a:t>What does the drumming mean?</a:t>
            </a:r>
          </a:p>
          <a:p>
            <a:pPr lvl="0"/>
            <a:r>
              <a:rPr lang="en-GB" i="1"/>
              <a:t>Why might slave buyers want their slaves to have children?</a:t>
            </a:r>
          </a:p>
          <a:p>
            <a:pPr lvl="0"/>
            <a:r>
              <a:rPr lang="en-GB" i="1"/>
              <a:t>What do the slave buyers mean by, ‘not being close to broken?’</a:t>
            </a:r>
          </a:p>
          <a:p>
            <a:pPr lvl="0"/>
            <a:r>
              <a:rPr lang="en-GB" i="1"/>
              <a:t>Why would an African man be helping out at the auction?</a:t>
            </a:r>
          </a:p>
          <a:p>
            <a:pPr marL="0" indent="0">
              <a:buNone/>
            </a:pPr>
            <a:r>
              <a:rPr lang="en-GB" b="1" u="sng"/>
              <a:t>Clip Two</a:t>
            </a:r>
            <a:endParaRPr lang="en-GB"/>
          </a:p>
          <a:p>
            <a:pPr lvl="0"/>
            <a:r>
              <a:rPr lang="en-GB" i="1"/>
              <a:t>How did people know a slave ship was arriving?</a:t>
            </a:r>
          </a:p>
          <a:p>
            <a:pPr lvl="0"/>
            <a:r>
              <a:rPr lang="en-GB" i="1"/>
              <a:t>Where could a sale take place?</a:t>
            </a:r>
          </a:p>
          <a:p>
            <a:pPr lvl="0"/>
            <a:r>
              <a:rPr lang="en-GB" i="1"/>
              <a:t>Why would buyers inspect the slaves?</a:t>
            </a:r>
          </a:p>
          <a:p>
            <a:r>
              <a:rPr lang="en-GB" i="1"/>
              <a:t>How much would a slave cost today?</a:t>
            </a:r>
          </a:p>
          <a:p>
            <a:pPr lvl="0"/>
            <a:endParaRPr lang="fr-FR" i="1"/>
          </a:p>
          <a:p>
            <a:pPr marL="0" indent="0">
              <a:buNone/>
            </a:pPr>
            <a:endParaRPr lang="en-GB"/>
          </a:p>
        </p:txBody>
      </p:sp>
    </p:spTree>
    <p:extLst>
      <p:ext uri="{BB962C8B-B14F-4D97-AF65-F5344CB8AC3E}">
        <p14:creationId xmlns:p14="http://schemas.microsoft.com/office/powerpoint/2010/main" val="12086930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FCD7862-8C76-4AD9-AE48-91AE6DBFF871}"/>
              </a:ext>
            </a:extLst>
          </p:cNvPr>
          <p:cNvSpPr>
            <a:spLocks noGrp="1"/>
          </p:cNvSpPr>
          <p:nvPr>
            <p:ph type="ctrTitle"/>
          </p:nvPr>
        </p:nvSpPr>
        <p:spPr>
          <a:xfrm>
            <a:off x="0" y="0"/>
            <a:ext cx="9144000" cy="2060848"/>
          </a:xfrm>
        </p:spPr>
        <p:txBody>
          <a:bodyPr>
            <a:normAutofit fontScale="90000"/>
          </a:bodyPr>
          <a:lstStyle/>
          <a:p>
            <a:r>
              <a:rPr lang="en-GB" b="1" u="sng"/>
              <a:t>Life on a plantation for a slave</a:t>
            </a:r>
            <a:br>
              <a:rPr lang="en-GB" b="1"/>
            </a:br>
            <a:r>
              <a:rPr lang="en-GB" b="1"/>
              <a:t>L/I: </a:t>
            </a:r>
            <a:r>
              <a:rPr lang="en-GB"/>
              <a:t>To understand what life was like for a slave working on a cotton plantation.</a:t>
            </a:r>
            <a:endParaRPr lang="en-GB" b="1"/>
          </a:p>
        </p:txBody>
      </p:sp>
      <p:sp>
        <p:nvSpPr>
          <p:cNvPr id="5" name="Subtitle 4">
            <a:extLst>
              <a:ext uri="{FF2B5EF4-FFF2-40B4-BE49-F238E27FC236}">
                <a16:creationId xmlns:a16="http://schemas.microsoft.com/office/drawing/2014/main" id="{7A23FFF5-564B-45C9-BB8D-E00BA1B3D9CD}"/>
              </a:ext>
            </a:extLst>
          </p:cNvPr>
          <p:cNvSpPr>
            <a:spLocks noGrp="1"/>
          </p:cNvSpPr>
          <p:nvPr>
            <p:ph type="subTitle" idx="1"/>
          </p:nvPr>
        </p:nvSpPr>
        <p:spPr/>
        <p:txBody>
          <a:bodyPr/>
          <a:lstStyle/>
          <a:p>
            <a:endParaRPr lang="en-GB"/>
          </a:p>
        </p:txBody>
      </p:sp>
      <p:pic>
        <p:nvPicPr>
          <p:cNvPr id="6" name="Picture 2" descr="Image result for cotton plantation slavery">
            <a:extLst>
              <a:ext uri="{FF2B5EF4-FFF2-40B4-BE49-F238E27FC236}">
                <a16:creationId xmlns:a16="http://schemas.microsoft.com/office/drawing/2014/main" id="{C95AA548-2BD6-4B92-9083-F0CFBF0655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60848"/>
            <a:ext cx="9144000" cy="4797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11807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3" cstate="print"/>
          <a:srcRect/>
          <a:stretch>
            <a:fillRect/>
          </a:stretch>
        </p:blipFill>
        <p:spPr bwMode="auto">
          <a:xfrm>
            <a:off x="785786" y="1357298"/>
            <a:ext cx="3810000" cy="2895600"/>
          </a:xfrm>
          <a:prstGeom prst="rect">
            <a:avLst/>
          </a:prstGeom>
          <a:noFill/>
          <a:ln w="9525">
            <a:noFill/>
            <a:miter lim="800000"/>
            <a:headEnd/>
            <a:tailEnd/>
          </a:ln>
          <a:effectLst/>
        </p:spPr>
      </p:pic>
      <p:sp>
        <p:nvSpPr>
          <p:cNvPr id="5" name="Subtitle 3"/>
          <p:cNvSpPr txBox="1">
            <a:spLocks/>
          </p:cNvSpPr>
          <p:nvPr/>
        </p:nvSpPr>
        <p:spPr>
          <a:xfrm>
            <a:off x="4671986" y="0"/>
            <a:ext cx="4472014" cy="6858000"/>
          </a:xfrm>
          <a:prstGeom prst="rect">
            <a:avLst/>
          </a:prstGeom>
        </p:spPr>
        <p:txBody>
          <a:bodyPr>
            <a:noAutofit/>
          </a:bodyPr>
          <a:lstStyle/>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GB" sz="2300" b="1" i="0" u="none" strike="noStrike" kern="1200" cap="none" spc="0" normalizeH="0" baseline="0" noProof="0">
                <a:ln>
                  <a:noFill/>
                </a:ln>
                <a:solidFill>
                  <a:schemeClr val="tx1"/>
                </a:solidFill>
                <a:effectLst/>
                <a:uLnTx/>
                <a:uFillTx/>
                <a:latin typeface="+mn-lt"/>
                <a:ea typeface="+mn-ea"/>
                <a:cs typeface="+mn-cs"/>
              </a:rPr>
              <a:t>What is this advert</a:t>
            </a:r>
            <a:r>
              <a:rPr kumimoji="0" lang="en-GB" sz="2300" b="1" i="0" u="none" strike="noStrike" kern="1200" cap="none" spc="0" normalizeH="0" noProof="0">
                <a:ln>
                  <a:noFill/>
                </a:ln>
                <a:solidFill>
                  <a:schemeClr val="tx1"/>
                </a:solidFill>
                <a:effectLst/>
                <a:uLnTx/>
                <a:uFillTx/>
                <a:latin typeface="+mn-lt"/>
                <a:ea typeface="+mn-ea"/>
                <a:cs typeface="+mn-cs"/>
              </a:rPr>
              <a:t> for?</a:t>
            </a:r>
            <a:endParaRPr lang="en-GB" sz="2300" b="1"/>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endParaRPr lang="en-GB" sz="2300" b="1"/>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endParaRPr lang="en-GB" sz="2300" b="1"/>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endParaRPr lang="en-GB" sz="2300" b="1"/>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endParaRPr lang="en-GB" sz="2300" b="1"/>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GB" sz="2300" b="1" i="0" u="none" strike="noStrike" kern="1200" cap="none" spc="0" normalizeH="0" baseline="0" noProof="0">
                <a:ln>
                  <a:noFill/>
                </a:ln>
                <a:solidFill>
                  <a:schemeClr val="tx1"/>
                </a:solidFill>
                <a:effectLst/>
                <a:uLnTx/>
                <a:uFillTx/>
                <a:latin typeface="+mn-lt"/>
                <a:ea typeface="+mn-ea"/>
                <a:cs typeface="+mn-cs"/>
              </a:rPr>
              <a:t>What does it tell</a:t>
            </a:r>
            <a:r>
              <a:rPr kumimoji="0" lang="en-GB" sz="2300" b="1" i="0" u="none" strike="noStrike" kern="1200" cap="none" spc="0" normalizeH="0" noProof="0">
                <a:ln>
                  <a:noFill/>
                </a:ln>
                <a:solidFill>
                  <a:schemeClr val="tx1"/>
                </a:solidFill>
                <a:effectLst/>
                <a:uLnTx/>
                <a:uFillTx/>
                <a:latin typeface="+mn-lt"/>
                <a:ea typeface="+mn-ea"/>
                <a:cs typeface="+mn-cs"/>
              </a:rPr>
              <a:t> </a:t>
            </a:r>
            <a:r>
              <a:rPr lang="en-GB" sz="2300" b="1"/>
              <a:t>us about the value of slaves?</a:t>
            </a:r>
            <a:endParaRPr kumimoji="0" lang="en-GB" sz="2300" b="1" i="0" u="none" strike="noStrike" kern="1200" cap="none" spc="0" normalizeH="0" noProof="0">
              <a:ln>
                <a:noFill/>
              </a:ln>
              <a:solidFill>
                <a:schemeClr val="tx1"/>
              </a:solidFill>
              <a:effectLst/>
              <a:uLnTx/>
              <a:uFillTx/>
              <a:latin typeface="+mn-lt"/>
              <a:ea typeface="+mn-ea"/>
              <a:cs typeface="+mn-cs"/>
            </a:endParaRP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endParaRPr lang="en-GB" sz="2300" b="1"/>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endParaRPr lang="en-GB" sz="2300" b="1"/>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endParaRPr lang="en-GB" sz="2300" b="1"/>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GB" sz="2300" b="1" i="0" u="none" strike="noStrike" kern="1200" cap="none" spc="0" normalizeH="0" noProof="0">
                <a:ln>
                  <a:noFill/>
                </a:ln>
                <a:solidFill>
                  <a:schemeClr val="tx1"/>
                </a:solidFill>
                <a:effectLst/>
                <a:uLnTx/>
                <a:uFillTx/>
                <a:latin typeface="+mn-lt"/>
                <a:ea typeface="+mn-ea"/>
                <a:cs typeface="+mn-cs"/>
              </a:rPr>
              <a:t>Does this tell you something about the importance of the cotton industry?</a:t>
            </a:r>
          </a:p>
          <a:p>
            <a:pPr marL="514350" marR="0" lvl="0" indent="-514350" algn="l" defTabSz="914400" rtl="0" eaLnBrk="1" fontAlgn="auto" latinLnBrk="0" hangingPunct="1">
              <a:lnSpc>
                <a:spcPct val="100000"/>
              </a:lnSpc>
              <a:spcBef>
                <a:spcPct val="20000"/>
              </a:spcBef>
              <a:spcAft>
                <a:spcPts val="0"/>
              </a:spcAft>
              <a:buClrTx/>
              <a:buSzTx/>
              <a:tabLst/>
              <a:defRPr/>
            </a:pPr>
            <a:endParaRPr kumimoji="0" lang="en-GB" sz="2300" b="0" i="0" u="none" strike="noStrike" kern="1200" cap="none" spc="0" normalizeH="0" baseline="0" noProof="0">
              <a:ln>
                <a:noFill/>
              </a:ln>
              <a:solidFill>
                <a:schemeClr val="tx1"/>
              </a:solidFill>
              <a:effectLst/>
              <a:uLnTx/>
              <a:uFillTx/>
              <a:latin typeface="+mn-lt"/>
              <a:ea typeface="+mn-ea"/>
              <a:cs typeface="+mn-cs"/>
            </a:endParaRPr>
          </a:p>
        </p:txBody>
      </p:sp>
      <p:pic>
        <p:nvPicPr>
          <p:cNvPr id="5124" name="Picture 4"/>
          <p:cNvPicPr>
            <a:picLocks noChangeAspect="1" noChangeArrowheads="1"/>
          </p:cNvPicPr>
          <p:nvPr/>
        </p:nvPicPr>
        <p:blipFill>
          <a:blip r:embed="rId4" cstate="print"/>
          <a:srcRect/>
          <a:stretch>
            <a:fillRect/>
          </a:stretch>
        </p:blipFill>
        <p:spPr bwMode="auto">
          <a:xfrm>
            <a:off x="1928794" y="4357694"/>
            <a:ext cx="1857375" cy="2228850"/>
          </a:xfrm>
          <a:prstGeom prst="rect">
            <a:avLst/>
          </a:prstGeom>
          <a:noFill/>
          <a:ln w="9525">
            <a:noFill/>
            <a:miter lim="800000"/>
            <a:headEnd/>
            <a:tailEnd/>
          </a:ln>
          <a:effectLst/>
        </p:spPr>
      </p:pic>
    </p:spTree>
    <p:extLst>
      <p:ext uri="{BB962C8B-B14F-4D97-AF65-F5344CB8AC3E}">
        <p14:creationId xmlns:p14="http://schemas.microsoft.com/office/powerpoint/2010/main" val="33796342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0"/>
            <a:ext cx="8858312" cy="2862322"/>
          </a:xfrm>
          <a:prstGeom prst="rect">
            <a:avLst/>
          </a:prstGeom>
          <a:noFill/>
        </p:spPr>
        <p:txBody>
          <a:bodyPr wrap="square" rtlCol="0">
            <a:spAutoFit/>
          </a:bodyPr>
          <a:lstStyle/>
          <a:p>
            <a:r>
              <a:rPr lang="en-GB"/>
              <a:t>Being a field slave was not at all easy. A field slave worked from sunrise to sunset, but during harvest, they worked an eighteen-hour day. </a:t>
            </a:r>
          </a:p>
          <a:p>
            <a:endParaRPr lang="en-GB"/>
          </a:p>
          <a:p>
            <a:r>
              <a:rPr lang="en-GB"/>
              <a:t>A field worker was out in the field when the first sign of light shone until it was too dark to see. Women field workers worked the same hours as men. Pregnant women were expected to work until the child was born, and after the child's birth the woman worked in the field with the child on her back. At about the age of twelve a child's work became almost the same as an adult's. </a:t>
            </a:r>
          </a:p>
          <a:p>
            <a:endParaRPr lang="en-GB"/>
          </a:p>
          <a:p>
            <a:r>
              <a:rPr lang="en-GB"/>
              <a:t>Children as young as 6 worked in the fields!</a:t>
            </a:r>
          </a:p>
        </p:txBody>
      </p:sp>
      <p:pic>
        <p:nvPicPr>
          <p:cNvPr id="14338" name="Picture 2"/>
          <p:cNvPicPr>
            <a:picLocks noChangeAspect="1" noChangeArrowheads="1"/>
          </p:cNvPicPr>
          <p:nvPr/>
        </p:nvPicPr>
        <p:blipFill>
          <a:blip r:embed="rId2" cstate="print"/>
          <a:srcRect/>
          <a:stretch>
            <a:fillRect/>
          </a:stretch>
        </p:blipFill>
        <p:spPr bwMode="auto">
          <a:xfrm>
            <a:off x="428596" y="3643314"/>
            <a:ext cx="3810000" cy="2647950"/>
          </a:xfrm>
          <a:prstGeom prst="rect">
            <a:avLst/>
          </a:prstGeom>
          <a:noFill/>
          <a:ln w="9525">
            <a:noFill/>
            <a:miter lim="800000"/>
            <a:headEnd/>
            <a:tailEnd/>
          </a:ln>
          <a:effectLst/>
        </p:spPr>
      </p:pic>
      <p:sp>
        <p:nvSpPr>
          <p:cNvPr id="5" name="Rectangle 4"/>
          <p:cNvSpPr/>
          <p:nvPr/>
        </p:nvSpPr>
        <p:spPr>
          <a:xfrm>
            <a:off x="500034" y="6357958"/>
            <a:ext cx="3606500" cy="369332"/>
          </a:xfrm>
          <a:prstGeom prst="rect">
            <a:avLst/>
          </a:prstGeom>
        </p:spPr>
        <p:txBody>
          <a:bodyPr wrap="none">
            <a:spAutoFit/>
          </a:bodyPr>
          <a:lstStyle/>
          <a:p>
            <a:r>
              <a:rPr lang="en-GB" b="1"/>
              <a:t>Cotton Cultivation, U.S. South, 1875</a:t>
            </a:r>
            <a:endParaRPr lang="en-GB"/>
          </a:p>
        </p:txBody>
      </p:sp>
      <p:sp>
        <p:nvSpPr>
          <p:cNvPr id="7" name="TextBox 6"/>
          <p:cNvSpPr txBox="1"/>
          <p:nvPr/>
        </p:nvSpPr>
        <p:spPr>
          <a:xfrm>
            <a:off x="4357686" y="2204864"/>
            <a:ext cx="4643470" cy="4524315"/>
          </a:xfrm>
          <a:prstGeom prst="rect">
            <a:avLst/>
          </a:prstGeom>
          <a:noFill/>
          <a:ln>
            <a:solidFill>
              <a:schemeClr val="tx1"/>
            </a:solidFill>
          </a:ln>
        </p:spPr>
        <p:txBody>
          <a:bodyPr wrap="square" rtlCol="0">
            <a:spAutoFit/>
          </a:bodyPr>
          <a:lstStyle/>
          <a:p>
            <a:endParaRPr lang="en-GB" b="1" u="sng"/>
          </a:p>
          <a:p>
            <a:pPr marL="342900" indent="-342900">
              <a:buFont typeface="+mj-lt"/>
              <a:buAutoNum type="arabicPeriod"/>
            </a:pPr>
            <a:r>
              <a:rPr lang="en-GB" b="1"/>
              <a:t>What hours did field slaves work?</a:t>
            </a:r>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r>
              <a:rPr lang="en-GB" b="1"/>
              <a:t>Were women treated any differently?</a:t>
            </a:r>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r>
              <a:rPr lang="en-GB" b="1"/>
              <a:t>What about the children?</a:t>
            </a:r>
          </a:p>
          <a:p>
            <a:pPr marL="342900" indent="-342900">
              <a:buFont typeface="+mj-lt"/>
              <a:buAutoNum type="arabicPeriod"/>
            </a:pPr>
            <a:endParaRPr lang="en-GB"/>
          </a:p>
          <a:p>
            <a:pPr marL="342900" indent="-342900">
              <a:buFont typeface="+mj-lt"/>
              <a:buAutoNum type="arabicPeriod"/>
            </a:pPr>
            <a:endParaRPr lang="en-GB"/>
          </a:p>
          <a:p>
            <a:pPr marL="342900" indent="-342900">
              <a:buFont typeface="+mj-lt"/>
              <a:buAutoNum type="arabicPeriod"/>
            </a:pPr>
            <a:endParaRPr lang="en-GB"/>
          </a:p>
          <a:p>
            <a:pPr marL="342900" indent="-342900">
              <a:buFont typeface="+mj-lt"/>
              <a:buAutoNum type="arabicPeriod"/>
            </a:pPr>
            <a:endParaRPr lang="en-GB"/>
          </a:p>
        </p:txBody>
      </p:sp>
    </p:spTree>
    <p:extLst>
      <p:ext uri="{BB962C8B-B14F-4D97-AF65-F5344CB8AC3E}">
        <p14:creationId xmlns:p14="http://schemas.microsoft.com/office/powerpoint/2010/main" val="7616197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15204"/>
            <a:ext cx="9144000" cy="2585323"/>
          </a:xfrm>
          <a:prstGeom prst="rect">
            <a:avLst/>
          </a:prstGeom>
          <a:noFill/>
        </p:spPr>
        <p:txBody>
          <a:bodyPr wrap="square" rtlCol="0">
            <a:spAutoFit/>
          </a:bodyPr>
          <a:lstStyle/>
          <a:p>
            <a:r>
              <a:rPr lang="en-GB"/>
              <a:t> After a day on a cotton plantation the slaves got in a line to have their cotton weighed and receive their daily food. The minimum amount of cotton to be picked in one day was 200 pounds. </a:t>
            </a:r>
          </a:p>
          <a:p>
            <a:endParaRPr lang="en-GB"/>
          </a:p>
          <a:p>
            <a:r>
              <a:rPr lang="en-GB"/>
              <a:t>One slave, West Turner, remembered after a long day working on the plantation, he and other slaves were required to clean a shoe full of cotton before they were allowed to go to bed. Turner wore a size 14 shoe! Each night he was still cleaning his pile of cotton long after the rest of the slaves had finished. To stop this situation getting worse, he wrapped his feet up very tightly in rags, to prevent them getting any bigger!</a:t>
            </a:r>
          </a:p>
        </p:txBody>
      </p:sp>
      <p:sp>
        <p:nvSpPr>
          <p:cNvPr id="5" name="Rectangle 4"/>
          <p:cNvSpPr/>
          <p:nvPr/>
        </p:nvSpPr>
        <p:spPr>
          <a:xfrm>
            <a:off x="214282" y="6357958"/>
            <a:ext cx="4313489" cy="369332"/>
          </a:xfrm>
          <a:prstGeom prst="rect">
            <a:avLst/>
          </a:prstGeom>
        </p:spPr>
        <p:txBody>
          <a:bodyPr wrap="none">
            <a:spAutoFit/>
          </a:bodyPr>
          <a:lstStyle/>
          <a:p>
            <a:r>
              <a:rPr lang="en-GB"/>
              <a:t>This is a picture of slaves using a cotton gin. </a:t>
            </a:r>
          </a:p>
        </p:txBody>
      </p:sp>
      <p:sp>
        <p:nvSpPr>
          <p:cNvPr id="7" name="TextBox 6"/>
          <p:cNvSpPr txBox="1"/>
          <p:nvPr/>
        </p:nvSpPr>
        <p:spPr>
          <a:xfrm>
            <a:off x="4572000" y="1988840"/>
            <a:ext cx="4572000" cy="3970318"/>
          </a:xfrm>
          <a:prstGeom prst="rect">
            <a:avLst/>
          </a:prstGeom>
          <a:noFill/>
        </p:spPr>
        <p:txBody>
          <a:bodyPr wrap="square" rtlCol="0">
            <a:spAutoFit/>
          </a:bodyPr>
          <a:lstStyle/>
          <a:p>
            <a:endParaRPr lang="en-GB" b="1" u="sng"/>
          </a:p>
          <a:p>
            <a:pPr marL="342900" indent="-342900">
              <a:buFont typeface="+mj-lt"/>
              <a:buAutoNum type="arabicPeriod"/>
            </a:pPr>
            <a:r>
              <a:rPr lang="en-GB" b="1"/>
              <a:t>What jobs did people do on a cotton plantation</a:t>
            </a:r>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r>
              <a:rPr lang="en-GB" b="1"/>
              <a:t>What upset West Turner?</a:t>
            </a:r>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r>
              <a:rPr lang="en-GB" b="1"/>
              <a:t>Why might West Turner have enjoyed the invention of the cotton gin?</a:t>
            </a:r>
          </a:p>
        </p:txBody>
      </p:sp>
      <p:pic>
        <p:nvPicPr>
          <p:cNvPr id="2050" name="Picture 2"/>
          <p:cNvPicPr>
            <a:picLocks noChangeAspect="1" noChangeArrowheads="1"/>
          </p:cNvPicPr>
          <p:nvPr/>
        </p:nvPicPr>
        <p:blipFill>
          <a:blip r:embed="rId2" cstate="print"/>
          <a:srcRect/>
          <a:stretch>
            <a:fillRect/>
          </a:stretch>
        </p:blipFill>
        <p:spPr bwMode="auto">
          <a:xfrm>
            <a:off x="142844" y="2770877"/>
            <a:ext cx="4466404" cy="3587081"/>
          </a:xfrm>
          <a:prstGeom prst="rect">
            <a:avLst/>
          </a:prstGeom>
          <a:noFill/>
          <a:ln w="9525">
            <a:noFill/>
            <a:miter lim="800000"/>
            <a:headEnd/>
            <a:tailEnd/>
          </a:ln>
          <a:effectLst/>
        </p:spPr>
      </p:pic>
    </p:spTree>
    <p:extLst>
      <p:ext uri="{BB962C8B-B14F-4D97-AF65-F5344CB8AC3E}">
        <p14:creationId xmlns:p14="http://schemas.microsoft.com/office/powerpoint/2010/main" val="6543606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cstate="print"/>
          <a:srcRect/>
          <a:stretch>
            <a:fillRect/>
          </a:stretch>
        </p:blipFill>
        <p:spPr bwMode="auto">
          <a:xfrm>
            <a:off x="285720" y="3500438"/>
            <a:ext cx="3206160" cy="2957845"/>
          </a:xfrm>
          <a:prstGeom prst="rect">
            <a:avLst/>
          </a:prstGeom>
          <a:noFill/>
          <a:ln w="9525">
            <a:noFill/>
            <a:miter lim="800000"/>
            <a:headEnd/>
            <a:tailEnd/>
          </a:ln>
          <a:effectLst/>
        </p:spPr>
      </p:pic>
      <p:sp>
        <p:nvSpPr>
          <p:cNvPr id="3" name="TextBox 2"/>
          <p:cNvSpPr txBox="1"/>
          <p:nvPr/>
        </p:nvSpPr>
        <p:spPr>
          <a:xfrm>
            <a:off x="285720" y="214290"/>
            <a:ext cx="8358246" cy="3139321"/>
          </a:xfrm>
          <a:prstGeom prst="rect">
            <a:avLst/>
          </a:prstGeom>
          <a:noFill/>
        </p:spPr>
        <p:txBody>
          <a:bodyPr wrap="square" rtlCol="0">
            <a:spAutoFit/>
          </a:bodyPr>
          <a:lstStyle/>
          <a:p>
            <a:r>
              <a:rPr lang="en-GB"/>
              <a:t>The accommodation provided for slaves usually consisted of wooden shacks with dirt floors. </a:t>
            </a:r>
            <a:r>
              <a:rPr lang="en-GB" u="sng"/>
              <a:t>According to Jacob Stroyer </a:t>
            </a:r>
            <a:r>
              <a:rPr lang="en-GB"/>
              <a:t>they were built to house two families: "Some had partitions, while others had none. When there were no partitions each family would fit up its own part as it could; sometimes they got old boards and nailed them up, stuffing the cracks with rags; when they could not get boards they hung up old clothes." </a:t>
            </a:r>
          </a:p>
          <a:p>
            <a:endParaRPr lang="en-GB"/>
          </a:p>
          <a:p>
            <a:r>
              <a:rPr lang="en-GB"/>
              <a:t>Another slave, </a:t>
            </a:r>
            <a:r>
              <a:rPr lang="en-GB" u="sng"/>
              <a:t>Josiah Henson wrote that </a:t>
            </a:r>
            <a:r>
              <a:rPr lang="en-GB"/>
              <a:t>"Wooden floors were an unknown luxury. In a single room were huddled, like cattle, ten or a dozen persons, men, women, and children. We had neither bedsteads, nor furniture of any description. Our beds were collections of straw and old rags, thrown down in the corners and boxed in with boards; a single blanket the only covering."</a:t>
            </a:r>
          </a:p>
        </p:txBody>
      </p:sp>
      <p:sp>
        <p:nvSpPr>
          <p:cNvPr id="5" name="TextBox 4"/>
          <p:cNvSpPr txBox="1"/>
          <p:nvPr/>
        </p:nvSpPr>
        <p:spPr>
          <a:xfrm>
            <a:off x="3670710" y="2996952"/>
            <a:ext cx="5508104" cy="3139321"/>
          </a:xfrm>
          <a:prstGeom prst="rect">
            <a:avLst/>
          </a:prstGeom>
          <a:noFill/>
        </p:spPr>
        <p:txBody>
          <a:bodyPr wrap="square" rtlCol="0">
            <a:spAutoFit/>
          </a:bodyPr>
          <a:lstStyle/>
          <a:p>
            <a:endParaRPr lang="en-GB" b="1" u="sng"/>
          </a:p>
          <a:p>
            <a:pPr marL="342900" indent="-342900">
              <a:buFont typeface="+mj-lt"/>
              <a:buAutoNum type="arabicPeriod"/>
            </a:pPr>
            <a:r>
              <a:rPr lang="en-GB" b="1"/>
              <a:t>What were slaves homes like on plantations? According to Jacob </a:t>
            </a:r>
            <a:r>
              <a:rPr lang="en-GB" b="1" err="1"/>
              <a:t>Stroyer</a:t>
            </a:r>
            <a:r>
              <a:rPr lang="en-GB" b="1"/>
              <a:t>?</a:t>
            </a:r>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r>
              <a:rPr lang="en-GB" b="1"/>
              <a:t>Does Josiah Henson agree with Jacob about living conditions for the slaves?</a:t>
            </a:r>
          </a:p>
          <a:p>
            <a:pPr marL="342900" indent="-342900">
              <a:buFont typeface="+mj-lt"/>
              <a:buAutoNum type="arabicPeriod"/>
            </a:pPr>
            <a:endParaRPr lang="en-GB" b="1"/>
          </a:p>
          <a:p>
            <a:pPr marL="342900" indent="-342900">
              <a:buFont typeface="+mj-lt"/>
              <a:buAutoNum type="arabicPeriod"/>
            </a:pPr>
            <a:endParaRPr lang="en-GB"/>
          </a:p>
        </p:txBody>
      </p:sp>
    </p:spTree>
    <p:extLst>
      <p:ext uri="{BB962C8B-B14F-4D97-AF65-F5344CB8AC3E}">
        <p14:creationId xmlns:p14="http://schemas.microsoft.com/office/powerpoint/2010/main" val="25794560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61987"/>
            <a:ext cx="9144000" cy="3139321"/>
          </a:xfrm>
          <a:prstGeom prst="rect">
            <a:avLst/>
          </a:prstGeom>
          <a:noFill/>
        </p:spPr>
        <p:txBody>
          <a:bodyPr wrap="square" rtlCol="0">
            <a:spAutoFit/>
          </a:bodyPr>
          <a:lstStyle/>
          <a:p>
            <a:r>
              <a:rPr lang="en-GB"/>
              <a:t>Plantation owners in America had complete freedom to buy and sell slaves. State laws gave slave marriages no legal protection and so husbands could be separated from their wives and children from their mothers. </a:t>
            </a:r>
            <a:br>
              <a:rPr lang="en-GB"/>
            </a:br>
            <a:br>
              <a:rPr lang="en-GB"/>
            </a:br>
            <a:r>
              <a:rPr lang="en-GB"/>
              <a:t>The owner of Harriet Jacobs used the threat of selling her children as a means of controlling her behaviour. Jacobs described how one mother, who had just witnessed seven of her children being sold at a slave-market said 'Gone! All gone! Why don't God kill me?' I had no words wherewith to comfort her." </a:t>
            </a:r>
            <a:br>
              <a:rPr lang="en-GB"/>
            </a:br>
            <a:br>
              <a:rPr lang="en-GB"/>
            </a:br>
            <a:r>
              <a:rPr lang="en-GB"/>
              <a:t>A study of slave records revealed that over 32 per cent of marriages were dissolved by masters as a result of slaves being sold away from the family home. </a:t>
            </a:r>
          </a:p>
        </p:txBody>
      </p:sp>
      <p:sp>
        <p:nvSpPr>
          <p:cNvPr id="5" name="TextBox 4"/>
          <p:cNvSpPr txBox="1"/>
          <p:nvPr/>
        </p:nvSpPr>
        <p:spPr>
          <a:xfrm>
            <a:off x="3177260" y="3061912"/>
            <a:ext cx="5966740" cy="3139321"/>
          </a:xfrm>
          <a:prstGeom prst="rect">
            <a:avLst/>
          </a:prstGeom>
          <a:noFill/>
        </p:spPr>
        <p:txBody>
          <a:bodyPr wrap="square" rtlCol="0">
            <a:spAutoFit/>
          </a:bodyPr>
          <a:lstStyle/>
          <a:p>
            <a:endParaRPr lang="en-GB" u="sng"/>
          </a:p>
          <a:p>
            <a:pPr marL="342900" indent="-342900">
              <a:buFont typeface="+mj-lt"/>
              <a:buAutoNum type="arabicPeriod"/>
            </a:pPr>
            <a:r>
              <a:rPr lang="en-GB" b="1"/>
              <a:t>State 2 reasons why families were separated</a:t>
            </a:r>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r>
              <a:rPr lang="en-GB" b="1"/>
              <a:t>What affect would separation have on the families?</a:t>
            </a:r>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endParaRPr lang="en-GB" b="1"/>
          </a:p>
        </p:txBody>
      </p:sp>
      <p:pic>
        <p:nvPicPr>
          <p:cNvPr id="3074" name="Picture 2"/>
          <p:cNvPicPr>
            <a:picLocks noChangeAspect="1" noChangeArrowheads="1"/>
          </p:cNvPicPr>
          <p:nvPr/>
        </p:nvPicPr>
        <p:blipFill>
          <a:blip r:embed="rId2" cstate="print"/>
          <a:srcRect/>
          <a:stretch>
            <a:fillRect/>
          </a:stretch>
        </p:blipFill>
        <p:spPr bwMode="auto">
          <a:xfrm>
            <a:off x="-5502" y="3077334"/>
            <a:ext cx="3182762" cy="3780666"/>
          </a:xfrm>
          <a:prstGeom prst="rect">
            <a:avLst/>
          </a:prstGeom>
          <a:noFill/>
          <a:ln w="9525">
            <a:noFill/>
            <a:miter lim="800000"/>
            <a:headEnd/>
            <a:tailEnd/>
          </a:ln>
          <a:effectLst/>
        </p:spPr>
      </p:pic>
    </p:spTree>
    <p:extLst>
      <p:ext uri="{BB962C8B-B14F-4D97-AF65-F5344CB8AC3E}">
        <p14:creationId xmlns:p14="http://schemas.microsoft.com/office/powerpoint/2010/main" val="29193801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cstate="print"/>
          <a:srcRect/>
          <a:stretch>
            <a:fillRect/>
          </a:stretch>
        </p:blipFill>
        <p:spPr bwMode="auto">
          <a:xfrm>
            <a:off x="5334012" y="252420"/>
            <a:ext cx="3595706" cy="5393559"/>
          </a:xfrm>
          <a:prstGeom prst="rect">
            <a:avLst/>
          </a:prstGeom>
          <a:noFill/>
          <a:ln w="9525">
            <a:noFill/>
            <a:miter lim="800000"/>
            <a:headEnd/>
            <a:tailEnd/>
          </a:ln>
          <a:effectLst/>
        </p:spPr>
      </p:pic>
      <p:sp>
        <p:nvSpPr>
          <p:cNvPr id="4" name="Rectangle 3"/>
          <p:cNvSpPr/>
          <p:nvPr/>
        </p:nvSpPr>
        <p:spPr>
          <a:xfrm>
            <a:off x="0" y="0"/>
            <a:ext cx="5334012" cy="1631216"/>
          </a:xfrm>
          <a:prstGeom prst="rect">
            <a:avLst/>
          </a:prstGeom>
        </p:spPr>
        <p:txBody>
          <a:bodyPr wrap="square">
            <a:spAutoFit/>
          </a:bodyPr>
          <a:lstStyle/>
          <a:p>
            <a:r>
              <a:rPr lang="en-GB" sz="2000" b="1"/>
              <a:t>Slave Punishment:</a:t>
            </a:r>
          </a:p>
          <a:p>
            <a:endParaRPr lang="en-GB" sz="2000"/>
          </a:p>
          <a:p>
            <a:r>
              <a:rPr lang="en-GB" sz="2000"/>
              <a:t>According to his testimony, the injuries sustained from a whipping by his overseer kept Peter, a slave, bedridden for two months. </a:t>
            </a:r>
          </a:p>
        </p:txBody>
      </p:sp>
      <p:sp>
        <p:nvSpPr>
          <p:cNvPr id="5" name="TextBox 4"/>
          <p:cNvSpPr txBox="1"/>
          <p:nvPr/>
        </p:nvSpPr>
        <p:spPr>
          <a:xfrm>
            <a:off x="0" y="1477328"/>
            <a:ext cx="5334012" cy="4247317"/>
          </a:xfrm>
          <a:prstGeom prst="rect">
            <a:avLst/>
          </a:prstGeom>
          <a:noFill/>
        </p:spPr>
        <p:txBody>
          <a:bodyPr wrap="square" rtlCol="0">
            <a:spAutoFit/>
          </a:bodyPr>
          <a:lstStyle/>
          <a:p>
            <a:endParaRPr lang="en-GB" b="1" u="sng"/>
          </a:p>
          <a:p>
            <a:pPr marL="342900" indent="-342900">
              <a:buFont typeface="+mj-lt"/>
              <a:buAutoNum type="arabicPeriod"/>
            </a:pPr>
            <a:r>
              <a:rPr lang="en-GB" b="1"/>
              <a:t>What does this photograph show?</a:t>
            </a:r>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r>
              <a:rPr lang="en-GB" b="1"/>
              <a:t>Why do you think slaves were punished so harshly?</a:t>
            </a:r>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endParaRPr lang="en-GB" b="1"/>
          </a:p>
          <a:p>
            <a:pPr marL="342900" indent="-342900">
              <a:buFont typeface="+mj-lt"/>
              <a:buAutoNum type="arabicPeriod"/>
            </a:pPr>
            <a:r>
              <a:rPr lang="en-GB" b="1"/>
              <a:t>What does this tell us about attitudes towards slaves?</a:t>
            </a:r>
          </a:p>
          <a:p>
            <a:pPr marL="342900" indent="-342900">
              <a:buFont typeface="+mj-lt"/>
              <a:buAutoNum type="arabicPeriod"/>
            </a:pPr>
            <a:endParaRPr lang="en-GB"/>
          </a:p>
        </p:txBody>
      </p:sp>
    </p:spTree>
    <p:extLst>
      <p:ext uri="{BB962C8B-B14F-4D97-AF65-F5344CB8AC3E}">
        <p14:creationId xmlns:p14="http://schemas.microsoft.com/office/powerpoint/2010/main" val="3786666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41E9D-6094-4793-ADF0-7F670DC9C9AC}"/>
              </a:ext>
            </a:extLst>
          </p:cNvPr>
          <p:cNvSpPr>
            <a:spLocks noGrp="1"/>
          </p:cNvSpPr>
          <p:nvPr>
            <p:ph type="ctrTitle"/>
          </p:nvPr>
        </p:nvSpPr>
        <p:spPr>
          <a:xfrm>
            <a:off x="0" y="6709"/>
            <a:ext cx="9144000" cy="2550881"/>
          </a:xfrm>
        </p:spPr>
        <p:txBody>
          <a:bodyPr>
            <a:noAutofit/>
          </a:bodyPr>
          <a:lstStyle/>
          <a:p>
            <a:r>
              <a:rPr lang="en-GB" sz="2800" b="1" u="sng"/>
              <a:t>The abolition of slavery</a:t>
            </a:r>
            <a:br>
              <a:rPr lang="en-GB" sz="2800"/>
            </a:br>
            <a:r>
              <a:rPr lang="en-GB" sz="2800" b="1"/>
              <a:t>L/I: </a:t>
            </a:r>
            <a:r>
              <a:rPr lang="en-GB" sz="2800"/>
              <a:t>To understand how slavery ended in the British Empire.</a:t>
            </a:r>
            <a:br>
              <a:rPr lang="en-GB" sz="2800"/>
            </a:br>
            <a:br>
              <a:rPr lang="en-GB" sz="2800"/>
            </a:br>
            <a:r>
              <a:rPr lang="en-GB" sz="2800" b="1"/>
              <a:t>Abolish (abolition) –</a:t>
            </a:r>
            <a:r>
              <a:rPr lang="en-GB" sz="2800"/>
              <a:t> To end and put a stop to something</a:t>
            </a:r>
          </a:p>
        </p:txBody>
      </p:sp>
      <p:pic>
        <p:nvPicPr>
          <p:cNvPr id="4" name="Picture 1" descr="William Wilberforce">
            <a:extLst>
              <a:ext uri="{FF2B5EF4-FFF2-40B4-BE49-F238E27FC236}">
                <a16:creationId xmlns:a16="http://schemas.microsoft.com/office/drawing/2014/main" id="{8032B966-314C-43E9-9883-BA1238A801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9007" y="2561247"/>
            <a:ext cx="3452789" cy="429004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Portrait of Thomas Clarkson">
            <a:extLst>
              <a:ext uri="{FF2B5EF4-FFF2-40B4-BE49-F238E27FC236}">
                <a16:creationId xmlns:a16="http://schemas.microsoft.com/office/drawing/2014/main" id="{51659473-CE99-4DB0-9DD1-61CFE6C597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8570" y="2564904"/>
            <a:ext cx="3303280" cy="429004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Granville Sharp Esquire, engraved by Charles Turner 1806">
            <a:extLst>
              <a:ext uri="{FF2B5EF4-FFF2-40B4-BE49-F238E27FC236}">
                <a16:creationId xmlns:a16="http://schemas.microsoft.com/office/drawing/2014/main" id="{C7DC855A-8E81-42FA-9AAF-DC783F95D1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564904"/>
            <a:ext cx="2958048" cy="429004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Olaudah Equiano, c.1789">
            <a:extLst>
              <a:ext uri="{FF2B5EF4-FFF2-40B4-BE49-F238E27FC236}">
                <a16:creationId xmlns:a16="http://schemas.microsoft.com/office/drawing/2014/main" id="{4738D1E6-F2A9-4DAC-9916-3DBF5CD200D8}"/>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7024351" y="2564903"/>
            <a:ext cx="2123728" cy="4286387"/>
          </a:xfrm>
          <a:prstGeom prst="rect">
            <a:avLst/>
          </a:prstGeom>
          <a:noFill/>
          <a:ln>
            <a:noFill/>
          </a:ln>
        </p:spPr>
      </p:pic>
    </p:spTree>
    <p:extLst>
      <p:ext uri="{BB962C8B-B14F-4D97-AF65-F5344CB8AC3E}">
        <p14:creationId xmlns:p14="http://schemas.microsoft.com/office/powerpoint/2010/main" val="33937003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E35E8F-9F2A-47F0-A1A4-9C027F919306}"/>
              </a:ext>
            </a:extLst>
          </p:cNvPr>
          <p:cNvSpPr>
            <a:spLocks noGrp="1"/>
          </p:cNvSpPr>
          <p:nvPr>
            <p:ph idx="1"/>
          </p:nvPr>
        </p:nvSpPr>
        <p:spPr>
          <a:xfrm>
            <a:off x="0" y="2564904"/>
            <a:ext cx="4932040" cy="4290044"/>
          </a:xfrm>
        </p:spPr>
        <p:txBody>
          <a:bodyPr>
            <a:normAutofit fontScale="92500" lnSpcReduction="20000"/>
          </a:bodyPr>
          <a:lstStyle/>
          <a:p>
            <a:pPr marL="0" indent="0">
              <a:buNone/>
            </a:pPr>
            <a:r>
              <a:rPr lang="en-GB" sz="2400" b="1"/>
              <a:t>What did William Wilberforce do to help end slavery?</a:t>
            </a:r>
          </a:p>
          <a:p>
            <a:pPr marL="0" indent="0">
              <a:buNone/>
            </a:pPr>
            <a:r>
              <a:rPr lang="en-GB" sz="2400" u="sng"/>
              <a:t>																																																												</a:t>
            </a:r>
          </a:p>
        </p:txBody>
      </p:sp>
      <p:sp>
        <p:nvSpPr>
          <p:cNvPr id="6" name="Rectangle 5">
            <a:extLst>
              <a:ext uri="{FF2B5EF4-FFF2-40B4-BE49-F238E27FC236}">
                <a16:creationId xmlns:a16="http://schemas.microsoft.com/office/drawing/2014/main" id="{2DB05B9C-2BB1-4D86-8755-E53A54001CF3}"/>
              </a:ext>
            </a:extLst>
          </p:cNvPr>
          <p:cNvSpPr>
            <a:spLocks noChangeArrowheads="1"/>
          </p:cNvSpPr>
          <p:nvPr/>
        </p:nvSpPr>
        <p:spPr bwMode="auto">
          <a:xfrm>
            <a:off x="0" y="-24510"/>
            <a:ext cx="8825823"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1" i="0" u="sng" strike="noStrike" cap="none" normalizeH="0" baseline="0">
                <a:ln>
                  <a:noFill/>
                </a:ln>
                <a:solidFill>
                  <a:srgbClr val="424242"/>
                </a:solidFill>
                <a:effectLst/>
                <a:latin typeface="Verdana" panose="020B0604030504040204" pitchFamily="34" charset="0"/>
                <a:ea typeface="Calibri" panose="020F0502020204030204" pitchFamily="34" charset="0"/>
                <a:cs typeface="Times New Roman" panose="02020603050405020304" pitchFamily="18" charset="0"/>
              </a:rPr>
              <a:t>William Wilberforce</a:t>
            </a:r>
            <a:endParaRPr kumimoji="0" lang="en-GB" altLang="en-US" sz="14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0" i="0" u="none" strike="noStrike" cap="none" normalizeH="0" baseline="0">
                <a:ln>
                  <a:noFill/>
                </a:ln>
                <a:solidFill>
                  <a:srgbClr val="424242"/>
                </a:solidFill>
                <a:effectLst/>
                <a:latin typeface="Verdana" panose="020B0604030504040204" pitchFamily="34" charset="0"/>
                <a:ea typeface="Calibri" panose="020F0502020204030204" pitchFamily="34" charset="0"/>
                <a:cs typeface="Times New Roman" panose="02020603050405020304" pitchFamily="18" charset="0"/>
              </a:rPr>
              <a:t>William was fighting for an end to the trade in which British ships were carrying black slaves from Africa, in terrible conditions, to be bought and sold. </a:t>
            </a:r>
            <a:endParaRPr kumimoji="0" lang="en-GB" altLang="en-US" sz="14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0" i="0" u="none" strike="noStrike" cap="none" normalizeH="0" baseline="0">
                <a:ln>
                  <a:noFill/>
                </a:ln>
                <a:solidFill>
                  <a:srgbClr val="424242"/>
                </a:solidFill>
                <a:effectLst/>
                <a:latin typeface="Verdana" panose="020B0604030504040204" pitchFamily="34" charset="0"/>
                <a:ea typeface="Calibri" panose="020F0502020204030204" pitchFamily="34" charset="0"/>
                <a:cs typeface="Times New Roman" panose="02020603050405020304" pitchFamily="18" charset="0"/>
              </a:rPr>
              <a:t>Wilberforce spoke out in Parliament for the abolition of the slave trade and for 18 years he regularly introduced anti-slavery ideas in parliament. </a:t>
            </a:r>
            <a:endParaRPr kumimoji="0" lang="en-GB" altLang="en-US" sz="14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0" i="0" u="none" strike="noStrike" cap="none" normalizeH="0" baseline="0">
                <a:ln>
                  <a:noFill/>
                </a:ln>
                <a:solidFill>
                  <a:srgbClr val="424242"/>
                </a:solidFill>
                <a:effectLst/>
                <a:latin typeface="Verdana" panose="020B0604030504040204" pitchFamily="34" charset="0"/>
                <a:ea typeface="Calibri" panose="020F0502020204030204" pitchFamily="34" charset="0"/>
                <a:cs typeface="Times New Roman" panose="02020603050405020304" pitchFamily="18" charset="0"/>
              </a:rPr>
              <a:t>The campaign was supported by many other abolitionists who raised public awareness of their cause with pamphlets, books, rallies and petitions. </a:t>
            </a:r>
            <a:endParaRPr kumimoji="0" lang="en-GB" altLang="en-US" sz="14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pic>
        <p:nvPicPr>
          <p:cNvPr id="3076" name="Picture 1" descr="William Wilberforce">
            <a:extLst>
              <a:ext uri="{FF2B5EF4-FFF2-40B4-BE49-F238E27FC236}">
                <a16:creationId xmlns:a16="http://schemas.microsoft.com/office/drawing/2014/main" id="{D98AFD13-28CD-4C7D-BA71-86DF967D81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19" y="2564904"/>
            <a:ext cx="3452789" cy="429004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31517093-0244-4429-AAB2-16E201E10ABA}"/>
              </a:ext>
            </a:extLst>
          </p:cNvPr>
          <p:cNvSpPr>
            <a:spLocks noChangeArrowheads="1"/>
          </p:cNvSpPr>
          <p:nvPr/>
        </p:nvSpPr>
        <p:spPr bwMode="auto">
          <a:xfrm>
            <a:off x="0" y="4572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5788801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DCBB91B4-7562-4EA5-9451-F4C1F50B794A}"/>
              </a:ext>
            </a:extLst>
          </p:cNvPr>
          <p:cNvSpPr>
            <a:spLocks noChangeArrowheads="1"/>
          </p:cNvSpPr>
          <p:nvPr/>
        </p:nvSpPr>
        <p:spPr bwMode="auto">
          <a:xfrm>
            <a:off x="0" y="0"/>
            <a:ext cx="9144000" cy="258532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543050" algn="l"/>
              </a:tabLst>
              <a:defRPr>
                <a:solidFill>
                  <a:schemeClr val="tx1"/>
                </a:solidFill>
                <a:latin typeface="Arial" panose="020B0604020202020204" pitchFamily="34" charset="0"/>
              </a:defRPr>
            </a:lvl1pPr>
            <a:lvl2pPr eaLnBrk="0" fontAlgn="base" hangingPunct="0">
              <a:spcBef>
                <a:spcPct val="0"/>
              </a:spcBef>
              <a:spcAft>
                <a:spcPct val="0"/>
              </a:spcAft>
              <a:tabLst>
                <a:tab pos="1543050" algn="l"/>
              </a:tabLst>
              <a:defRPr>
                <a:solidFill>
                  <a:schemeClr val="tx1"/>
                </a:solidFill>
                <a:latin typeface="Arial" panose="020B0604020202020204" pitchFamily="34" charset="0"/>
              </a:defRPr>
            </a:lvl2pPr>
            <a:lvl3pPr eaLnBrk="0" fontAlgn="base" hangingPunct="0">
              <a:spcBef>
                <a:spcPct val="0"/>
              </a:spcBef>
              <a:spcAft>
                <a:spcPct val="0"/>
              </a:spcAft>
              <a:tabLst>
                <a:tab pos="1543050" algn="l"/>
              </a:tabLst>
              <a:defRPr>
                <a:solidFill>
                  <a:schemeClr val="tx1"/>
                </a:solidFill>
                <a:latin typeface="Arial" panose="020B0604020202020204" pitchFamily="34" charset="0"/>
              </a:defRPr>
            </a:lvl3pPr>
            <a:lvl4pPr eaLnBrk="0" fontAlgn="base" hangingPunct="0">
              <a:spcBef>
                <a:spcPct val="0"/>
              </a:spcBef>
              <a:spcAft>
                <a:spcPct val="0"/>
              </a:spcAft>
              <a:tabLst>
                <a:tab pos="1543050" algn="l"/>
              </a:tabLst>
              <a:defRPr>
                <a:solidFill>
                  <a:schemeClr val="tx1"/>
                </a:solidFill>
                <a:latin typeface="Arial" panose="020B0604020202020204" pitchFamily="34" charset="0"/>
              </a:defRPr>
            </a:lvl4pPr>
            <a:lvl5pPr eaLnBrk="0" fontAlgn="base" hangingPunct="0">
              <a:spcBef>
                <a:spcPct val="0"/>
              </a:spcBef>
              <a:spcAft>
                <a:spcPct val="0"/>
              </a:spcAft>
              <a:tabLst>
                <a:tab pos="1543050" algn="l"/>
              </a:tabLst>
              <a:defRPr>
                <a:solidFill>
                  <a:schemeClr val="tx1"/>
                </a:solidFill>
                <a:latin typeface="Arial" panose="020B0604020202020204" pitchFamily="34" charset="0"/>
              </a:defRPr>
            </a:lvl5pPr>
            <a:lvl6pPr eaLnBrk="0" fontAlgn="base" hangingPunct="0">
              <a:spcBef>
                <a:spcPct val="0"/>
              </a:spcBef>
              <a:spcAft>
                <a:spcPct val="0"/>
              </a:spcAft>
              <a:tabLst>
                <a:tab pos="1543050" algn="l"/>
              </a:tabLst>
              <a:defRPr>
                <a:solidFill>
                  <a:schemeClr val="tx1"/>
                </a:solidFill>
                <a:latin typeface="Arial" panose="020B0604020202020204" pitchFamily="34" charset="0"/>
              </a:defRPr>
            </a:lvl6pPr>
            <a:lvl7pPr eaLnBrk="0" fontAlgn="base" hangingPunct="0">
              <a:spcBef>
                <a:spcPct val="0"/>
              </a:spcBef>
              <a:spcAft>
                <a:spcPct val="0"/>
              </a:spcAft>
              <a:tabLst>
                <a:tab pos="1543050" algn="l"/>
              </a:tabLst>
              <a:defRPr>
                <a:solidFill>
                  <a:schemeClr val="tx1"/>
                </a:solidFill>
                <a:latin typeface="Arial" panose="020B0604020202020204" pitchFamily="34" charset="0"/>
              </a:defRPr>
            </a:lvl7pPr>
            <a:lvl8pPr eaLnBrk="0" fontAlgn="base" hangingPunct="0">
              <a:spcBef>
                <a:spcPct val="0"/>
              </a:spcBef>
              <a:spcAft>
                <a:spcPct val="0"/>
              </a:spcAft>
              <a:tabLst>
                <a:tab pos="1543050" algn="l"/>
              </a:tabLst>
              <a:defRPr>
                <a:solidFill>
                  <a:schemeClr val="tx1"/>
                </a:solidFill>
                <a:latin typeface="Arial" panose="020B0604020202020204" pitchFamily="34" charset="0"/>
              </a:defRPr>
            </a:lvl8pPr>
            <a:lvl9pPr eaLnBrk="0" fontAlgn="base" hangingPunct="0">
              <a:spcBef>
                <a:spcPct val="0"/>
              </a:spcBef>
              <a:spcAft>
                <a:spcPct val="0"/>
              </a:spcAft>
              <a:tabLst>
                <a:tab pos="154305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543050" algn="l"/>
              </a:tabLst>
            </a:pPr>
            <a:r>
              <a:rPr kumimoji="0" lang="en-GB" altLang="en-US" sz="1600" b="1" i="0" u="sng" strike="noStrike" cap="none" normalizeH="0" baseline="0">
                <a:ln>
                  <a:noFill/>
                </a:ln>
                <a:solidFill>
                  <a:srgbClr val="424242"/>
                </a:solidFill>
                <a:effectLst/>
                <a:latin typeface="Verdana" panose="020B0604030504040204" pitchFamily="34" charset="0"/>
                <a:ea typeface="Times New Roman" panose="02020603050405020304" pitchFamily="18" charset="0"/>
              </a:rPr>
              <a:t>Thomas Clarkson</a:t>
            </a:r>
            <a:endParaRPr kumimoji="0" lang="en-GB" altLang="en-US" sz="2400" b="0" i="0" u="none" strike="noStrike" cap="none" normalizeH="0" baseline="0">
              <a:ln>
                <a:noFill/>
              </a:ln>
              <a:solidFill>
                <a:schemeClr val="tx1"/>
              </a:solidFill>
              <a:effectLst/>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543050" algn="l"/>
              </a:tabLst>
            </a:pPr>
            <a:r>
              <a:rPr kumimoji="0" lang="en-GB" altLang="en-US" sz="1600" b="0" i="0" u="none" strike="noStrike" cap="none" normalizeH="0" baseline="0">
                <a:ln>
                  <a:noFill/>
                </a:ln>
                <a:solidFill>
                  <a:srgbClr val="424242"/>
                </a:solidFill>
                <a:effectLst/>
                <a:latin typeface="Verdana" panose="020B0604030504040204" pitchFamily="34" charset="0"/>
                <a:ea typeface="Times New Roman" panose="02020603050405020304" pitchFamily="18" charset="0"/>
              </a:rPr>
              <a:t>Ending slavery was Clarkson’s passion for 61 years of his life. </a:t>
            </a:r>
            <a:endParaRPr kumimoji="0" lang="en-GB" altLang="en-US" sz="2400" b="0" i="0" u="none" strike="noStrike" cap="none" normalizeH="0" baseline="0">
              <a:ln>
                <a:noFill/>
              </a:ln>
              <a:solidFill>
                <a:schemeClr val="tx1"/>
              </a:solidFill>
              <a:effectLst/>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543050" algn="l"/>
              </a:tabLst>
            </a:pPr>
            <a:r>
              <a:rPr kumimoji="0" lang="en-GB" altLang="en-US" sz="1600" b="0" i="0" u="none" strike="noStrike" cap="none" normalizeH="0" baseline="0">
                <a:ln>
                  <a:noFill/>
                </a:ln>
                <a:solidFill>
                  <a:srgbClr val="424242"/>
                </a:solidFill>
                <a:effectLst/>
                <a:latin typeface="Verdana" panose="020B0604030504040204" pitchFamily="34" charset="0"/>
                <a:ea typeface="Times New Roman" panose="02020603050405020304" pitchFamily="18" charset="0"/>
              </a:rPr>
              <a:t>In 1787, Clarkson and Sharp were key to forming the Committee for the Abolition of the African Slave Trade. The Committee helped William Wilberforce, fight against slavery. </a:t>
            </a:r>
            <a:endParaRPr kumimoji="0" lang="en-GB" altLang="en-US" sz="2400" b="0" i="0" u="none" strike="noStrike" cap="none" normalizeH="0" baseline="0">
              <a:ln>
                <a:noFill/>
              </a:ln>
              <a:solidFill>
                <a:schemeClr val="tx1"/>
              </a:solidFill>
              <a:effectLst/>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543050" algn="l"/>
              </a:tabLst>
            </a:pPr>
            <a:r>
              <a:rPr kumimoji="0" lang="en-GB" altLang="en-US" sz="1600" b="0" i="0" u="none" strike="noStrike" cap="none" normalizeH="0" baseline="0">
                <a:ln>
                  <a:noFill/>
                </a:ln>
                <a:solidFill>
                  <a:srgbClr val="424242"/>
                </a:solidFill>
                <a:effectLst/>
                <a:latin typeface="Verdana" panose="020B0604030504040204" pitchFamily="34" charset="0"/>
                <a:ea typeface="Times New Roman" panose="02020603050405020304" pitchFamily="18" charset="0"/>
              </a:rPr>
              <a:t>He devoted his time and energy to travelling around Britain, particularly to the ports of Liverpool and Bristol, gathering evidence about the slave trade from eyewitnesses, especially from sailors who had worked on slave trading ships. This evidence was then taken to Parliament.</a:t>
            </a:r>
            <a:endParaRPr kumimoji="0" lang="en-GB" altLang="en-US" sz="2400" b="0" i="0" u="none" strike="noStrike" cap="none" normalizeH="0" baseline="0">
              <a:ln>
                <a:noFill/>
              </a:ln>
              <a:solidFill>
                <a:schemeClr val="tx1"/>
              </a:solidFill>
              <a:effectLst/>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543050" algn="l"/>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pic>
        <p:nvPicPr>
          <p:cNvPr id="4097" name="Picture 2" descr="Portrait of Thomas Clarkson">
            <a:extLst>
              <a:ext uri="{FF2B5EF4-FFF2-40B4-BE49-F238E27FC236}">
                <a16:creationId xmlns:a16="http://schemas.microsoft.com/office/drawing/2014/main" id="{3C5F102B-6123-4CA1-87A7-E36125159D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3216" y="2585322"/>
            <a:ext cx="3303280" cy="419837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a:extLst>
              <a:ext uri="{FF2B5EF4-FFF2-40B4-BE49-F238E27FC236}">
                <a16:creationId xmlns:a16="http://schemas.microsoft.com/office/drawing/2014/main" id="{A33B024C-0B6A-48BE-BCB0-04467EA5BF3D}"/>
              </a:ext>
            </a:extLst>
          </p:cNvPr>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Content Placeholder 2">
            <a:extLst>
              <a:ext uri="{FF2B5EF4-FFF2-40B4-BE49-F238E27FC236}">
                <a16:creationId xmlns:a16="http://schemas.microsoft.com/office/drawing/2014/main" id="{FDDF6C9E-EE07-4AF4-8752-464BD55BB15F}"/>
              </a:ext>
            </a:extLst>
          </p:cNvPr>
          <p:cNvSpPr>
            <a:spLocks noGrp="1"/>
          </p:cNvSpPr>
          <p:nvPr>
            <p:ph idx="1"/>
          </p:nvPr>
        </p:nvSpPr>
        <p:spPr>
          <a:xfrm>
            <a:off x="0" y="2564904"/>
            <a:ext cx="5724128" cy="4290044"/>
          </a:xfrm>
        </p:spPr>
        <p:txBody>
          <a:bodyPr>
            <a:normAutofit fontScale="92500" lnSpcReduction="10000"/>
          </a:bodyPr>
          <a:lstStyle/>
          <a:p>
            <a:pPr marL="0" indent="0">
              <a:buNone/>
            </a:pPr>
            <a:r>
              <a:rPr lang="en-GB" sz="2400" b="1"/>
              <a:t>What did William Wilberforce do to help end slavery?</a:t>
            </a:r>
          </a:p>
          <a:p>
            <a:pPr marL="0" indent="0">
              <a:buNone/>
            </a:pPr>
            <a:r>
              <a:rPr lang="en-GB" sz="2400" u="sng"/>
              <a:t>																																																												</a:t>
            </a:r>
          </a:p>
          <a:p>
            <a:pPr marL="0" indent="0">
              <a:buNone/>
            </a:pPr>
            <a:r>
              <a:rPr lang="en-GB" sz="2400" u="sng"/>
              <a:t>						</a:t>
            </a:r>
          </a:p>
        </p:txBody>
      </p:sp>
    </p:spTree>
    <p:extLst>
      <p:ext uri="{BB962C8B-B14F-4D97-AF65-F5344CB8AC3E}">
        <p14:creationId xmlns:p14="http://schemas.microsoft.com/office/powerpoint/2010/main" val="38212685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457A1DD-4180-461A-816C-71DE0FCAFD5D}"/>
              </a:ext>
            </a:extLst>
          </p:cNvPr>
          <p:cNvSpPr>
            <a:spLocks noGrp="1"/>
          </p:cNvSpPr>
          <p:nvPr>
            <p:ph idx="1"/>
          </p:nvPr>
        </p:nvSpPr>
        <p:spPr>
          <a:xfrm>
            <a:off x="33391" y="2780929"/>
            <a:ext cx="6119170" cy="4077072"/>
          </a:xfrm>
        </p:spPr>
        <p:txBody>
          <a:bodyPr>
            <a:normAutofit lnSpcReduction="10000"/>
          </a:bodyPr>
          <a:lstStyle/>
          <a:p>
            <a:pPr marL="0" indent="0">
              <a:buNone/>
            </a:pPr>
            <a:r>
              <a:rPr lang="en-GB" sz="2000" b="1"/>
              <a:t>What did William Wilberforce do to help end slavery?</a:t>
            </a:r>
          </a:p>
          <a:p>
            <a:pPr marL="0" indent="0">
              <a:buNone/>
            </a:pPr>
            <a:r>
              <a:rPr lang="en-GB" sz="2000" b="1" u="sng"/>
              <a:t>																																																																														</a:t>
            </a:r>
          </a:p>
          <a:p>
            <a:pPr marL="0" indent="0">
              <a:buNone/>
            </a:pPr>
            <a:endParaRPr lang="en-GB"/>
          </a:p>
        </p:txBody>
      </p:sp>
      <p:sp>
        <p:nvSpPr>
          <p:cNvPr id="4" name="Rectangle 2">
            <a:extLst>
              <a:ext uri="{FF2B5EF4-FFF2-40B4-BE49-F238E27FC236}">
                <a16:creationId xmlns:a16="http://schemas.microsoft.com/office/drawing/2014/main" id="{82A4FFF5-3275-492E-9599-C6FB8B081F9B}"/>
              </a:ext>
            </a:extLst>
          </p:cNvPr>
          <p:cNvSpPr>
            <a:spLocks noChangeArrowheads="1"/>
          </p:cNvSpPr>
          <p:nvPr/>
        </p:nvSpPr>
        <p:spPr bwMode="auto">
          <a:xfrm>
            <a:off x="0" y="0"/>
            <a:ext cx="9110609" cy="30777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543050" algn="l"/>
              </a:tabLst>
              <a:defRPr>
                <a:solidFill>
                  <a:schemeClr val="tx1"/>
                </a:solidFill>
                <a:latin typeface="Arial" panose="020B0604020202020204" pitchFamily="34" charset="0"/>
              </a:defRPr>
            </a:lvl1pPr>
            <a:lvl2pPr eaLnBrk="0" fontAlgn="base" hangingPunct="0">
              <a:spcBef>
                <a:spcPct val="0"/>
              </a:spcBef>
              <a:spcAft>
                <a:spcPct val="0"/>
              </a:spcAft>
              <a:tabLst>
                <a:tab pos="1543050" algn="l"/>
              </a:tabLst>
              <a:defRPr>
                <a:solidFill>
                  <a:schemeClr val="tx1"/>
                </a:solidFill>
                <a:latin typeface="Arial" panose="020B0604020202020204" pitchFamily="34" charset="0"/>
              </a:defRPr>
            </a:lvl2pPr>
            <a:lvl3pPr eaLnBrk="0" fontAlgn="base" hangingPunct="0">
              <a:spcBef>
                <a:spcPct val="0"/>
              </a:spcBef>
              <a:spcAft>
                <a:spcPct val="0"/>
              </a:spcAft>
              <a:tabLst>
                <a:tab pos="1543050" algn="l"/>
              </a:tabLst>
              <a:defRPr>
                <a:solidFill>
                  <a:schemeClr val="tx1"/>
                </a:solidFill>
                <a:latin typeface="Arial" panose="020B0604020202020204" pitchFamily="34" charset="0"/>
              </a:defRPr>
            </a:lvl3pPr>
            <a:lvl4pPr eaLnBrk="0" fontAlgn="base" hangingPunct="0">
              <a:spcBef>
                <a:spcPct val="0"/>
              </a:spcBef>
              <a:spcAft>
                <a:spcPct val="0"/>
              </a:spcAft>
              <a:tabLst>
                <a:tab pos="1543050" algn="l"/>
              </a:tabLst>
              <a:defRPr>
                <a:solidFill>
                  <a:schemeClr val="tx1"/>
                </a:solidFill>
                <a:latin typeface="Arial" panose="020B0604020202020204" pitchFamily="34" charset="0"/>
              </a:defRPr>
            </a:lvl4pPr>
            <a:lvl5pPr eaLnBrk="0" fontAlgn="base" hangingPunct="0">
              <a:spcBef>
                <a:spcPct val="0"/>
              </a:spcBef>
              <a:spcAft>
                <a:spcPct val="0"/>
              </a:spcAft>
              <a:tabLst>
                <a:tab pos="1543050" algn="l"/>
              </a:tabLst>
              <a:defRPr>
                <a:solidFill>
                  <a:schemeClr val="tx1"/>
                </a:solidFill>
                <a:latin typeface="Arial" panose="020B0604020202020204" pitchFamily="34" charset="0"/>
              </a:defRPr>
            </a:lvl5pPr>
            <a:lvl6pPr eaLnBrk="0" fontAlgn="base" hangingPunct="0">
              <a:spcBef>
                <a:spcPct val="0"/>
              </a:spcBef>
              <a:spcAft>
                <a:spcPct val="0"/>
              </a:spcAft>
              <a:tabLst>
                <a:tab pos="1543050" algn="l"/>
              </a:tabLst>
              <a:defRPr>
                <a:solidFill>
                  <a:schemeClr val="tx1"/>
                </a:solidFill>
                <a:latin typeface="Arial" panose="020B0604020202020204" pitchFamily="34" charset="0"/>
              </a:defRPr>
            </a:lvl6pPr>
            <a:lvl7pPr eaLnBrk="0" fontAlgn="base" hangingPunct="0">
              <a:spcBef>
                <a:spcPct val="0"/>
              </a:spcBef>
              <a:spcAft>
                <a:spcPct val="0"/>
              </a:spcAft>
              <a:tabLst>
                <a:tab pos="1543050" algn="l"/>
              </a:tabLst>
              <a:defRPr>
                <a:solidFill>
                  <a:schemeClr val="tx1"/>
                </a:solidFill>
                <a:latin typeface="Arial" panose="020B0604020202020204" pitchFamily="34" charset="0"/>
              </a:defRPr>
            </a:lvl7pPr>
            <a:lvl8pPr eaLnBrk="0" fontAlgn="base" hangingPunct="0">
              <a:spcBef>
                <a:spcPct val="0"/>
              </a:spcBef>
              <a:spcAft>
                <a:spcPct val="0"/>
              </a:spcAft>
              <a:tabLst>
                <a:tab pos="1543050" algn="l"/>
              </a:tabLst>
              <a:defRPr>
                <a:solidFill>
                  <a:schemeClr val="tx1"/>
                </a:solidFill>
                <a:latin typeface="Arial" panose="020B0604020202020204" pitchFamily="34" charset="0"/>
              </a:defRPr>
            </a:lvl8pPr>
            <a:lvl9pPr eaLnBrk="0" fontAlgn="base" hangingPunct="0">
              <a:spcBef>
                <a:spcPct val="0"/>
              </a:spcBef>
              <a:spcAft>
                <a:spcPct val="0"/>
              </a:spcAft>
              <a:tabLst>
                <a:tab pos="154305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543050" algn="l"/>
              </a:tabLst>
            </a:pPr>
            <a:r>
              <a:rPr kumimoji="0" lang="en-GB" altLang="en-US" sz="1600" b="1" i="0" u="sng" strike="noStrike" cap="none" normalizeH="0" baseline="0">
                <a:ln>
                  <a:noFill/>
                </a:ln>
                <a:solidFill>
                  <a:srgbClr val="424242"/>
                </a:solidFill>
                <a:effectLst/>
                <a:latin typeface="Verdana" panose="020B0604030504040204" pitchFamily="34" charset="0"/>
                <a:ea typeface="Calibri" panose="020F0502020204030204" pitchFamily="34" charset="0"/>
                <a:cs typeface="Times New Roman" panose="02020603050405020304" pitchFamily="18" charset="0"/>
              </a:rPr>
              <a:t>Granville Sharp</a:t>
            </a:r>
            <a:endParaRPr kumimoji="0" lang="en-GB" altLang="en-US" sz="12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543050" algn="l"/>
              </a:tabLst>
            </a:pPr>
            <a:r>
              <a:rPr kumimoji="0" lang="en-GB" altLang="en-US" sz="1600" b="0" i="0" u="none" strike="noStrike" cap="none" normalizeH="0" baseline="0">
                <a:ln>
                  <a:noFill/>
                </a:ln>
                <a:solidFill>
                  <a:srgbClr val="424242"/>
                </a:solidFill>
                <a:effectLst/>
                <a:latin typeface="Verdana" panose="020B0604030504040204" pitchFamily="34" charset="0"/>
                <a:ea typeface="Calibri" panose="020F0502020204030204" pitchFamily="34" charset="0"/>
                <a:cs typeface="Times New Roman" panose="02020603050405020304" pitchFamily="18" charset="0"/>
              </a:rPr>
              <a:t>His interest in slavery began in 1765 after he befriended Jonathan Strong, a slave who had been badly beaten by his master. When Strong's former owner attempted to sell him back into slavery in the Caribbean, Sharp defended Jonathan Strong and the slave was freed. </a:t>
            </a:r>
            <a:endParaRPr kumimoji="0" lang="en-GB" altLang="en-US" sz="12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543050" algn="l"/>
              </a:tabLst>
            </a:pPr>
            <a:r>
              <a:rPr kumimoji="0" lang="en-GB" altLang="en-US" sz="1600" b="0" i="0" u="none" strike="noStrike" cap="none" normalizeH="0" baseline="0">
                <a:ln>
                  <a:noFill/>
                </a:ln>
                <a:solidFill>
                  <a:srgbClr val="424242"/>
                </a:solidFill>
                <a:effectLst/>
                <a:latin typeface="Verdana" panose="020B0604030504040204" pitchFamily="34" charset="0"/>
                <a:ea typeface="Calibri" panose="020F0502020204030204" pitchFamily="34" charset="0"/>
                <a:cs typeface="Times New Roman" panose="02020603050405020304" pitchFamily="18" charset="0"/>
              </a:rPr>
              <a:t>He was involved in winning the famous 1772 court ruling which concluded that slave owners could not legally force slaves to return to where they were slaves once they were in Britain. </a:t>
            </a:r>
            <a:endParaRPr kumimoji="0" lang="en-GB" altLang="en-US" sz="12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543050" algn="l"/>
              </a:tabLst>
            </a:pPr>
            <a:r>
              <a:rPr kumimoji="0" lang="en-GB" altLang="en-US" sz="1600" b="0" i="0" u="none" strike="noStrike" cap="none" normalizeH="0" baseline="0">
                <a:ln>
                  <a:noFill/>
                </a:ln>
                <a:solidFill>
                  <a:srgbClr val="424242"/>
                </a:solidFill>
                <a:effectLst/>
                <a:latin typeface="Verdana" panose="020B0604030504040204" pitchFamily="34" charset="0"/>
                <a:ea typeface="Calibri" panose="020F0502020204030204" pitchFamily="34" charset="0"/>
                <a:cs typeface="Times New Roman" panose="02020603050405020304" pitchFamily="18" charset="0"/>
              </a:rPr>
              <a:t>In 1787, Sharp and his friend Thomas Clarkson were very important in forming a group which was completely against slavery, and fought for it to end, known as the society for the Abolition of the Slave Trade. </a:t>
            </a:r>
            <a:endParaRPr kumimoji="0" lang="en-GB" altLang="en-US" sz="12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543050" algn="l"/>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pic>
        <p:nvPicPr>
          <p:cNvPr id="5121" name="Picture 4" descr="Granville Sharp Esquire, engraved by Charles Turner 1806">
            <a:extLst>
              <a:ext uri="{FF2B5EF4-FFF2-40B4-BE49-F238E27FC236}">
                <a16:creationId xmlns:a16="http://schemas.microsoft.com/office/drawing/2014/main" id="{D7F3145A-48CE-4C6A-9793-2A10207096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2561" y="2773396"/>
            <a:ext cx="2958048" cy="40242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18705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5F3500-16BA-44B8-8F3E-2AB8FD6EADCD}"/>
              </a:ext>
            </a:extLst>
          </p:cNvPr>
          <p:cNvSpPr>
            <a:spLocks noGrp="1"/>
          </p:cNvSpPr>
          <p:nvPr>
            <p:ph idx="1"/>
          </p:nvPr>
        </p:nvSpPr>
        <p:spPr>
          <a:xfrm>
            <a:off x="-10264" y="0"/>
            <a:ext cx="7030536" cy="6858000"/>
          </a:xfrm>
        </p:spPr>
        <p:txBody>
          <a:bodyPr>
            <a:normAutofit fontScale="55000" lnSpcReduction="20000"/>
          </a:bodyPr>
          <a:lstStyle/>
          <a:p>
            <a:pPr marL="0" indent="0">
              <a:buNone/>
            </a:pPr>
            <a:r>
              <a:rPr lang="en-GB" b="1" u="sng"/>
              <a:t>Olaudah Equiano</a:t>
            </a:r>
            <a:endParaRPr lang="en-GB"/>
          </a:p>
          <a:p>
            <a:pPr marL="0" indent="0">
              <a:buNone/>
            </a:pPr>
            <a:r>
              <a:rPr lang="en-GB"/>
              <a:t>In his autobiography, Olaudah Equiano writes that he was born in the Eboe province, in the area that is now southern Nigeria. He describes how he was kidnapped with his sister at around the age of 11, sold by local slave traders and shipped across the Atlantic to Barbados and then Virginia.</a:t>
            </a:r>
          </a:p>
          <a:p>
            <a:endParaRPr lang="en-GB"/>
          </a:p>
          <a:p>
            <a:pPr marL="0" indent="0">
              <a:buNone/>
            </a:pPr>
            <a:r>
              <a:rPr lang="en-GB"/>
              <a:t>In Virginia he was sold to a Royal Navy officer, Lieutenant Michael Pascal, who renamed him 'Gustavus Vassa' after the 16th-century Swedish king. Equiano travelled the oceans with Pascal for eight years, during which time he was baptised and learned to read and write.</a:t>
            </a:r>
          </a:p>
          <a:p>
            <a:endParaRPr lang="en-GB"/>
          </a:p>
          <a:p>
            <a:pPr marL="0" indent="0">
              <a:buNone/>
            </a:pPr>
            <a:r>
              <a:rPr lang="en-GB"/>
              <a:t>Pascal then sold Equiano to a ship captain in London, who took him to Montserrat, where he was sold to the prominent merchant Robert King. While working as a deckhand, valet and barber for King, Equiano earned money by trading on the side. In only three years, he made enough money to buy his own freedom. Equiano then spent much of the next 20 years travelling the world, including trips to Turkey and the Arctic.</a:t>
            </a:r>
          </a:p>
          <a:p>
            <a:endParaRPr lang="en-GB"/>
          </a:p>
          <a:p>
            <a:pPr marL="0" indent="0">
              <a:buNone/>
            </a:pPr>
            <a:r>
              <a:rPr lang="en-GB" b="1"/>
              <a:t>In 1786 in London, he became involved in the movement to abolish slavery. He was a prominent member of the 'Sons of Africa', a group of 12 black men who campaigned for abolition.</a:t>
            </a:r>
          </a:p>
          <a:p>
            <a:endParaRPr lang="en-GB"/>
          </a:p>
          <a:p>
            <a:pPr marL="0" indent="0">
              <a:buNone/>
            </a:pPr>
            <a:r>
              <a:rPr lang="en-GB" b="1"/>
              <a:t>In 1789 he published his autobiography, 'The Interesting Narrative of the Life of Olaudah Equiano or Gustavus Vassa, the African'. He travelled widely promoting the book, which became immensely popular, helped the abolitionist cause, and made Equiano a wealthy man. It is one of the earliest books published by a black African writer.</a:t>
            </a:r>
            <a:endParaRPr lang="en-GB"/>
          </a:p>
          <a:p>
            <a:pPr marL="0" indent="0">
              <a:buNone/>
            </a:pPr>
            <a:endParaRPr lang="en-GB"/>
          </a:p>
        </p:txBody>
      </p:sp>
      <p:pic>
        <p:nvPicPr>
          <p:cNvPr id="4" name="Picture 3" descr="Olaudah Equiano, c.1789">
            <a:extLst>
              <a:ext uri="{FF2B5EF4-FFF2-40B4-BE49-F238E27FC236}">
                <a16:creationId xmlns:a16="http://schemas.microsoft.com/office/drawing/2014/main" id="{FE1D664A-1B2A-405F-A3A0-9EBDFC7A8EE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7020272" y="1916832"/>
            <a:ext cx="2123728" cy="2861568"/>
          </a:xfrm>
          <a:prstGeom prst="rect">
            <a:avLst/>
          </a:prstGeom>
          <a:noFill/>
          <a:ln>
            <a:noFill/>
          </a:ln>
        </p:spPr>
      </p:pic>
    </p:spTree>
    <p:extLst>
      <p:ext uri="{BB962C8B-B14F-4D97-AF65-F5344CB8AC3E}">
        <p14:creationId xmlns:p14="http://schemas.microsoft.com/office/powerpoint/2010/main" val="10004340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0648" y="-234280"/>
            <a:ext cx="8229600" cy="1143000"/>
          </a:xfrm>
        </p:spPr>
        <p:txBody>
          <a:bodyPr/>
          <a:lstStyle/>
          <a:p>
            <a:r>
              <a:rPr lang="en-GB" b="1" u="sng"/>
              <a:t>The abolition of slavery</a:t>
            </a:r>
          </a:p>
        </p:txBody>
      </p:sp>
      <p:sp>
        <p:nvSpPr>
          <p:cNvPr id="3" name="Content Placeholder 2"/>
          <p:cNvSpPr>
            <a:spLocks noGrp="1"/>
          </p:cNvSpPr>
          <p:nvPr>
            <p:ph idx="1"/>
          </p:nvPr>
        </p:nvSpPr>
        <p:spPr>
          <a:xfrm>
            <a:off x="0" y="620688"/>
            <a:ext cx="3635896" cy="6237312"/>
          </a:xfrm>
        </p:spPr>
        <p:txBody>
          <a:bodyPr>
            <a:normAutofit fontScale="77500" lnSpcReduction="20000"/>
          </a:bodyPr>
          <a:lstStyle/>
          <a:p>
            <a:pPr marL="0" indent="0">
              <a:buNone/>
            </a:pPr>
            <a:r>
              <a:rPr lang="en-GB" b="1" u="sng">
                <a:solidFill>
                  <a:srgbClr val="FF0000"/>
                </a:solidFill>
              </a:rPr>
              <a:t>Britain</a:t>
            </a:r>
          </a:p>
          <a:p>
            <a:pPr marL="0" indent="0">
              <a:buNone/>
            </a:pPr>
            <a:r>
              <a:rPr lang="en-GB" b="1"/>
              <a:t>1807 – </a:t>
            </a:r>
            <a:r>
              <a:rPr lang="en-GB" sz="2800"/>
              <a:t>Abolition of the Slave Trade Act abolishes slave trading in the British Empire. Captains fined £120 per slave transported.</a:t>
            </a:r>
            <a:endParaRPr lang="en-GB" sz="2800" b="1"/>
          </a:p>
          <a:p>
            <a:pPr marL="0" indent="0">
              <a:buNone/>
            </a:pPr>
            <a:endParaRPr lang="en-GB" b="1"/>
          </a:p>
          <a:p>
            <a:pPr marL="0" indent="0">
              <a:buNone/>
            </a:pPr>
            <a:r>
              <a:rPr lang="en-GB" b="1"/>
              <a:t>1833 – </a:t>
            </a:r>
            <a:r>
              <a:rPr lang="en-GB" sz="2800"/>
              <a:t>Slavery Abolition Act bans owning slaves in the British Empire.</a:t>
            </a:r>
          </a:p>
          <a:p>
            <a:pPr marL="0" indent="0">
              <a:buNone/>
            </a:pPr>
            <a:r>
              <a:rPr lang="en-GB" b="1" u="sng">
                <a:solidFill>
                  <a:srgbClr val="FF0000"/>
                </a:solidFill>
              </a:rPr>
              <a:t>USA</a:t>
            </a:r>
          </a:p>
          <a:p>
            <a:pPr marL="0" indent="0">
              <a:buNone/>
            </a:pPr>
            <a:r>
              <a:rPr lang="en-GB" b="1"/>
              <a:t>1861-1865 – </a:t>
            </a:r>
            <a:r>
              <a:rPr lang="en-GB" sz="2800"/>
              <a:t>The American Civil War, fought over ending slavery, takes place.</a:t>
            </a:r>
          </a:p>
          <a:p>
            <a:pPr marL="0" indent="0">
              <a:buNone/>
            </a:pPr>
            <a:endParaRPr lang="en-GB" b="1"/>
          </a:p>
          <a:p>
            <a:pPr marL="0" indent="0">
              <a:buNone/>
            </a:pPr>
            <a:r>
              <a:rPr lang="en-GB" b="1"/>
              <a:t>1863 – </a:t>
            </a:r>
            <a:r>
              <a:rPr lang="en-GB" sz="2800"/>
              <a:t>The Emancipation Proclamation is issued by Abraham Lincoln, freeing all slaves in the USA.</a:t>
            </a:r>
          </a:p>
          <a:p>
            <a:pPr marL="0" indent="0">
              <a:buNone/>
            </a:pPr>
            <a:endParaRPr lang="en-GB"/>
          </a:p>
          <a:p>
            <a:pPr marL="0" indent="0">
              <a:buNone/>
            </a:pPr>
            <a:endParaRPr lang="en-GB"/>
          </a:p>
        </p:txBody>
      </p:sp>
      <p:sp>
        <p:nvSpPr>
          <p:cNvPr id="4" name="TextBox 3">
            <a:extLst>
              <a:ext uri="{FF2B5EF4-FFF2-40B4-BE49-F238E27FC236}">
                <a16:creationId xmlns:a16="http://schemas.microsoft.com/office/drawing/2014/main" id="{F60F0155-9339-49FA-AFB6-150987D394B7}"/>
              </a:ext>
            </a:extLst>
          </p:cNvPr>
          <p:cNvSpPr txBox="1"/>
          <p:nvPr/>
        </p:nvSpPr>
        <p:spPr>
          <a:xfrm>
            <a:off x="3419872" y="620688"/>
            <a:ext cx="5724127" cy="6186309"/>
          </a:xfrm>
          <a:prstGeom prst="rect">
            <a:avLst/>
          </a:prstGeom>
          <a:noFill/>
        </p:spPr>
        <p:txBody>
          <a:bodyPr wrap="square" rtlCol="0">
            <a:spAutoFit/>
          </a:bodyPr>
          <a:lstStyle/>
          <a:p>
            <a:r>
              <a:rPr lang="en-GB" b="1"/>
              <a:t>Use google to research what life was like for black people in the USA, after slavery ended</a:t>
            </a:r>
          </a:p>
          <a:p>
            <a:r>
              <a:rPr lang="en-GB" u="sng"/>
              <a:t>																																																																																																																								</a:t>
            </a:r>
          </a:p>
        </p:txBody>
      </p:sp>
    </p:spTree>
    <p:extLst>
      <p:ext uri="{BB962C8B-B14F-4D97-AF65-F5344CB8AC3E}">
        <p14:creationId xmlns:p14="http://schemas.microsoft.com/office/powerpoint/2010/main" val="38521989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75EAFBE2C15DD49940074A84F764654" ma:contentTypeVersion="13" ma:contentTypeDescription="Create a new document." ma:contentTypeScope="" ma:versionID="9e5e2a7c14b0bb7cc09f92ed18c2e932">
  <xsd:schema xmlns:xsd="http://www.w3.org/2001/XMLSchema" xmlns:xs="http://www.w3.org/2001/XMLSchema" xmlns:p="http://schemas.microsoft.com/office/2006/metadata/properties" xmlns:ns2="8e0e145d-effa-4e20-92b3-5f937c9a65c9" xmlns:ns3="2f46933e-b8e7-4902-a76f-274d9499962a" targetNamespace="http://schemas.microsoft.com/office/2006/metadata/properties" ma:root="true" ma:fieldsID="d1a53b2b319614884869f165c92c3bcd" ns2:_="" ns3:_="">
    <xsd:import namespace="8e0e145d-effa-4e20-92b3-5f937c9a65c9"/>
    <xsd:import namespace="2f46933e-b8e7-4902-a76f-274d9499962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0e145d-effa-4e20-92b3-5f937c9a65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f46933e-b8e7-4902-a76f-274d9499962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44C0BED-3790-40F1-ACCE-91391005DE60}">
  <ds:schemaRefs>
    <ds:schemaRef ds:uri="2f46933e-b8e7-4902-a76f-274d9499962a"/>
    <ds:schemaRef ds:uri="8e0e145d-effa-4e20-92b3-5f937c9a65c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8CDA486-C312-498F-8BC0-2650E87D7A8E}">
  <ds:schemaRefs>
    <ds:schemaRef ds:uri="http://schemas.microsoft.com/sharepoint/v3/contenttype/forms"/>
  </ds:schemaRefs>
</ds:datastoreItem>
</file>

<file path=customXml/itemProps3.xml><?xml version="1.0" encoding="utf-8"?>
<ds:datastoreItem xmlns:ds="http://schemas.openxmlformats.org/officeDocument/2006/customXml" ds:itemID="{99BFD03D-B8EE-46E8-9DDC-38382CE01F99}">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On-screen Show (4:3)</PresentationFormat>
  <Slides>35</Slides>
  <Notes>2</Notes>
  <HiddenSlides>0</HiddenSlide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History Year 7 KS3 Summer 1 Blended Learning Booklet The Transatlantic Slave Trade</vt:lpstr>
      <vt:lpstr>PowerPoint Presentation</vt:lpstr>
      <vt:lpstr>PowerPoint Presentation</vt:lpstr>
      <vt:lpstr>The Slave Trade Triangle L/I: To understand how slaves were captured and what the slave trade triangle was.</vt:lpstr>
      <vt:lpstr>PowerPoint Presentation</vt:lpstr>
      <vt:lpstr>PowerPoint Presentation</vt:lpstr>
      <vt:lpstr>PowerPoint Presentation</vt:lpstr>
      <vt:lpstr>The Slave Trade Triangle</vt:lpstr>
      <vt:lpstr>PowerPoint Presentation</vt:lpstr>
      <vt:lpstr>PowerPoint Presentation</vt:lpstr>
      <vt:lpstr>PowerPoint Presentation</vt:lpstr>
      <vt:lpstr>PowerPoint Presentation</vt:lpstr>
      <vt:lpstr>The Middle Passage</vt:lpstr>
      <vt:lpstr>PowerPoint Presentation</vt:lpstr>
      <vt:lpstr>PowerPoint Presentation</vt:lpstr>
      <vt:lpstr>PowerPoint Presentation</vt:lpstr>
      <vt:lpstr>What can we learn from Source 4 below, about conditions on the Middle Passage voyage?</vt:lpstr>
      <vt:lpstr>Slave auctions L/I: To understand how slaves were bought and sold</vt:lpstr>
      <vt:lpstr>PowerPoint Presentation</vt:lpstr>
      <vt:lpstr>How were slaves prepared for auction?</vt:lpstr>
      <vt:lpstr>PowerPoint Presentation</vt:lpstr>
      <vt:lpstr>PowerPoint Presentation</vt:lpstr>
      <vt:lpstr>Life on a plantation for a slave L/I: To understand what life was like for a slave working on a cotton plantation.</vt:lpstr>
      <vt:lpstr>PowerPoint Presentation</vt:lpstr>
      <vt:lpstr>PowerPoint Presentation</vt:lpstr>
      <vt:lpstr>PowerPoint Presentation</vt:lpstr>
      <vt:lpstr>PowerPoint Presentation</vt:lpstr>
      <vt:lpstr>PowerPoint Presentation</vt:lpstr>
      <vt:lpstr>PowerPoint Presentation</vt:lpstr>
      <vt:lpstr>The abolition of slavery L/I: To understand how slavery ended in the British Empire.  Abolish (abolition) – To end and put a stop to something</vt:lpstr>
      <vt:lpstr>PowerPoint Presentation</vt:lpstr>
      <vt:lpstr>PowerPoint Presentation</vt:lpstr>
      <vt:lpstr>PowerPoint Presentation</vt:lpstr>
      <vt:lpstr>PowerPoint Presentation</vt:lpstr>
      <vt:lpstr>The abolition of slavery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dc:creator>
  <cp:revision>1</cp:revision>
  <dcterms:created xsi:type="dcterms:W3CDTF">2013-06-22T20:11:56Z</dcterms:created>
  <dcterms:modified xsi:type="dcterms:W3CDTF">2021-06-17T12:50:17Z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0x010100375EAFBE2C15DD49940074A84F764654</vt:lpwstr>
  </property>
</Properties>
</file>