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70" r:id="rId3"/>
    <p:sldId id="271" r:id="rId4"/>
    <p:sldId id="272" r:id="rId5"/>
    <p:sldId id="273" r:id="rId6"/>
    <p:sldId id="274" r:id="rId7"/>
    <p:sldId id="287" r:id="rId8"/>
    <p:sldId id="276" r:id="rId9"/>
    <p:sldId id="277" r:id="rId10"/>
    <p:sldId id="278" r:id="rId11"/>
    <p:sldId id="279" r:id="rId12"/>
    <p:sldId id="280" r:id="rId13"/>
    <p:sldId id="281" r:id="rId14"/>
    <p:sldId id="282" r:id="rId15"/>
    <p:sldId id="283" r:id="rId16"/>
    <p:sldId id="284" r:id="rId17"/>
    <p:sldId id="288" r:id="rId18"/>
    <p:sldId id="285" r:id="rId19"/>
    <p:sldId id="286" r:id="rId20"/>
    <p:sldId id="290" r:id="rId21"/>
    <p:sldId id="291" r:id="rId22"/>
    <p:sldId id="292" r:id="rId23"/>
    <p:sldId id="293" r:id="rId24"/>
    <p:sldId id="294" r:id="rId25"/>
    <p:sldId id="295" r:id="rId26"/>
    <p:sldId id="296" r:id="rId27"/>
    <p:sldId id="297" r:id="rId28"/>
    <p:sldId id="298" r:id="rId29"/>
    <p:sldId id="289" r:id="rId30"/>
    <p:sldId id="258" r:id="rId31"/>
    <p:sldId id="267" r:id="rId32"/>
    <p:sldId id="268"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5EFDA3-C453-4F94-B889-97BEE5492229}" v="1" dt="2024-11-12T22:21:17.394"/>
    <p1510:client id="{158E1F89-D648-461D-BFA8-738F4CCF1F08}" v="143" dt="2024-11-12T21:37:16.703"/>
    <p1510:client id="{236F2DF1-046B-4A18-8985-CBB7CA9312D9}" v="114" dt="2024-11-12T21:40:54.591"/>
    <p1510:client id="{2CB2E9C0-D776-4413-82E5-6F79AEC79800}" v="7360" dt="2024-11-12T21:20:32.288"/>
    <p1510:client id="{3A5A9D4C-834C-40E0-8FFC-18203489587C}" v="216" dt="2024-11-12T22:40:51.496"/>
    <p1510:client id="{4D86EAAB-2C07-4666-8484-ED3DED8DD655}" v="2040" dt="2024-11-13T16:11:03.706"/>
    <p1510:client id="{7C42112C-88C6-4AE2-A4BD-E7B33F5C883D}" v="5" dt="2024-11-12T22:20:34.881"/>
    <p1510:client id="{8F9EC9CC-3FC4-44BC-ADA0-C22BBD73E2AC}" v="70" dt="2024-11-13T21:44:38.146"/>
    <p1510:client id="{91E8009C-B1DC-4931-AE3D-3201BEC0D0DA}" v="8" dt="2024-11-12T21:32:31.659"/>
    <p1510:client id="{9750A43F-A6CB-46CC-9FA9-87E78492A2F0}" v="15" dt="2024-11-13T14:01:20.715"/>
    <p1510:client id="{9BE20780-EB06-4563-B6C3-289EC0A0BAF0}" v="852" dt="2024-11-13T14:20:50.382"/>
    <p1510:client id="{A1B9D787-3010-4444-B671-C562F6DFBFDE}" v="201" dt="2024-11-12T21:48:45.128"/>
    <p1510:client id="{ADD09EDC-1913-4A74-8301-AEB0C05D4C90}" v="111" dt="2024-11-12T22:28:53.161"/>
    <p1510:client id="{BA440479-0AEE-4307-A4AA-948FA1E9B06C}" v="164" dt="2024-11-12T21:56:38.799"/>
    <p1510:client id="{BD7F6CAE-A35E-45AA-8242-29459D22B0A3}" v="263" dt="2024-11-13T14:10:14.858"/>
    <p1510:client id="{C6CFD62B-845D-45DF-BB8B-F238719E0A10}" v="187" dt="2024-11-12T22:18:45.934"/>
    <p1510:client id="{C6F8C530-4DA1-4410-AA23-B4762B833BF5}" v="4" dt="2024-11-13T14:12:47.510"/>
    <p1510:client id="{C9154273-A791-4FDA-ACBE-CBA51307F1AB}" v="37" dt="2024-11-13T14:02:20.324"/>
    <p1510:client id="{CF9240C9-6793-4BD8-BC1D-BBE00B7D17B5}" v="123" dt="2024-11-12T22:06:41.880"/>
    <p1510:client id="{D04CEE7B-46FC-4A3D-A7B3-2432F0D3B3A7}" v="924" dt="2024-11-13T15:21:22.562"/>
    <p1510:client id="{DE577642-22F9-400F-979B-B7F14CCB441C}" v="137" dt="2024-11-12T21:31:12.805"/>
    <p1510:client id="{F220E937-3548-4CDF-87AF-250B276FDA38}" v="4" dt="2024-11-12T22:41:57.412"/>
    <p1510:client id="{FB6A60F1-BF5C-4E9C-AF2D-E02E43B95BE3}" v="11" dt="2024-11-13T16:15:16.528"/>
    <p1510:client id="{FEE0D990-5F62-4D11-A0C1-9D59986F2D07}" v="9" dt="2024-11-12T22:00:18.5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C0CB9A-5385-48F1-8FC1-518C5DC1CC77}"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B560B587-276D-4630-88F7-47591965522F}">
      <dgm:prSet/>
      <dgm:spPr/>
      <dgm:t>
        <a:bodyPr/>
        <a:lstStyle/>
        <a:p>
          <a:r>
            <a:rPr lang="en-GB"/>
            <a:t>WJEC Level 1/ 2 Vocational Awards (Technical Awards)  provide students with opportunities to study vocational subjects alongside GCSE's and other general and vocational qualifications as part of a broad programme of study.</a:t>
          </a:r>
          <a:endParaRPr lang="en-US"/>
        </a:p>
      </dgm:t>
    </dgm:pt>
    <dgm:pt modelId="{967A969D-F723-487C-81B1-DD22D58741E1}" type="parTrans" cxnId="{DF6C5273-AB85-4634-8624-D1FF301216FB}">
      <dgm:prSet/>
      <dgm:spPr/>
      <dgm:t>
        <a:bodyPr/>
        <a:lstStyle/>
        <a:p>
          <a:endParaRPr lang="en-US"/>
        </a:p>
      </dgm:t>
    </dgm:pt>
    <dgm:pt modelId="{B094315E-118D-4689-AB22-D2221F47F510}" type="sibTrans" cxnId="{DF6C5273-AB85-4634-8624-D1FF301216FB}">
      <dgm:prSet/>
      <dgm:spPr/>
      <dgm:t>
        <a:bodyPr/>
        <a:lstStyle/>
        <a:p>
          <a:endParaRPr lang="en-US"/>
        </a:p>
      </dgm:t>
    </dgm:pt>
    <dgm:pt modelId="{D8B2208F-1DA5-447D-B11B-220C24E1549F}">
      <dgm:prSet/>
      <dgm:spPr/>
      <dgm:t>
        <a:bodyPr/>
        <a:lstStyle/>
        <a:p>
          <a:r>
            <a:rPr lang="en-GB"/>
            <a:t>They are primarily designed for learners aged 14-16 and offer an experience that focuses on applied learning i.e acquiring and applying knowledge, skills and understanding through purposeful tasks set in sector or subject contexts that have many of the characteristics of real work.</a:t>
          </a:r>
          <a:endParaRPr lang="en-US"/>
        </a:p>
      </dgm:t>
    </dgm:pt>
    <dgm:pt modelId="{D26E4889-EC0B-4344-8D04-4D4EBBF97C9B}" type="parTrans" cxnId="{431B444D-C8DC-48E0-AC1C-29D67F56B682}">
      <dgm:prSet/>
      <dgm:spPr/>
      <dgm:t>
        <a:bodyPr/>
        <a:lstStyle/>
        <a:p>
          <a:endParaRPr lang="en-US"/>
        </a:p>
      </dgm:t>
    </dgm:pt>
    <dgm:pt modelId="{937A7688-71D2-4F99-AC71-AD9091F133E2}" type="sibTrans" cxnId="{431B444D-C8DC-48E0-AC1C-29D67F56B682}">
      <dgm:prSet/>
      <dgm:spPr/>
      <dgm:t>
        <a:bodyPr/>
        <a:lstStyle/>
        <a:p>
          <a:endParaRPr lang="en-US"/>
        </a:p>
      </dgm:t>
    </dgm:pt>
    <dgm:pt modelId="{E42771A4-6F0E-41FD-95A0-9C4E8F080489}" type="pres">
      <dgm:prSet presAssocID="{26C0CB9A-5385-48F1-8FC1-518C5DC1CC77}" presName="hierChild1" presStyleCnt="0">
        <dgm:presLayoutVars>
          <dgm:chPref val="1"/>
          <dgm:dir/>
          <dgm:animOne val="branch"/>
          <dgm:animLvl val="lvl"/>
          <dgm:resizeHandles/>
        </dgm:presLayoutVars>
      </dgm:prSet>
      <dgm:spPr/>
    </dgm:pt>
    <dgm:pt modelId="{6F3E49ED-4F42-4E13-82D6-5A3D52D5EC7F}" type="pres">
      <dgm:prSet presAssocID="{B560B587-276D-4630-88F7-47591965522F}" presName="hierRoot1" presStyleCnt="0"/>
      <dgm:spPr/>
    </dgm:pt>
    <dgm:pt modelId="{01686E1C-4F1C-41EA-BF61-34FAA03EB334}" type="pres">
      <dgm:prSet presAssocID="{B560B587-276D-4630-88F7-47591965522F}" presName="composite" presStyleCnt="0"/>
      <dgm:spPr/>
    </dgm:pt>
    <dgm:pt modelId="{A5F45E69-9148-4B9D-9247-7D3EF7307423}" type="pres">
      <dgm:prSet presAssocID="{B560B587-276D-4630-88F7-47591965522F}" presName="background" presStyleLbl="node0" presStyleIdx="0" presStyleCnt="2"/>
      <dgm:spPr/>
    </dgm:pt>
    <dgm:pt modelId="{9882E200-9759-486F-BC31-3589DBA8E183}" type="pres">
      <dgm:prSet presAssocID="{B560B587-276D-4630-88F7-47591965522F}" presName="text" presStyleLbl="fgAcc0" presStyleIdx="0" presStyleCnt="2">
        <dgm:presLayoutVars>
          <dgm:chPref val="3"/>
        </dgm:presLayoutVars>
      </dgm:prSet>
      <dgm:spPr/>
    </dgm:pt>
    <dgm:pt modelId="{051A44DD-7193-4041-8E6C-710588C701D9}" type="pres">
      <dgm:prSet presAssocID="{B560B587-276D-4630-88F7-47591965522F}" presName="hierChild2" presStyleCnt="0"/>
      <dgm:spPr/>
    </dgm:pt>
    <dgm:pt modelId="{6830D503-4B1E-4898-9E56-6C2977E33E00}" type="pres">
      <dgm:prSet presAssocID="{D8B2208F-1DA5-447D-B11B-220C24E1549F}" presName="hierRoot1" presStyleCnt="0"/>
      <dgm:spPr/>
    </dgm:pt>
    <dgm:pt modelId="{F0C199A7-59B2-4169-97C2-DB9E9C18921A}" type="pres">
      <dgm:prSet presAssocID="{D8B2208F-1DA5-447D-B11B-220C24E1549F}" presName="composite" presStyleCnt="0"/>
      <dgm:spPr/>
    </dgm:pt>
    <dgm:pt modelId="{4CF7EF57-32CE-4879-9F8F-F42A8F60F1F5}" type="pres">
      <dgm:prSet presAssocID="{D8B2208F-1DA5-447D-B11B-220C24E1549F}" presName="background" presStyleLbl="node0" presStyleIdx="1" presStyleCnt="2"/>
      <dgm:spPr/>
    </dgm:pt>
    <dgm:pt modelId="{F2F72603-6CEC-4D45-A43E-656DB69C495B}" type="pres">
      <dgm:prSet presAssocID="{D8B2208F-1DA5-447D-B11B-220C24E1549F}" presName="text" presStyleLbl="fgAcc0" presStyleIdx="1" presStyleCnt="2">
        <dgm:presLayoutVars>
          <dgm:chPref val="3"/>
        </dgm:presLayoutVars>
      </dgm:prSet>
      <dgm:spPr/>
    </dgm:pt>
    <dgm:pt modelId="{E8A48895-E5B0-40C1-BD15-A0530F210254}" type="pres">
      <dgm:prSet presAssocID="{D8B2208F-1DA5-447D-B11B-220C24E1549F}" presName="hierChild2" presStyleCnt="0"/>
      <dgm:spPr/>
    </dgm:pt>
  </dgm:ptLst>
  <dgm:cxnLst>
    <dgm:cxn modelId="{33645D47-A7FC-44D0-895E-B6F04E342B5B}" type="presOf" srcId="{D8B2208F-1DA5-447D-B11B-220C24E1549F}" destId="{F2F72603-6CEC-4D45-A43E-656DB69C495B}" srcOrd="0" destOrd="0" presId="urn:microsoft.com/office/officeart/2005/8/layout/hierarchy1"/>
    <dgm:cxn modelId="{431B444D-C8DC-48E0-AC1C-29D67F56B682}" srcId="{26C0CB9A-5385-48F1-8FC1-518C5DC1CC77}" destId="{D8B2208F-1DA5-447D-B11B-220C24E1549F}" srcOrd="1" destOrd="0" parTransId="{D26E4889-EC0B-4344-8D04-4D4EBBF97C9B}" sibTransId="{937A7688-71D2-4F99-AC71-AD9091F133E2}"/>
    <dgm:cxn modelId="{DF6C5273-AB85-4634-8624-D1FF301216FB}" srcId="{26C0CB9A-5385-48F1-8FC1-518C5DC1CC77}" destId="{B560B587-276D-4630-88F7-47591965522F}" srcOrd="0" destOrd="0" parTransId="{967A969D-F723-487C-81B1-DD22D58741E1}" sibTransId="{B094315E-118D-4689-AB22-D2221F47F510}"/>
    <dgm:cxn modelId="{47D1288D-1849-4411-A27B-192C4D6A9E3C}" type="presOf" srcId="{26C0CB9A-5385-48F1-8FC1-518C5DC1CC77}" destId="{E42771A4-6F0E-41FD-95A0-9C4E8F080489}" srcOrd="0" destOrd="0" presId="urn:microsoft.com/office/officeart/2005/8/layout/hierarchy1"/>
    <dgm:cxn modelId="{88DA26F5-42B7-41A4-8C49-0C48064CF1CF}" type="presOf" srcId="{B560B587-276D-4630-88F7-47591965522F}" destId="{9882E200-9759-486F-BC31-3589DBA8E183}" srcOrd="0" destOrd="0" presId="urn:microsoft.com/office/officeart/2005/8/layout/hierarchy1"/>
    <dgm:cxn modelId="{AFD99FF8-848A-45C9-AB73-2E999D564E56}" type="presParOf" srcId="{E42771A4-6F0E-41FD-95A0-9C4E8F080489}" destId="{6F3E49ED-4F42-4E13-82D6-5A3D52D5EC7F}" srcOrd="0" destOrd="0" presId="urn:microsoft.com/office/officeart/2005/8/layout/hierarchy1"/>
    <dgm:cxn modelId="{52A29D82-7BDD-4295-8F68-8415B0E67238}" type="presParOf" srcId="{6F3E49ED-4F42-4E13-82D6-5A3D52D5EC7F}" destId="{01686E1C-4F1C-41EA-BF61-34FAA03EB334}" srcOrd="0" destOrd="0" presId="urn:microsoft.com/office/officeart/2005/8/layout/hierarchy1"/>
    <dgm:cxn modelId="{022F9085-8239-478A-B83E-65FA48029312}" type="presParOf" srcId="{01686E1C-4F1C-41EA-BF61-34FAA03EB334}" destId="{A5F45E69-9148-4B9D-9247-7D3EF7307423}" srcOrd="0" destOrd="0" presId="urn:microsoft.com/office/officeart/2005/8/layout/hierarchy1"/>
    <dgm:cxn modelId="{A6A970AF-6A83-4CD3-A532-68FC5FFA1B9E}" type="presParOf" srcId="{01686E1C-4F1C-41EA-BF61-34FAA03EB334}" destId="{9882E200-9759-486F-BC31-3589DBA8E183}" srcOrd="1" destOrd="0" presId="urn:microsoft.com/office/officeart/2005/8/layout/hierarchy1"/>
    <dgm:cxn modelId="{A6F04061-A500-4F9A-9584-2906F660C4FE}" type="presParOf" srcId="{6F3E49ED-4F42-4E13-82D6-5A3D52D5EC7F}" destId="{051A44DD-7193-4041-8E6C-710588C701D9}" srcOrd="1" destOrd="0" presId="urn:microsoft.com/office/officeart/2005/8/layout/hierarchy1"/>
    <dgm:cxn modelId="{75FAF78A-A80E-4FBA-8E7A-FF4BB0D2E6AA}" type="presParOf" srcId="{E42771A4-6F0E-41FD-95A0-9C4E8F080489}" destId="{6830D503-4B1E-4898-9E56-6C2977E33E00}" srcOrd="1" destOrd="0" presId="urn:microsoft.com/office/officeart/2005/8/layout/hierarchy1"/>
    <dgm:cxn modelId="{8A5D645A-868C-4432-A40D-12F13B5D46D4}" type="presParOf" srcId="{6830D503-4B1E-4898-9E56-6C2977E33E00}" destId="{F0C199A7-59B2-4169-97C2-DB9E9C18921A}" srcOrd="0" destOrd="0" presId="urn:microsoft.com/office/officeart/2005/8/layout/hierarchy1"/>
    <dgm:cxn modelId="{D1816655-98B4-4B93-8186-B39213E25018}" type="presParOf" srcId="{F0C199A7-59B2-4169-97C2-DB9E9C18921A}" destId="{4CF7EF57-32CE-4879-9F8F-F42A8F60F1F5}" srcOrd="0" destOrd="0" presId="urn:microsoft.com/office/officeart/2005/8/layout/hierarchy1"/>
    <dgm:cxn modelId="{BD5EFD59-675B-4566-90C2-E6E91A23D2C9}" type="presParOf" srcId="{F0C199A7-59B2-4169-97C2-DB9E9C18921A}" destId="{F2F72603-6CEC-4D45-A43E-656DB69C495B}" srcOrd="1" destOrd="0" presId="urn:microsoft.com/office/officeart/2005/8/layout/hierarchy1"/>
    <dgm:cxn modelId="{D2AC98F0-8600-4A7D-925F-B9F310ACCC54}" type="presParOf" srcId="{6830D503-4B1E-4898-9E56-6C2977E33E00}" destId="{E8A48895-E5B0-40C1-BD15-A0530F21025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3DECCF-0826-492F-B572-705881EEB01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60C992E-DC1F-484A-8214-23F75FEC6DD2}">
      <dgm:prSet/>
      <dgm:spPr/>
      <dgm:t>
        <a:bodyPr/>
        <a:lstStyle/>
        <a:p>
          <a:pPr>
            <a:lnSpc>
              <a:spcPct val="100000"/>
            </a:lnSpc>
          </a:pPr>
          <a:r>
            <a:rPr lang="en-GB" b="1"/>
            <a:t>The Vocational Award in Construction and the Built Environment (Technical Award) has been designed to support students in schools who want to learn about this vocational sector and the potential it can offer them for their careers or further study.</a:t>
          </a:r>
          <a:endParaRPr lang="en-US" b="1"/>
        </a:p>
      </dgm:t>
    </dgm:pt>
    <dgm:pt modelId="{25707771-9499-4064-87C5-F676765E024C}" type="parTrans" cxnId="{F4126E74-F1D5-4C4E-99CB-14EB472CBE10}">
      <dgm:prSet/>
      <dgm:spPr/>
      <dgm:t>
        <a:bodyPr/>
        <a:lstStyle/>
        <a:p>
          <a:endParaRPr lang="en-US"/>
        </a:p>
      </dgm:t>
    </dgm:pt>
    <dgm:pt modelId="{0873C865-00CB-4A6E-98CF-4ABC38227297}" type="sibTrans" cxnId="{F4126E74-F1D5-4C4E-99CB-14EB472CBE10}">
      <dgm:prSet/>
      <dgm:spPr/>
      <dgm:t>
        <a:bodyPr/>
        <a:lstStyle/>
        <a:p>
          <a:endParaRPr lang="en-US"/>
        </a:p>
      </dgm:t>
    </dgm:pt>
    <dgm:pt modelId="{EFF1D98A-D0D1-4CE0-B698-D0058D617C56}">
      <dgm:prSet/>
      <dgm:spPr/>
      <dgm:t>
        <a:bodyPr/>
        <a:lstStyle/>
        <a:p>
          <a:pPr>
            <a:lnSpc>
              <a:spcPct val="100000"/>
            </a:lnSpc>
          </a:pPr>
          <a:r>
            <a:rPr lang="en-GB" b="1"/>
            <a:t>It is most suitable as a foundation for further study.</a:t>
          </a:r>
          <a:endParaRPr lang="en-US" b="1"/>
        </a:p>
      </dgm:t>
    </dgm:pt>
    <dgm:pt modelId="{7920C72C-07DB-4032-9B7F-2CCF2E83F1B8}" type="parTrans" cxnId="{B62D106C-DC57-47FF-8EA1-E4586B543037}">
      <dgm:prSet/>
      <dgm:spPr/>
      <dgm:t>
        <a:bodyPr/>
        <a:lstStyle/>
        <a:p>
          <a:endParaRPr lang="en-US"/>
        </a:p>
      </dgm:t>
    </dgm:pt>
    <dgm:pt modelId="{BC1E9B32-B76B-4ED3-A160-362C13BEE130}" type="sibTrans" cxnId="{B62D106C-DC57-47FF-8EA1-E4586B543037}">
      <dgm:prSet/>
      <dgm:spPr/>
      <dgm:t>
        <a:bodyPr/>
        <a:lstStyle/>
        <a:p>
          <a:endParaRPr lang="en-US"/>
        </a:p>
      </dgm:t>
    </dgm:pt>
    <dgm:pt modelId="{3F21695F-9FB9-4CFE-B5FD-DAE8B1E8FE51}">
      <dgm:prSet/>
      <dgm:spPr/>
      <dgm:t>
        <a:bodyPr/>
        <a:lstStyle/>
        <a:p>
          <a:pPr>
            <a:lnSpc>
              <a:spcPct val="100000"/>
            </a:lnSpc>
          </a:pPr>
          <a:r>
            <a:rPr lang="en-GB" b="1"/>
            <a:t>This further study would provide students with the opportunity to develop a range of specialist and general skills that would support their progression to e</a:t>
          </a:r>
          <a:r>
            <a:rPr lang="en-GB"/>
            <a:t>mployment.</a:t>
          </a:r>
          <a:endParaRPr lang="en-US"/>
        </a:p>
      </dgm:t>
    </dgm:pt>
    <dgm:pt modelId="{74E1B9B7-20BE-4FB7-A9FE-51776F92C534}" type="parTrans" cxnId="{110EB5CF-F430-44EC-9B9C-DC7CAE9039ED}">
      <dgm:prSet/>
      <dgm:spPr/>
      <dgm:t>
        <a:bodyPr/>
        <a:lstStyle/>
        <a:p>
          <a:endParaRPr lang="en-US"/>
        </a:p>
      </dgm:t>
    </dgm:pt>
    <dgm:pt modelId="{49CF72A7-B9CA-4EBC-BE27-122979F9C8F3}" type="sibTrans" cxnId="{110EB5CF-F430-44EC-9B9C-DC7CAE9039ED}">
      <dgm:prSet/>
      <dgm:spPr/>
      <dgm:t>
        <a:bodyPr/>
        <a:lstStyle/>
        <a:p>
          <a:endParaRPr lang="en-US"/>
        </a:p>
      </dgm:t>
    </dgm:pt>
    <dgm:pt modelId="{76529DA2-50CF-410A-8116-EC76E1B1DAFE}" type="pres">
      <dgm:prSet presAssocID="{E73DECCF-0826-492F-B572-705881EEB019}" presName="root" presStyleCnt="0">
        <dgm:presLayoutVars>
          <dgm:dir/>
          <dgm:resizeHandles val="exact"/>
        </dgm:presLayoutVars>
      </dgm:prSet>
      <dgm:spPr/>
    </dgm:pt>
    <dgm:pt modelId="{4E23EBB5-939D-4FAE-A32C-E8700BCD2079}" type="pres">
      <dgm:prSet presAssocID="{E60C992E-DC1F-484A-8214-23F75FEC6DD2}" presName="compNode" presStyleCnt="0"/>
      <dgm:spPr/>
    </dgm:pt>
    <dgm:pt modelId="{DB96E1F7-F35F-4C66-AFC0-9B2D7A3DF2E4}" type="pres">
      <dgm:prSet presAssocID="{E60C992E-DC1F-484A-8214-23F75FEC6DD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Welder"/>
        </a:ext>
      </dgm:extLst>
    </dgm:pt>
    <dgm:pt modelId="{13D4B9D7-5B50-4CA8-B515-369F1DF7B675}" type="pres">
      <dgm:prSet presAssocID="{E60C992E-DC1F-484A-8214-23F75FEC6DD2}" presName="spaceRect" presStyleCnt="0"/>
      <dgm:spPr/>
    </dgm:pt>
    <dgm:pt modelId="{4CA50507-3808-4FE3-9FF0-7BA15CCF5480}" type="pres">
      <dgm:prSet presAssocID="{E60C992E-DC1F-484A-8214-23F75FEC6DD2}" presName="textRect" presStyleLbl="revTx" presStyleIdx="0" presStyleCnt="3">
        <dgm:presLayoutVars>
          <dgm:chMax val="1"/>
          <dgm:chPref val="1"/>
        </dgm:presLayoutVars>
      </dgm:prSet>
      <dgm:spPr/>
    </dgm:pt>
    <dgm:pt modelId="{4B8C921F-751C-4100-98DB-DBCC35B227CC}" type="pres">
      <dgm:prSet presAssocID="{0873C865-00CB-4A6E-98CF-4ABC38227297}" presName="sibTrans" presStyleCnt="0"/>
      <dgm:spPr/>
    </dgm:pt>
    <dgm:pt modelId="{E9171A90-79CB-49EB-BC7E-45BA2B4A9E57}" type="pres">
      <dgm:prSet presAssocID="{EFF1D98A-D0D1-4CE0-B698-D0058D617C56}" presName="compNode" presStyleCnt="0"/>
      <dgm:spPr/>
    </dgm:pt>
    <dgm:pt modelId="{8DB1EACF-C819-4622-8C8B-591CE992F339}" type="pres">
      <dgm:prSet presAssocID="{EFF1D98A-D0D1-4CE0-B698-D0058D617C5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choolhouse"/>
        </a:ext>
      </dgm:extLst>
    </dgm:pt>
    <dgm:pt modelId="{F8FC7555-94B2-4028-AE23-97000A59D9D8}" type="pres">
      <dgm:prSet presAssocID="{EFF1D98A-D0D1-4CE0-B698-D0058D617C56}" presName="spaceRect" presStyleCnt="0"/>
      <dgm:spPr/>
    </dgm:pt>
    <dgm:pt modelId="{AE782A43-DD74-49A5-9B2E-2F7E2A027E8A}" type="pres">
      <dgm:prSet presAssocID="{EFF1D98A-D0D1-4CE0-B698-D0058D617C56}" presName="textRect" presStyleLbl="revTx" presStyleIdx="1" presStyleCnt="3">
        <dgm:presLayoutVars>
          <dgm:chMax val="1"/>
          <dgm:chPref val="1"/>
        </dgm:presLayoutVars>
      </dgm:prSet>
      <dgm:spPr/>
    </dgm:pt>
    <dgm:pt modelId="{41EF5318-1AA7-4430-B52C-3187CD666203}" type="pres">
      <dgm:prSet presAssocID="{BC1E9B32-B76B-4ED3-A160-362C13BEE130}" presName="sibTrans" presStyleCnt="0"/>
      <dgm:spPr/>
    </dgm:pt>
    <dgm:pt modelId="{210C9B82-18E4-4DC8-A83D-392D6C578F83}" type="pres">
      <dgm:prSet presAssocID="{3F21695F-9FB9-4CFE-B5FD-DAE8B1E8FE51}" presName="compNode" presStyleCnt="0"/>
      <dgm:spPr/>
    </dgm:pt>
    <dgm:pt modelId="{691D3900-6EBA-4617-B1F1-3582D757893A}" type="pres">
      <dgm:prSet presAssocID="{3F21695F-9FB9-4CFE-B5FD-DAE8B1E8FE5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lassroom"/>
        </a:ext>
      </dgm:extLst>
    </dgm:pt>
    <dgm:pt modelId="{655409EB-5520-4780-94AC-61476B487C22}" type="pres">
      <dgm:prSet presAssocID="{3F21695F-9FB9-4CFE-B5FD-DAE8B1E8FE51}" presName="spaceRect" presStyleCnt="0"/>
      <dgm:spPr/>
    </dgm:pt>
    <dgm:pt modelId="{869F399A-8427-4D70-B92D-95D53ADAD884}" type="pres">
      <dgm:prSet presAssocID="{3F21695F-9FB9-4CFE-B5FD-DAE8B1E8FE51}" presName="textRect" presStyleLbl="revTx" presStyleIdx="2" presStyleCnt="3">
        <dgm:presLayoutVars>
          <dgm:chMax val="1"/>
          <dgm:chPref val="1"/>
        </dgm:presLayoutVars>
      </dgm:prSet>
      <dgm:spPr/>
    </dgm:pt>
  </dgm:ptLst>
  <dgm:cxnLst>
    <dgm:cxn modelId="{484D122D-3B13-48FB-836B-0333798D63CE}" type="presOf" srcId="{3F21695F-9FB9-4CFE-B5FD-DAE8B1E8FE51}" destId="{869F399A-8427-4D70-B92D-95D53ADAD884}" srcOrd="0" destOrd="0" presId="urn:microsoft.com/office/officeart/2018/2/layout/IconLabelList"/>
    <dgm:cxn modelId="{1358F035-BF8D-4384-A9ED-FAC017CF4791}" type="presOf" srcId="{E73DECCF-0826-492F-B572-705881EEB019}" destId="{76529DA2-50CF-410A-8116-EC76E1B1DAFE}" srcOrd="0" destOrd="0" presId="urn:microsoft.com/office/officeart/2018/2/layout/IconLabelList"/>
    <dgm:cxn modelId="{6450B85D-8B21-4C45-94F7-B7AF1971477D}" type="presOf" srcId="{EFF1D98A-D0D1-4CE0-B698-D0058D617C56}" destId="{AE782A43-DD74-49A5-9B2E-2F7E2A027E8A}" srcOrd="0" destOrd="0" presId="urn:microsoft.com/office/officeart/2018/2/layout/IconLabelList"/>
    <dgm:cxn modelId="{B62D106C-DC57-47FF-8EA1-E4586B543037}" srcId="{E73DECCF-0826-492F-B572-705881EEB019}" destId="{EFF1D98A-D0D1-4CE0-B698-D0058D617C56}" srcOrd="1" destOrd="0" parTransId="{7920C72C-07DB-4032-9B7F-2CCF2E83F1B8}" sibTransId="{BC1E9B32-B76B-4ED3-A160-362C13BEE130}"/>
    <dgm:cxn modelId="{F4126E74-F1D5-4C4E-99CB-14EB472CBE10}" srcId="{E73DECCF-0826-492F-B572-705881EEB019}" destId="{E60C992E-DC1F-484A-8214-23F75FEC6DD2}" srcOrd="0" destOrd="0" parTransId="{25707771-9499-4064-87C5-F676765E024C}" sibTransId="{0873C865-00CB-4A6E-98CF-4ABC38227297}"/>
    <dgm:cxn modelId="{76A9BA7A-6119-4B3F-A29B-108F056961ED}" type="presOf" srcId="{E60C992E-DC1F-484A-8214-23F75FEC6DD2}" destId="{4CA50507-3808-4FE3-9FF0-7BA15CCF5480}" srcOrd="0" destOrd="0" presId="urn:microsoft.com/office/officeart/2018/2/layout/IconLabelList"/>
    <dgm:cxn modelId="{110EB5CF-F430-44EC-9B9C-DC7CAE9039ED}" srcId="{E73DECCF-0826-492F-B572-705881EEB019}" destId="{3F21695F-9FB9-4CFE-B5FD-DAE8B1E8FE51}" srcOrd="2" destOrd="0" parTransId="{74E1B9B7-20BE-4FB7-A9FE-51776F92C534}" sibTransId="{49CF72A7-B9CA-4EBC-BE27-122979F9C8F3}"/>
    <dgm:cxn modelId="{8D802212-6D62-475B-9363-F69C29BB204C}" type="presParOf" srcId="{76529DA2-50CF-410A-8116-EC76E1B1DAFE}" destId="{4E23EBB5-939D-4FAE-A32C-E8700BCD2079}" srcOrd="0" destOrd="0" presId="urn:microsoft.com/office/officeart/2018/2/layout/IconLabelList"/>
    <dgm:cxn modelId="{E801C41F-256D-4E81-A5D1-BA2D9CF2447C}" type="presParOf" srcId="{4E23EBB5-939D-4FAE-A32C-E8700BCD2079}" destId="{DB96E1F7-F35F-4C66-AFC0-9B2D7A3DF2E4}" srcOrd="0" destOrd="0" presId="urn:microsoft.com/office/officeart/2018/2/layout/IconLabelList"/>
    <dgm:cxn modelId="{A325C112-E2DE-4465-9764-F1CEB99530EF}" type="presParOf" srcId="{4E23EBB5-939D-4FAE-A32C-E8700BCD2079}" destId="{13D4B9D7-5B50-4CA8-B515-369F1DF7B675}" srcOrd="1" destOrd="0" presId="urn:microsoft.com/office/officeart/2018/2/layout/IconLabelList"/>
    <dgm:cxn modelId="{8C1E4741-4668-43D7-9375-35F760C826CD}" type="presParOf" srcId="{4E23EBB5-939D-4FAE-A32C-E8700BCD2079}" destId="{4CA50507-3808-4FE3-9FF0-7BA15CCF5480}" srcOrd="2" destOrd="0" presId="urn:microsoft.com/office/officeart/2018/2/layout/IconLabelList"/>
    <dgm:cxn modelId="{6C091715-13E3-46FE-8A50-1CEC131EDCF3}" type="presParOf" srcId="{76529DA2-50CF-410A-8116-EC76E1B1DAFE}" destId="{4B8C921F-751C-4100-98DB-DBCC35B227CC}" srcOrd="1" destOrd="0" presId="urn:microsoft.com/office/officeart/2018/2/layout/IconLabelList"/>
    <dgm:cxn modelId="{EFFABBDF-2DEC-49FC-B5FD-95E5BD343D8B}" type="presParOf" srcId="{76529DA2-50CF-410A-8116-EC76E1B1DAFE}" destId="{E9171A90-79CB-49EB-BC7E-45BA2B4A9E57}" srcOrd="2" destOrd="0" presId="urn:microsoft.com/office/officeart/2018/2/layout/IconLabelList"/>
    <dgm:cxn modelId="{DB4677BD-B928-4D1B-BDDF-22ACC2DC6F3F}" type="presParOf" srcId="{E9171A90-79CB-49EB-BC7E-45BA2B4A9E57}" destId="{8DB1EACF-C819-4622-8C8B-591CE992F339}" srcOrd="0" destOrd="0" presId="urn:microsoft.com/office/officeart/2018/2/layout/IconLabelList"/>
    <dgm:cxn modelId="{C28D74D2-75AF-493B-AAB4-0AB276E29DAE}" type="presParOf" srcId="{E9171A90-79CB-49EB-BC7E-45BA2B4A9E57}" destId="{F8FC7555-94B2-4028-AE23-97000A59D9D8}" srcOrd="1" destOrd="0" presId="urn:microsoft.com/office/officeart/2018/2/layout/IconLabelList"/>
    <dgm:cxn modelId="{DB0A3156-0E56-47AE-B79C-6C4E84DB2F91}" type="presParOf" srcId="{E9171A90-79CB-49EB-BC7E-45BA2B4A9E57}" destId="{AE782A43-DD74-49A5-9B2E-2F7E2A027E8A}" srcOrd="2" destOrd="0" presId="urn:microsoft.com/office/officeart/2018/2/layout/IconLabelList"/>
    <dgm:cxn modelId="{4FB248BF-6B5F-4D88-BB49-B7B05B40AC16}" type="presParOf" srcId="{76529DA2-50CF-410A-8116-EC76E1B1DAFE}" destId="{41EF5318-1AA7-4430-B52C-3187CD666203}" srcOrd="3" destOrd="0" presId="urn:microsoft.com/office/officeart/2018/2/layout/IconLabelList"/>
    <dgm:cxn modelId="{A6153801-D4F5-49A1-9DEC-EAA3C3D9F4B5}" type="presParOf" srcId="{76529DA2-50CF-410A-8116-EC76E1B1DAFE}" destId="{210C9B82-18E4-4DC8-A83D-392D6C578F83}" srcOrd="4" destOrd="0" presId="urn:microsoft.com/office/officeart/2018/2/layout/IconLabelList"/>
    <dgm:cxn modelId="{AE1C239C-21CF-4D00-B2BD-D808D7EF4E2A}" type="presParOf" srcId="{210C9B82-18E4-4DC8-A83D-392D6C578F83}" destId="{691D3900-6EBA-4617-B1F1-3582D757893A}" srcOrd="0" destOrd="0" presId="urn:microsoft.com/office/officeart/2018/2/layout/IconLabelList"/>
    <dgm:cxn modelId="{51ACBF91-C640-4513-8C15-1F5A8F65495E}" type="presParOf" srcId="{210C9B82-18E4-4DC8-A83D-392D6C578F83}" destId="{655409EB-5520-4780-94AC-61476B487C22}" srcOrd="1" destOrd="0" presId="urn:microsoft.com/office/officeart/2018/2/layout/IconLabelList"/>
    <dgm:cxn modelId="{9F615E0E-BB60-4BA4-825C-B0A1CA7A6651}" type="presParOf" srcId="{210C9B82-18E4-4DC8-A83D-392D6C578F83}" destId="{869F399A-8427-4D70-B92D-95D53ADAD884}"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71345E4-5B82-4303-A6C7-894622593A01}"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70E796F5-2715-48B6-8F0D-18C4CD28B687}">
      <dgm:prSet/>
      <dgm:spPr/>
      <dgm:t>
        <a:bodyPr/>
        <a:lstStyle/>
        <a:p>
          <a:pPr>
            <a:lnSpc>
              <a:spcPct val="100000"/>
            </a:lnSpc>
          </a:pPr>
          <a:r>
            <a:rPr lang="en-GB"/>
            <a:t>Unit 1 introduces students to the built environment and provides them with the opportunity to develop skills, knowledge and understanding in identifying, explaining and evaluating different ideas and concepts of the built environment</a:t>
          </a:r>
          <a:endParaRPr lang="en-US"/>
        </a:p>
      </dgm:t>
    </dgm:pt>
    <dgm:pt modelId="{F02790C3-3BE5-449F-A423-100F026480A7}" type="parTrans" cxnId="{641F5B53-5DEB-4050-83AB-ABCC3BA88946}">
      <dgm:prSet/>
      <dgm:spPr/>
      <dgm:t>
        <a:bodyPr/>
        <a:lstStyle/>
        <a:p>
          <a:endParaRPr lang="en-US"/>
        </a:p>
      </dgm:t>
    </dgm:pt>
    <dgm:pt modelId="{DDDBDC3A-C7C5-468D-84C6-434BD9DC0ED8}" type="sibTrans" cxnId="{641F5B53-5DEB-4050-83AB-ABCC3BA88946}">
      <dgm:prSet/>
      <dgm:spPr/>
      <dgm:t>
        <a:bodyPr/>
        <a:lstStyle/>
        <a:p>
          <a:endParaRPr lang="en-US"/>
        </a:p>
      </dgm:t>
    </dgm:pt>
    <dgm:pt modelId="{FBD0C995-18B3-4CD4-BB78-CC4D836AAC6D}">
      <dgm:prSet/>
      <dgm:spPr/>
      <dgm:t>
        <a:bodyPr/>
        <a:lstStyle/>
        <a:p>
          <a:pPr>
            <a:lnSpc>
              <a:spcPct val="100000"/>
            </a:lnSpc>
          </a:pPr>
          <a:r>
            <a:rPr lang="en-GB"/>
            <a:t>Students will explore a range of profession and trade roles, and some of the different structures and buildings of the built environment.</a:t>
          </a:r>
          <a:endParaRPr lang="en-US"/>
        </a:p>
      </dgm:t>
    </dgm:pt>
    <dgm:pt modelId="{4C8990A2-1ACF-4F86-AEB3-C200285BA024}" type="parTrans" cxnId="{C6DEDEDC-19B4-4AE8-8FF4-47922A32A1B4}">
      <dgm:prSet/>
      <dgm:spPr/>
      <dgm:t>
        <a:bodyPr/>
        <a:lstStyle/>
        <a:p>
          <a:endParaRPr lang="en-US"/>
        </a:p>
      </dgm:t>
    </dgm:pt>
    <dgm:pt modelId="{0B5C4DE5-76D4-4924-BA22-752D6BF67105}" type="sibTrans" cxnId="{C6DEDEDC-19B4-4AE8-8FF4-47922A32A1B4}">
      <dgm:prSet/>
      <dgm:spPr/>
      <dgm:t>
        <a:bodyPr/>
        <a:lstStyle/>
        <a:p>
          <a:endParaRPr lang="en-US"/>
        </a:p>
      </dgm:t>
    </dgm:pt>
    <dgm:pt modelId="{218A7294-0CC9-40CF-A628-7D1250FA1169}">
      <dgm:prSet/>
      <dgm:spPr/>
      <dgm:t>
        <a:bodyPr/>
        <a:lstStyle/>
        <a:p>
          <a:pPr>
            <a:lnSpc>
              <a:spcPct val="100000"/>
            </a:lnSpc>
          </a:pPr>
          <a:r>
            <a:rPr lang="en-GB"/>
            <a:t>Unit 3 offers students the opportunity to develop skills, knowledge and understanding of three construction trade areas of the built environment, including planning, undertaking and evaluating construction tasks.</a:t>
          </a:r>
          <a:endParaRPr lang="en-US"/>
        </a:p>
      </dgm:t>
    </dgm:pt>
    <dgm:pt modelId="{7C66AC83-D328-488A-9678-DE451713357F}" type="parTrans" cxnId="{0CB613C1-CAD6-459D-BA15-530FE7756CF3}">
      <dgm:prSet/>
      <dgm:spPr/>
      <dgm:t>
        <a:bodyPr/>
        <a:lstStyle/>
        <a:p>
          <a:endParaRPr lang="en-US"/>
        </a:p>
      </dgm:t>
    </dgm:pt>
    <dgm:pt modelId="{267D9CA3-FFEC-4443-96E1-57C22A094165}" type="sibTrans" cxnId="{0CB613C1-CAD6-459D-BA15-530FE7756CF3}">
      <dgm:prSet/>
      <dgm:spPr/>
      <dgm:t>
        <a:bodyPr/>
        <a:lstStyle/>
        <a:p>
          <a:endParaRPr lang="en-US"/>
        </a:p>
      </dgm:t>
    </dgm:pt>
    <dgm:pt modelId="{684B83E7-8000-4983-BA9D-063613D38140}" type="pres">
      <dgm:prSet presAssocID="{671345E4-5B82-4303-A6C7-894622593A01}" presName="root" presStyleCnt="0">
        <dgm:presLayoutVars>
          <dgm:dir/>
          <dgm:resizeHandles val="exact"/>
        </dgm:presLayoutVars>
      </dgm:prSet>
      <dgm:spPr/>
    </dgm:pt>
    <dgm:pt modelId="{CA36C88F-7F4C-45A9-8E75-F488FB20EEA1}" type="pres">
      <dgm:prSet presAssocID="{70E796F5-2715-48B6-8F0D-18C4CD28B687}" presName="compNode" presStyleCnt="0"/>
      <dgm:spPr/>
    </dgm:pt>
    <dgm:pt modelId="{C2916EF2-43D3-4C7C-8304-2FA32B600136}" type="pres">
      <dgm:prSet presAssocID="{70E796F5-2715-48B6-8F0D-18C4CD28B687}" presName="bgRect" presStyleLbl="bgShp" presStyleIdx="0" presStyleCnt="3"/>
      <dgm:spPr/>
    </dgm:pt>
    <dgm:pt modelId="{2A43AFFB-AFB6-46C3-9CA4-E436FB3CD828}" type="pres">
      <dgm:prSet presAssocID="{70E796F5-2715-48B6-8F0D-18C4CD28B68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53C440FF-6FD7-4E95-B537-BD8A0A88FC3E}" type="pres">
      <dgm:prSet presAssocID="{70E796F5-2715-48B6-8F0D-18C4CD28B687}" presName="spaceRect" presStyleCnt="0"/>
      <dgm:spPr/>
    </dgm:pt>
    <dgm:pt modelId="{A9D96515-A157-4482-8FAC-E744402E2CDE}" type="pres">
      <dgm:prSet presAssocID="{70E796F5-2715-48B6-8F0D-18C4CD28B687}" presName="parTx" presStyleLbl="revTx" presStyleIdx="0" presStyleCnt="3">
        <dgm:presLayoutVars>
          <dgm:chMax val="0"/>
          <dgm:chPref val="0"/>
        </dgm:presLayoutVars>
      </dgm:prSet>
      <dgm:spPr/>
    </dgm:pt>
    <dgm:pt modelId="{52EDB4CB-718C-4F16-8FCA-0AFA40849909}" type="pres">
      <dgm:prSet presAssocID="{DDDBDC3A-C7C5-468D-84C6-434BD9DC0ED8}" presName="sibTrans" presStyleCnt="0"/>
      <dgm:spPr/>
    </dgm:pt>
    <dgm:pt modelId="{8DBB59AA-F6B6-44E4-B3E0-E5710C6EC781}" type="pres">
      <dgm:prSet presAssocID="{FBD0C995-18B3-4CD4-BB78-CC4D836AAC6D}" presName="compNode" presStyleCnt="0"/>
      <dgm:spPr/>
    </dgm:pt>
    <dgm:pt modelId="{11448475-00FB-4D99-94D8-BECF7293B312}" type="pres">
      <dgm:prSet presAssocID="{FBD0C995-18B3-4CD4-BB78-CC4D836AAC6D}" presName="bgRect" presStyleLbl="bgShp" presStyleIdx="1" presStyleCnt="3"/>
      <dgm:spPr/>
    </dgm:pt>
    <dgm:pt modelId="{C5C165FE-014B-441C-862D-AA0EF28F82CE}" type="pres">
      <dgm:prSet presAssocID="{FBD0C995-18B3-4CD4-BB78-CC4D836AAC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ity"/>
        </a:ext>
      </dgm:extLst>
    </dgm:pt>
    <dgm:pt modelId="{84EA38C3-66D3-4525-871B-B6840DA857DA}" type="pres">
      <dgm:prSet presAssocID="{FBD0C995-18B3-4CD4-BB78-CC4D836AAC6D}" presName="spaceRect" presStyleCnt="0"/>
      <dgm:spPr/>
    </dgm:pt>
    <dgm:pt modelId="{564134D9-0D62-4613-BEE5-26A606A97DC5}" type="pres">
      <dgm:prSet presAssocID="{FBD0C995-18B3-4CD4-BB78-CC4D836AAC6D}" presName="parTx" presStyleLbl="revTx" presStyleIdx="1" presStyleCnt="3">
        <dgm:presLayoutVars>
          <dgm:chMax val="0"/>
          <dgm:chPref val="0"/>
        </dgm:presLayoutVars>
      </dgm:prSet>
      <dgm:spPr/>
    </dgm:pt>
    <dgm:pt modelId="{2D5E0FD7-468C-42FF-B80B-44AAB5B7559C}" type="pres">
      <dgm:prSet presAssocID="{0B5C4DE5-76D4-4924-BA22-752D6BF67105}" presName="sibTrans" presStyleCnt="0"/>
      <dgm:spPr/>
    </dgm:pt>
    <dgm:pt modelId="{9F3F2184-8678-4C9B-A169-D9FEE8307E0B}" type="pres">
      <dgm:prSet presAssocID="{218A7294-0CC9-40CF-A628-7D1250FA1169}" presName="compNode" presStyleCnt="0"/>
      <dgm:spPr/>
    </dgm:pt>
    <dgm:pt modelId="{B6210815-F38E-42BF-B97E-C123B9C8490E}" type="pres">
      <dgm:prSet presAssocID="{218A7294-0CC9-40CF-A628-7D1250FA1169}" presName="bgRect" presStyleLbl="bgShp" presStyleIdx="2" presStyleCnt="3"/>
      <dgm:spPr/>
    </dgm:pt>
    <dgm:pt modelId="{43BF7653-1B7C-46F9-B837-FFCA391844F9}" type="pres">
      <dgm:prSet presAssocID="{218A7294-0CC9-40CF-A628-7D1250FA116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ulldozer"/>
        </a:ext>
      </dgm:extLst>
    </dgm:pt>
    <dgm:pt modelId="{C6F65A80-C15C-40B4-A63E-C31C72C55646}" type="pres">
      <dgm:prSet presAssocID="{218A7294-0CC9-40CF-A628-7D1250FA1169}" presName="spaceRect" presStyleCnt="0"/>
      <dgm:spPr/>
    </dgm:pt>
    <dgm:pt modelId="{2DA1777E-60CB-4425-970C-1307FC4647D5}" type="pres">
      <dgm:prSet presAssocID="{218A7294-0CC9-40CF-A628-7D1250FA1169}" presName="parTx" presStyleLbl="revTx" presStyleIdx="2" presStyleCnt="3">
        <dgm:presLayoutVars>
          <dgm:chMax val="0"/>
          <dgm:chPref val="0"/>
        </dgm:presLayoutVars>
      </dgm:prSet>
      <dgm:spPr/>
    </dgm:pt>
  </dgm:ptLst>
  <dgm:cxnLst>
    <dgm:cxn modelId="{F792C215-963D-4C92-B61C-76B950D421C0}" type="presOf" srcId="{671345E4-5B82-4303-A6C7-894622593A01}" destId="{684B83E7-8000-4983-BA9D-063613D38140}" srcOrd="0" destOrd="0" presId="urn:microsoft.com/office/officeart/2018/2/layout/IconVerticalSolidList"/>
    <dgm:cxn modelId="{2323B432-26AB-42D5-8829-EE7926780E8F}" type="presOf" srcId="{70E796F5-2715-48B6-8F0D-18C4CD28B687}" destId="{A9D96515-A157-4482-8FAC-E744402E2CDE}" srcOrd="0" destOrd="0" presId="urn:microsoft.com/office/officeart/2018/2/layout/IconVerticalSolidList"/>
    <dgm:cxn modelId="{641F5B53-5DEB-4050-83AB-ABCC3BA88946}" srcId="{671345E4-5B82-4303-A6C7-894622593A01}" destId="{70E796F5-2715-48B6-8F0D-18C4CD28B687}" srcOrd="0" destOrd="0" parTransId="{F02790C3-3BE5-449F-A423-100F026480A7}" sibTransId="{DDDBDC3A-C7C5-468D-84C6-434BD9DC0ED8}"/>
    <dgm:cxn modelId="{0CB613C1-CAD6-459D-BA15-530FE7756CF3}" srcId="{671345E4-5B82-4303-A6C7-894622593A01}" destId="{218A7294-0CC9-40CF-A628-7D1250FA1169}" srcOrd="2" destOrd="0" parTransId="{7C66AC83-D328-488A-9678-DE451713357F}" sibTransId="{267D9CA3-FFEC-4443-96E1-57C22A094165}"/>
    <dgm:cxn modelId="{0303FDD3-0615-4C09-9B8B-D2CD5BE0C6FE}" type="presOf" srcId="{218A7294-0CC9-40CF-A628-7D1250FA1169}" destId="{2DA1777E-60CB-4425-970C-1307FC4647D5}" srcOrd="0" destOrd="0" presId="urn:microsoft.com/office/officeart/2018/2/layout/IconVerticalSolidList"/>
    <dgm:cxn modelId="{C6DEDEDC-19B4-4AE8-8FF4-47922A32A1B4}" srcId="{671345E4-5B82-4303-A6C7-894622593A01}" destId="{FBD0C995-18B3-4CD4-BB78-CC4D836AAC6D}" srcOrd="1" destOrd="0" parTransId="{4C8990A2-1ACF-4F86-AEB3-C200285BA024}" sibTransId="{0B5C4DE5-76D4-4924-BA22-752D6BF67105}"/>
    <dgm:cxn modelId="{F82204FE-E334-428A-9F13-CB8B5C5693AA}" type="presOf" srcId="{FBD0C995-18B3-4CD4-BB78-CC4D836AAC6D}" destId="{564134D9-0D62-4613-BEE5-26A606A97DC5}" srcOrd="0" destOrd="0" presId="urn:microsoft.com/office/officeart/2018/2/layout/IconVerticalSolidList"/>
    <dgm:cxn modelId="{B37BFB30-8266-4425-982B-31DB247B7294}" type="presParOf" srcId="{684B83E7-8000-4983-BA9D-063613D38140}" destId="{CA36C88F-7F4C-45A9-8E75-F488FB20EEA1}" srcOrd="0" destOrd="0" presId="urn:microsoft.com/office/officeart/2018/2/layout/IconVerticalSolidList"/>
    <dgm:cxn modelId="{EEB5D234-6540-4D41-8305-EFB88BD8ADDE}" type="presParOf" srcId="{CA36C88F-7F4C-45A9-8E75-F488FB20EEA1}" destId="{C2916EF2-43D3-4C7C-8304-2FA32B600136}" srcOrd="0" destOrd="0" presId="urn:microsoft.com/office/officeart/2018/2/layout/IconVerticalSolidList"/>
    <dgm:cxn modelId="{202171D4-7E08-4C0F-BE2C-61C67A9F349A}" type="presParOf" srcId="{CA36C88F-7F4C-45A9-8E75-F488FB20EEA1}" destId="{2A43AFFB-AFB6-46C3-9CA4-E436FB3CD828}" srcOrd="1" destOrd="0" presId="urn:microsoft.com/office/officeart/2018/2/layout/IconVerticalSolidList"/>
    <dgm:cxn modelId="{9183DD48-457F-4522-AF11-6C2E00A8DC4D}" type="presParOf" srcId="{CA36C88F-7F4C-45A9-8E75-F488FB20EEA1}" destId="{53C440FF-6FD7-4E95-B537-BD8A0A88FC3E}" srcOrd="2" destOrd="0" presId="urn:microsoft.com/office/officeart/2018/2/layout/IconVerticalSolidList"/>
    <dgm:cxn modelId="{4A575044-1942-436E-A582-9BBAC80E2EC1}" type="presParOf" srcId="{CA36C88F-7F4C-45A9-8E75-F488FB20EEA1}" destId="{A9D96515-A157-4482-8FAC-E744402E2CDE}" srcOrd="3" destOrd="0" presId="urn:microsoft.com/office/officeart/2018/2/layout/IconVerticalSolidList"/>
    <dgm:cxn modelId="{BCF10A4E-8372-42B6-B7A6-EB3A45877E02}" type="presParOf" srcId="{684B83E7-8000-4983-BA9D-063613D38140}" destId="{52EDB4CB-718C-4F16-8FCA-0AFA40849909}" srcOrd="1" destOrd="0" presId="urn:microsoft.com/office/officeart/2018/2/layout/IconVerticalSolidList"/>
    <dgm:cxn modelId="{7CB797DC-04FA-4139-BB51-956BA6E0ADC8}" type="presParOf" srcId="{684B83E7-8000-4983-BA9D-063613D38140}" destId="{8DBB59AA-F6B6-44E4-B3E0-E5710C6EC781}" srcOrd="2" destOrd="0" presId="urn:microsoft.com/office/officeart/2018/2/layout/IconVerticalSolidList"/>
    <dgm:cxn modelId="{E3F593F3-75B7-4331-9A90-12E08E69E480}" type="presParOf" srcId="{8DBB59AA-F6B6-44E4-B3E0-E5710C6EC781}" destId="{11448475-00FB-4D99-94D8-BECF7293B312}" srcOrd="0" destOrd="0" presId="urn:microsoft.com/office/officeart/2018/2/layout/IconVerticalSolidList"/>
    <dgm:cxn modelId="{C55A7F6D-EDC8-4C63-A607-C0A296E2270D}" type="presParOf" srcId="{8DBB59AA-F6B6-44E4-B3E0-E5710C6EC781}" destId="{C5C165FE-014B-441C-862D-AA0EF28F82CE}" srcOrd="1" destOrd="0" presId="urn:microsoft.com/office/officeart/2018/2/layout/IconVerticalSolidList"/>
    <dgm:cxn modelId="{A72914D4-F10D-4951-BA9D-804CFDA57F04}" type="presParOf" srcId="{8DBB59AA-F6B6-44E4-B3E0-E5710C6EC781}" destId="{84EA38C3-66D3-4525-871B-B6840DA857DA}" srcOrd="2" destOrd="0" presId="urn:microsoft.com/office/officeart/2018/2/layout/IconVerticalSolidList"/>
    <dgm:cxn modelId="{97EEF8D2-144A-4E87-A979-0A07CD075D85}" type="presParOf" srcId="{8DBB59AA-F6B6-44E4-B3E0-E5710C6EC781}" destId="{564134D9-0D62-4613-BEE5-26A606A97DC5}" srcOrd="3" destOrd="0" presId="urn:microsoft.com/office/officeart/2018/2/layout/IconVerticalSolidList"/>
    <dgm:cxn modelId="{20E2E28A-5126-4E9B-8C8E-A292BBDB5887}" type="presParOf" srcId="{684B83E7-8000-4983-BA9D-063613D38140}" destId="{2D5E0FD7-468C-42FF-B80B-44AAB5B7559C}" srcOrd="3" destOrd="0" presId="urn:microsoft.com/office/officeart/2018/2/layout/IconVerticalSolidList"/>
    <dgm:cxn modelId="{46040797-10FA-44AE-929E-CB152278147E}" type="presParOf" srcId="{684B83E7-8000-4983-BA9D-063613D38140}" destId="{9F3F2184-8678-4C9B-A169-D9FEE8307E0B}" srcOrd="4" destOrd="0" presId="urn:microsoft.com/office/officeart/2018/2/layout/IconVerticalSolidList"/>
    <dgm:cxn modelId="{8D43B639-6C9E-4375-B9D6-D7F344BFAED3}" type="presParOf" srcId="{9F3F2184-8678-4C9B-A169-D9FEE8307E0B}" destId="{B6210815-F38E-42BF-B97E-C123B9C8490E}" srcOrd="0" destOrd="0" presId="urn:microsoft.com/office/officeart/2018/2/layout/IconVerticalSolidList"/>
    <dgm:cxn modelId="{20B7303B-4B12-4F2B-ADBE-F9171CCBD0C1}" type="presParOf" srcId="{9F3F2184-8678-4C9B-A169-D9FEE8307E0B}" destId="{43BF7653-1B7C-46F9-B837-FFCA391844F9}" srcOrd="1" destOrd="0" presId="urn:microsoft.com/office/officeart/2018/2/layout/IconVerticalSolidList"/>
    <dgm:cxn modelId="{955C745A-5B2A-44E2-B1B5-4287E461C243}" type="presParOf" srcId="{9F3F2184-8678-4C9B-A169-D9FEE8307E0B}" destId="{C6F65A80-C15C-40B4-A63E-C31C72C55646}" srcOrd="2" destOrd="0" presId="urn:microsoft.com/office/officeart/2018/2/layout/IconVerticalSolidList"/>
    <dgm:cxn modelId="{9C587F08-323D-4377-B53D-613F8A67BCEF}" type="presParOf" srcId="{9F3F2184-8678-4C9B-A169-D9FEE8307E0B}" destId="{2DA1777E-60CB-4425-970C-1307FC4647D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F45E69-9148-4B9D-9247-7D3EF7307423}">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82E200-9759-486F-BC31-3589DBA8E183}">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WJEC Level 1/ 2 Vocational Awards (Technical Awards)  provide students with opportunities to study vocational subjects alongside GCSE's and other general and vocational qualifications as part of a broad programme of study.</a:t>
          </a:r>
          <a:endParaRPr lang="en-US" sz="2100" kern="1200"/>
        </a:p>
      </dsp:txBody>
      <dsp:txXfrm>
        <a:off x="608661" y="692298"/>
        <a:ext cx="4508047" cy="2799040"/>
      </dsp:txXfrm>
    </dsp:sp>
    <dsp:sp modelId="{4CF7EF57-32CE-4879-9F8F-F42A8F60F1F5}">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F72603-6CEC-4D45-A43E-656DB69C495B}">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They are primarily designed for learners aged 14-16 and offer an experience that focuses on applied learning i.e acquiring and applying knowledge, skills and understanding through purposeful tasks set in sector or subject contexts that have many of the characteristics of real work.</a:t>
          </a:r>
          <a:endParaRPr lang="en-US" sz="2100" kern="1200"/>
        </a:p>
      </dsp:txBody>
      <dsp:txXfrm>
        <a:off x="6331365" y="692298"/>
        <a:ext cx="4508047" cy="27990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6E1F7-F35F-4C66-AFC0-9B2D7A3DF2E4}">
      <dsp:nvSpPr>
        <dsp:cNvPr id="0" name=""/>
        <dsp:cNvSpPr/>
      </dsp:nvSpPr>
      <dsp:spPr>
        <a:xfrm>
          <a:off x="1212569" y="801906"/>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A50507-3808-4FE3-9FF0-7BA15CCF5480}">
      <dsp:nvSpPr>
        <dsp:cNvPr id="0" name=""/>
        <dsp:cNvSpPr/>
      </dsp:nvSpPr>
      <dsp:spPr>
        <a:xfrm>
          <a:off x="417971" y="2514431"/>
          <a:ext cx="2889450"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The Vocational Award in Construction and the Built Environment (Technical Award) has been designed to support students in schools who want to learn about this vocational sector and the potential it can offer them for their careers or further study.</a:t>
          </a:r>
          <a:endParaRPr lang="en-US" sz="1100" b="1" kern="1200"/>
        </a:p>
      </dsp:txBody>
      <dsp:txXfrm>
        <a:off x="417971" y="2514431"/>
        <a:ext cx="2889450" cy="1035000"/>
      </dsp:txXfrm>
    </dsp:sp>
    <dsp:sp modelId="{8DB1EACF-C819-4622-8C8B-591CE992F339}">
      <dsp:nvSpPr>
        <dsp:cNvPr id="0" name=""/>
        <dsp:cNvSpPr/>
      </dsp:nvSpPr>
      <dsp:spPr>
        <a:xfrm>
          <a:off x="4607673" y="801906"/>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782A43-DD74-49A5-9B2E-2F7E2A027E8A}">
      <dsp:nvSpPr>
        <dsp:cNvPr id="0" name=""/>
        <dsp:cNvSpPr/>
      </dsp:nvSpPr>
      <dsp:spPr>
        <a:xfrm>
          <a:off x="3813075" y="2514431"/>
          <a:ext cx="2889450"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It is most suitable as a foundation for further study.</a:t>
          </a:r>
          <a:endParaRPr lang="en-US" sz="1100" b="1" kern="1200"/>
        </a:p>
      </dsp:txBody>
      <dsp:txXfrm>
        <a:off x="3813075" y="2514431"/>
        <a:ext cx="2889450" cy="1035000"/>
      </dsp:txXfrm>
    </dsp:sp>
    <dsp:sp modelId="{691D3900-6EBA-4617-B1F1-3582D757893A}">
      <dsp:nvSpPr>
        <dsp:cNvPr id="0" name=""/>
        <dsp:cNvSpPr/>
      </dsp:nvSpPr>
      <dsp:spPr>
        <a:xfrm>
          <a:off x="8002777" y="801906"/>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9F399A-8427-4D70-B92D-95D53ADAD884}">
      <dsp:nvSpPr>
        <dsp:cNvPr id="0" name=""/>
        <dsp:cNvSpPr/>
      </dsp:nvSpPr>
      <dsp:spPr>
        <a:xfrm>
          <a:off x="7208178" y="2514431"/>
          <a:ext cx="2889450" cy="103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1" kern="1200"/>
            <a:t>This further study would provide students with the opportunity to develop a range of specialist and general skills that would support their progression to e</a:t>
          </a:r>
          <a:r>
            <a:rPr lang="en-GB" sz="1100" kern="1200"/>
            <a:t>mployment.</a:t>
          </a:r>
          <a:endParaRPr lang="en-US" sz="1100" kern="1200"/>
        </a:p>
      </dsp:txBody>
      <dsp:txXfrm>
        <a:off x="7208178" y="2514431"/>
        <a:ext cx="2889450" cy="1035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16EF2-43D3-4C7C-8304-2FA32B600136}">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43AFFB-AFB6-46C3-9CA4-E436FB3CD828}">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D96515-A157-4482-8FAC-E744402E2CDE}">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GB" sz="2000" kern="1200"/>
            <a:t>Unit 1 introduces students to the built environment and provides them with the opportunity to develop skills, knowledge and understanding in identifying, explaining and evaluating different ideas and concepts of the built environment</a:t>
          </a:r>
          <a:endParaRPr lang="en-US" sz="2000" kern="1200"/>
        </a:p>
      </dsp:txBody>
      <dsp:txXfrm>
        <a:off x="1435590" y="531"/>
        <a:ext cx="9080009" cy="1242935"/>
      </dsp:txXfrm>
    </dsp:sp>
    <dsp:sp modelId="{11448475-00FB-4D99-94D8-BECF7293B312}">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C165FE-014B-441C-862D-AA0EF28F82CE}">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4134D9-0D62-4613-BEE5-26A606A97DC5}">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GB" sz="2000" kern="1200"/>
            <a:t>Students will explore a range of profession and trade roles, and some of the different structures and buildings of the built environment.</a:t>
          </a:r>
          <a:endParaRPr lang="en-US" sz="2000" kern="1200"/>
        </a:p>
      </dsp:txBody>
      <dsp:txXfrm>
        <a:off x="1435590" y="1554201"/>
        <a:ext cx="9080009" cy="1242935"/>
      </dsp:txXfrm>
    </dsp:sp>
    <dsp:sp modelId="{B6210815-F38E-42BF-B97E-C123B9C8490E}">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BF7653-1B7C-46F9-B837-FFCA391844F9}">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A1777E-60CB-4425-970C-1307FC4647D5}">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889000">
            <a:lnSpc>
              <a:spcPct val="100000"/>
            </a:lnSpc>
            <a:spcBef>
              <a:spcPct val="0"/>
            </a:spcBef>
            <a:spcAft>
              <a:spcPct val="35000"/>
            </a:spcAft>
            <a:buNone/>
          </a:pPr>
          <a:r>
            <a:rPr lang="en-GB" sz="2000" kern="1200"/>
            <a:t>Unit 3 offers students the opportunity to develop skills, knowledge and understanding of three construction trade areas of the built environment, including planning, undertaking and evaluating construction tasks.</a:t>
          </a:r>
          <a:endParaRPr lang="en-US" sz="2000" kern="1200"/>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930365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12967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985546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31386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45034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607680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00479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065876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43423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68384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67760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11/18/2024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9977619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590662" y="3643415"/>
            <a:ext cx="4805996" cy="1297115"/>
          </a:xfrm>
        </p:spPr>
        <p:txBody>
          <a:bodyPr anchor="t">
            <a:noAutofit/>
          </a:bodyPr>
          <a:lstStyle/>
          <a:p>
            <a:pPr algn="l"/>
            <a:r>
              <a:rPr lang="en-GB" sz="4000" b="1">
                <a:solidFill>
                  <a:schemeClr val="tx2"/>
                </a:solidFill>
              </a:rPr>
              <a:t>WJEC Level 1/2 Vocational Award in Construction And The Built Environment </a:t>
            </a:r>
          </a:p>
        </p:txBody>
      </p:sp>
      <p:pic>
        <p:nvPicPr>
          <p:cNvPr id="26" name="Graphic 25" descr="Construction Worker">
            <a:extLst>
              <a:ext uri="{FF2B5EF4-FFF2-40B4-BE49-F238E27FC236}">
                <a16:creationId xmlns:a16="http://schemas.microsoft.com/office/drawing/2014/main" id="{D4626CD2-12A2-7504-9239-A977BF5E11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27" name="Group 26">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Subtitle 2"/>
          <p:cNvSpPr>
            <a:spLocks noGrp="1"/>
          </p:cNvSpPr>
          <p:nvPr>
            <p:ph type="subTitle" idx="1"/>
          </p:nvPr>
        </p:nvSpPr>
        <p:spPr>
          <a:xfrm>
            <a:off x="1595887" y="9022303"/>
            <a:ext cx="9000227" cy="1727648"/>
          </a:xfrm>
        </p:spPr>
        <p:txBody>
          <a:bodyPr vert="horz" lIns="91440" tIns="45720" rIns="91440" bIns="45720" rtlCol="0" anchor="t">
            <a:normAutofit/>
          </a:bodyPr>
          <a:lstStyle/>
          <a:p>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5BAAE38-B867-E82A-4D1B-2E92906A8BD1}"/>
              </a:ext>
            </a:extLst>
          </p:cNvPr>
          <p:cNvSpPr>
            <a:spLocks noGrp="1"/>
          </p:cNvSpPr>
          <p:nvPr>
            <p:ph type="title"/>
          </p:nvPr>
        </p:nvSpPr>
        <p:spPr>
          <a:xfrm>
            <a:off x="1383564" y="348865"/>
            <a:ext cx="9718111" cy="1576446"/>
          </a:xfrm>
        </p:spPr>
        <p:txBody>
          <a:bodyPr anchor="ctr">
            <a:normAutofit/>
          </a:bodyPr>
          <a:lstStyle/>
          <a:p>
            <a:r>
              <a:rPr lang="en-GB" sz="4000" b="1">
                <a:solidFill>
                  <a:srgbClr val="FFFFFF"/>
                </a:solidFill>
              </a:rPr>
              <a:t>What is a vocational subject and who is this for?</a:t>
            </a:r>
          </a:p>
        </p:txBody>
      </p:sp>
      <p:graphicFrame>
        <p:nvGraphicFramePr>
          <p:cNvPr id="5" name="Content Placeholder 2">
            <a:extLst>
              <a:ext uri="{FF2B5EF4-FFF2-40B4-BE49-F238E27FC236}">
                <a16:creationId xmlns:a16="http://schemas.microsoft.com/office/drawing/2014/main" id="{DE6F1653-1367-568D-B73E-669D9FD37AD8}"/>
              </a:ext>
            </a:extLst>
          </p:cNvPr>
          <p:cNvGraphicFramePr>
            <a:graphicFrameLocks noGrp="1"/>
          </p:cNvGraphicFramePr>
          <p:nvPr>
            <p:ph idx="1"/>
            <p:extLst>
              <p:ext uri="{D42A27DB-BD31-4B8C-83A1-F6EECF244321}">
                <p14:modId xmlns:p14="http://schemas.microsoft.com/office/powerpoint/2010/main" val="792549460"/>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81119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B064D-5428-18C2-27AB-02B534897FEB}"/>
              </a:ext>
            </a:extLst>
          </p:cNvPr>
          <p:cNvSpPr>
            <a:spLocks noGrp="1"/>
          </p:cNvSpPr>
          <p:nvPr>
            <p:ph type="title"/>
          </p:nvPr>
        </p:nvSpPr>
        <p:spPr/>
        <p:txBody>
          <a:bodyPr/>
          <a:lstStyle/>
          <a:p>
            <a:r>
              <a:rPr lang="en-GB" b="1"/>
              <a:t>Qualification Objective</a:t>
            </a:r>
          </a:p>
        </p:txBody>
      </p:sp>
      <p:graphicFrame>
        <p:nvGraphicFramePr>
          <p:cNvPr id="5" name="Content Placeholder 2">
            <a:extLst>
              <a:ext uri="{FF2B5EF4-FFF2-40B4-BE49-F238E27FC236}">
                <a16:creationId xmlns:a16="http://schemas.microsoft.com/office/drawing/2014/main" id="{7D77D2F2-28B5-B901-8DEB-09E5C3357031}"/>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344911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D144DD-B014-F40B-2CB5-040F6ED67D3D}"/>
              </a:ext>
            </a:extLst>
          </p:cNvPr>
          <p:cNvSpPr>
            <a:spLocks noGrp="1"/>
          </p:cNvSpPr>
          <p:nvPr>
            <p:ph type="title"/>
          </p:nvPr>
        </p:nvSpPr>
        <p:spPr>
          <a:xfrm>
            <a:off x="956826" y="1112969"/>
            <a:ext cx="3937298" cy="4166010"/>
          </a:xfrm>
        </p:spPr>
        <p:txBody>
          <a:bodyPr>
            <a:normAutofit/>
          </a:bodyPr>
          <a:lstStyle/>
          <a:p>
            <a:r>
              <a:rPr lang="en-GB" b="1">
                <a:solidFill>
                  <a:srgbClr val="FFFFFF"/>
                </a:solidFill>
              </a:rPr>
              <a:t>What will the students study?</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9D10CE1-78B0-54ED-FF7B-9E77C4494301}"/>
              </a:ext>
            </a:extLst>
          </p:cNvPr>
          <p:cNvSpPr>
            <a:spLocks noGrp="1"/>
          </p:cNvSpPr>
          <p:nvPr>
            <p:ph idx="1"/>
          </p:nvPr>
        </p:nvSpPr>
        <p:spPr>
          <a:xfrm>
            <a:off x="6096000" y="1369289"/>
            <a:ext cx="5257799" cy="4889350"/>
          </a:xfrm>
        </p:spPr>
        <p:txBody>
          <a:bodyPr vert="horz" lIns="91440" tIns="45720" rIns="91440" bIns="45720" rtlCol="0" anchor="t">
            <a:normAutofit/>
          </a:bodyPr>
          <a:lstStyle/>
          <a:p>
            <a:pPr marL="0" indent="0">
              <a:buNone/>
            </a:pPr>
            <a:r>
              <a:rPr lang="en-GB" sz="2400"/>
              <a:t>This is a unitised qualification through which there are two routes. Learners must follow one route and study two units.</a:t>
            </a:r>
            <a:endParaRPr lang="en-US" sz="2400"/>
          </a:p>
          <a:p>
            <a:pPr marL="0" indent="0">
              <a:buNone/>
            </a:pPr>
            <a:r>
              <a:rPr lang="en-GB" sz="2400"/>
              <a:t>The two units which will be studied are;</a:t>
            </a:r>
          </a:p>
          <a:p>
            <a:pPr>
              <a:buFont typeface="Calibri" panose="020B0604020202020204" pitchFamily="34" charset="0"/>
              <a:buChar char="-"/>
            </a:pPr>
            <a:r>
              <a:rPr lang="en-GB" sz="2400"/>
              <a:t>Unit 1: Introduction to the Built Environment</a:t>
            </a:r>
          </a:p>
          <a:p>
            <a:pPr>
              <a:buFont typeface="Calibri" panose="020B0604020202020204" pitchFamily="34" charset="0"/>
              <a:buChar char="-"/>
            </a:pPr>
            <a:r>
              <a:rPr lang="en-GB" sz="2400"/>
              <a:t>Unit 3: Constructing the Built Environment</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766553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975D8D-30CE-A929-18FB-89846A91969F}"/>
              </a:ext>
            </a:extLst>
          </p:cNvPr>
          <p:cNvSpPr>
            <a:spLocks noGrp="1"/>
          </p:cNvSpPr>
          <p:nvPr>
            <p:ph type="title"/>
          </p:nvPr>
        </p:nvSpPr>
        <p:spPr/>
        <p:txBody>
          <a:bodyPr/>
          <a:lstStyle/>
          <a:p>
            <a:r>
              <a:rPr lang="en-GB" b="1"/>
              <a:t>A glance at the subject content</a:t>
            </a:r>
          </a:p>
        </p:txBody>
      </p:sp>
      <p:graphicFrame>
        <p:nvGraphicFramePr>
          <p:cNvPr id="5" name="Content Placeholder 2">
            <a:extLst>
              <a:ext uri="{FF2B5EF4-FFF2-40B4-BE49-F238E27FC236}">
                <a16:creationId xmlns:a16="http://schemas.microsoft.com/office/drawing/2014/main" id="{396A0CED-C863-EB9D-1BEA-718D994A3596}"/>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63298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245A9F99-D9B1-4094-A2E2-B90AC1DB7B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B7FAF607-473A-4A43-A23D-BBFF5C4117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7B4294-5F96-CEA6-4938-29A419204D2E}"/>
              </a:ext>
            </a:extLst>
          </p:cNvPr>
          <p:cNvSpPr>
            <a:spLocks noGrp="1"/>
          </p:cNvSpPr>
          <p:nvPr>
            <p:ph type="title"/>
          </p:nvPr>
        </p:nvSpPr>
        <p:spPr>
          <a:xfrm>
            <a:off x="6094105" y="802955"/>
            <a:ext cx="4977976" cy="1454051"/>
          </a:xfrm>
        </p:spPr>
        <p:txBody>
          <a:bodyPr>
            <a:normAutofit/>
          </a:bodyPr>
          <a:lstStyle/>
          <a:p>
            <a:r>
              <a:rPr lang="en-GB" sz="3600" b="1">
                <a:solidFill>
                  <a:schemeClr val="tx2"/>
                </a:solidFill>
              </a:rPr>
              <a:t>Unit 1: Introduction to the built environment</a:t>
            </a:r>
          </a:p>
        </p:txBody>
      </p:sp>
      <p:pic>
        <p:nvPicPr>
          <p:cNvPr id="7" name="Graphic 6" descr="Excavator">
            <a:extLst>
              <a:ext uri="{FF2B5EF4-FFF2-40B4-BE49-F238E27FC236}">
                <a16:creationId xmlns:a16="http://schemas.microsoft.com/office/drawing/2014/main" id="{95A91BD3-762E-3658-4416-42A89930742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6951" y="1793846"/>
            <a:ext cx="3620021" cy="3620021"/>
          </a:xfrm>
          <a:prstGeom prst="rect">
            <a:avLst/>
          </a:prstGeom>
        </p:spPr>
      </p:pic>
      <p:sp>
        <p:nvSpPr>
          <p:cNvPr id="3" name="Content Placeholder 2">
            <a:extLst>
              <a:ext uri="{FF2B5EF4-FFF2-40B4-BE49-F238E27FC236}">
                <a16:creationId xmlns:a16="http://schemas.microsoft.com/office/drawing/2014/main" id="{6516C110-91A2-9AE7-16A1-2E383DC98117}"/>
              </a:ext>
            </a:extLst>
          </p:cNvPr>
          <p:cNvSpPr>
            <a:spLocks noGrp="1"/>
          </p:cNvSpPr>
          <p:nvPr>
            <p:ph idx="1"/>
          </p:nvPr>
        </p:nvSpPr>
        <p:spPr>
          <a:xfrm>
            <a:off x="6090574" y="2421682"/>
            <a:ext cx="4977578" cy="3639289"/>
          </a:xfrm>
        </p:spPr>
        <p:txBody>
          <a:bodyPr vert="horz" lIns="91440" tIns="45720" rIns="91440" bIns="45720" rtlCol="0" anchor="ctr">
            <a:normAutofit lnSpcReduction="10000"/>
          </a:bodyPr>
          <a:lstStyle/>
          <a:p>
            <a:pPr marL="0" indent="0">
              <a:buNone/>
            </a:pPr>
            <a:r>
              <a:rPr lang="en-GB" sz="1500" u="sng">
                <a:solidFill>
                  <a:schemeClr val="tx2"/>
                </a:solidFill>
              </a:rPr>
              <a:t>Vocational context: </a:t>
            </a:r>
            <a:endParaRPr lang="en-US" u="sng">
              <a:solidFill>
                <a:schemeClr val="tx2"/>
              </a:solidFill>
            </a:endParaRPr>
          </a:p>
          <a:p>
            <a:r>
              <a:rPr lang="en-GB" sz="1500">
                <a:solidFill>
                  <a:schemeClr val="tx2"/>
                </a:solidFill>
              </a:rPr>
              <a:t>The construction industry is large and very diverse. This unit provides an appropriate foundation which reflects this size and diversity. Students are required to demonstrate their knowledge and understanding of eight specified areas of content, all of which are critical to the industry.</a:t>
            </a:r>
            <a:endParaRPr lang="en-GB">
              <a:solidFill>
                <a:schemeClr val="tx2"/>
              </a:solidFill>
            </a:endParaRPr>
          </a:p>
          <a:p>
            <a:pPr marL="0" indent="0">
              <a:buNone/>
            </a:pPr>
            <a:endParaRPr lang="en-GB" sz="1500">
              <a:solidFill>
                <a:schemeClr val="tx2"/>
              </a:solidFill>
            </a:endParaRPr>
          </a:p>
          <a:p>
            <a:pPr marL="0" indent="0">
              <a:buNone/>
            </a:pPr>
            <a:r>
              <a:rPr lang="en-GB" sz="1500" u="sng">
                <a:solidFill>
                  <a:schemeClr val="tx2"/>
                </a:solidFill>
              </a:rPr>
              <a:t>Overview of unit: </a:t>
            </a:r>
            <a:endParaRPr lang="en-GB" u="sng">
              <a:solidFill>
                <a:schemeClr val="tx2"/>
              </a:solidFill>
            </a:endParaRPr>
          </a:p>
          <a:p>
            <a:r>
              <a:rPr lang="en-GB" sz="1500">
                <a:solidFill>
                  <a:schemeClr val="tx2"/>
                </a:solidFill>
              </a:rPr>
              <a:t>This unit introduces learners to the construction sector and the type of professional and trade roles and activity that is undertaken. Students will explore the different types of buildings and structures that the built environment forms. Sustainability and the impact of the built environment on the local community is explored along with reduction measures that can be employed.</a:t>
            </a:r>
            <a:endParaRPr lang="en-GB">
              <a:solidFill>
                <a:schemeClr val="tx2"/>
              </a:solidFill>
            </a:endParaRPr>
          </a:p>
        </p:txBody>
      </p:sp>
      <p:grpSp>
        <p:nvGrpSpPr>
          <p:cNvPr id="24" name="Group 23">
            <a:extLst>
              <a:ext uri="{FF2B5EF4-FFF2-40B4-BE49-F238E27FC236}">
                <a16:creationId xmlns:a16="http://schemas.microsoft.com/office/drawing/2014/main" id="{C5F6476F-D303-44D3-B30F-1BA348F0F64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2635" y="52996"/>
            <a:ext cx="5928607" cy="6805005"/>
            <a:chOff x="6095999" y="52996"/>
            <a:chExt cx="6093363" cy="6805005"/>
          </a:xfrm>
          <a:solidFill>
            <a:schemeClr val="accent5">
              <a:alpha val="10000"/>
            </a:schemeClr>
          </a:solidFill>
        </p:grpSpPr>
        <p:sp>
          <p:nvSpPr>
            <p:cNvPr id="15" name="Freeform: Shape 14">
              <a:extLst>
                <a:ext uri="{FF2B5EF4-FFF2-40B4-BE49-F238E27FC236}">
                  <a16:creationId xmlns:a16="http://schemas.microsoft.com/office/drawing/2014/main" id="{C972EB4B-0539-4430-9340-8117B9D7C3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1"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15">
              <a:extLst>
                <a:ext uri="{FF2B5EF4-FFF2-40B4-BE49-F238E27FC236}">
                  <a16:creationId xmlns:a16="http://schemas.microsoft.com/office/drawing/2014/main" id="{ACA5348F-9FF6-485F-898D-1BED7EC727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5999"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33B89F41-1D91-447A-88C5-8A917809FE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96000"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37862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E304668-6AB5-EE51-D31D-CAEB1B409118}"/>
              </a:ext>
            </a:extLst>
          </p:cNvPr>
          <p:cNvSpPr>
            <a:spLocks noGrp="1"/>
          </p:cNvSpPr>
          <p:nvPr>
            <p:ph type="title"/>
          </p:nvPr>
        </p:nvSpPr>
        <p:spPr>
          <a:xfrm>
            <a:off x="350266" y="-1154"/>
            <a:ext cx="5729392" cy="1454051"/>
          </a:xfrm>
        </p:spPr>
        <p:txBody>
          <a:bodyPr>
            <a:normAutofit/>
          </a:bodyPr>
          <a:lstStyle/>
          <a:p>
            <a:r>
              <a:rPr lang="en-GB" sz="3600" b="1">
                <a:solidFill>
                  <a:schemeClr val="tx2"/>
                </a:solidFill>
              </a:rPr>
              <a:t>Unit 3: Constructing the Built Environment</a:t>
            </a:r>
          </a:p>
        </p:txBody>
      </p:sp>
      <p:sp>
        <p:nvSpPr>
          <p:cNvPr id="3" name="Content Placeholder 2">
            <a:extLst>
              <a:ext uri="{FF2B5EF4-FFF2-40B4-BE49-F238E27FC236}">
                <a16:creationId xmlns:a16="http://schemas.microsoft.com/office/drawing/2014/main" id="{5A4D376B-6111-A823-289C-A3720D473CA9}"/>
              </a:ext>
            </a:extLst>
          </p:cNvPr>
          <p:cNvSpPr>
            <a:spLocks noGrp="1"/>
          </p:cNvSpPr>
          <p:nvPr>
            <p:ph idx="1"/>
          </p:nvPr>
        </p:nvSpPr>
        <p:spPr>
          <a:xfrm>
            <a:off x="804672" y="2421682"/>
            <a:ext cx="4977578" cy="3639289"/>
          </a:xfrm>
        </p:spPr>
        <p:txBody>
          <a:bodyPr vert="horz" lIns="91440" tIns="45720" rIns="91440" bIns="45720" rtlCol="0" anchor="ctr">
            <a:noAutofit/>
          </a:bodyPr>
          <a:lstStyle/>
          <a:p>
            <a:pPr marL="0" indent="0">
              <a:buNone/>
            </a:pPr>
            <a:r>
              <a:rPr lang="en-GB" sz="900" b="1" u="sng" dirty="0">
                <a:solidFill>
                  <a:schemeClr val="tx2"/>
                </a:solidFill>
              </a:rPr>
              <a:t>Vo</a:t>
            </a:r>
            <a:r>
              <a:rPr lang="en-GB" sz="1000" b="1" u="sng" dirty="0">
                <a:solidFill>
                  <a:schemeClr val="tx2"/>
                </a:solidFill>
              </a:rPr>
              <a:t>cational Context</a:t>
            </a:r>
          </a:p>
          <a:p>
            <a:pPr>
              <a:buFont typeface="Calibri" panose="020B0604020202020204" pitchFamily="34" charset="0"/>
              <a:buChar char="-"/>
            </a:pPr>
            <a:r>
              <a:rPr lang="en-GB" sz="1000" dirty="0">
                <a:solidFill>
                  <a:schemeClr val="tx2"/>
                </a:solidFill>
              </a:rPr>
              <a:t>The realisation of construction projects requires the services of many construction specialists. A significant number of these specialists will be engaged in what are often referred to as 'trades'.</a:t>
            </a:r>
          </a:p>
          <a:p>
            <a:pPr>
              <a:buFont typeface="Calibri" panose="020B0604020202020204" pitchFamily="34" charset="0"/>
              <a:buChar char="-"/>
            </a:pPr>
            <a:r>
              <a:rPr lang="en-GB" sz="1000" dirty="0">
                <a:solidFill>
                  <a:schemeClr val="tx2"/>
                </a:solidFill>
              </a:rPr>
              <a:t>This unit requires students to complete a construction project which focuses on the preparation and completion of three realistic trade-based tasks.</a:t>
            </a:r>
          </a:p>
          <a:p>
            <a:pPr marL="0" indent="0">
              <a:buNone/>
            </a:pPr>
            <a:r>
              <a:rPr lang="en-GB" sz="1050" b="1" u="sng" dirty="0">
                <a:solidFill>
                  <a:schemeClr val="tx2"/>
                </a:solidFill>
              </a:rPr>
              <a:t>Overview of Unit</a:t>
            </a:r>
          </a:p>
          <a:p>
            <a:pPr marL="0" indent="0">
              <a:buNone/>
            </a:pPr>
            <a:r>
              <a:rPr lang="en-GB" sz="1000" dirty="0">
                <a:solidFill>
                  <a:schemeClr val="tx2"/>
                </a:solidFill>
              </a:rPr>
              <a:t>In this unit, students are required to develop knowledge, skills and understanding in three of four  areas;</a:t>
            </a:r>
          </a:p>
          <a:p>
            <a:pPr marL="171450" indent="-171450">
              <a:buFont typeface="Calibri" panose="020B0604020202020204" pitchFamily="34" charset="0"/>
              <a:buChar char="-"/>
            </a:pPr>
            <a:r>
              <a:rPr lang="en-GB" sz="1000" dirty="0">
                <a:solidFill>
                  <a:schemeClr val="tx2"/>
                </a:solidFill>
              </a:rPr>
              <a:t>Plumbing, electrical, carpentry tiling</a:t>
            </a:r>
          </a:p>
          <a:p>
            <a:pPr marL="0" indent="0">
              <a:buNone/>
            </a:pPr>
            <a:endParaRPr lang="en-GB" sz="1000">
              <a:solidFill>
                <a:schemeClr val="tx2"/>
              </a:solidFill>
            </a:endParaRPr>
          </a:p>
          <a:p>
            <a:pPr>
              <a:buFont typeface="Calibri" panose="020B0604020202020204" pitchFamily="34" charset="0"/>
              <a:buChar char="-"/>
            </a:pPr>
            <a:r>
              <a:rPr lang="en-GB" sz="1000" dirty="0">
                <a:solidFill>
                  <a:schemeClr val="tx2"/>
                </a:solidFill>
              </a:rPr>
              <a:t>Students will need to make use of their knowledge and understanding gained from Unit 1 throughout this unit, including:</a:t>
            </a:r>
          </a:p>
          <a:p>
            <a:pPr>
              <a:buFont typeface="Calibri" panose="020B0604020202020204" pitchFamily="34" charset="0"/>
              <a:buChar char="-"/>
            </a:pPr>
            <a:r>
              <a:rPr lang="en-GB" sz="1000" dirty="0">
                <a:solidFill>
                  <a:schemeClr val="tx2"/>
                </a:solidFill>
              </a:rPr>
              <a:t>1.1.4 Professional and managerial roles &amp; responsibilities associated with the built environment sector</a:t>
            </a:r>
          </a:p>
          <a:p>
            <a:pPr>
              <a:buFont typeface="Calibri" panose="020B0604020202020204" pitchFamily="34" charset="0"/>
              <a:buChar char="-"/>
            </a:pPr>
            <a:r>
              <a:rPr lang="en-GB" sz="1000" dirty="0">
                <a:solidFill>
                  <a:schemeClr val="tx2"/>
                </a:solidFill>
              </a:rPr>
              <a:t>1.2.3 Building life cycle: construction</a:t>
            </a:r>
          </a:p>
          <a:p>
            <a:pPr>
              <a:buFont typeface="Calibri" panose="020B0604020202020204" pitchFamily="34" charset="0"/>
              <a:buChar char="-"/>
            </a:pPr>
            <a:r>
              <a:rPr lang="en-GB" sz="1000" dirty="0">
                <a:solidFill>
                  <a:schemeClr val="tx2"/>
                </a:solidFill>
              </a:rPr>
              <a:t>1.2.6 Disposal, reuse or recycling</a:t>
            </a:r>
          </a:p>
          <a:p>
            <a:pPr>
              <a:buFont typeface="Calibri" panose="020B0604020202020204" pitchFamily="34" charset="0"/>
              <a:buChar char="-"/>
            </a:pPr>
            <a:r>
              <a:rPr lang="en-GB" sz="1000" dirty="0">
                <a:solidFill>
                  <a:schemeClr val="tx2"/>
                </a:solidFill>
              </a:rPr>
              <a:t>1.6.4 Waste disposal, re-use and recycling</a:t>
            </a:r>
          </a:p>
          <a:p>
            <a:pPr>
              <a:buFont typeface="Calibri" panose="020B0604020202020204" pitchFamily="34" charset="0"/>
              <a:buChar char="-"/>
            </a:pPr>
            <a:r>
              <a:rPr lang="en-GB" sz="1000" dirty="0">
                <a:solidFill>
                  <a:schemeClr val="tx2"/>
                </a:solidFill>
              </a:rPr>
              <a:t>1.7 Trades, employment and careers</a:t>
            </a:r>
          </a:p>
          <a:p>
            <a:pPr>
              <a:buFont typeface="Calibri" panose="020B0604020202020204" pitchFamily="34" charset="0"/>
              <a:buChar char="-"/>
            </a:pPr>
            <a:r>
              <a:rPr lang="en-GB" sz="1000" dirty="0">
                <a:solidFill>
                  <a:schemeClr val="tx2"/>
                </a:solidFill>
              </a:rPr>
              <a:t>1.8.1 Risks for employees, employers and the public during construction and the built environment projects</a:t>
            </a:r>
          </a:p>
          <a:p>
            <a:pPr>
              <a:buFont typeface="Calibri" panose="020B0604020202020204" pitchFamily="34" charset="0"/>
              <a:buChar char="-"/>
            </a:pPr>
            <a:r>
              <a:rPr lang="en-GB" sz="1000" dirty="0">
                <a:solidFill>
                  <a:schemeClr val="tx2"/>
                </a:solidFill>
              </a:rPr>
              <a:t>1.8.2 Following procedures and carrying out risk assessments</a:t>
            </a:r>
          </a:p>
          <a:p>
            <a:pPr>
              <a:buFont typeface="Calibri" panose="020B0604020202020204" pitchFamily="34" charset="0"/>
              <a:buChar char="-"/>
            </a:pPr>
            <a:r>
              <a:rPr lang="en-GB" sz="1000" dirty="0">
                <a:solidFill>
                  <a:schemeClr val="tx2"/>
                </a:solidFill>
              </a:rPr>
              <a:t>1.8.4 Using personal protective equipment (PPE)</a:t>
            </a:r>
          </a:p>
        </p:txBody>
      </p:sp>
      <p:grpSp>
        <p:nvGrpSpPr>
          <p:cNvPr id="21" name="Group 20">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22"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4" name="Graphic 23" descr="Construction Worker">
            <a:extLst>
              <a:ext uri="{FF2B5EF4-FFF2-40B4-BE49-F238E27FC236}">
                <a16:creationId xmlns:a16="http://schemas.microsoft.com/office/drawing/2014/main" id="{975217F0-2DE4-400E-ACC0-165AD87F5F4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257104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370FDFA-60B2-6557-576C-22C7C9570758}"/>
              </a:ext>
            </a:extLst>
          </p:cNvPr>
          <p:cNvSpPr>
            <a:spLocks noGrp="1"/>
          </p:cNvSpPr>
          <p:nvPr>
            <p:ph type="title"/>
          </p:nvPr>
        </p:nvSpPr>
        <p:spPr>
          <a:xfrm>
            <a:off x="1137034" y="609600"/>
            <a:ext cx="4784796" cy="1330840"/>
          </a:xfrm>
        </p:spPr>
        <p:txBody>
          <a:bodyPr>
            <a:normAutofit fontScale="90000"/>
          </a:bodyPr>
          <a:lstStyle/>
          <a:p>
            <a:r>
              <a:rPr lang="en-GB" b="1"/>
              <a:t>Unit 1: Introduction to the built environment</a:t>
            </a:r>
          </a:p>
        </p:txBody>
      </p:sp>
      <p:sp>
        <p:nvSpPr>
          <p:cNvPr id="3" name="Content Placeholder 2">
            <a:extLst>
              <a:ext uri="{FF2B5EF4-FFF2-40B4-BE49-F238E27FC236}">
                <a16:creationId xmlns:a16="http://schemas.microsoft.com/office/drawing/2014/main" id="{BC4498D3-D16C-6572-B374-01CA6B0E3E27}"/>
              </a:ext>
            </a:extLst>
          </p:cNvPr>
          <p:cNvSpPr>
            <a:spLocks noGrp="1"/>
          </p:cNvSpPr>
          <p:nvPr>
            <p:ph idx="1"/>
          </p:nvPr>
        </p:nvSpPr>
        <p:spPr>
          <a:xfrm>
            <a:off x="1137034" y="2194102"/>
            <a:ext cx="4438036" cy="3908585"/>
          </a:xfrm>
        </p:spPr>
        <p:txBody>
          <a:bodyPr vert="horz" lIns="91440" tIns="45720" rIns="91440" bIns="45720" rtlCol="0" anchor="t">
            <a:normAutofit/>
          </a:bodyPr>
          <a:lstStyle/>
          <a:p>
            <a:pPr marL="0" indent="0">
              <a:buNone/>
            </a:pPr>
            <a:r>
              <a:rPr lang="en-GB" sz="2000"/>
              <a:t>Areas of content:</a:t>
            </a:r>
            <a:endParaRPr lang="en-US"/>
          </a:p>
          <a:p>
            <a:r>
              <a:rPr lang="en-GB" sz="2000"/>
              <a:t>1.1 The Sector </a:t>
            </a:r>
          </a:p>
          <a:p>
            <a:r>
              <a:rPr lang="en-GB" sz="2000"/>
              <a:t>1.2 The built environment life cycle</a:t>
            </a:r>
          </a:p>
          <a:p>
            <a:r>
              <a:rPr lang="en-GB" sz="2000"/>
              <a:t>1.3 Types of building and structure</a:t>
            </a:r>
          </a:p>
          <a:p>
            <a:r>
              <a:rPr lang="en-GB" sz="2000"/>
              <a:t>1.4  Technologies and materials</a:t>
            </a:r>
          </a:p>
          <a:p>
            <a:r>
              <a:rPr lang="en-GB" sz="2000"/>
              <a:t>1.5 Building structures and forms</a:t>
            </a:r>
          </a:p>
          <a:p>
            <a:r>
              <a:rPr lang="en-GB" sz="2000"/>
              <a:t>1.6 Sustainable construction methods</a:t>
            </a:r>
          </a:p>
          <a:p>
            <a:r>
              <a:rPr lang="en-GB" sz="2000"/>
              <a:t>1.7 Trades, employment and careers</a:t>
            </a:r>
          </a:p>
          <a:p>
            <a:r>
              <a:rPr lang="en-GB" sz="2000"/>
              <a:t>1.8 Health and Safety</a:t>
            </a:r>
          </a:p>
        </p:txBody>
      </p:sp>
      <p:pic>
        <p:nvPicPr>
          <p:cNvPr id="4" name="Picture 3" descr="A screenshot of a computer&#10;&#10;Description automatically generated">
            <a:extLst>
              <a:ext uri="{FF2B5EF4-FFF2-40B4-BE49-F238E27FC236}">
                <a16:creationId xmlns:a16="http://schemas.microsoft.com/office/drawing/2014/main" id="{B6A71C56-694A-956A-E88E-4F4B5A9CE024}"/>
              </a:ext>
            </a:extLst>
          </p:cNvPr>
          <p:cNvPicPr>
            <a:picLocks noChangeAspect="1"/>
          </p:cNvPicPr>
          <p:nvPr/>
        </p:nvPicPr>
        <p:blipFill>
          <a:blip r:embed="rId2"/>
          <a:stretch>
            <a:fillRect/>
          </a:stretch>
        </p:blipFill>
        <p:spPr>
          <a:xfrm>
            <a:off x="6962035" y="717012"/>
            <a:ext cx="4574800" cy="5446191"/>
          </a:xfrm>
          <a:prstGeom prst="rect">
            <a:avLst/>
          </a:prstGeom>
        </p:spPr>
      </p:pic>
    </p:spTree>
    <p:extLst>
      <p:ext uri="{BB962C8B-B14F-4D97-AF65-F5344CB8AC3E}">
        <p14:creationId xmlns:p14="http://schemas.microsoft.com/office/powerpoint/2010/main" val="3079782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D9144-8AC5-958A-FFD2-8142D9F3B7DD}"/>
              </a:ext>
            </a:extLst>
          </p:cNvPr>
          <p:cNvSpPr>
            <a:spLocks noGrp="1"/>
          </p:cNvSpPr>
          <p:nvPr>
            <p:ph type="title"/>
          </p:nvPr>
        </p:nvSpPr>
        <p:spPr>
          <a:xfrm>
            <a:off x="7753475" y="-454526"/>
            <a:ext cx="3269384" cy="1616203"/>
          </a:xfrm>
        </p:spPr>
        <p:txBody>
          <a:bodyPr anchor="b">
            <a:normAutofit/>
          </a:bodyPr>
          <a:lstStyle/>
          <a:p>
            <a:r>
              <a:rPr lang="en-GB" sz="3200" b="1"/>
              <a:t>1.1 The Sector</a:t>
            </a:r>
          </a:p>
        </p:txBody>
      </p:sp>
      <p:pic>
        <p:nvPicPr>
          <p:cNvPr id="3" name="Content Placeholder 2" descr="A white and red text on a white background&#10;&#10;Description automatically generated">
            <a:extLst>
              <a:ext uri="{FF2B5EF4-FFF2-40B4-BE49-F238E27FC236}">
                <a16:creationId xmlns:a16="http://schemas.microsoft.com/office/drawing/2014/main" id="{4E9D1CEA-B69D-1F67-E5DA-C0D62AA3A928}"/>
              </a:ext>
            </a:extLst>
          </p:cNvPr>
          <p:cNvPicPr>
            <a:picLocks noChangeAspect="1"/>
          </p:cNvPicPr>
          <p:nvPr/>
        </p:nvPicPr>
        <p:blipFill>
          <a:blip r:embed="rId2"/>
          <a:stretch>
            <a:fillRect/>
          </a:stretch>
        </p:blipFill>
        <p:spPr>
          <a:xfrm>
            <a:off x="874088" y="351636"/>
            <a:ext cx="3343333" cy="5017324"/>
          </a:xfrm>
          <a:prstGeom prst="rect">
            <a:avLst/>
          </a:prstGeom>
        </p:spPr>
      </p:pic>
      <p:pic>
        <p:nvPicPr>
          <p:cNvPr id="6" name="Picture 5" descr="A white sheet of paper with red text&#10;&#10;Description automatically generated">
            <a:extLst>
              <a:ext uri="{FF2B5EF4-FFF2-40B4-BE49-F238E27FC236}">
                <a16:creationId xmlns:a16="http://schemas.microsoft.com/office/drawing/2014/main" id="{19FB3C67-E845-07B3-36F3-21C4AA520754}"/>
              </a:ext>
            </a:extLst>
          </p:cNvPr>
          <p:cNvPicPr>
            <a:picLocks noChangeAspect="1"/>
          </p:cNvPicPr>
          <p:nvPr/>
        </p:nvPicPr>
        <p:blipFill>
          <a:blip r:embed="rId3"/>
          <a:stretch>
            <a:fillRect/>
          </a:stretch>
        </p:blipFill>
        <p:spPr>
          <a:xfrm>
            <a:off x="4403929" y="389534"/>
            <a:ext cx="3343333" cy="4983857"/>
          </a:xfrm>
          <a:prstGeom prst="rect">
            <a:avLst/>
          </a:prstGeom>
        </p:spPr>
      </p:pic>
      <p:sp>
        <p:nvSpPr>
          <p:cNvPr id="18" name="Content Placeholder 17">
            <a:extLst>
              <a:ext uri="{FF2B5EF4-FFF2-40B4-BE49-F238E27FC236}">
                <a16:creationId xmlns:a16="http://schemas.microsoft.com/office/drawing/2014/main" id="{773A1B92-9778-B300-82C9-68125B9BA74A}"/>
              </a:ext>
            </a:extLst>
          </p:cNvPr>
          <p:cNvSpPr>
            <a:spLocks noGrp="1"/>
          </p:cNvSpPr>
          <p:nvPr>
            <p:ph idx="1"/>
          </p:nvPr>
        </p:nvSpPr>
        <p:spPr>
          <a:xfrm>
            <a:off x="7753473" y="1369310"/>
            <a:ext cx="4436180" cy="3447832"/>
          </a:xfrm>
        </p:spPr>
        <p:txBody>
          <a:bodyPr anchor="t">
            <a:normAutofit lnSpcReduction="10000"/>
          </a:bodyPr>
          <a:lstStyle/>
          <a:p>
            <a:pPr marL="0" indent="0">
              <a:buNone/>
            </a:pPr>
            <a:r>
              <a:rPr lang="en-US" sz="2000" dirty="0"/>
              <a:t>In this topic, students will gain knowledge and understanding of the following areas in construction and the built environment sector:</a:t>
            </a:r>
          </a:p>
          <a:p>
            <a:pPr marL="342900" indent="-342900">
              <a:buFont typeface="Calibri" panose="020B0604020202020204" pitchFamily="34" charset="0"/>
              <a:buChar char="-"/>
            </a:pPr>
            <a:r>
              <a:rPr lang="en-US" sz="2000" dirty="0"/>
              <a:t>Buildings and structures</a:t>
            </a:r>
          </a:p>
          <a:p>
            <a:pPr marL="342900" indent="-342900">
              <a:buFont typeface="Calibri" panose="020B0604020202020204" pitchFamily="34" charset="0"/>
              <a:buChar char="-"/>
            </a:pPr>
            <a:r>
              <a:rPr lang="en-US" sz="2000" dirty="0"/>
              <a:t>Infrastructure and civil engineering products</a:t>
            </a:r>
          </a:p>
          <a:p>
            <a:pPr marL="342900" indent="-342900">
              <a:buFont typeface="Calibri" panose="020B0604020202020204" pitchFamily="34" charset="0"/>
              <a:buChar char="-"/>
            </a:pPr>
            <a:r>
              <a:rPr lang="en-US" sz="2000" dirty="0"/>
              <a:t>Building services engineering</a:t>
            </a:r>
          </a:p>
          <a:p>
            <a:pPr marL="342900" indent="-342900">
              <a:buFont typeface="Calibri" panose="020B0604020202020204" pitchFamily="34" charset="0"/>
              <a:buChar char="-"/>
            </a:pPr>
            <a:r>
              <a:rPr lang="en-US" sz="2000" dirty="0"/>
              <a:t>Professional and managerial roles and responsibilities associated with the built environment sector</a:t>
            </a:r>
          </a:p>
        </p:txBody>
      </p:sp>
      <p:grpSp>
        <p:nvGrpSpPr>
          <p:cNvPr id="21" name="Group 20">
            <a:extLst>
              <a:ext uri="{FF2B5EF4-FFF2-40B4-BE49-F238E27FC236}">
                <a16:creationId xmlns:a16="http://schemas.microsoft.com/office/drawing/2014/main" id="{12B241C5-7E45-AD52-638D-31E8FD2BC1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6737460"/>
            <a:ext cx="12192000" cy="123364"/>
            <a:chOff x="1" y="6737460"/>
            <a:chExt cx="12192000" cy="123364"/>
          </a:xfrm>
        </p:grpSpPr>
        <p:sp>
          <p:nvSpPr>
            <p:cNvPr id="22" name="Rectangle 21">
              <a:extLst>
                <a:ext uri="{FF2B5EF4-FFF2-40B4-BE49-F238E27FC236}">
                  <a16:creationId xmlns:a16="http://schemas.microsoft.com/office/drawing/2014/main" id="{49503B28-6749-2F02-0050-2CC7D03CF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AC3DEE37-9CE7-622C-B750-66998EDC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84487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550F5B9-399F-4FAD-AE6C-ED65F9A43A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5" name="Rectangle 14">
            <a:extLst>
              <a:ext uri="{FF2B5EF4-FFF2-40B4-BE49-F238E27FC236}">
                <a16:creationId xmlns:a16="http://schemas.microsoft.com/office/drawing/2014/main" id="{C062E60F-5CD4-4268-8359-807663468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288350"/>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BA7C165-2DA6-1FAD-E9BF-94BC5E1407E6}"/>
              </a:ext>
            </a:extLst>
          </p:cNvPr>
          <p:cNvSpPr>
            <a:spLocks noGrp="1"/>
          </p:cNvSpPr>
          <p:nvPr>
            <p:ph type="title"/>
          </p:nvPr>
        </p:nvSpPr>
        <p:spPr>
          <a:xfrm>
            <a:off x="841248" y="510047"/>
            <a:ext cx="3300984" cy="1645920"/>
          </a:xfrm>
        </p:spPr>
        <p:txBody>
          <a:bodyPr>
            <a:normAutofit/>
          </a:bodyPr>
          <a:lstStyle/>
          <a:p>
            <a:r>
              <a:rPr lang="en-GB" sz="2800" b="1"/>
              <a:t>1.2 The Built Environment life cycle</a:t>
            </a:r>
          </a:p>
        </p:txBody>
      </p:sp>
      <p:sp>
        <p:nvSpPr>
          <p:cNvPr id="17" name="Rectangle 16">
            <a:extLst>
              <a:ext uri="{FF2B5EF4-FFF2-40B4-BE49-F238E27FC236}">
                <a16:creationId xmlns:a16="http://schemas.microsoft.com/office/drawing/2014/main" id="{BB341EC3-1810-4D33-BA3F-E2D0AA0EC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980964"/>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Rectangle 18">
            <a:extLst>
              <a:ext uri="{FF2B5EF4-FFF2-40B4-BE49-F238E27FC236}">
                <a16:creationId xmlns:a16="http://schemas.microsoft.com/office/drawing/2014/main" id="{10127CDE-2B99-47A8-BB3C-7D17519105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610864" y="1323863"/>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Content Placeholder 9">
            <a:extLst>
              <a:ext uri="{FF2B5EF4-FFF2-40B4-BE49-F238E27FC236}">
                <a16:creationId xmlns:a16="http://schemas.microsoft.com/office/drawing/2014/main" id="{46D557DE-7C0F-0AA7-5FF2-004F425990FA}"/>
              </a:ext>
            </a:extLst>
          </p:cNvPr>
          <p:cNvSpPr>
            <a:spLocks noGrp="1"/>
          </p:cNvSpPr>
          <p:nvPr>
            <p:ph idx="1"/>
          </p:nvPr>
        </p:nvSpPr>
        <p:spPr>
          <a:xfrm>
            <a:off x="4581144" y="290683"/>
            <a:ext cx="6868583" cy="2164503"/>
          </a:xfrm>
        </p:spPr>
        <p:txBody>
          <a:bodyPr anchor="ctr">
            <a:normAutofit fontScale="85000" lnSpcReduction="20000"/>
          </a:bodyPr>
          <a:lstStyle/>
          <a:p>
            <a:pPr marL="0" indent="0">
              <a:buNone/>
            </a:pPr>
            <a:r>
              <a:rPr lang="en-US" sz="1800"/>
              <a:t>In this section students will gain knowledge and understanding of the built environment life cycle, specifically: </a:t>
            </a:r>
            <a:endParaRPr lang="en-US"/>
          </a:p>
          <a:p>
            <a:pPr>
              <a:buFont typeface="Calibri" panose="020B0604020202020204" pitchFamily="34" charset="0"/>
              <a:buChar char="-"/>
            </a:pPr>
            <a:r>
              <a:rPr lang="en-US" sz="1800"/>
              <a:t>raw material extraction</a:t>
            </a:r>
            <a:endParaRPr lang="en-US"/>
          </a:p>
          <a:p>
            <a:pPr>
              <a:buFont typeface="Calibri" panose="020B0604020202020204" pitchFamily="34" charset="0"/>
              <a:buChar char="-"/>
            </a:pPr>
            <a:r>
              <a:rPr lang="en-US" sz="1800"/>
              <a:t>Manufacturing</a:t>
            </a:r>
          </a:p>
          <a:p>
            <a:pPr>
              <a:buFont typeface="Calibri" panose="020B0604020202020204" pitchFamily="34" charset="0"/>
              <a:buChar char="-"/>
            </a:pPr>
            <a:r>
              <a:rPr lang="en-US" sz="1800"/>
              <a:t>Construction</a:t>
            </a:r>
          </a:p>
          <a:p>
            <a:pPr>
              <a:buFont typeface="Calibri" panose="020B0604020202020204" pitchFamily="34" charset="0"/>
              <a:buChar char="-"/>
            </a:pPr>
            <a:r>
              <a:rPr lang="en-US" sz="1800"/>
              <a:t>Operation and </a:t>
            </a:r>
            <a:r>
              <a:rPr lang="en-US" sz="1800" err="1"/>
              <a:t>maintainance</a:t>
            </a:r>
            <a:endParaRPr lang="en-US" sz="1800"/>
          </a:p>
          <a:p>
            <a:pPr>
              <a:buFont typeface="Calibri" panose="020B0604020202020204" pitchFamily="34" charset="0"/>
              <a:buChar char="-"/>
            </a:pPr>
            <a:r>
              <a:rPr lang="en-US" sz="1800"/>
              <a:t>Demolition</a:t>
            </a:r>
          </a:p>
          <a:p>
            <a:pPr>
              <a:buFont typeface="Calibri" panose="020B0604020202020204" pitchFamily="34" charset="0"/>
              <a:buChar char="-"/>
            </a:pPr>
            <a:r>
              <a:rPr lang="en-US" sz="1800"/>
              <a:t>Disposal, reuse or recycling</a:t>
            </a:r>
          </a:p>
          <a:p>
            <a:pPr marL="0" indent="0">
              <a:buNone/>
            </a:pPr>
            <a:endParaRPr lang="en-US" sz="1800"/>
          </a:p>
        </p:txBody>
      </p:sp>
      <p:pic>
        <p:nvPicPr>
          <p:cNvPr id="5" name="Picture 4" descr="A white text on a red background&#10;&#10;Description automatically generated">
            <a:extLst>
              <a:ext uri="{FF2B5EF4-FFF2-40B4-BE49-F238E27FC236}">
                <a16:creationId xmlns:a16="http://schemas.microsoft.com/office/drawing/2014/main" id="{AC5541DC-4F91-5A32-7202-A370E3BA4C76}"/>
              </a:ext>
            </a:extLst>
          </p:cNvPr>
          <p:cNvPicPr>
            <a:picLocks noChangeAspect="1"/>
          </p:cNvPicPr>
          <p:nvPr/>
        </p:nvPicPr>
        <p:blipFill>
          <a:blip r:embed="rId2"/>
          <a:stretch>
            <a:fillRect/>
          </a:stretch>
        </p:blipFill>
        <p:spPr>
          <a:xfrm>
            <a:off x="4353218" y="2707103"/>
            <a:ext cx="2865957" cy="3639312"/>
          </a:xfrm>
          <a:prstGeom prst="rect">
            <a:avLst/>
          </a:prstGeom>
        </p:spPr>
      </p:pic>
      <p:pic>
        <p:nvPicPr>
          <p:cNvPr id="6" name="Picture 5" descr="A white paper with black text&#10;&#10;Description automatically generated">
            <a:extLst>
              <a:ext uri="{FF2B5EF4-FFF2-40B4-BE49-F238E27FC236}">
                <a16:creationId xmlns:a16="http://schemas.microsoft.com/office/drawing/2014/main" id="{97381F4A-D284-5EC7-AD58-FBAAF6DD730D}"/>
              </a:ext>
            </a:extLst>
          </p:cNvPr>
          <p:cNvPicPr>
            <a:picLocks noChangeAspect="1"/>
          </p:cNvPicPr>
          <p:nvPr/>
        </p:nvPicPr>
        <p:blipFill>
          <a:blip r:embed="rId3"/>
          <a:stretch>
            <a:fillRect/>
          </a:stretch>
        </p:blipFill>
        <p:spPr>
          <a:xfrm>
            <a:off x="8565255" y="2707103"/>
            <a:ext cx="2884153" cy="3639312"/>
          </a:xfrm>
          <a:prstGeom prst="rect">
            <a:avLst/>
          </a:prstGeom>
        </p:spPr>
      </p:pic>
      <p:pic>
        <p:nvPicPr>
          <p:cNvPr id="4" name="Content Placeholder 3" descr="A paper with text on it&#10;&#10;Description automatically generated">
            <a:extLst>
              <a:ext uri="{FF2B5EF4-FFF2-40B4-BE49-F238E27FC236}">
                <a16:creationId xmlns:a16="http://schemas.microsoft.com/office/drawing/2014/main" id="{483ED04F-9043-52C5-0B28-22DB12A144B1}"/>
              </a:ext>
            </a:extLst>
          </p:cNvPr>
          <p:cNvPicPr>
            <a:picLocks noChangeAspect="1"/>
          </p:cNvPicPr>
          <p:nvPr/>
        </p:nvPicPr>
        <p:blipFill>
          <a:blip r:embed="rId4"/>
          <a:stretch>
            <a:fillRect/>
          </a:stretch>
        </p:blipFill>
        <p:spPr>
          <a:xfrm>
            <a:off x="490710" y="2707103"/>
            <a:ext cx="3166201" cy="3639312"/>
          </a:xfrm>
          <a:prstGeom prst="rect">
            <a:avLst/>
          </a:prstGeom>
        </p:spPr>
      </p:pic>
    </p:spTree>
    <p:extLst>
      <p:ext uri="{BB962C8B-B14F-4D97-AF65-F5344CB8AC3E}">
        <p14:creationId xmlns:p14="http://schemas.microsoft.com/office/powerpoint/2010/main" val="32993578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DBBAF-11FA-874F-ABE5-2248089A985A}"/>
              </a:ext>
            </a:extLst>
          </p:cNvPr>
          <p:cNvSpPr>
            <a:spLocks noGrp="1"/>
          </p:cNvSpPr>
          <p:nvPr>
            <p:ph type="title"/>
          </p:nvPr>
        </p:nvSpPr>
        <p:spPr>
          <a:xfrm>
            <a:off x="411027" y="557"/>
            <a:ext cx="3849324" cy="1637369"/>
          </a:xfrm>
        </p:spPr>
        <p:txBody>
          <a:bodyPr anchor="b">
            <a:normAutofit/>
          </a:bodyPr>
          <a:lstStyle/>
          <a:p>
            <a:r>
              <a:rPr lang="en-GB" sz="3200" b="1"/>
              <a:t>1.3 Types of building and structure</a:t>
            </a:r>
          </a:p>
        </p:txBody>
      </p:sp>
      <p:sp>
        <p:nvSpPr>
          <p:cNvPr id="9" name="Content Placeholder 8">
            <a:extLst>
              <a:ext uri="{FF2B5EF4-FFF2-40B4-BE49-F238E27FC236}">
                <a16:creationId xmlns:a16="http://schemas.microsoft.com/office/drawing/2014/main" id="{D725832E-6ED0-8698-D67D-EA57041C4874}"/>
              </a:ext>
            </a:extLst>
          </p:cNvPr>
          <p:cNvSpPr>
            <a:spLocks noGrp="1"/>
          </p:cNvSpPr>
          <p:nvPr>
            <p:ph idx="1"/>
          </p:nvPr>
        </p:nvSpPr>
        <p:spPr>
          <a:xfrm>
            <a:off x="209944" y="1856144"/>
            <a:ext cx="4240907" cy="4410914"/>
          </a:xfrm>
        </p:spPr>
        <p:txBody>
          <a:bodyPr anchor="t">
            <a:normAutofit fontScale="92500" lnSpcReduction="10000"/>
          </a:bodyPr>
          <a:lstStyle/>
          <a:p>
            <a:pPr marL="0" indent="0">
              <a:buNone/>
            </a:pPr>
            <a:r>
              <a:rPr lang="en-US" sz="2000"/>
              <a:t>In this section students will gain knowledge and understanding of the features and characteristics of </a:t>
            </a:r>
            <a:endParaRPr lang="en-US"/>
          </a:p>
          <a:p>
            <a:pPr>
              <a:buFont typeface="Calibri" panose="020B0604020202020204" pitchFamily="34" charset="0"/>
              <a:buChar char="-"/>
            </a:pPr>
            <a:r>
              <a:rPr lang="en-US" sz="2000"/>
              <a:t>Different forms of infrastructure construction</a:t>
            </a:r>
          </a:p>
          <a:p>
            <a:pPr>
              <a:buFont typeface="Calibri" panose="020B0604020202020204" pitchFamily="34" charset="0"/>
              <a:buChar char="-"/>
            </a:pPr>
            <a:r>
              <a:rPr lang="en-US" sz="2000"/>
              <a:t>Low rise:</a:t>
            </a:r>
          </a:p>
          <a:p>
            <a:pPr>
              <a:buFont typeface="Calibri" panose="020B0604020202020204" pitchFamily="34" charset="0"/>
              <a:buChar char="-"/>
            </a:pPr>
            <a:r>
              <a:rPr lang="en-US" sz="2000"/>
              <a:t>Residential dwellings</a:t>
            </a:r>
          </a:p>
          <a:p>
            <a:pPr>
              <a:buFont typeface="Calibri" panose="020B0604020202020204" pitchFamily="34" charset="0"/>
              <a:buChar char="-"/>
            </a:pPr>
            <a:r>
              <a:rPr lang="en-US" sz="2000"/>
              <a:t>Commerical buildings</a:t>
            </a:r>
          </a:p>
          <a:p>
            <a:pPr>
              <a:buFont typeface="Calibri" panose="020B0604020202020204" pitchFamily="34" charset="0"/>
              <a:buChar char="-"/>
            </a:pPr>
            <a:r>
              <a:rPr lang="en-US" sz="2000"/>
              <a:t>Industrial buildings</a:t>
            </a:r>
          </a:p>
          <a:p>
            <a:pPr>
              <a:buFont typeface="Calibri" panose="020B0604020202020204" pitchFamily="34" charset="0"/>
              <a:buChar char="-"/>
            </a:pPr>
            <a:r>
              <a:rPr lang="en-US" sz="2000"/>
              <a:t>Agricultural buildings</a:t>
            </a:r>
          </a:p>
          <a:p>
            <a:pPr>
              <a:buFont typeface="Calibri" panose="020B0604020202020204" pitchFamily="34" charset="0"/>
              <a:buChar char="-"/>
            </a:pPr>
            <a:r>
              <a:rPr lang="en-US" sz="2000"/>
              <a:t>Community buildings</a:t>
            </a:r>
          </a:p>
          <a:p>
            <a:pPr>
              <a:buFont typeface="Calibri" panose="020B0604020202020204" pitchFamily="34" charset="0"/>
              <a:buChar char="-"/>
            </a:pPr>
            <a:r>
              <a:rPr lang="en-US" sz="2000"/>
              <a:t>Religious buildings</a:t>
            </a:r>
          </a:p>
          <a:p>
            <a:pPr>
              <a:buFont typeface="Calibri" panose="020B0604020202020204" pitchFamily="34" charset="0"/>
              <a:buChar char="-"/>
            </a:pPr>
            <a:r>
              <a:rPr lang="en-US" sz="2000"/>
              <a:t>Receational buildings</a:t>
            </a:r>
          </a:p>
          <a:p>
            <a:pPr>
              <a:buFont typeface="Calibri" panose="020B0604020202020204" pitchFamily="34" charset="0"/>
              <a:buChar char="-"/>
            </a:pPr>
            <a:endParaRPr lang="en-US" sz="2000"/>
          </a:p>
        </p:txBody>
      </p:sp>
      <p:pic>
        <p:nvPicPr>
          <p:cNvPr id="5" name="Picture 4" descr="A white text with red lines&#10;&#10;Description automatically generated">
            <a:extLst>
              <a:ext uri="{FF2B5EF4-FFF2-40B4-BE49-F238E27FC236}">
                <a16:creationId xmlns:a16="http://schemas.microsoft.com/office/drawing/2014/main" id="{7BFA9271-7275-A231-1FDB-F180480F6096}"/>
              </a:ext>
            </a:extLst>
          </p:cNvPr>
          <p:cNvPicPr>
            <a:picLocks noChangeAspect="1"/>
          </p:cNvPicPr>
          <p:nvPr/>
        </p:nvPicPr>
        <p:blipFill>
          <a:blip r:embed="rId2"/>
          <a:stretch>
            <a:fillRect/>
          </a:stretch>
        </p:blipFill>
        <p:spPr>
          <a:xfrm>
            <a:off x="8491221" y="597004"/>
            <a:ext cx="3287840" cy="5505238"/>
          </a:xfrm>
          <a:prstGeom prst="rect">
            <a:avLst/>
          </a:prstGeom>
        </p:spPr>
      </p:pic>
      <p:pic>
        <p:nvPicPr>
          <p:cNvPr id="4" name="Content Placeholder 3" descr="A screenshot of a web page&#10;&#10;Description automatically generated">
            <a:extLst>
              <a:ext uri="{FF2B5EF4-FFF2-40B4-BE49-F238E27FC236}">
                <a16:creationId xmlns:a16="http://schemas.microsoft.com/office/drawing/2014/main" id="{C6C35EC8-4428-0D3B-8EE1-019E53B540D2}"/>
              </a:ext>
            </a:extLst>
          </p:cNvPr>
          <p:cNvPicPr>
            <a:picLocks noChangeAspect="1"/>
          </p:cNvPicPr>
          <p:nvPr/>
        </p:nvPicPr>
        <p:blipFill>
          <a:blip r:embed="rId3"/>
          <a:stretch>
            <a:fillRect/>
          </a:stretch>
        </p:blipFill>
        <p:spPr>
          <a:xfrm>
            <a:off x="4882864" y="607649"/>
            <a:ext cx="3331526" cy="5483951"/>
          </a:xfrm>
          <a:prstGeom prst="rect">
            <a:avLst/>
          </a:prstGeom>
        </p:spPr>
      </p:pic>
      <p:grpSp>
        <p:nvGrpSpPr>
          <p:cNvPr id="12" name="Group 11">
            <a:extLst>
              <a:ext uri="{FF2B5EF4-FFF2-40B4-BE49-F238E27FC236}">
                <a16:creationId xmlns:a16="http://schemas.microsoft.com/office/drawing/2014/main" id="{792AA144-DDFF-C43B-6866-516C9091D0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6737460"/>
            <a:ext cx="12192000" cy="123364"/>
            <a:chOff x="1" y="6737460"/>
            <a:chExt cx="12192000" cy="123364"/>
          </a:xfrm>
        </p:grpSpPr>
        <p:sp>
          <p:nvSpPr>
            <p:cNvPr id="13" name="Rectangle 12">
              <a:extLst>
                <a:ext uri="{FF2B5EF4-FFF2-40B4-BE49-F238E27FC236}">
                  <a16:creationId xmlns:a16="http://schemas.microsoft.com/office/drawing/2014/main" id="{56557A69-9517-26A8-EF3F-E65057EEC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7C5987E-7AB5-0A21-D727-68B38B342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4046556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5ED9B-21E7-B4C8-4474-FBE70241608F}"/>
              </a:ext>
            </a:extLst>
          </p:cNvPr>
          <p:cNvSpPr>
            <a:spLocks noGrp="1"/>
          </p:cNvSpPr>
          <p:nvPr>
            <p:ph type="title"/>
          </p:nvPr>
        </p:nvSpPr>
        <p:spPr>
          <a:xfrm>
            <a:off x="7361892" y="558"/>
            <a:ext cx="4422967" cy="1616203"/>
          </a:xfrm>
        </p:spPr>
        <p:txBody>
          <a:bodyPr anchor="b">
            <a:normAutofit/>
          </a:bodyPr>
          <a:lstStyle/>
          <a:p>
            <a:r>
              <a:rPr lang="en-GB" sz="3200" b="1"/>
              <a:t>1.4 Technologies and materials</a:t>
            </a:r>
          </a:p>
        </p:txBody>
      </p:sp>
      <p:pic>
        <p:nvPicPr>
          <p:cNvPr id="4" name="Content Placeholder 3" descr="A white sheet of paper with red lines&#10;&#10;Description automatically generated">
            <a:extLst>
              <a:ext uri="{FF2B5EF4-FFF2-40B4-BE49-F238E27FC236}">
                <a16:creationId xmlns:a16="http://schemas.microsoft.com/office/drawing/2014/main" id="{928EB365-3449-A15F-FC16-17998F253FFB}"/>
              </a:ext>
            </a:extLst>
          </p:cNvPr>
          <p:cNvPicPr>
            <a:picLocks noChangeAspect="1"/>
          </p:cNvPicPr>
          <p:nvPr/>
        </p:nvPicPr>
        <p:blipFill>
          <a:blip r:embed="rId2"/>
          <a:stretch>
            <a:fillRect/>
          </a:stretch>
        </p:blipFill>
        <p:spPr>
          <a:xfrm>
            <a:off x="440171" y="525576"/>
            <a:ext cx="3343333" cy="5219777"/>
          </a:xfrm>
          <a:prstGeom prst="rect">
            <a:avLst/>
          </a:prstGeom>
        </p:spPr>
      </p:pic>
      <p:pic>
        <p:nvPicPr>
          <p:cNvPr id="5" name="Picture 4">
            <a:extLst>
              <a:ext uri="{FF2B5EF4-FFF2-40B4-BE49-F238E27FC236}">
                <a16:creationId xmlns:a16="http://schemas.microsoft.com/office/drawing/2014/main" id="{66D5054E-6247-889C-2F23-176FBC6F1E08}"/>
              </a:ext>
            </a:extLst>
          </p:cNvPr>
          <p:cNvPicPr>
            <a:picLocks noChangeAspect="1"/>
          </p:cNvPicPr>
          <p:nvPr/>
        </p:nvPicPr>
        <p:blipFill>
          <a:blip r:embed="rId3"/>
          <a:stretch>
            <a:fillRect/>
          </a:stretch>
        </p:blipFill>
        <p:spPr>
          <a:xfrm>
            <a:off x="4012346" y="535701"/>
            <a:ext cx="3343333" cy="5421773"/>
          </a:xfrm>
          <a:prstGeom prst="rect">
            <a:avLst/>
          </a:prstGeom>
        </p:spPr>
      </p:pic>
      <p:sp>
        <p:nvSpPr>
          <p:cNvPr id="9" name="Content Placeholder 8">
            <a:extLst>
              <a:ext uri="{FF2B5EF4-FFF2-40B4-BE49-F238E27FC236}">
                <a16:creationId xmlns:a16="http://schemas.microsoft.com/office/drawing/2014/main" id="{0CB39C05-3A78-548F-94E2-0C44E0F67424}"/>
              </a:ext>
            </a:extLst>
          </p:cNvPr>
          <p:cNvSpPr>
            <a:spLocks noGrp="1"/>
          </p:cNvSpPr>
          <p:nvPr>
            <p:ph idx="1"/>
          </p:nvPr>
        </p:nvSpPr>
        <p:spPr>
          <a:xfrm>
            <a:off x="7393641" y="1729143"/>
            <a:ext cx="4097513" cy="4230999"/>
          </a:xfrm>
        </p:spPr>
        <p:txBody>
          <a:bodyPr anchor="t">
            <a:normAutofit lnSpcReduction="10000"/>
          </a:bodyPr>
          <a:lstStyle/>
          <a:p>
            <a:pPr marL="0" indent="0">
              <a:buNone/>
            </a:pPr>
            <a:r>
              <a:rPr lang="en-US" sz="2000"/>
              <a:t>In this section students will gain knowledge and understanding of tools, technologies and materials used in the construction and built environment sector:</a:t>
            </a:r>
            <a:endParaRPr lang="en-US"/>
          </a:p>
          <a:p>
            <a:pPr>
              <a:buFont typeface="Calibri" panose="020B0604020202020204" pitchFamily="34" charset="0"/>
              <a:buChar char="-"/>
            </a:pPr>
            <a:r>
              <a:rPr lang="en-US" sz="2000"/>
              <a:t> Main elements and components of low-rise buildings</a:t>
            </a:r>
          </a:p>
          <a:p>
            <a:pPr>
              <a:buFont typeface="Calibri" panose="020B0604020202020204" pitchFamily="34" charset="0"/>
              <a:buChar char="-"/>
            </a:pPr>
            <a:r>
              <a:rPr lang="en-US" sz="2000"/>
              <a:t>Main materials involved in constructing walls, installing building services, fitting roofs and finishing interiors</a:t>
            </a:r>
          </a:p>
          <a:p>
            <a:pPr>
              <a:buFont typeface="Calibri" panose="020B0604020202020204" pitchFamily="34" charset="0"/>
              <a:buChar char="-"/>
            </a:pPr>
            <a:r>
              <a:rPr lang="en-US" sz="2000"/>
              <a:t>Renewable technologies and materials, including heat pumps, wind turbines and solar panels</a:t>
            </a:r>
          </a:p>
        </p:txBody>
      </p:sp>
      <p:grpSp>
        <p:nvGrpSpPr>
          <p:cNvPr id="12" name="Group 11">
            <a:extLst>
              <a:ext uri="{FF2B5EF4-FFF2-40B4-BE49-F238E27FC236}">
                <a16:creationId xmlns:a16="http://schemas.microsoft.com/office/drawing/2014/main" id="{12B241C5-7E45-AD52-638D-31E8FD2BC1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6737460"/>
            <a:ext cx="12192000" cy="123364"/>
            <a:chOff x="1" y="6737460"/>
            <a:chExt cx="12192000" cy="123364"/>
          </a:xfrm>
        </p:grpSpPr>
        <p:sp>
          <p:nvSpPr>
            <p:cNvPr id="13" name="Rectangle 12">
              <a:extLst>
                <a:ext uri="{FF2B5EF4-FFF2-40B4-BE49-F238E27FC236}">
                  <a16:creationId xmlns:a16="http://schemas.microsoft.com/office/drawing/2014/main" id="{49503B28-6749-2F02-0050-2CC7D03CF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C3DEE37-9CE7-622C-B750-66998EDC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1785121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D8D1C-A097-B358-7DB0-F8F211C62FC9}"/>
              </a:ext>
            </a:extLst>
          </p:cNvPr>
          <p:cNvSpPr>
            <a:spLocks noGrp="1"/>
          </p:cNvSpPr>
          <p:nvPr>
            <p:ph type="title"/>
          </p:nvPr>
        </p:nvSpPr>
        <p:spPr>
          <a:xfrm>
            <a:off x="421611" y="106391"/>
            <a:ext cx="3806990" cy="1605620"/>
          </a:xfrm>
        </p:spPr>
        <p:txBody>
          <a:bodyPr anchor="b">
            <a:normAutofit/>
          </a:bodyPr>
          <a:lstStyle/>
          <a:p>
            <a:r>
              <a:rPr lang="en-GB" sz="3200" b="1"/>
              <a:t>1.5 Building structures and forms</a:t>
            </a:r>
          </a:p>
        </p:txBody>
      </p:sp>
      <p:sp>
        <p:nvSpPr>
          <p:cNvPr id="18" name="Content Placeholder 17">
            <a:extLst>
              <a:ext uri="{FF2B5EF4-FFF2-40B4-BE49-F238E27FC236}">
                <a16:creationId xmlns:a16="http://schemas.microsoft.com/office/drawing/2014/main" id="{6BB7060B-C735-ED68-82B2-3CF7A765EF61}"/>
              </a:ext>
            </a:extLst>
          </p:cNvPr>
          <p:cNvSpPr>
            <a:spLocks noGrp="1"/>
          </p:cNvSpPr>
          <p:nvPr>
            <p:ph idx="1"/>
          </p:nvPr>
        </p:nvSpPr>
        <p:spPr>
          <a:xfrm>
            <a:off x="421611" y="2099560"/>
            <a:ext cx="3637657" cy="4178081"/>
          </a:xfrm>
        </p:spPr>
        <p:txBody>
          <a:bodyPr anchor="t">
            <a:normAutofit/>
          </a:bodyPr>
          <a:lstStyle/>
          <a:p>
            <a:pPr marL="0" indent="0">
              <a:buNone/>
            </a:pPr>
            <a:r>
              <a:rPr lang="en-US" sz="2000"/>
              <a:t>In this section students will gain knowledge and understanding of the following  building structures and forms:</a:t>
            </a:r>
            <a:endParaRPr lang="en-US"/>
          </a:p>
          <a:p>
            <a:pPr>
              <a:buFont typeface="Calibri" panose="020B0604020202020204" pitchFamily="34" charset="0"/>
              <a:buChar char="-"/>
            </a:pPr>
            <a:r>
              <a:rPr lang="en-US" sz="2000"/>
              <a:t>Cellular constructions</a:t>
            </a:r>
          </a:p>
          <a:p>
            <a:pPr>
              <a:buFont typeface="Calibri" panose="020B0604020202020204" pitchFamily="34" charset="0"/>
              <a:buChar char="-"/>
            </a:pPr>
            <a:r>
              <a:rPr lang="en-US" sz="2000"/>
              <a:t>Rectangular frame constructions </a:t>
            </a:r>
          </a:p>
          <a:p>
            <a:pPr>
              <a:buFont typeface="Calibri" panose="020B0604020202020204" pitchFamily="34" charset="0"/>
              <a:buChar char="-"/>
            </a:pPr>
            <a:r>
              <a:rPr lang="en-US" sz="2000"/>
              <a:t>Portal frame constructions</a:t>
            </a:r>
          </a:p>
          <a:p>
            <a:pPr>
              <a:buFont typeface="Calibri" panose="020B0604020202020204" pitchFamily="34" charset="0"/>
              <a:buChar char="-"/>
            </a:pPr>
            <a:r>
              <a:rPr lang="en-US" sz="2000"/>
              <a:t>Heritage and traditional methods</a:t>
            </a:r>
          </a:p>
        </p:txBody>
      </p:sp>
      <p:pic>
        <p:nvPicPr>
          <p:cNvPr id="3" name="Content Placeholder 2">
            <a:extLst>
              <a:ext uri="{FF2B5EF4-FFF2-40B4-BE49-F238E27FC236}">
                <a16:creationId xmlns:a16="http://schemas.microsoft.com/office/drawing/2014/main" id="{64210BFE-B5BE-0E68-CCFC-D2B64B4409EA}"/>
              </a:ext>
            </a:extLst>
          </p:cNvPr>
          <p:cNvPicPr>
            <a:picLocks noChangeAspect="1"/>
          </p:cNvPicPr>
          <p:nvPr/>
        </p:nvPicPr>
        <p:blipFill>
          <a:blip r:embed="rId2"/>
          <a:stretch>
            <a:fillRect/>
          </a:stretch>
        </p:blipFill>
        <p:spPr>
          <a:xfrm>
            <a:off x="4522471" y="760266"/>
            <a:ext cx="3287840" cy="4723634"/>
          </a:xfrm>
          <a:prstGeom prst="rect">
            <a:avLst/>
          </a:prstGeom>
        </p:spPr>
      </p:pic>
      <p:pic>
        <p:nvPicPr>
          <p:cNvPr id="6" name="Picture 5" descr="A white text on a white background&#10;&#10;Description automatically generated">
            <a:extLst>
              <a:ext uri="{FF2B5EF4-FFF2-40B4-BE49-F238E27FC236}">
                <a16:creationId xmlns:a16="http://schemas.microsoft.com/office/drawing/2014/main" id="{A41273C5-08E6-EBE0-B11C-45D5DD04B9A6}"/>
              </a:ext>
            </a:extLst>
          </p:cNvPr>
          <p:cNvPicPr>
            <a:picLocks noChangeAspect="1"/>
          </p:cNvPicPr>
          <p:nvPr/>
        </p:nvPicPr>
        <p:blipFill>
          <a:blip r:embed="rId3"/>
          <a:stretch>
            <a:fillRect/>
          </a:stretch>
        </p:blipFill>
        <p:spPr>
          <a:xfrm>
            <a:off x="7983780" y="806098"/>
            <a:ext cx="3331526" cy="4674302"/>
          </a:xfrm>
          <a:prstGeom prst="rect">
            <a:avLst/>
          </a:prstGeom>
        </p:spPr>
      </p:pic>
      <p:grpSp>
        <p:nvGrpSpPr>
          <p:cNvPr id="21" name="Group 20">
            <a:extLst>
              <a:ext uri="{FF2B5EF4-FFF2-40B4-BE49-F238E27FC236}">
                <a16:creationId xmlns:a16="http://schemas.microsoft.com/office/drawing/2014/main" id="{792AA144-DDFF-C43B-6866-516C9091D0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6737460"/>
            <a:ext cx="12192000" cy="123364"/>
            <a:chOff x="1" y="6737460"/>
            <a:chExt cx="12192000" cy="123364"/>
          </a:xfrm>
        </p:grpSpPr>
        <p:sp>
          <p:nvSpPr>
            <p:cNvPr id="22" name="Rectangle 21">
              <a:extLst>
                <a:ext uri="{FF2B5EF4-FFF2-40B4-BE49-F238E27FC236}">
                  <a16:creationId xmlns:a16="http://schemas.microsoft.com/office/drawing/2014/main" id="{56557A69-9517-26A8-EF3F-E65057EEC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47C5987E-7AB5-0A21-D727-68B38B342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235587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43C18-A751-8DC9-4E10-3860BF808B10}"/>
              </a:ext>
            </a:extLst>
          </p:cNvPr>
          <p:cNvSpPr>
            <a:spLocks noGrp="1"/>
          </p:cNvSpPr>
          <p:nvPr>
            <p:ph type="title"/>
          </p:nvPr>
        </p:nvSpPr>
        <p:spPr>
          <a:xfrm>
            <a:off x="7510059" y="159308"/>
            <a:ext cx="4295967" cy="1584453"/>
          </a:xfrm>
        </p:spPr>
        <p:txBody>
          <a:bodyPr anchor="b">
            <a:normAutofit/>
          </a:bodyPr>
          <a:lstStyle/>
          <a:p>
            <a:r>
              <a:rPr lang="en-GB" sz="3200" b="1"/>
              <a:t>1.6 Sustainable construction methods</a:t>
            </a:r>
          </a:p>
        </p:txBody>
      </p:sp>
      <p:pic>
        <p:nvPicPr>
          <p:cNvPr id="4" name="Content Placeholder 3" descr="A white text with black text&#10;&#10;Description automatically generated">
            <a:extLst>
              <a:ext uri="{FF2B5EF4-FFF2-40B4-BE49-F238E27FC236}">
                <a16:creationId xmlns:a16="http://schemas.microsoft.com/office/drawing/2014/main" id="{1304FC9E-630A-5AC6-C2AE-DD6592920B2E}"/>
              </a:ext>
            </a:extLst>
          </p:cNvPr>
          <p:cNvPicPr>
            <a:picLocks noChangeAspect="1"/>
          </p:cNvPicPr>
          <p:nvPr/>
        </p:nvPicPr>
        <p:blipFill>
          <a:blip r:embed="rId2"/>
          <a:stretch>
            <a:fillRect/>
          </a:stretch>
        </p:blipFill>
        <p:spPr>
          <a:xfrm>
            <a:off x="662421" y="857064"/>
            <a:ext cx="3343333" cy="5382299"/>
          </a:xfrm>
          <a:prstGeom prst="rect">
            <a:avLst/>
          </a:prstGeom>
        </p:spPr>
      </p:pic>
      <p:pic>
        <p:nvPicPr>
          <p:cNvPr id="5" name="Picture 4" descr="A white paper with black text&#10;&#10;Description automatically generated">
            <a:extLst>
              <a:ext uri="{FF2B5EF4-FFF2-40B4-BE49-F238E27FC236}">
                <a16:creationId xmlns:a16="http://schemas.microsoft.com/office/drawing/2014/main" id="{0503FD62-8E3E-4BC2-6864-CA8389B946F8}"/>
              </a:ext>
            </a:extLst>
          </p:cNvPr>
          <p:cNvPicPr>
            <a:picLocks noChangeAspect="1"/>
          </p:cNvPicPr>
          <p:nvPr/>
        </p:nvPicPr>
        <p:blipFill>
          <a:blip r:embed="rId3"/>
          <a:stretch>
            <a:fillRect/>
          </a:stretch>
        </p:blipFill>
        <p:spPr>
          <a:xfrm>
            <a:off x="4403929" y="870388"/>
            <a:ext cx="3083542" cy="5397982"/>
          </a:xfrm>
          <a:prstGeom prst="rect">
            <a:avLst/>
          </a:prstGeom>
        </p:spPr>
      </p:pic>
      <p:sp>
        <p:nvSpPr>
          <p:cNvPr id="9" name="Content Placeholder 8">
            <a:extLst>
              <a:ext uri="{FF2B5EF4-FFF2-40B4-BE49-F238E27FC236}">
                <a16:creationId xmlns:a16="http://schemas.microsoft.com/office/drawing/2014/main" id="{730A9965-7ABE-A18F-6968-9A33B2DFF1BF}"/>
              </a:ext>
            </a:extLst>
          </p:cNvPr>
          <p:cNvSpPr>
            <a:spLocks noGrp="1"/>
          </p:cNvSpPr>
          <p:nvPr>
            <p:ph idx="1"/>
          </p:nvPr>
        </p:nvSpPr>
        <p:spPr>
          <a:xfrm>
            <a:off x="7488892" y="1782060"/>
            <a:ext cx="4700761" cy="4717832"/>
          </a:xfrm>
        </p:spPr>
        <p:txBody>
          <a:bodyPr anchor="t">
            <a:normAutofit lnSpcReduction="10000"/>
          </a:bodyPr>
          <a:lstStyle/>
          <a:p>
            <a:pPr marL="0" indent="0">
              <a:buNone/>
            </a:pPr>
            <a:r>
              <a:rPr lang="en-US" sz="2000"/>
              <a:t>In this section learners will gain knowledge and understanding of issues related to sustainable construction methods:</a:t>
            </a:r>
          </a:p>
          <a:p>
            <a:pPr>
              <a:buFont typeface="Calibri" panose="020B0604020202020204" pitchFamily="34" charset="0"/>
              <a:buChar char="-"/>
            </a:pPr>
            <a:r>
              <a:rPr lang="en-US" sz="2000"/>
              <a:t>The environmental, financial, cultural and social benefits of sustainable construction methods</a:t>
            </a:r>
          </a:p>
          <a:p>
            <a:pPr>
              <a:buFont typeface="Calibri" panose="020B0604020202020204" pitchFamily="34" charset="0"/>
              <a:buChar char="-"/>
            </a:pPr>
            <a:r>
              <a:rPr lang="en-US" sz="2000"/>
              <a:t>Pollution and the preservation of the natural environment and natural habitats</a:t>
            </a:r>
          </a:p>
          <a:p>
            <a:pPr>
              <a:buFont typeface="Calibri" panose="020B0604020202020204" pitchFamily="34" charset="0"/>
              <a:buChar char="-"/>
            </a:pPr>
            <a:r>
              <a:rPr lang="en-US" sz="2000"/>
              <a:t>Sustainable materials used to create building frames, walls, roofs</a:t>
            </a:r>
          </a:p>
          <a:p>
            <a:pPr>
              <a:buFont typeface="Calibri" panose="020B0604020202020204" pitchFamily="34" charset="0"/>
              <a:buChar char="-"/>
            </a:pPr>
            <a:r>
              <a:rPr lang="en-US" sz="2000"/>
              <a:t>Waste disposal, re-use and recycling</a:t>
            </a:r>
          </a:p>
          <a:p>
            <a:pPr>
              <a:buFont typeface="Calibri" panose="020B0604020202020204" pitchFamily="34" charset="0"/>
              <a:buChar char="-"/>
            </a:pPr>
            <a:r>
              <a:rPr lang="en-US" sz="2000"/>
              <a:t>Planning permission, brownfield sites and greenfield sites</a:t>
            </a:r>
          </a:p>
        </p:txBody>
      </p:sp>
      <p:grpSp>
        <p:nvGrpSpPr>
          <p:cNvPr id="12" name="Group 11">
            <a:extLst>
              <a:ext uri="{FF2B5EF4-FFF2-40B4-BE49-F238E27FC236}">
                <a16:creationId xmlns:a16="http://schemas.microsoft.com/office/drawing/2014/main" id="{12B241C5-7E45-AD52-638D-31E8FD2BC1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6737460"/>
            <a:ext cx="12192000" cy="123364"/>
            <a:chOff x="1" y="6737460"/>
            <a:chExt cx="12192000" cy="123364"/>
          </a:xfrm>
        </p:grpSpPr>
        <p:sp>
          <p:nvSpPr>
            <p:cNvPr id="13" name="Rectangle 12">
              <a:extLst>
                <a:ext uri="{FF2B5EF4-FFF2-40B4-BE49-F238E27FC236}">
                  <a16:creationId xmlns:a16="http://schemas.microsoft.com/office/drawing/2014/main" id="{49503B28-6749-2F02-0050-2CC7D03CF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C3DEE37-9CE7-622C-B750-66998EDC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46059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B64E5-1C9F-0487-A736-74E79B50D3C1}"/>
              </a:ext>
            </a:extLst>
          </p:cNvPr>
          <p:cNvSpPr>
            <a:spLocks noGrp="1"/>
          </p:cNvSpPr>
          <p:nvPr>
            <p:ph type="title"/>
          </p:nvPr>
        </p:nvSpPr>
        <p:spPr>
          <a:xfrm>
            <a:off x="178195" y="741391"/>
            <a:ext cx="4082156" cy="1520953"/>
          </a:xfrm>
        </p:spPr>
        <p:txBody>
          <a:bodyPr anchor="b">
            <a:normAutofit/>
          </a:bodyPr>
          <a:lstStyle/>
          <a:p>
            <a:r>
              <a:rPr lang="en-GB" sz="3200" b="1"/>
              <a:t>1.7 Trades, employment and careers</a:t>
            </a:r>
          </a:p>
        </p:txBody>
      </p:sp>
      <p:sp>
        <p:nvSpPr>
          <p:cNvPr id="9" name="Content Placeholder 8">
            <a:extLst>
              <a:ext uri="{FF2B5EF4-FFF2-40B4-BE49-F238E27FC236}">
                <a16:creationId xmlns:a16="http://schemas.microsoft.com/office/drawing/2014/main" id="{2E539723-C33D-4DCB-5F9F-6A275A009A74}"/>
              </a:ext>
            </a:extLst>
          </p:cNvPr>
          <p:cNvSpPr>
            <a:spLocks noGrp="1"/>
          </p:cNvSpPr>
          <p:nvPr>
            <p:ph idx="1"/>
          </p:nvPr>
        </p:nvSpPr>
        <p:spPr>
          <a:xfrm>
            <a:off x="157028" y="2533476"/>
            <a:ext cx="4314990" cy="3447832"/>
          </a:xfrm>
        </p:spPr>
        <p:txBody>
          <a:bodyPr anchor="t">
            <a:normAutofit fontScale="92500" lnSpcReduction="20000"/>
          </a:bodyPr>
          <a:lstStyle/>
          <a:p>
            <a:pPr marL="0" indent="0">
              <a:buNone/>
            </a:pPr>
            <a:r>
              <a:rPr lang="en-US" sz="2000"/>
              <a:t>In this section, students will gain knowledge and understanding of the following</a:t>
            </a:r>
          </a:p>
          <a:p>
            <a:pPr>
              <a:buFont typeface="Calibri" panose="020B0604020202020204" pitchFamily="34" charset="0"/>
              <a:buChar char="-"/>
            </a:pPr>
            <a:r>
              <a:rPr lang="en-US" sz="2000"/>
              <a:t>Bricklaying</a:t>
            </a:r>
          </a:p>
          <a:p>
            <a:pPr>
              <a:buFont typeface="Calibri" panose="020B0604020202020204" pitchFamily="34" charset="0"/>
              <a:buChar char="-"/>
            </a:pPr>
            <a:r>
              <a:rPr lang="en-US" sz="2000"/>
              <a:t>Stonemasonry</a:t>
            </a:r>
          </a:p>
          <a:p>
            <a:pPr>
              <a:buFont typeface="Calibri" panose="020B0604020202020204" pitchFamily="34" charset="0"/>
              <a:buChar char="-"/>
            </a:pPr>
            <a:r>
              <a:rPr lang="en-US" sz="2000"/>
              <a:t>Plastering</a:t>
            </a:r>
          </a:p>
          <a:p>
            <a:pPr>
              <a:buFont typeface="Calibri" panose="020B0604020202020204" pitchFamily="34" charset="0"/>
              <a:buChar char="-"/>
            </a:pPr>
            <a:r>
              <a:rPr lang="en-US" sz="2000"/>
              <a:t>Carpentry and joinery</a:t>
            </a:r>
          </a:p>
          <a:p>
            <a:pPr>
              <a:buFont typeface="Calibri" panose="020B0604020202020204" pitchFamily="34" charset="0"/>
              <a:buChar char="-"/>
            </a:pPr>
            <a:r>
              <a:rPr lang="en-US" sz="2000"/>
              <a:t>Electrical installation</a:t>
            </a:r>
          </a:p>
          <a:p>
            <a:pPr>
              <a:buFont typeface="Calibri" panose="020B0604020202020204" pitchFamily="34" charset="0"/>
              <a:buChar char="-"/>
            </a:pPr>
            <a:r>
              <a:rPr lang="en-US" sz="2000"/>
              <a:t>Plumbing installation</a:t>
            </a:r>
          </a:p>
          <a:p>
            <a:pPr>
              <a:buFont typeface="Calibri" panose="020B0604020202020204" pitchFamily="34" charset="0"/>
              <a:buChar char="-"/>
            </a:pPr>
            <a:r>
              <a:rPr lang="en-US" sz="2000"/>
              <a:t>Painting and decorating</a:t>
            </a:r>
          </a:p>
          <a:p>
            <a:pPr>
              <a:buFont typeface="Calibri" panose="020B0604020202020204" pitchFamily="34" charset="0"/>
              <a:buChar char="-"/>
            </a:pPr>
            <a:r>
              <a:rPr lang="en-US" sz="2000"/>
              <a:t>Flooring and tiling</a:t>
            </a:r>
          </a:p>
        </p:txBody>
      </p:sp>
      <p:pic>
        <p:nvPicPr>
          <p:cNvPr id="4" name="Content Placeholder 3" descr="A screenshot of a computer&#10;&#10;Description automatically generated">
            <a:extLst>
              <a:ext uri="{FF2B5EF4-FFF2-40B4-BE49-F238E27FC236}">
                <a16:creationId xmlns:a16="http://schemas.microsoft.com/office/drawing/2014/main" id="{9F9F22DC-39D3-5978-3BAB-514B0CB91143}"/>
              </a:ext>
            </a:extLst>
          </p:cNvPr>
          <p:cNvPicPr>
            <a:picLocks noChangeAspect="1"/>
          </p:cNvPicPr>
          <p:nvPr/>
        </p:nvPicPr>
        <p:blipFill>
          <a:blip r:embed="rId2"/>
          <a:stretch>
            <a:fillRect/>
          </a:stretch>
        </p:blipFill>
        <p:spPr>
          <a:xfrm>
            <a:off x="4480138" y="918268"/>
            <a:ext cx="3309006" cy="5116712"/>
          </a:xfrm>
          <a:prstGeom prst="rect">
            <a:avLst/>
          </a:prstGeom>
        </p:spPr>
      </p:pic>
      <p:pic>
        <p:nvPicPr>
          <p:cNvPr id="5" name="Picture 4">
            <a:extLst>
              <a:ext uri="{FF2B5EF4-FFF2-40B4-BE49-F238E27FC236}">
                <a16:creationId xmlns:a16="http://schemas.microsoft.com/office/drawing/2014/main" id="{2C6814E8-C34A-2DCA-9CFA-B35082DE78DC}"/>
              </a:ext>
            </a:extLst>
          </p:cNvPr>
          <p:cNvPicPr>
            <a:picLocks noChangeAspect="1"/>
          </p:cNvPicPr>
          <p:nvPr/>
        </p:nvPicPr>
        <p:blipFill>
          <a:blip r:embed="rId3"/>
          <a:stretch>
            <a:fillRect/>
          </a:stretch>
        </p:blipFill>
        <p:spPr>
          <a:xfrm>
            <a:off x="7983780" y="851908"/>
            <a:ext cx="3331526" cy="5185933"/>
          </a:xfrm>
          <a:prstGeom prst="rect">
            <a:avLst/>
          </a:prstGeom>
        </p:spPr>
      </p:pic>
      <p:grpSp>
        <p:nvGrpSpPr>
          <p:cNvPr id="12" name="Group 11">
            <a:extLst>
              <a:ext uri="{FF2B5EF4-FFF2-40B4-BE49-F238E27FC236}">
                <a16:creationId xmlns:a16="http://schemas.microsoft.com/office/drawing/2014/main" id="{792AA144-DDFF-C43B-6866-516C9091D06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6737460"/>
            <a:ext cx="12192000" cy="123364"/>
            <a:chOff x="1" y="6737460"/>
            <a:chExt cx="12192000" cy="123364"/>
          </a:xfrm>
        </p:grpSpPr>
        <p:sp>
          <p:nvSpPr>
            <p:cNvPr id="13" name="Rectangle 12">
              <a:extLst>
                <a:ext uri="{FF2B5EF4-FFF2-40B4-BE49-F238E27FC236}">
                  <a16:creationId xmlns:a16="http://schemas.microsoft.com/office/drawing/2014/main" id="{56557A69-9517-26A8-EF3F-E65057EEC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7C5987E-7AB5-0A21-D727-68B38B342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007532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1A0F0-F61C-8C2E-DEC4-D2C82B85C08E}"/>
              </a:ext>
            </a:extLst>
          </p:cNvPr>
          <p:cNvSpPr>
            <a:spLocks noGrp="1"/>
          </p:cNvSpPr>
          <p:nvPr>
            <p:ph type="title"/>
          </p:nvPr>
        </p:nvSpPr>
        <p:spPr>
          <a:xfrm>
            <a:off x="7605309" y="-412192"/>
            <a:ext cx="3883217" cy="1626786"/>
          </a:xfrm>
        </p:spPr>
        <p:txBody>
          <a:bodyPr anchor="b">
            <a:normAutofit/>
          </a:bodyPr>
          <a:lstStyle/>
          <a:p>
            <a:r>
              <a:rPr lang="en-GB" sz="3200" b="1"/>
              <a:t>1.8 Health and Safety</a:t>
            </a:r>
          </a:p>
        </p:txBody>
      </p:sp>
      <p:pic>
        <p:nvPicPr>
          <p:cNvPr id="4" name="Content Placeholder 3" descr="A close-up of a document&#10;&#10;Description automatically generated">
            <a:extLst>
              <a:ext uri="{FF2B5EF4-FFF2-40B4-BE49-F238E27FC236}">
                <a16:creationId xmlns:a16="http://schemas.microsoft.com/office/drawing/2014/main" id="{CC31C5F4-E28A-BDD4-FE71-0D4FBDD5B7C7}"/>
              </a:ext>
            </a:extLst>
          </p:cNvPr>
          <p:cNvPicPr>
            <a:picLocks noChangeAspect="1"/>
          </p:cNvPicPr>
          <p:nvPr/>
        </p:nvPicPr>
        <p:blipFill>
          <a:blip r:embed="rId2"/>
          <a:stretch>
            <a:fillRect/>
          </a:stretch>
        </p:blipFill>
        <p:spPr>
          <a:xfrm>
            <a:off x="874088" y="873744"/>
            <a:ext cx="3343333" cy="4967940"/>
          </a:xfrm>
          <a:prstGeom prst="rect">
            <a:avLst/>
          </a:prstGeom>
        </p:spPr>
      </p:pic>
      <p:pic>
        <p:nvPicPr>
          <p:cNvPr id="5" name="Picture 4" descr="A close-up of a document&#10;&#10;Description automatically generated">
            <a:extLst>
              <a:ext uri="{FF2B5EF4-FFF2-40B4-BE49-F238E27FC236}">
                <a16:creationId xmlns:a16="http://schemas.microsoft.com/office/drawing/2014/main" id="{FA1C5B15-686B-87DC-C860-2C25CC13058D}"/>
              </a:ext>
            </a:extLst>
          </p:cNvPr>
          <p:cNvPicPr>
            <a:picLocks noChangeAspect="1"/>
          </p:cNvPicPr>
          <p:nvPr/>
        </p:nvPicPr>
        <p:blipFill>
          <a:blip r:embed="rId3"/>
          <a:stretch>
            <a:fillRect/>
          </a:stretch>
        </p:blipFill>
        <p:spPr>
          <a:xfrm>
            <a:off x="4403929" y="880971"/>
            <a:ext cx="3108310" cy="4953483"/>
          </a:xfrm>
          <a:prstGeom prst="rect">
            <a:avLst/>
          </a:prstGeom>
        </p:spPr>
      </p:pic>
      <p:sp>
        <p:nvSpPr>
          <p:cNvPr id="9" name="Content Placeholder 8">
            <a:extLst>
              <a:ext uri="{FF2B5EF4-FFF2-40B4-BE49-F238E27FC236}">
                <a16:creationId xmlns:a16="http://schemas.microsoft.com/office/drawing/2014/main" id="{7C1951E0-E5F2-A675-E43E-6D967ADB90AD}"/>
              </a:ext>
            </a:extLst>
          </p:cNvPr>
          <p:cNvSpPr>
            <a:spLocks noGrp="1"/>
          </p:cNvSpPr>
          <p:nvPr>
            <p:ph idx="1"/>
          </p:nvPr>
        </p:nvSpPr>
        <p:spPr>
          <a:xfrm>
            <a:off x="7541807" y="1221144"/>
            <a:ext cx="4605513" cy="5490414"/>
          </a:xfrm>
        </p:spPr>
        <p:txBody>
          <a:bodyPr anchor="t">
            <a:normAutofit lnSpcReduction="10000"/>
          </a:bodyPr>
          <a:lstStyle/>
          <a:p>
            <a:pPr marL="0" indent="0">
              <a:buNone/>
            </a:pPr>
            <a:r>
              <a:rPr lang="en-US" sz="2000"/>
              <a:t>In this section students will gain knowledge and understanding of health and safety in relation to:</a:t>
            </a:r>
            <a:endParaRPr lang="en-US"/>
          </a:p>
          <a:p>
            <a:pPr>
              <a:buFont typeface="Calibri" panose="020B0604020202020204" pitchFamily="34" charset="0"/>
              <a:buChar char="-"/>
            </a:pPr>
            <a:r>
              <a:rPr lang="en-US" sz="2000"/>
              <a:t>Risks for employees, employers and the public during construction and the built environment projects</a:t>
            </a:r>
          </a:p>
          <a:p>
            <a:pPr>
              <a:buFont typeface="Calibri" panose="020B0604020202020204" pitchFamily="34" charset="0"/>
              <a:buChar char="-"/>
            </a:pPr>
            <a:r>
              <a:rPr lang="en-US" sz="2000"/>
              <a:t>Following procedures and carrying out risk assessments</a:t>
            </a:r>
          </a:p>
          <a:p>
            <a:pPr>
              <a:buFont typeface="Calibri" panose="020B0604020202020204" pitchFamily="34" charset="0"/>
              <a:buChar char="-"/>
            </a:pPr>
            <a:r>
              <a:rPr lang="en-US" sz="2000"/>
              <a:t>Relevant legislation, including Health and Safety at Work Act and Control of Substances Hazardous to Health (COSHH) regulations</a:t>
            </a:r>
          </a:p>
          <a:p>
            <a:pPr>
              <a:buFont typeface="Calibri" panose="020B0604020202020204" pitchFamily="34" charset="0"/>
              <a:buChar char="-"/>
            </a:pPr>
            <a:r>
              <a:rPr lang="en-US" sz="2000"/>
              <a:t>Using personal protective equipment (PPE)</a:t>
            </a:r>
          </a:p>
          <a:p>
            <a:pPr>
              <a:buFont typeface="Calibri" panose="020B0604020202020204" pitchFamily="34" charset="0"/>
              <a:buChar char="-"/>
            </a:pPr>
            <a:r>
              <a:rPr lang="en-US" sz="2000"/>
              <a:t>Safely working with gas, water and electricity</a:t>
            </a:r>
          </a:p>
          <a:p>
            <a:pPr>
              <a:buFont typeface="Calibri" panose="020B0604020202020204" pitchFamily="34" charset="0"/>
              <a:buChar char="-"/>
            </a:pPr>
            <a:r>
              <a:rPr lang="en-US" sz="2000"/>
              <a:t>Working at height and enclosed spaces</a:t>
            </a:r>
          </a:p>
          <a:p>
            <a:pPr>
              <a:buFont typeface="Calibri" panose="020B0604020202020204" pitchFamily="34" charset="0"/>
              <a:buChar char="-"/>
            </a:pPr>
            <a:endParaRPr lang="en-US" sz="2000"/>
          </a:p>
        </p:txBody>
      </p:sp>
      <p:grpSp>
        <p:nvGrpSpPr>
          <p:cNvPr id="12" name="Group 11">
            <a:extLst>
              <a:ext uri="{FF2B5EF4-FFF2-40B4-BE49-F238E27FC236}">
                <a16:creationId xmlns:a16="http://schemas.microsoft.com/office/drawing/2014/main" id="{12B241C5-7E45-AD52-638D-31E8FD2BC1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 y="6737460"/>
            <a:ext cx="12192000" cy="123364"/>
            <a:chOff x="1" y="6737460"/>
            <a:chExt cx="12192000" cy="123364"/>
          </a:xfrm>
        </p:grpSpPr>
        <p:sp>
          <p:nvSpPr>
            <p:cNvPr id="13" name="Rectangle 12">
              <a:extLst>
                <a:ext uri="{FF2B5EF4-FFF2-40B4-BE49-F238E27FC236}">
                  <a16:creationId xmlns:a16="http://schemas.microsoft.com/office/drawing/2014/main" id="{49503B28-6749-2F02-0050-2CC7D03CF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6034320" y="703141"/>
              <a:ext cx="123362" cy="12192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C3DEE37-9CE7-622C-B750-66998EDC2E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40559" y="4909383"/>
              <a:ext cx="123362" cy="3779520"/>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8773098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07B86-1CDE-5307-8F11-2A4C705079DF}"/>
              </a:ext>
            </a:extLst>
          </p:cNvPr>
          <p:cNvSpPr>
            <a:spLocks noGrp="1"/>
          </p:cNvSpPr>
          <p:nvPr>
            <p:ph type="title"/>
          </p:nvPr>
        </p:nvSpPr>
        <p:spPr/>
        <p:txBody>
          <a:bodyPr/>
          <a:lstStyle/>
          <a:p>
            <a:r>
              <a:rPr lang="en-GB"/>
              <a:t>Unit 1 (External Assessment)</a:t>
            </a:r>
          </a:p>
        </p:txBody>
      </p:sp>
      <p:sp>
        <p:nvSpPr>
          <p:cNvPr id="3" name="Content Placeholder 2">
            <a:extLst>
              <a:ext uri="{FF2B5EF4-FFF2-40B4-BE49-F238E27FC236}">
                <a16:creationId xmlns:a16="http://schemas.microsoft.com/office/drawing/2014/main" id="{D86CC4A0-7A45-6F37-0F80-D4AF4876BDD4}"/>
              </a:ext>
            </a:extLst>
          </p:cNvPr>
          <p:cNvSpPr>
            <a:spLocks noGrp="1"/>
          </p:cNvSpPr>
          <p:nvPr>
            <p:ph idx="1"/>
          </p:nvPr>
        </p:nvSpPr>
        <p:spPr/>
        <p:txBody>
          <a:bodyPr vert="horz" lIns="91440" tIns="45720" rIns="91440" bIns="45720" rtlCol="0" anchor="t">
            <a:normAutofit fontScale="77500" lnSpcReduction="20000"/>
          </a:bodyPr>
          <a:lstStyle/>
          <a:p>
            <a:pPr marL="0" indent="0">
              <a:buNone/>
            </a:pPr>
            <a:endParaRPr lang="en-GB"/>
          </a:p>
          <a:p>
            <a:pPr>
              <a:buFont typeface="Calibri" panose="020B0604020202020204" pitchFamily="34" charset="0"/>
              <a:buChar char="-"/>
            </a:pPr>
            <a:r>
              <a:rPr lang="en-GB"/>
              <a:t>Unit 1 is assessed through an external on-screen examination available in January and May/June each year.</a:t>
            </a:r>
          </a:p>
          <a:p>
            <a:pPr marL="0" indent="0">
              <a:buNone/>
            </a:pPr>
            <a:r>
              <a:rPr lang="en-GB"/>
              <a:t>Each external examination will:</a:t>
            </a:r>
          </a:p>
          <a:p>
            <a:pPr>
              <a:buFont typeface="Calibri" panose="020B0604020202020204" pitchFamily="34" charset="0"/>
              <a:buChar char="-"/>
            </a:pPr>
            <a:r>
              <a:rPr lang="en-GB"/>
              <a:t>Be set and marked by WJEC</a:t>
            </a:r>
          </a:p>
          <a:p>
            <a:pPr>
              <a:buFont typeface="Calibri" panose="020B0604020202020204" pitchFamily="34" charset="0"/>
              <a:buChar char="-"/>
            </a:pPr>
            <a:r>
              <a:rPr lang="en-GB"/>
              <a:t>Consist of a 1 hour, 30 minute on-screen examination</a:t>
            </a:r>
          </a:p>
          <a:p>
            <a:pPr>
              <a:buFont typeface="Calibri" panose="020B0604020202020204" pitchFamily="34" charset="0"/>
              <a:buChar char="-"/>
            </a:pPr>
            <a:r>
              <a:rPr lang="en-GB"/>
              <a:t>Assess content from each topic in the unit each series</a:t>
            </a:r>
          </a:p>
          <a:p>
            <a:pPr>
              <a:buFont typeface="Calibri" panose="020B0604020202020204" pitchFamily="34" charset="0"/>
              <a:buChar char="-"/>
            </a:pPr>
            <a:r>
              <a:rPr lang="en-GB"/>
              <a:t>Include 80 marks</a:t>
            </a:r>
          </a:p>
          <a:p>
            <a:pPr>
              <a:buFont typeface="Calibri" panose="020B0604020202020204" pitchFamily="34" charset="0"/>
              <a:buChar char="-"/>
            </a:pPr>
            <a:r>
              <a:rPr lang="en-GB"/>
              <a:t>Include a balance of short and extended answer questions, based on stimulus material and applied contexts</a:t>
            </a:r>
          </a:p>
          <a:p>
            <a:pPr>
              <a:buFont typeface="Calibri" panose="020B0604020202020204" pitchFamily="34" charset="0"/>
              <a:buChar char="-"/>
            </a:pPr>
            <a:r>
              <a:rPr lang="en-GB"/>
              <a:t>Only use the command verbs listed in the Assessment guide</a:t>
            </a:r>
          </a:p>
          <a:p>
            <a:pPr>
              <a:buFont typeface="Calibri" panose="020B0604020202020204" pitchFamily="34" charset="0"/>
              <a:buChar char="-"/>
            </a:pPr>
            <a:r>
              <a:rPr lang="en-GB"/>
              <a:t>Be graded Level 1 Pass, Level 1 Merit, Level 1 Distinction, Level 2 Pass, Level 2 Merit, Level 2 Distinction, Level 2 Distinction </a:t>
            </a:r>
          </a:p>
        </p:txBody>
      </p:sp>
    </p:spTree>
    <p:extLst>
      <p:ext uri="{BB962C8B-B14F-4D97-AF65-F5344CB8AC3E}">
        <p14:creationId xmlns:p14="http://schemas.microsoft.com/office/powerpoint/2010/main" val="38488535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99130DE-6172-9AF1-6123-DA2766BCC60E}"/>
              </a:ext>
            </a:extLst>
          </p:cNvPr>
          <p:cNvSpPr>
            <a:spLocks noGrp="1"/>
          </p:cNvSpPr>
          <p:nvPr>
            <p:ph type="title"/>
          </p:nvPr>
        </p:nvSpPr>
        <p:spPr>
          <a:xfrm>
            <a:off x="1137034" y="609600"/>
            <a:ext cx="4784796" cy="1330840"/>
          </a:xfrm>
        </p:spPr>
        <p:txBody>
          <a:bodyPr>
            <a:normAutofit fontScale="90000"/>
          </a:bodyPr>
          <a:lstStyle/>
          <a:p>
            <a:r>
              <a:rPr lang="en-GB" b="1"/>
              <a:t>Unit 3: Constructing the Built Environment</a:t>
            </a:r>
          </a:p>
        </p:txBody>
      </p:sp>
      <p:sp>
        <p:nvSpPr>
          <p:cNvPr id="8" name="Content Placeholder 7">
            <a:extLst>
              <a:ext uri="{FF2B5EF4-FFF2-40B4-BE49-F238E27FC236}">
                <a16:creationId xmlns:a16="http://schemas.microsoft.com/office/drawing/2014/main" id="{936C37C0-F2C4-E87C-2D24-00FC7B8DA528}"/>
              </a:ext>
            </a:extLst>
          </p:cNvPr>
          <p:cNvSpPr>
            <a:spLocks noGrp="1"/>
          </p:cNvSpPr>
          <p:nvPr>
            <p:ph idx="1"/>
          </p:nvPr>
        </p:nvSpPr>
        <p:spPr>
          <a:xfrm>
            <a:off x="1137034" y="2194102"/>
            <a:ext cx="4438036" cy="4321335"/>
          </a:xfrm>
        </p:spPr>
        <p:txBody>
          <a:bodyPr vert="horz" lIns="91440" tIns="45720" rIns="91440" bIns="45720" rtlCol="0" anchor="t">
            <a:normAutofit fontScale="92500" lnSpcReduction="20000"/>
          </a:bodyPr>
          <a:lstStyle/>
          <a:p>
            <a:pPr marL="0" indent="0">
              <a:buNone/>
            </a:pPr>
            <a:r>
              <a:rPr lang="en-US" sz="2000"/>
              <a:t>Areas of Content:</a:t>
            </a:r>
          </a:p>
          <a:p>
            <a:r>
              <a:rPr lang="en-US" sz="2000"/>
              <a:t>3.1 Interpreting technical sources of information</a:t>
            </a:r>
            <a:endParaRPr lang="en-US"/>
          </a:p>
          <a:p>
            <a:r>
              <a:rPr lang="en-US" sz="2000"/>
              <a:t>3.2 Planning and </a:t>
            </a:r>
            <a:r>
              <a:rPr lang="en-US" sz="2000" err="1"/>
              <a:t>organising</a:t>
            </a:r>
            <a:r>
              <a:rPr lang="en-US" sz="2000"/>
              <a:t> work</a:t>
            </a:r>
          </a:p>
          <a:p>
            <a:r>
              <a:rPr lang="en-US" sz="2000"/>
              <a:t>3.3 Identifying resource requirements</a:t>
            </a:r>
          </a:p>
          <a:p>
            <a:r>
              <a:rPr lang="en-US" sz="2000"/>
              <a:t>3.4 Calculating the materials required</a:t>
            </a:r>
          </a:p>
          <a:p>
            <a:r>
              <a:rPr lang="en-US" sz="2000"/>
              <a:t>3.5 Writing and setting success criteria</a:t>
            </a:r>
          </a:p>
          <a:p>
            <a:r>
              <a:rPr lang="en-US" sz="2000"/>
              <a:t>3.6 Prepare for construction tasks</a:t>
            </a:r>
          </a:p>
          <a:p>
            <a:r>
              <a:rPr lang="en-US" sz="2000"/>
              <a:t>3.7 Carrying out techniques</a:t>
            </a:r>
          </a:p>
          <a:p>
            <a:r>
              <a:rPr lang="en-US" sz="2000"/>
              <a:t>3.8 Removing and disposing of materials</a:t>
            </a:r>
          </a:p>
          <a:p>
            <a:r>
              <a:rPr lang="en-US" sz="2000"/>
              <a:t>3.9 Working practices that promote health and safety</a:t>
            </a:r>
          </a:p>
          <a:p>
            <a:r>
              <a:rPr lang="en-US" sz="2000"/>
              <a:t>3.10 Evaluating construction tasks</a:t>
            </a:r>
          </a:p>
          <a:p>
            <a:endParaRPr lang="en-US" sz="2000"/>
          </a:p>
        </p:txBody>
      </p:sp>
      <p:pic>
        <p:nvPicPr>
          <p:cNvPr id="4" name="Content Placeholder 3" descr="A screenshot of a red and white page&#10;&#10;Description automatically generated">
            <a:extLst>
              <a:ext uri="{FF2B5EF4-FFF2-40B4-BE49-F238E27FC236}">
                <a16:creationId xmlns:a16="http://schemas.microsoft.com/office/drawing/2014/main" id="{EF573350-0BB5-A915-9E0F-19BAFB1346C5}"/>
              </a:ext>
            </a:extLst>
          </p:cNvPr>
          <p:cNvPicPr>
            <a:picLocks noChangeAspect="1"/>
          </p:cNvPicPr>
          <p:nvPr/>
        </p:nvPicPr>
        <p:blipFill>
          <a:blip r:embed="rId2"/>
          <a:stretch>
            <a:fillRect/>
          </a:stretch>
        </p:blipFill>
        <p:spPr>
          <a:xfrm>
            <a:off x="7384115" y="717012"/>
            <a:ext cx="3730639" cy="5446191"/>
          </a:xfrm>
          <a:prstGeom prst="rect">
            <a:avLst/>
          </a:prstGeom>
        </p:spPr>
      </p:pic>
    </p:spTree>
    <p:extLst>
      <p:ext uri="{BB962C8B-B14F-4D97-AF65-F5344CB8AC3E}">
        <p14:creationId xmlns:p14="http://schemas.microsoft.com/office/powerpoint/2010/main" val="28329864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43BFBD-F3D7-FF65-9F2B-C37ECEC791ED}"/>
              </a:ext>
            </a:extLst>
          </p:cNvPr>
          <p:cNvSpPr>
            <a:spLocks noGrp="1"/>
          </p:cNvSpPr>
          <p:nvPr>
            <p:ph type="title"/>
          </p:nvPr>
        </p:nvSpPr>
        <p:spPr>
          <a:xfrm>
            <a:off x="630936" y="640080"/>
            <a:ext cx="4818888" cy="1481328"/>
          </a:xfrm>
        </p:spPr>
        <p:txBody>
          <a:bodyPr anchor="b">
            <a:normAutofit/>
          </a:bodyPr>
          <a:lstStyle/>
          <a:p>
            <a:r>
              <a:rPr lang="en-GB" sz="3400"/>
              <a:t>3.1 Interpreting technical sources of information</a:t>
            </a:r>
          </a:p>
        </p:txBody>
      </p:sp>
      <p:sp>
        <p:nvSpPr>
          <p:cNvPr id="22"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2A46766C-1DDE-320A-167F-F285C89E7F3C}"/>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US" sz="2000"/>
              <a:t>In this section students will gain knowledge, understanding and skills in interpreting a range of technical sources of information, using the symbols, conventions and terminology of:</a:t>
            </a:r>
          </a:p>
          <a:p>
            <a:pPr>
              <a:buFont typeface="Calibri" panose="020B0604020202020204" pitchFamily="34" charset="0"/>
              <a:buChar char="-"/>
            </a:pPr>
            <a:r>
              <a:rPr lang="en-US" sz="2000"/>
              <a:t>Specifications</a:t>
            </a:r>
          </a:p>
          <a:p>
            <a:pPr>
              <a:buFont typeface="Calibri" panose="020B0604020202020204" pitchFamily="34" charset="0"/>
              <a:buChar char="-"/>
            </a:pPr>
            <a:r>
              <a:rPr lang="en-US" sz="2000"/>
              <a:t>Building regulations</a:t>
            </a:r>
          </a:p>
          <a:p>
            <a:pPr>
              <a:buFont typeface="Calibri" panose="020B0604020202020204" pitchFamily="34" charset="0"/>
              <a:buChar char="-"/>
            </a:pPr>
            <a:r>
              <a:rPr lang="en-US" sz="2000"/>
              <a:t>Drawings</a:t>
            </a:r>
          </a:p>
          <a:p>
            <a:pPr>
              <a:buFont typeface="Calibri" panose="020B0604020202020204" pitchFamily="34" charset="0"/>
              <a:buChar char="-"/>
            </a:pPr>
            <a:r>
              <a:rPr lang="en-US" sz="2000"/>
              <a:t>Design beliefs</a:t>
            </a:r>
          </a:p>
        </p:txBody>
      </p:sp>
      <p:pic>
        <p:nvPicPr>
          <p:cNvPr id="3" name="Picture 2" descr="A white sheet with red text&#10;&#10;Description automatically generated">
            <a:extLst>
              <a:ext uri="{FF2B5EF4-FFF2-40B4-BE49-F238E27FC236}">
                <a16:creationId xmlns:a16="http://schemas.microsoft.com/office/drawing/2014/main" id="{E8989C1C-C585-79C8-1DEC-2E71563E0EC7}"/>
              </a:ext>
            </a:extLst>
          </p:cNvPr>
          <p:cNvPicPr>
            <a:picLocks noChangeAspect="1"/>
          </p:cNvPicPr>
          <p:nvPr/>
        </p:nvPicPr>
        <p:blipFill>
          <a:blip r:embed="rId2"/>
          <a:stretch>
            <a:fillRect/>
          </a:stretch>
        </p:blipFill>
        <p:spPr>
          <a:xfrm>
            <a:off x="6409145" y="640080"/>
            <a:ext cx="4838774" cy="5577840"/>
          </a:xfrm>
          <a:prstGeom prst="rect">
            <a:avLst/>
          </a:prstGeom>
        </p:spPr>
      </p:pic>
    </p:spTree>
    <p:extLst>
      <p:ext uri="{BB962C8B-B14F-4D97-AF65-F5344CB8AC3E}">
        <p14:creationId xmlns:p14="http://schemas.microsoft.com/office/powerpoint/2010/main" val="30332070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167CFA-3CCA-D2C5-8DCB-B6E81EDCA8E6}"/>
              </a:ext>
            </a:extLst>
          </p:cNvPr>
          <p:cNvSpPr>
            <a:spLocks noGrp="1"/>
          </p:cNvSpPr>
          <p:nvPr>
            <p:ph type="title"/>
          </p:nvPr>
        </p:nvSpPr>
        <p:spPr>
          <a:xfrm>
            <a:off x="630936" y="639520"/>
            <a:ext cx="3429000" cy="1719072"/>
          </a:xfrm>
        </p:spPr>
        <p:txBody>
          <a:bodyPr anchor="b">
            <a:normAutofit/>
          </a:bodyPr>
          <a:lstStyle/>
          <a:p>
            <a:r>
              <a:rPr lang="en-GB" sz="3800"/>
              <a:t>3.2 Planning and Organising Work</a:t>
            </a:r>
            <a:br>
              <a:rPr lang="en-GB" sz="3800"/>
            </a:br>
            <a:endParaRPr lang="en-GB" sz="3800"/>
          </a:p>
        </p:txBody>
      </p:sp>
      <p:sp>
        <p:nvSpPr>
          <p:cNvPr id="20"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685F5D4-E658-CDDE-4FA2-C605ED95E584}"/>
              </a:ext>
            </a:extLst>
          </p:cNvPr>
          <p:cNvSpPr>
            <a:spLocks noGrp="1"/>
          </p:cNvSpPr>
          <p:nvPr>
            <p:ph idx="1"/>
          </p:nvPr>
        </p:nvSpPr>
        <p:spPr>
          <a:xfrm>
            <a:off x="228770" y="2807208"/>
            <a:ext cx="4159249" cy="3410712"/>
          </a:xfrm>
        </p:spPr>
        <p:txBody>
          <a:bodyPr anchor="t">
            <a:normAutofit/>
          </a:bodyPr>
          <a:lstStyle/>
          <a:p>
            <a:pPr marL="0" indent="0">
              <a:buNone/>
            </a:pPr>
            <a:r>
              <a:rPr lang="en-US" sz="2200"/>
              <a:t>In this section students will gain knowledge, understanding and skills in planning and </a:t>
            </a:r>
            <a:r>
              <a:rPr lang="en-US" sz="2200" err="1"/>
              <a:t>organising</a:t>
            </a:r>
            <a:r>
              <a:rPr lang="en-US" sz="2200"/>
              <a:t> work that meets specific requirements, including how work is sequenced, planned to meet deadlines and compliant with relevant health and safety practices.</a:t>
            </a:r>
          </a:p>
        </p:txBody>
      </p:sp>
      <p:pic>
        <p:nvPicPr>
          <p:cNvPr id="3" name="Picture 2">
            <a:extLst>
              <a:ext uri="{FF2B5EF4-FFF2-40B4-BE49-F238E27FC236}">
                <a16:creationId xmlns:a16="http://schemas.microsoft.com/office/drawing/2014/main" id="{03869E66-3E2D-3048-CCC6-B03BE3FB2294}"/>
              </a:ext>
            </a:extLst>
          </p:cNvPr>
          <p:cNvPicPr>
            <a:picLocks noChangeAspect="1"/>
          </p:cNvPicPr>
          <p:nvPr/>
        </p:nvPicPr>
        <p:blipFill>
          <a:blip r:embed="rId2"/>
          <a:stretch>
            <a:fillRect/>
          </a:stretch>
        </p:blipFill>
        <p:spPr>
          <a:xfrm>
            <a:off x="4654296" y="877571"/>
            <a:ext cx="6903720" cy="4732441"/>
          </a:xfrm>
          <a:prstGeom prst="rect">
            <a:avLst/>
          </a:prstGeom>
        </p:spPr>
      </p:pic>
    </p:spTree>
    <p:extLst>
      <p:ext uri="{BB962C8B-B14F-4D97-AF65-F5344CB8AC3E}">
        <p14:creationId xmlns:p14="http://schemas.microsoft.com/office/powerpoint/2010/main" val="758273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75A5B51-0925-4835-8511-A0DD17EAA9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9E307D-0B2F-ADD2-95C8-9BB873321778}"/>
              </a:ext>
            </a:extLst>
          </p:cNvPr>
          <p:cNvSpPr>
            <a:spLocks noGrp="1"/>
          </p:cNvSpPr>
          <p:nvPr>
            <p:ph type="title"/>
          </p:nvPr>
        </p:nvSpPr>
        <p:spPr>
          <a:xfrm>
            <a:off x="612648" y="365125"/>
            <a:ext cx="5295015" cy="2063808"/>
          </a:xfrm>
        </p:spPr>
        <p:txBody>
          <a:bodyPr anchor="b">
            <a:normAutofit/>
          </a:bodyPr>
          <a:lstStyle/>
          <a:p>
            <a:r>
              <a:rPr lang="en-GB" sz="4600"/>
              <a:t>3.3 Identifying resource requirements</a:t>
            </a:r>
          </a:p>
        </p:txBody>
      </p:sp>
      <p:sp>
        <p:nvSpPr>
          <p:cNvPr id="13" name="Sketch line">
            <a:extLst>
              <a:ext uri="{FF2B5EF4-FFF2-40B4-BE49-F238E27FC236}">
                <a16:creationId xmlns:a16="http://schemas.microsoft.com/office/drawing/2014/main" id="{5CDFD20D-8E4F-4E3A-AF87-93F23E0D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8200" y="2650181"/>
            <a:ext cx="4343400" cy="18288"/>
          </a:xfrm>
          <a:custGeom>
            <a:avLst/>
            <a:gdLst>
              <a:gd name="connsiteX0" fmla="*/ 0 w 4343400"/>
              <a:gd name="connsiteY0" fmla="*/ 0 h 18288"/>
              <a:gd name="connsiteX1" fmla="*/ 577052 w 4343400"/>
              <a:gd name="connsiteY1" fmla="*/ 0 h 18288"/>
              <a:gd name="connsiteX2" fmla="*/ 1067235 w 4343400"/>
              <a:gd name="connsiteY2" fmla="*/ 0 h 18288"/>
              <a:gd name="connsiteX3" fmla="*/ 1600853 w 4343400"/>
              <a:gd name="connsiteY3" fmla="*/ 0 h 18288"/>
              <a:gd name="connsiteX4" fmla="*/ 2264773 w 4343400"/>
              <a:gd name="connsiteY4" fmla="*/ 0 h 18288"/>
              <a:gd name="connsiteX5" fmla="*/ 2841825 w 4343400"/>
              <a:gd name="connsiteY5" fmla="*/ 0 h 18288"/>
              <a:gd name="connsiteX6" fmla="*/ 3375442 w 4343400"/>
              <a:gd name="connsiteY6" fmla="*/ 0 h 18288"/>
              <a:gd name="connsiteX7" fmla="*/ 4343400 w 4343400"/>
              <a:gd name="connsiteY7" fmla="*/ 0 h 18288"/>
              <a:gd name="connsiteX8" fmla="*/ 4343400 w 4343400"/>
              <a:gd name="connsiteY8" fmla="*/ 18288 h 18288"/>
              <a:gd name="connsiteX9" fmla="*/ 3722914 w 4343400"/>
              <a:gd name="connsiteY9" fmla="*/ 18288 h 18288"/>
              <a:gd name="connsiteX10" fmla="*/ 3189297 w 4343400"/>
              <a:gd name="connsiteY10" fmla="*/ 18288 h 18288"/>
              <a:gd name="connsiteX11" fmla="*/ 2481943 w 4343400"/>
              <a:gd name="connsiteY11" fmla="*/ 18288 h 18288"/>
              <a:gd name="connsiteX12" fmla="*/ 1904891 w 4343400"/>
              <a:gd name="connsiteY12" fmla="*/ 18288 h 18288"/>
              <a:gd name="connsiteX13" fmla="*/ 1414707 w 4343400"/>
              <a:gd name="connsiteY13" fmla="*/ 18288 h 18288"/>
              <a:gd name="connsiteX14" fmla="*/ 750788 w 4343400"/>
              <a:gd name="connsiteY14" fmla="*/ 18288 h 18288"/>
              <a:gd name="connsiteX15" fmla="*/ 0 w 4343400"/>
              <a:gd name="connsiteY15" fmla="*/ 18288 h 18288"/>
              <a:gd name="connsiteX16" fmla="*/ 0 w 43434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43400" h="18288" fill="none" extrusionOk="0">
                <a:moveTo>
                  <a:pt x="0" y="0"/>
                </a:moveTo>
                <a:cubicBezTo>
                  <a:pt x="233209" y="-19550"/>
                  <a:pt x="330816" y="19068"/>
                  <a:pt x="577052" y="0"/>
                </a:cubicBezTo>
                <a:cubicBezTo>
                  <a:pt x="823288" y="-19068"/>
                  <a:pt x="875077" y="10360"/>
                  <a:pt x="1067235" y="0"/>
                </a:cubicBezTo>
                <a:cubicBezTo>
                  <a:pt x="1259393" y="-10360"/>
                  <a:pt x="1410699" y="2939"/>
                  <a:pt x="1600853" y="0"/>
                </a:cubicBezTo>
                <a:cubicBezTo>
                  <a:pt x="1791007" y="-2939"/>
                  <a:pt x="2101644" y="-26225"/>
                  <a:pt x="2264773" y="0"/>
                </a:cubicBezTo>
                <a:cubicBezTo>
                  <a:pt x="2427902" y="26225"/>
                  <a:pt x="2690426" y="-27726"/>
                  <a:pt x="2841825" y="0"/>
                </a:cubicBezTo>
                <a:cubicBezTo>
                  <a:pt x="2993224" y="27726"/>
                  <a:pt x="3172320" y="-18569"/>
                  <a:pt x="3375442" y="0"/>
                </a:cubicBezTo>
                <a:cubicBezTo>
                  <a:pt x="3578564" y="18569"/>
                  <a:pt x="4003119" y="21909"/>
                  <a:pt x="4343400" y="0"/>
                </a:cubicBezTo>
                <a:cubicBezTo>
                  <a:pt x="4343798" y="7429"/>
                  <a:pt x="4343380" y="10822"/>
                  <a:pt x="4343400" y="18288"/>
                </a:cubicBezTo>
                <a:cubicBezTo>
                  <a:pt x="4109047" y="14709"/>
                  <a:pt x="3996986" y="7919"/>
                  <a:pt x="3722914" y="18288"/>
                </a:cubicBezTo>
                <a:cubicBezTo>
                  <a:pt x="3448842" y="28657"/>
                  <a:pt x="3340973" y="29252"/>
                  <a:pt x="3189297" y="18288"/>
                </a:cubicBezTo>
                <a:cubicBezTo>
                  <a:pt x="3037621" y="7324"/>
                  <a:pt x="2636891" y="-9539"/>
                  <a:pt x="2481943" y="18288"/>
                </a:cubicBezTo>
                <a:cubicBezTo>
                  <a:pt x="2326995" y="46115"/>
                  <a:pt x="2131632" y="740"/>
                  <a:pt x="1904891" y="18288"/>
                </a:cubicBezTo>
                <a:cubicBezTo>
                  <a:pt x="1678150" y="35836"/>
                  <a:pt x="1575362" y="-3381"/>
                  <a:pt x="1414707" y="18288"/>
                </a:cubicBezTo>
                <a:cubicBezTo>
                  <a:pt x="1254052" y="39957"/>
                  <a:pt x="1051093" y="-335"/>
                  <a:pt x="750788" y="18288"/>
                </a:cubicBezTo>
                <a:cubicBezTo>
                  <a:pt x="450483" y="36911"/>
                  <a:pt x="293781" y="22900"/>
                  <a:pt x="0" y="18288"/>
                </a:cubicBezTo>
                <a:cubicBezTo>
                  <a:pt x="-591" y="13205"/>
                  <a:pt x="-663" y="6329"/>
                  <a:pt x="0" y="0"/>
                </a:cubicBezTo>
                <a:close/>
              </a:path>
              <a:path w="4343400" h="18288" stroke="0" extrusionOk="0">
                <a:moveTo>
                  <a:pt x="0" y="0"/>
                </a:moveTo>
                <a:cubicBezTo>
                  <a:pt x="212719" y="-28531"/>
                  <a:pt x="340561" y="-1164"/>
                  <a:pt x="577052" y="0"/>
                </a:cubicBezTo>
                <a:cubicBezTo>
                  <a:pt x="813543" y="1164"/>
                  <a:pt x="866967" y="-9376"/>
                  <a:pt x="1067235" y="0"/>
                </a:cubicBezTo>
                <a:cubicBezTo>
                  <a:pt x="1267503" y="9376"/>
                  <a:pt x="1485778" y="-20470"/>
                  <a:pt x="1774589" y="0"/>
                </a:cubicBezTo>
                <a:cubicBezTo>
                  <a:pt x="2063400" y="20470"/>
                  <a:pt x="2090152" y="-14502"/>
                  <a:pt x="2351641" y="0"/>
                </a:cubicBezTo>
                <a:cubicBezTo>
                  <a:pt x="2613130" y="14502"/>
                  <a:pt x="2802864" y="19125"/>
                  <a:pt x="2928693" y="0"/>
                </a:cubicBezTo>
                <a:cubicBezTo>
                  <a:pt x="3054522" y="-19125"/>
                  <a:pt x="3482611" y="-2038"/>
                  <a:pt x="3636046" y="0"/>
                </a:cubicBezTo>
                <a:cubicBezTo>
                  <a:pt x="3789481" y="2038"/>
                  <a:pt x="4012363" y="973"/>
                  <a:pt x="4343400" y="0"/>
                </a:cubicBezTo>
                <a:cubicBezTo>
                  <a:pt x="4342514" y="5429"/>
                  <a:pt x="4344221" y="14046"/>
                  <a:pt x="4343400" y="18288"/>
                </a:cubicBezTo>
                <a:cubicBezTo>
                  <a:pt x="4078870" y="-6138"/>
                  <a:pt x="4015967" y="29658"/>
                  <a:pt x="3809782" y="18288"/>
                </a:cubicBezTo>
                <a:cubicBezTo>
                  <a:pt x="3603597" y="6918"/>
                  <a:pt x="3495552" y="24439"/>
                  <a:pt x="3189297" y="18288"/>
                </a:cubicBezTo>
                <a:cubicBezTo>
                  <a:pt x="2883042" y="12137"/>
                  <a:pt x="2850610" y="32583"/>
                  <a:pt x="2568811" y="18288"/>
                </a:cubicBezTo>
                <a:cubicBezTo>
                  <a:pt x="2287012" y="3993"/>
                  <a:pt x="2279820" y="23580"/>
                  <a:pt x="1991759" y="18288"/>
                </a:cubicBezTo>
                <a:cubicBezTo>
                  <a:pt x="1703698" y="12996"/>
                  <a:pt x="1616455" y="23157"/>
                  <a:pt x="1284405" y="18288"/>
                </a:cubicBezTo>
                <a:cubicBezTo>
                  <a:pt x="952355" y="13419"/>
                  <a:pt x="783530" y="16053"/>
                  <a:pt x="577052" y="18288"/>
                </a:cubicBezTo>
                <a:cubicBezTo>
                  <a:pt x="370574" y="20523"/>
                  <a:pt x="173929" y="5195"/>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41F490-1D64-1393-9635-50B8D63889AA}"/>
              </a:ext>
            </a:extLst>
          </p:cNvPr>
          <p:cNvSpPr>
            <a:spLocks noGrp="1"/>
          </p:cNvSpPr>
          <p:nvPr>
            <p:ph idx="1"/>
          </p:nvPr>
        </p:nvSpPr>
        <p:spPr>
          <a:xfrm>
            <a:off x="612648" y="2908005"/>
            <a:ext cx="5295015" cy="3268957"/>
          </a:xfrm>
        </p:spPr>
        <p:txBody>
          <a:bodyPr vert="horz" lIns="91440" tIns="45720" rIns="91440" bIns="45720" rtlCol="0">
            <a:normAutofit/>
          </a:bodyPr>
          <a:lstStyle/>
          <a:p>
            <a:pPr marL="0" indent="0">
              <a:buNone/>
            </a:pPr>
            <a:r>
              <a:rPr lang="en-GB" sz="2000"/>
              <a:t>In this section students will gain knowledge, understanding and skills in identifying resource requirements, for the three selected trade areas, to meet design requirements:</a:t>
            </a:r>
          </a:p>
          <a:p>
            <a:pPr>
              <a:buFont typeface="Calibri" panose="020B0604020202020204" pitchFamily="34" charset="0"/>
              <a:buChar char="-"/>
            </a:pPr>
            <a:r>
              <a:rPr lang="en-GB" sz="2000"/>
              <a:t> 3.3.1 Tools</a:t>
            </a:r>
          </a:p>
          <a:p>
            <a:pPr>
              <a:buFont typeface="Calibri" panose="020B0604020202020204" pitchFamily="34" charset="0"/>
              <a:buChar char="-"/>
            </a:pPr>
            <a:r>
              <a:rPr lang="en-GB" sz="2000"/>
              <a:t> 3.3.2 Equipment</a:t>
            </a:r>
          </a:p>
          <a:p>
            <a:pPr>
              <a:buFont typeface="Calibri" panose="020B0604020202020204" pitchFamily="34" charset="0"/>
              <a:buChar char="-"/>
            </a:pPr>
            <a:r>
              <a:rPr lang="en-GB" sz="2000"/>
              <a:t> 3.3.3 Personal Protective Equipment (PPE)</a:t>
            </a:r>
          </a:p>
          <a:p>
            <a:pPr>
              <a:buFont typeface="Calibri" panose="020B0604020202020204" pitchFamily="34" charset="0"/>
              <a:buChar char="-"/>
            </a:pPr>
            <a:r>
              <a:rPr lang="en-GB" sz="2000"/>
              <a:t> 3.3.4 Materials based on characteristics, qualities, sustainability and limitations</a:t>
            </a:r>
          </a:p>
        </p:txBody>
      </p:sp>
      <p:pic>
        <p:nvPicPr>
          <p:cNvPr id="5" name="Picture 4" descr="A white and pink paper with black text&#10;&#10;Description automatically generated">
            <a:extLst>
              <a:ext uri="{FF2B5EF4-FFF2-40B4-BE49-F238E27FC236}">
                <a16:creationId xmlns:a16="http://schemas.microsoft.com/office/drawing/2014/main" id="{481745BC-967C-0733-7A91-4C296BF1817A}"/>
              </a:ext>
            </a:extLst>
          </p:cNvPr>
          <p:cNvPicPr>
            <a:picLocks noChangeAspect="1"/>
          </p:cNvPicPr>
          <p:nvPr/>
        </p:nvPicPr>
        <p:blipFill>
          <a:blip r:embed="rId2"/>
          <a:stretch>
            <a:fillRect/>
          </a:stretch>
        </p:blipFill>
        <p:spPr>
          <a:xfrm>
            <a:off x="9374591" y="648134"/>
            <a:ext cx="2298716" cy="3995737"/>
          </a:xfrm>
          <a:prstGeom prst="rect">
            <a:avLst/>
          </a:prstGeom>
        </p:spPr>
      </p:pic>
      <p:pic>
        <p:nvPicPr>
          <p:cNvPr id="4" name="Picture 3" descr="A white text on a red background&#10;&#10;Description automatically generated">
            <a:extLst>
              <a:ext uri="{FF2B5EF4-FFF2-40B4-BE49-F238E27FC236}">
                <a16:creationId xmlns:a16="http://schemas.microsoft.com/office/drawing/2014/main" id="{460D6DCA-4AE9-2CD2-C03E-EA9EDDA16DB3}"/>
              </a:ext>
            </a:extLst>
          </p:cNvPr>
          <p:cNvPicPr>
            <a:picLocks noChangeAspect="1"/>
          </p:cNvPicPr>
          <p:nvPr/>
        </p:nvPicPr>
        <p:blipFill>
          <a:blip r:embed="rId3"/>
          <a:stretch>
            <a:fillRect/>
          </a:stretch>
        </p:blipFill>
        <p:spPr>
          <a:xfrm>
            <a:off x="5911746" y="1050277"/>
            <a:ext cx="3037521" cy="2302448"/>
          </a:xfrm>
          <a:prstGeom prst="rect">
            <a:avLst/>
          </a:prstGeom>
        </p:spPr>
      </p:pic>
      <p:pic>
        <p:nvPicPr>
          <p:cNvPr id="6" name="Picture 5" descr="A white rectangular sign with black text&#10;&#10;Description automatically generated">
            <a:extLst>
              <a:ext uri="{FF2B5EF4-FFF2-40B4-BE49-F238E27FC236}">
                <a16:creationId xmlns:a16="http://schemas.microsoft.com/office/drawing/2014/main" id="{996069AF-0601-2323-C6B3-B7A39E665328}"/>
              </a:ext>
            </a:extLst>
          </p:cNvPr>
          <p:cNvPicPr>
            <a:picLocks noChangeAspect="1"/>
          </p:cNvPicPr>
          <p:nvPr/>
        </p:nvPicPr>
        <p:blipFill>
          <a:blip r:embed="rId4"/>
          <a:stretch>
            <a:fillRect/>
          </a:stretch>
        </p:blipFill>
        <p:spPr>
          <a:xfrm>
            <a:off x="6227064" y="5393072"/>
            <a:ext cx="5431536" cy="1018411"/>
          </a:xfrm>
          <a:prstGeom prst="rect">
            <a:avLst/>
          </a:prstGeom>
        </p:spPr>
      </p:pic>
    </p:spTree>
    <p:extLst>
      <p:ext uri="{BB962C8B-B14F-4D97-AF65-F5344CB8AC3E}">
        <p14:creationId xmlns:p14="http://schemas.microsoft.com/office/powerpoint/2010/main" val="1217612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2777E5-AE81-76FF-28B7-FB0E34081CFF}"/>
              </a:ext>
            </a:extLst>
          </p:cNvPr>
          <p:cNvSpPr>
            <a:spLocks noGrp="1"/>
          </p:cNvSpPr>
          <p:nvPr>
            <p:ph type="title"/>
          </p:nvPr>
        </p:nvSpPr>
        <p:spPr>
          <a:xfrm>
            <a:off x="630936" y="639520"/>
            <a:ext cx="3429000" cy="1719072"/>
          </a:xfrm>
        </p:spPr>
        <p:txBody>
          <a:bodyPr anchor="b">
            <a:normAutofit/>
          </a:bodyPr>
          <a:lstStyle/>
          <a:p>
            <a:r>
              <a:rPr lang="en-GB" sz="3800"/>
              <a:t>3.4 Calculating the materials required</a:t>
            </a:r>
          </a:p>
        </p:txBody>
      </p:sp>
      <p:sp>
        <p:nvSpPr>
          <p:cNvPr id="11"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E74E811-D529-E8A3-AB3C-6934FDE4DF1A}"/>
              </a:ext>
            </a:extLst>
          </p:cNvPr>
          <p:cNvSpPr>
            <a:spLocks noGrp="1"/>
          </p:cNvSpPr>
          <p:nvPr>
            <p:ph idx="1"/>
          </p:nvPr>
        </p:nvSpPr>
        <p:spPr>
          <a:xfrm>
            <a:off x="630936" y="2807208"/>
            <a:ext cx="3429000" cy="3410712"/>
          </a:xfrm>
        </p:spPr>
        <p:txBody>
          <a:bodyPr vert="horz" lIns="91440" tIns="45720" rIns="91440" bIns="45720" rtlCol="0" anchor="t">
            <a:normAutofit/>
          </a:bodyPr>
          <a:lstStyle/>
          <a:p>
            <a:pPr marL="0" indent="0">
              <a:buNone/>
            </a:pPr>
            <a:r>
              <a:rPr lang="en-GB" sz="1700"/>
              <a:t>In this section students will gain knowledge, understanding and skills in calculating the materials required to complete construction tasks that meet design requirements, in relation to:</a:t>
            </a:r>
          </a:p>
          <a:p>
            <a:pPr>
              <a:buFont typeface="Calibri" panose="020B0604020202020204" pitchFamily="34" charset="0"/>
              <a:buChar char="-"/>
            </a:pPr>
            <a:r>
              <a:rPr lang="en-GB" sz="1700"/>
              <a:t>Volume</a:t>
            </a:r>
          </a:p>
          <a:p>
            <a:pPr>
              <a:buFont typeface="Calibri" panose="020B0604020202020204" pitchFamily="34" charset="0"/>
              <a:buChar char="-"/>
            </a:pPr>
            <a:r>
              <a:rPr lang="en-GB" sz="1700"/>
              <a:t>Area</a:t>
            </a:r>
          </a:p>
          <a:p>
            <a:pPr>
              <a:buFont typeface="Calibri" panose="020B0604020202020204" pitchFamily="34" charset="0"/>
              <a:buChar char="-"/>
            </a:pPr>
            <a:r>
              <a:rPr lang="en-GB" sz="1700"/>
              <a:t>Perimeter</a:t>
            </a:r>
          </a:p>
          <a:p>
            <a:pPr>
              <a:buFont typeface="Calibri" panose="020B0604020202020204" pitchFamily="34" charset="0"/>
              <a:buChar char="-"/>
            </a:pPr>
            <a:r>
              <a:rPr lang="en-GB" sz="1700"/>
              <a:t>Time </a:t>
            </a:r>
          </a:p>
          <a:p>
            <a:pPr>
              <a:buFont typeface="Calibri" panose="020B0604020202020204" pitchFamily="34" charset="0"/>
              <a:buChar char="-"/>
            </a:pPr>
            <a:r>
              <a:rPr lang="en-GB" sz="1700"/>
              <a:t>Ratio</a:t>
            </a:r>
          </a:p>
        </p:txBody>
      </p:sp>
      <p:pic>
        <p:nvPicPr>
          <p:cNvPr id="4" name="Picture 3" descr="A screenshot of a white text&#10;&#10;Description automatically generated">
            <a:extLst>
              <a:ext uri="{FF2B5EF4-FFF2-40B4-BE49-F238E27FC236}">
                <a16:creationId xmlns:a16="http://schemas.microsoft.com/office/drawing/2014/main" id="{F8BF1DF4-19A3-2F21-A39F-A4D7AEEA6D05}"/>
              </a:ext>
            </a:extLst>
          </p:cNvPr>
          <p:cNvPicPr>
            <a:picLocks noChangeAspect="1"/>
          </p:cNvPicPr>
          <p:nvPr/>
        </p:nvPicPr>
        <p:blipFill>
          <a:blip r:embed="rId2"/>
          <a:stretch>
            <a:fillRect/>
          </a:stretch>
        </p:blipFill>
        <p:spPr>
          <a:xfrm>
            <a:off x="5519433" y="640080"/>
            <a:ext cx="5173445" cy="5577840"/>
          </a:xfrm>
          <a:prstGeom prst="rect">
            <a:avLst/>
          </a:prstGeom>
        </p:spPr>
      </p:pic>
    </p:spTree>
    <p:extLst>
      <p:ext uri="{BB962C8B-B14F-4D97-AF65-F5344CB8AC3E}">
        <p14:creationId xmlns:p14="http://schemas.microsoft.com/office/powerpoint/2010/main" val="34810747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3584D9-849E-5665-D485-BD2188DD77A6}"/>
              </a:ext>
            </a:extLst>
          </p:cNvPr>
          <p:cNvSpPr>
            <a:spLocks noGrp="1"/>
          </p:cNvSpPr>
          <p:nvPr>
            <p:ph type="title"/>
          </p:nvPr>
        </p:nvSpPr>
        <p:spPr>
          <a:xfrm>
            <a:off x="630936" y="640080"/>
            <a:ext cx="4818888" cy="1481328"/>
          </a:xfrm>
        </p:spPr>
        <p:txBody>
          <a:bodyPr anchor="b">
            <a:normAutofit/>
          </a:bodyPr>
          <a:lstStyle/>
          <a:p>
            <a:r>
              <a:rPr lang="en-GB" sz="3800"/>
              <a:t>3.5 Writing and setting success criteria</a:t>
            </a:r>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2F7B6DE-BF4B-6736-E8B2-3774B918A6AB}"/>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GB" sz="2200"/>
              <a:t>In this section students will gain knowledge, understanding and skills in writing and setting appropriate project success criteria to meet the requirements of set briefs, with respect to:</a:t>
            </a:r>
          </a:p>
          <a:p>
            <a:pPr>
              <a:buFont typeface="Calibri" panose="020B0604020202020204" pitchFamily="34" charset="0"/>
              <a:buChar char="-"/>
            </a:pPr>
            <a:r>
              <a:rPr lang="en-GB" sz="2200"/>
              <a:t>Levels of tolerance</a:t>
            </a:r>
          </a:p>
          <a:p>
            <a:pPr>
              <a:buFont typeface="Calibri" panose="020B0604020202020204" pitchFamily="34" charset="0"/>
              <a:buChar char="-"/>
            </a:pPr>
            <a:r>
              <a:rPr lang="en-GB" sz="2200"/>
              <a:t>Timescales</a:t>
            </a:r>
          </a:p>
          <a:p>
            <a:pPr>
              <a:buFont typeface="Calibri" panose="020B0604020202020204" pitchFamily="34" charset="0"/>
              <a:buChar char="-"/>
            </a:pPr>
            <a:r>
              <a:rPr lang="en-GB" sz="2200"/>
              <a:t>Quality</a:t>
            </a:r>
          </a:p>
        </p:txBody>
      </p:sp>
      <p:pic>
        <p:nvPicPr>
          <p:cNvPr id="4" name="Picture 3">
            <a:extLst>
              <a:ext uri="{FF2B5EF4-FFF2-40B4-BE49-F238E27FC236}">
                <a16:creationId xmlns:a16="http://schemas.microsoft.com/office/drawing/2014/main" id="{F7727D0F-5DE4-A2BF-6A4F-4541C958F123}"/>
              </a:ext>
            </a:extLst>
          </p:cNvPr>
          <p:cNvPicPr>
            <a:picLocks noChangeAspect="1"/>
          </p:cNvPicPr>
          <p:nvPr/>
        </p:nvPicPr>
        <p:blipFill>
          <a:blip r:embed="rId2"/>
          <a:stretch>
            <a:fillRect/>
          </a:stretch>
        </p:blipFill>
        <p:spPr>
          <a:xfrm>
            <a:off x="6325477" y="640080"/>
            <a:ext cx="5006110" cy="5577840"/>
          </a:xfrm>
          <a:prstGeom prst="rect">
            <a:avLst/>
          </a:prstGeom>
        </p:spPr>
      </p:pic>
    </p:spTree>
    <p:extLst>
      <p:ext uri="{BB962C8B-B14F-4D97-AF65-F5344CB8AC3E}">
        <p14:creationId xmlns:p14="http://schemas.microsoft.com/office/powerpoint/2010/main" val="3227015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8A45E7-8D9E-B070-F2A7-4C5C8FF85263}"/>
              </a:ext>
            </a:extLst>
          </p:cNvPr>
          <p:cNvSpPr>
            <a:spLocks noGrp="1"/>
          </p:cNvSpPr>
          <p:nvPr>
            <p:ph type="title"/>
          </p:nvPr>
        </p:nvSpPr>
        <p:spPr>
          <a:xfrm>
            <a:off x="630936" y="640080"/>
            <a:ext cx="4818888" cy="1481328"/>
          </a:xfrm>
        </p:spPr>
        <p:txBody>
          <a:bodyPr anchor="b">
            <a:normAutofit fontScale="90000"/>
          </a:bodyPr>
          <a:lstStyle/>
          <a:p>
            <a:r>
              <a:rPr lang="en-GB" sz="5000" dirty="0"/>
              <a:t>3.6 Prepare for construction tasks</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5B9DCC-5595-2F0F-FF8D-543E7A86080A}"/>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GB" sz="2200"/>
              <a:t>In this section students will gain knowledge, understanding and skills in preparing materials and undertaking any other required preparations for each selected task, with regard to:</a:t>
            </a:r>
          </a:p>
          <a:p>
            <a:pPr>
              <a:buFont typeface="Calibri" panose="020B0604020202020204" pitchFamily="34" charset="0"/>
              <a:buChar char="-"/>
            </a:pPr>
            <a:r>
              <a:rPr lang="en-GB" sz="2200"/>
              <a:t>The properties of common materials required to complete construction tasks</a:t>
            </a:r>
          </a:p>
        </p:txBody>
      </p:sp>
      <p:pic>
        <p:nvPicPr>
          <p:cNvPr id="4" name="Picture 3" descr="A screenshot of a computer&#10;&#10;Description automatically generated">
            <a:extLst>
              <a:ext uri="{FF2B5EF4-FFF2-40B4-BE49-F238E27FC236}">
                <a16:creationId xmlns:a16="http://schemas.microsoft.com/office/drawing/2014/main" id="{048153BE-498D-428C-6D37-9EB0FF009764}"/>
              </a:ext>
            </a:extLst>
          </p:cNvPr>
          <p:cNvPicPr>
            <a:picLocks noChangeAspect="1"/>
          </p:cNvPicPr>
          <p:nvPr/>
        </p:nvPicPr>
        <p:blipFill>
          <a:blip r:embed="rId2"/>
          <a:stretch>
            <a:fillRect/>
          </a:stretch>
        </p:blipFill>
        <p:spPr>
          <a:xfrm>
            <a:off x="6137225" y="640080"/>
            <a:ext cx="5382614" cy="5577840"/>
          </a:xfrm>
          <a:prstGeom prst="rect">
            <a:avLst/>
          </a:prstGeom>
        </p:spPr>
      </p:pic>
    </p:spTree>
    <p:extLst>
      <p:ext uri="{BB962C8B-B14F-4D97-AF65-F5344CB8AC3E}">
        <p14:creationId xmlns:p14="http://schemas.microsoft.com/office/powerpoint/2010/main" val="27298438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1503AF-7886-FD2C-DDB9-E11638DFE0AC}"/>
              </a:ext>
            </a:extLst>
          </p:cNvPr>
          <p:cNvSpPr>
            <a:spLocks noGrp="1"/>
          </p:cNvSpPr>
          <p:nvPr>
            <p:ph type="title"/>
          </p:nvPr>
        </p:nvSpPr>
        <p:spPr>
          <a:xfrm>
            <a:off x="630936" y="640080"/>
            <a:ext cx="4818888" cy="1481328"/>
          </a:xfrm>
        </p:spPr>
        <p:txBody>
          <a:bodyPr anchor="b">
            <a:normAutofit/>
          </a:bodyPr>
          <a:lstStyle/>
          <a:p>
            <a:r>
              <a:rPr lang="en-GB" sz="5000"/>
              <a:t>3.7 Carrying out techniques</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AFDF7C-DF10-A298-F1AC-5380EB07246B}"/>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GB" sz="2200"/>
              <a:t>In this section students will gain knowledge, understanding and skills in carrying out techniques focusing on:</a:t>
            </a:r>
          </a:p>
          <a:p>
            <a:pPr>
              <a:buFont typeface="Calibri" panose="020B0604020202020204" pitchFamily="34" charset="0"/>
              <a:buChar char="-"/>
            </a:pPr>
            <a:r>
              <a:rPr lang="en-GB" sz="2200"/>
              <a:t>The processes involved in carrying out simple construction tasks</a:t>
            </a:r>
          </a:p>
        </p:txBody>
      </p:sp>
      <p:pic>
        <p:nvPicPr>
          <p:cNvPr id="4" name="Picture 3" descr="A close-up of a paper&#10;&#10;Description automatically generated">
            <a:extLst>
              <a:ext uri="{FF2B5EF4-FFF2-40B4-BE49-F238E27FC236}">
                <a16:creationId xmlns:a16="http://schemas.microsoft.com/office/drawing/2014/main" id="{465B59DA-31F5-E533-702B-964A54F1160A}"/>
              </a:ext>
            </a:extLst>
          </p:cNvPr>
          <p:cNvPicPr>
            <a:picLocks noChangeAspect="1"/>
          </p:cNvPicPr>
          <p:nvPr/>
        </p:nvPicPr>
        <p:blipFill>
          <a:blip r:embed="rId2"/>
          <a:stretch>
            <a:fillRect/>
          </a:stretch>
        </p:blipFill>
        <p:spPr>
          <a:xfrm>
            <a:off x="6590424" y="640080"/>
            <a:ext cx="4476216" cy="5577840"/>
          </a:xfrm>
          <a:prstGeom prst="rect">
            <a:avLst/>
          </a:prstGeom>
        </p:spPr>
      </p:pic>
    </p:spTree>
    <p:extLst>
      <p:ext uri="{BB962C8B-B14F-4D97-AF65-F5344CB8AC3E}">
        <p14:creationId xmlns:p14="http://schemas.microsoft.com/office/powerpoint/2010/main" val="1069748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15E02C-2388-65B5-F2E9-E5F8C4BA4271}"/>
              </a:ext>
            </a:extLst>
          </p:cNvPr>
          <p:cNvSpPr>
            <a:spLocks noGrp="1"/>
          </p:cNvSpPr>
          <p:nvPr>
            <p:ph type="title"/>
          </p:nvPr>
        </p:nvSpPr>
        <p:spPr>
          <a:xfrm>
            <a:off x="630936" y="640080"/>
            <a:ext cx="4818888" cy="1481328"/>
          </a:xfrm>
        </p:spPr>
        <p:txBody>
          <a:bodyPr anchor="b">
            <a:normAutofit/>
          </a:bodyPr>
          <a:lstStyle/>
          <a:p>
            <a:r>
              <a:rPr lang="en-GB" sz="3800"/>
              <a:t>3.8 Removing and disposing of materials</a:t>
            </a: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AF513D6-73D7-A0F4-E090-9A0D62F6AFE3}"/>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GB" sz="2200"/>
              <a:t>In this section students will gain knowledge, understanding and skills in removing and safely disposing of materials used in carrying out three of the above techniques, focusing on safe and environmentally responsible means of disposing or recycling of materials</a:t>
            </a:r>
          </a:p>
        </p:txBody>
      </p:sp>
      <p:pic>
        <p:nvPicPr>
          <p:cNvPr id="4" name="Picture 3" descr="A close-up of a text&#10;&#10;Description automatically generated">
            <a:extLst>
              <a:ext uri="{FF2B5EF4-FFF2-40B4-BE49-F238E27FC236}">
                <a16:creationId xmlns:a16="http://schemas.microsoft.com/office/drawing/2014/main" id="{0117344D-4DF3-711A-E387-CA1ECBC460B6}"/>
              </a:ext>
            </a:extLst>
          </p:cNvPr>
          <p:cNvPicPr>
            <a:picLocks noChangeAspect="1"/>
          </p:cNvPicPr>
          <p:nvPr/>
        </p:nvPicPr>
        <p:blipFill>
          <a:blip r:embed="rId2"/>
          <a:stretch>
            <a:fillRect/>
          </a:stretch>
        </p:blipFill>
        <p:spPr>
          <a:xfrm>
            <a:off x="6099048" y="2412267"/>
            <a:ext cx="5458968" cy="2033466"/>
          </a:xfrm>
          <a:prstGeom prst="rect">
            <a:avLst/>
          </a:prstGeom>
        </p:spPr>
      </p:pic>
    </p:spTree>
    <p:extLst>
      <p:ext uri="{BB962C8B-B14F-4D97-AF65-F5344CB8AC3E}">
        <p14:creationId xmlns:p14="http://schemas.microsoft.com/office/powerpoint/2010/main" val="38577977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9D47016-023F-44BD-981C-50E7A10A6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69784BB-60F1-EB07-704C-B5CE218635B7}"/>
              </a:ext>
            </a:extLst>
          </p:cNvPr>
          <p:cNvSpPr>
            <a:spLocks noGrp="1"/>
          </p:cNvSpPr>
          <p:nvPr>
            <p:ph type="title"/>
          </p:nvPr>
        </p:nvSpPr>
        <p:spPr>
          <a:xfrm>
            <a:off x="630936" y="457200"/>
            <a:ext cx="4343400" cy="1929384"/>
          </a:xfrm>
        </p:spPr>
        <p:txBody>
          <a:bodyPr anchor="ctr">
            <a:normAutofit/>
          </a:bodyPr>
          <a:lstStyle/>
          <a:p>
            <a:r>
              <a:rPr lang="en-GB" sz="3700"/>
              <a:t>3.9 Working practices that promote health and safety</a:t>
            </a:r>
          </a:p>
        </p:txBody>
      </p:sp>
      <p:sp>
        <p:nvSpPr>
          <p:cNvPr id="12" name="sketchy line">
            <a:extLst>
              <a:ext uri="{FF2B5EF4-FFF2-40B4-BE49-F238E27FC236}">
                <a16:creationId xmlns:a16="http://schemas.microsoft.com/office/drawing/2014/main" id="{6D8B37B0-0682-433E-BC8D-498C04ABD9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471415" y="1412748"/>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1F1FBDE-6394-8732-362A-2BF8FD54ADB4}"/>
              </a:ext>
            </a:extLst>
          </p:cNvPr>
          <p:cNvSpPr>
            <a:spLocks noGrp="1"/>
          </p:cNvSpPr>
          <p:nvPr>
            <p:ph idx="1"/>
          </p:nvPr>
        </p:nvSpPr>
        <p:spPr>
          <a:xfrm>
            <a:off x="5541263" y="457200"/>
            <a:ext cx="6007608" cy="1929384"/>
          </a:xfrm>
        </p:spPr>
        <p:txBody>
          <a:bodyPr vert="horz" lIns="91440" tIns="45720" rIns="91440" bIns="45720" rtlCol="0" anchor="ctr">
            <a:normAutofit/>
          </a:bodyPr>
          <a:lstStyle/>
          <a:p>
            <a:pPr marL="0" indent="0">
              <a:buNone/>
            </a:pPr>
            <a:r>
              <a:rPr lang="en-GB" sz="1500"/>
              <a:t>In this section students will gain knowledge, understanding and skills in working practices that promote their own health and safety and that of others, developing an awareness of health and safety practices related to each of the three selected trade areas, including:</a:t>
            </a:r>
          </a:p>
          <a:p>
            <a:pPr>
              <a:buFont typeface="Calibri" panose="020B0604020202020204" pitchFamily="34" charset="0"/>
              <a:buChar char="-"/>
            </a:pPr>
            <a:r>
              <a:rPr lang="en-GB" sz="1500"/>
              <a:t>Ensuring the cleanliness and safety of work areas</a:t>
            </a:r>
          </a:p>
          <a:p>
            <a:pPr>
              <a:buFont typeface="Calibri" panose="020B0604020202020204" pitchFamily="34" charset="0"/>
              <a:buChar char="-"/>
            </a:pPr>
            <a:r>
              <a:rPr lang="en-GB" sz="1500"/>
              <a:t>Correct personal protective equipment</a:t>
            </a:r>
          </a:p>
          <a:p>
            <a:pPr>
              <a:buFont typeface="Calibri" panose="020B0604020202020204" pitchFamily="34" charset="0"/>
              <a:buChar char="-"/>
            </a:pPr>
            <a:endParaRPr lang="en-GB" sz="1500"/>
          </a:p>
        </p:txBody>
      </p:sp>
      <p:pic>
        <p:nvPicPr>
          <p:cNvPr id="4" name="Picture 3">
            <a:extLst>
              <a:ext uri="{FF2B5EF4-FFF2-40B4-BE49-F238E27FC236}">
                <a16:creationId xmlns:a16="http://schemas.microsoft.com/office/drawing/2014/main" id="{AD162ED1-8391-BBC4-3330-3025E141FB9E}"/>
              </a:ext>
            </a:extLst>
          </p:cNvPr>
          <p:cNvPicPr>
            <a:picLocks noChangeAspect="1"/>
          </p:cNvPicPr>
          <p:nvPr/>
        </p:nvPicPr>
        <p:blipFill>
          <a:blip r:embed="rId2"/>
          <a:stretch>
            <a:fillRect/>
          </a:stretch>
        </p:blipFill>
        <p:spPr>
          <a:xfrm>
            <a:off x="466344" y="2631796"/>
            <a:ext cx="5468112" cy="3554272"/>
          </a:xfrm>
          <a:prstGeom prst="rect">
            <a:avLst/>
          </a:prstGeom>
        </p:spPr>
      </p:pic>
      <p:pic>
        <p:nvPicPr>
          <p:cNvPr id="5" name="Picture 4" descr="A close-up of a sign&#10;&#10;Description automatically generated">
            <a:extLst>
              <a:ext uri="{FF2B5EF4-FFF2-40B4-BE49-F238E27FC236}">
                <a16:creationId xmlns:a16="http://schemas.microsoft.com/office/drawing/2014/main" id="{598769B8-9200-505F-0E61-14C9EDAEE605}"/>
              </a:ext>
            </a:extLst>
          </p:cNvPr>
          <p:cNvPicPr>
            <a:picLocks noChangeAspect="1"/>
          </p:cNvPicPr>
          <p:nvPr/>
        </p:nvPicPr>
        <p:blipFill>
          <a:blip r:embed="rId3"/>
          <a:stretch>
            <a:fillRect/>
          </a:stretch>
        </p:blipFill>
        <p:spPr>
          <a:xfrm>
            <a:off x="6254496" y="4053505"/>
            <a:ext cx="5468112" cy="710854"/>
          </a:xfrm>
          <a:prstGeom prst="rect">
            <a:avLst/>
          </a:prstGeom>
        </p:spPr>
      </p:pic>
    </p:spTree>
    <p:extLst>
      <p:ext uri="{BB962C8B-B14F-4D97-AF65-F5344CB8AC3E}">
        <p14:creationId xmlns:p14="http://schemas.microsoft.com/office/powerpoint/2010/main" val="4059843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D7099C-7587-C301-CEFF-64ADE4526455}"/>
              </a:ext>
            </a:extLst>
          </p:cNvPr>
          <p:cNvSpPr>
            <a:spLocks noGrp="1"/>
          </p:cNvSpPr>
          <p:nvPr>
            <p:ph type="title"/>
          </p:nvPr>
        </p:nvSpPr>
        <p:spPr>
          <a:xfrm>
            <a:off x="630936" y="640080"/>
            <a:ext cx="4818888" cy="1481328"/>
          </a:xfrm>
        </p:spPr>
        <p:txBody>
          <a:bodyPr anchor="b">
            <a:normAutofit/>
          </a:bodyPr>
          <a:lstStyle/>
          <a:p>
            <a:r>
              <a:rPr lang="en-GB" sz="4600"/>
              <a:t>3.10 Evaluating construction tasks</a:t>
            </a:r>
          </a:p>
        </p:txBody>
      </p:sp>
      <p:sp>
        <p:nvSpPr>
          <p:cNvPr id="11"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96A715B-E403-2D01-C732-4930FBB3C40B}"/>
              </a:ext>
            </a:extLst>
          </p:cNvPr>
          <p:cNvSpPr>
            <a:spLocks noGrp="1"/>
          </p:cNvSpPr>
          <p:nvPr>
            <p:ph idx="1"/>
          </p:nvPr>
        </p:nvSpPr>
        <p:spPr>
          <a:xfrm>
            <a:off x="630936" y="2660904"/>
            <a:ext cx="4818888" cy="3547872"/>
          </a:xfrm>
        </p:spPr>
        <p:txBody>
          <a:bodyPr vert="horz" lIns="91440" tIns="45720" rIns="91440" bIns="45720" rtlCol="0" anchor="t">
            <a:normAutofit/>
          </a:bodyPr>
          <a:lstStyle/>
          <a:p>
            <a:pPr marL="0" indent="0">
              <a:buNone/>
            </a:pPr>
            <a:r>
              <a:rPr lang="en-GB" sz="2200"/>
              <a:t>In this section learners will gain knowledge, understanding and skills in evaluating the quality of completed construction tasks, including how outcomes can be evaluated</a:t>
            </a:r>
          </a:p>
          <a:p>
            <a:pPr marL="457200" indent="-457200">
              <a:buFont typeface="Calibri" panose="020B0604020202020204" pitchFamily="34" charset="0"/>
              <a:buChar char="-"/>
            </a:pPr>
            <a:r>
              <a:rPr lang="en-GB" sz="2200"/>
              <a:t>Requirements of the brief</a:t>
            </a:r>
          </a:p>
          <a:p>
            <a:pPr marL="457200" indent="-457200">
              <a:buFont typeface="Calibri" panose="020B0604020202020204" pitchFamily="34" charset="0"/>
              <a:buChar char="-"/>
            </a:pPr>
            <a:r>
              <a:rPr lang="en-GB" sz="2200"/>
              <a:t>Personally-set success criteria</a:t>
            </a:r>
          </a:p>
          <a:p>
            <a:pPr marL="457200" indent="-457200">
              <a:buFont typeface="Calibri" panose="020B0604020202020204" pitchFamily="34" charset="0"/>
              <a:buChar char="-"/>
            </a:pPr>
            <a:r>
              <a:rPr lang="en-GB" sz="2200"/>
              <a:t>Needs of end users, including their safety</a:t>
            </a:r>
          </a:p>
        </p:txBody>
      </p:sp>
      <p:pic>
        <p:nvPicPr>
          <p:cNvPr id="4" name="Picture 3" descr="A white text on a pink background&#10;&#10;Description automatically generated">
            <a:extLst>
              <a:ext uri="{FF2B5EF4-FFF2-40B4-BE49-F238E27FC236}">
                <a16:creationId xmlns:a16="http://schemas.microsoft.com/office/drawing/2014/main" id="{C661CC0B-987F-F229-794A-AAE6679BD8AD}"/>
              </a:ext>
            </a:extLst>
          </p:cNvPr>
          <p:cNvPicPr>
            <a:picLocks noChangeAspect="1"/>
          </p:cNvPicPr>
          <p:nvPr/>
        </p:nvPicPr>
        <p:blipFill>
          <a:blip r:embed="rId2"/>
          <a:stretch>
            <a:fillRect/>
          </a:stretch>
        </p:blipFill>
        <p:spPr>
          <a:xfrm>
            <a:off x="6099048" y="1907313"/>
            <a:ext cx="5458968" cy="3043374"/>
          </a:xfrm>
          <a:prstGeom prst="rect">
            <a:avLst/>
          </a:prstGeom>
        </p:spPr>
      </p:pic>
    </p:spTree>
    <p:extLst>
      <p:ext uri="{BB962C8B-B14F-4D97-AF65-F5344CB8AC3E}">
        <p14:creationId xmlns:p14="http://schemas.microsoft.com/office/powerpoint/2010/main" val="8521908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D6230C-A2D1-2664-113B-BE4802C67BAD}"/>
              </a:ext>
            </a:extLst>
          </p:cNvPr>
          <p:cNvSpPr>
            <a:spLocks noGrp="1"/>
          </p:cNvSpPr>
          <p:nvPr>
            <p:ph type="title"/>
          </p:nvPr>
        </p:nvSpPr>
        <p:spPr/>
        <p:txBody>
          <a:bodyPr/>
          <a:lstStyle/>
          <a:p>
            <a:r>
              <a:rPr lang="en-GB"/>
              <a:t>Unit 3 (Internal Assessment)</a:t>
            </a:r>
            <a:br>
              <a:rPr lang="en-GB"/>
            </a:br>
            <a:endParaRPr lang="en-GB"/>
          </a:p>
        </p:txBody>
      </p:sp>
      <p:sp>
        <p:nvSpPr>
          <p:cNvPr id="3" name="Content Placeholder 2">
            <a:extLst>
              <a:ext uri="{FF2B5EF4-FFF2-40B4-BE49-F238E27FC236}">
                <a16:creationId xmlns:a16="http://schemas.microsoft.com/office/drawing/2014/main" id="{11AAF122-6BDD-054C-F792-A027E81B9C44}"/>
              </a:ext>
            </a:extLst>
          </p:cNvPr>
          <p:cNvSpPr>
            <a:spLocks noGrp="1"/>
          </p:cNvSpPr>
          <p:nvPr>
            <p:ph idx="1"/>
          </p:nvPr>
        </p:nvSpPr>
        <p:spPr/>
        <p:txBody>
          <a:bodyPr vert="horz" lIns="91440" tIns="45720" rIns="91440" bIns="45720" rtlCol="0" anchor="t">
            <a:normAutofit/>
          </a:bodyPr>
          <a:lstStyle/>
          <a:p>
            <a:r>
              <a:rPr lang="en-GB"/>
              <a:t>Unit 3 is assessed through controlled assessment, released in May each year and submitted for external moderation in December and May each year.</a:t>
            </a:r>
          </a:p>
          <a:p>
            <a:endParaRPr lang="en-GB"/>
          </a:p>
        </p:txBody>
      </p:sp>
    </p:spTree>
    <p:extLst>
      <p:ext uri="{BB962C8B-B14F-4D97-AF65-F5344CB8AC3E}">
        <p14:creationId xmlns:p14="http://schemas.microsoft.com/office/powerpoint/2010/main" val="40229377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E656F-96D0-E5AF-A4AE-031895CAEBCF}"/>
              </a:ext>
            </a:extLst>
          </p:cNvPr>
          <p:cNvSpPr>
            <a:spLocks noGrp="1"/>
          </p:cNvSpPr>
          <p:nvPr>
            <p:ph type="title"/>
          </p:nvPr>
        </p:nvSpPr>
        <p:spPr/>
        <p:txBody>
          <a:bodyPr/>
          <a:lstStyle/>
          <a:p>
            <a:r>
              <a:rPr lang="en-GB"/>
              <a:t>Where can this course lead to in the future?</a:t>
            </a:r>
          </a:p>
        </p:txBody>
      </p:sp>
      <p:sp>
        <p:nvSpPr>
          <p:cNvPr id="3" name="Content Placeholder 2">
            <a:extLst>
              <a:ext uri="{FF2B5EF4-FFF2-40B4-BE49-F238E27FC236}">
                <a16:creationId xmlns:a16="http://schemas.microsoft.com/office/drawing/2014/main" id="{A2ADD182-A2E2-07D3-C47C-B5F436F01E1C}"/>
              </a:ext>
            </a:extLst>
          </p:cNvPr>
          <p:cNvSpPr>
            <a:spLocks noGrp="1"/>
          </p:cNvSpPr>
          <p:nvPr>
            <p:ph idx="1"/>
          </p:nvPr>
        </p:nvSpPr>
        <p:spPr/>
        <p:txBody>
          <a:bodyPr vert="horz" lIns="91440" tIns="45720" rIns="91440" bIns="45720" rtlCol="0" anchor="t">
            <a:normAutofit fontScale="92500" lnSpcReduction="20000"/>
          </a:bodyPr>
          <a:lstStyle/>
          <a:p>
            <a:r>
              <a:rPr lang="en-GB"/>
              <a:t>The successful completion of this qualification, together with other equivalent qualifications, such as in maths and the sciences, could provide the learner with opportunities to access a range of qualifications including the GCE, apprenticeships, vocationally related and occupational qualifications. These include:</a:t>
            </a:r>
          </a:p>
          <a:p>
            <a:endParaRPr lang="en-GB"/>
          </a:p>
          <a:p>
            <a:r>
              <a:rPr lang="en-GB"/>
              <a:t>Level 3 Extended Project</a:t>
            </a:r>
          </a:p>
          <a:p>
            <a:r>
              <a:rPr lang="en-GB"/>
              <a:t>Level 3 qualifications in construction, such as Diplomas in Construction and the Built Environment;</a:t>
            </a:r>
          </a:p>
          <a:p>
            <a:r>
              <a:rPr lang="en-GB"/>
              <a:t>Level 2 qualifications in construction, including specialist areas such as plumbing, bricklaying and carpentry</a:t>
            </a:r>
          </a:p>
          <a:p>
            <a:r>
              <a:rPr lang="en-GB"/>
              <a:t>Apprenticeships in construction</a:t>
            </a:r>
          </a:p>
        </p:txBody>
      </p:sp>
    </p:spTree>
    <p:extLst>
      <p:ext uri="{BB962C8B-B14F-4D97-AF65-F5344CB8AC3E}">
        <p14:creationId xmlns:p14="http://schemas.microsoft.com/office/powerpoint/2010/main" val="31640248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1868BC-3898-08D4-0815-F997F00F82DA}"/>
              </a:ext>
            </a:extLst>
          </p:cNvPr>
          <p:cNvSpPr>
            <a:spLocks noGrp="1"/>
          </p:cNvSpPr>
          <p:nvPr>
            <p:ph type="title"/>
          </p:nvPr>
        </p:nvSpPr>
        <p:spPr/>
        <p:txBody>
          <a:bodyPr/>
          <a:lstStyle/>
          <a:p>
            <a:r>
              <a:rPr lang="en-GB"/>
              <a:t>F&amp;Qs</a:t>
            </a:r>
          </a:p>
        </p:txBody>
      </p:sp>
      <p:sp>
        <p:nvSpPr>
          <p:cNvPr id="3" name="Content Placeholder 2">
            <a:extLst>
              <a:ext uri="{FF2B5EF4-FFF2-40B4-BE49-F238E27FC236}">
                <a16:creationId xmlns:a16="http://schemas.microsoft.com/office/drawing/2014/main" id="{77A72FBA-B6EF-3836-0304-9FCBAF0BDCB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85232413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A7405-C3E3-A21F-4981-AF48853E977A}"/>
              </a:ext>
            </a:extLst>
          </p:cNvPr>
          <p:cNvSpPr>
            <a:spLocks noGrp="1"/>
          </p:cNvSpPr>
          <p:nvPr>
            <p:ph type="title"/>
          </p:nvPr>
        </p:nvSpPr>
        <p:spPr/>
        <p:txBody>
          <a:bodyPr/>
          <a:lstStyle/>
          <a:p>
            <a:r>
              <a:rPr lang="en-GB"/>
              <a:t>List of Skills that they develop during the 2 years</a:t>
            </a:r>
          </a:p>
        </p:txBody>
      </p:sp>
      <p:sp>
        <p:nvSpPr>
          <p:cNvPr id="3" name="Content Placeholder 2">
            <a:extLst>
              <a:ext uri="{FF2B5EF4-FFF2-40B4-BE49-F238E27FC236}">
                <a16:creationId xmlns:a16="http://schemas.microsoft.com/office/drawing/2014/main" id="{370ECB09-E7BF-0C27-51CE-A9C28BA6A11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4429014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1891</Words>
  <Application>Microsoft Office PowerPoint</Application>
  <PresentationFormat>Widescreen</PresentationFormat>
  <Paragraphs>188</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Aptos</vt:lpstr>
      <vt:lpstr>Aptos Display</vt:lpstr>
      <vt:lpstr>Arial</vt:lpstr>
      <vt:lpstr>Calibri</vt:lpstr>
      <vt:lpstr>Office Theme</vt:lpstr>
      <vt:lpstr>WJEC Level 1/2 Vocational Award in Construction And The Built Environment </vt:lpstr>
      <vt:lpstr>What is a vocational subject and who is this for?</vt:lpstr>
      <vt:lpstr>Qualification Objective</vt:lpstr>
      <vt:lpstr>What will the students study?</vt:lpstr>
      <vt:lpstr>A glance at the subject content</vt:lpstr>
      <vt:lpstr>Unit 1: Introduction to the built environment</vt:lpstr>
      <vt:lpstr>Unit 3: Constructing the Built Environment</vt:lpstr>
      <vt:lpstr>Unit 1: Introduction to the built environment</vt:lpstr>
      <vt:lpstr>1.1 The Sector</vt:lpstr>
      <vt:lpstr>1.2 The Built Environment life cycle</vt:lpstr>
      <vt:lpstr>1.3 Types of building and structure</vt:lpstr>
      <vt:lpstr>1.4 Technologies and materials</vt:lpstr>
      <vt:lpstr>1.5 Building structures and forms</vt:lpstr>
      <vt:lpstr>1.6 Sustainable construction methods</vt:lpstr>
      <vt:lpstr>1.7 Trades, employment and careers</vt:lpstr>
      <vt:lpstr>1.8 Health and Safety</vt:lpstr>
      <vt:lpstr>Unit 1 (External Assessment)</vt:lpstr>
      <vt:lpstr>Unit 3: Constructing the Built Environment</vt:lpstr>
      <vt:lpstr>3.1 Interpreting technical sources of information</vt:lpstr>
      <vt:lpstr>3.2 Planning and Organising Work </vt:lpstr>
      <vt:lpstr>3.3 Identifying resource requirements</vt:lpstr>
      <vt:lpstr>3.4 Calculating the materials required</vt:lpstr>
      <vt:lpstr>3.5 Writing and setting success criteria</vt:lpstr>
      <vt:lpstr>3.6 Prepare for construction tasks</vt:lpstr>
      <vt:lpstr>3.7 Carrying out techniques</vt:lpstr>
      <vt:lpstr>3.8 Removing and disposing of materials</vt:lpstr>
      <vt:lpstr>3.9 Working practices that promote health and safety</vt:lpstr>
      <vt:lpstr>3.10 Evaluating construction tasks</vt:lpstr>
      <vt:lpstr>Unit 3 (Internal Assessment) </vt:lpstr>
      <vt:lpstr>Where can this course lead to in the future?</vt:lpstr>
      <vt:lpstr>F&amp;Qs</vt:lpstr>
      <vt:lpstr>List of Skills that they develop during the 2 years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Clyde Morgan</cp:lastModifiedBy>
  <cp:revision>29</cp:revision>
  <dcterms:created xsi:type="dcterms:W3CDTF">2024-11-12T15:15:27Z</dcterms:created>
  <dcterms:modified xsi:type="dcterms:W3CDTF">2024-11-18T13:47:03Z</dcterms:modified>
</cp:coreProperties>
</file>