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78" r:id="rId9"/>
    <p:sldId id="279" r:id="rId10"/>
    <p:sldId id="260" r:id="rId11"/>
    <p:sldId id="262" r:id="rId12"/>
    <p:sldId id="264" r:id="rId13"/>
    <p:sldId id="263" r:id="rId14"/>
    <p:sldId id="280" r:id="rId15"/>
    <p:sldId id="281" r:id="rId16"/>
    <p:sldId id="282" r:id="rId17"/>
    <p:sldId id="265" r:id="rId18"/>
    <p:sldId id="283" r:id="rId19"/>
    <p:sldId id="266" r:id="rId20"/>
    <p:sldId id="284" r:id="rId21"/>
    <p:sldId id="271" r:id="rId22"/>
    <p:sldId id="272" r:id="rId23"/>
    <p:sldId id="276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F7F791-0BCB-4FCB-A939-1F477C4F13A0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03176-4C42-420A-97AA-8F03D34940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946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igitalsynopsis.com/inspiration/look-up-digital-detox-poem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tma1Mqd8oY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03176-4C42-420A-97AA-8F03D34940D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63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http://digitalsynopsis.com/inspiration/look-up-digital-detox-poem/</a:t>
            </a:r>
            <a:endParaRPr lang="en-GB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03176-4C42-420A-97AA-8F03D34940D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6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https://www.youtube.com/watch?v=Atma1Mqd8oY</a:t>
            </a:r>
            <a:endParaRPr lang="en-GB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03176-4C42-420A-97AA-8F03D34940D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232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D03176-4C42-420A-97AA-8F03D34940D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440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03176-4C42-420A-97AA-8F03D34940D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232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77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868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794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58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022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49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409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989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42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970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ACB4C-08C3-48F5-B4CA-AB2BCD6B47F6}" type="datetimeFigureOut">
              <a:rPr lang="en-GB" smtClean="0"/>
              <a:t>17/12/2021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A238C-9D3E-4694-9671-7527F539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03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frm=1&amp;source=images&amp;cd=&amp;cad=rja&amp;uact=8&amp;ved=0ahUKEwjohs6V2_nLAhVE6xoKHQAuBHgQjRwIBw&amp;url=http://ppttemplate.net/free-social-media-ppt-template-for-digital-marketing/&amp;psig=AFQjCNGD3HH_gEDqb430X88blu6v6aR04A&amp;ust=146002179534664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frm=1&amp;source=images&amp;cd=&amp;cad=rja&amp;uact=8&amp;ved=0ahUKEwjyxvr22_nLAhWF2hoKHTaGAYgQjRwIBw&amp;url=http://razoredge-media.co.uk/social-media/&amp;bvm=bv.118443451,d.d2s&amp;psig=AFQjCNEvZE_SqL8q5UMzyN8DgVVuVi62OQ&amp;ust=1460021985901292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&amp;esrc=s&amp;frm=1&amp;source=images&amp;cd=&amp;cad=rja&amp;uact=8&amp;ved=0ahUKEwj9x7Pr1fnLAhWBbBoKHdx4CPwQjRwIBw&amp;url=http://likesup.com/likes-upwhere-is-your-attention-during-family-time/&amp;bvm=bv.118443451,d.d2s&amp;psig=AFQjCNFHdQdRqNNNkUfONbPP36AspmkSvw&amp;ust=1460020220759809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frm=1&amp;source=images&amp;cd=&amp;cad=rja&amp;uact=8&amp;ved=0ahUKEwjyxvr22_nLAhWF2hoKHTaGAYgQjRwIBw&amp;url=http://razoredge-media.co.uk/social-media/&amp;bvm=bv.118443451,d.d2s&amp;psig=AFQjCNEvZE_SqL8q5UMzyN8DgVVuVi62OQ&amp;ust=1460021985901292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frm=1&amp;source=images&amp;cd=&amp;cad=rja&amp;uact=8&amp;ved=0ahUKEwjyxvr22_nLAhWF2hoKHTaGAYgQjRwIBw&amp;url=http://razoredge-media.co.uk/social-media/&amp;bvm=bv.118443451,d.d2s&amp;psig=AFQjCNEvZE_SqL8q5UMzyN8DgVVuVi62OQ&amp;ust=1460021985901292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oogle.co.uk/url?sa=i&amp;rct=j&amp;q=&amp;esrc=s&amp;frm=1&amp;source=images&amp;cd=&amp;ved=0ahUKEwj92Ojv5fnLAhWM7RQKHcWQDVYQjRwIBw&amp;url=http://3riversmarketinggroup.com/portfolio_page/social-media-marketing-for-tourism/&amp;bvm=bv.118443451,d.d2s&amp;psig=AFQjCNEvZE_SqL8q5UMzyN8DgVVuVi62OQ&amp;ust=1460021985901292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ved=0ahUKEwj92Ojv5fnLAhWM7RQKHcWQDVYQjRwIBw&amp;url=http://3riversmarketinggroup.com/portfolio_page/social-media-marketing-for-tourism/&amp;bvm=bv.118443451,d.d2s&amp;psig=AFQjCNEvZE_SqL8q5UMzyN8DgVVuVi62OQ&amp;ust=146002198590129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ved=0ahUKEwj92Ojv5fnLAhWM7RQKHcWQDVYQjRwIBw&amp;url=http://3riversmarketinggroup.com/portfolio_page/social-media-marketing-for-tourism/&amp;bvm=bv.118443451,d.d2s&amp;psig=AFQjCNEvZE_SqL8q5UMzyN8DgVVuVi62OQ&amp;ust=146002198590129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garyturk.com/portfolio-item/lookup/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lAKW_tr4xA&amp;list=PLC772F42251C6522B&amp;index=12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ved=0ahUKEwiispO97PnLAhUJbxQKHU0nCXsQjRwIBw&amp;url=http://engagehub.co.uk/why-your-business-needs-social-media/&amp;bvm=bv.118443451,d.d2s&amp;psig=AFQjCNEvZE_SqL8q5UMzyN8DgVVuVi62OQ&amp;ust=146002198590129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Atma1Mqd8oY" TargetMode="Externa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ved=0ahUKEwiispO97PnLAhUJbxQKHU0nCXsQjRwIBw&amp;url=http://engagehub.co.uk/why-your-business-needs-social-media/&amp;bvm=bv.118443451,d.d2s&amp;psig=AFQjCNEvZE_SqL8q5UMzyN8DgVVuVi62OQ&amp;ust=146002198590129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ved=0ahUKEwilgMjxiPrLAhVJVhoKHeUCA8gQjRwIBw&amp;url=http://blogs.lse.ac.uk/researchingsociology/2016/03/08/science-on-social-media/&amp;bvm=bv.118443451,d.d2s&amp;psig=AFQjCNEvZE_SqL8q5UMzyN8DgVVuVi62OQ&amp;ust=1460021985901292" TargetMode="External"/><Relationship Id="rId2" Type="http://schemas.openxmlformats.org/officeDocument/2006/relationships/hyperlink" Target="https://www.itv.com/thismorning/pledge-to-share-our-anti-bullying-messag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google.co.uk/url?sa=i&amp;rct=j&amp;q=&amp;esrc=s&amp;frm=1&amp;source=images&amp;cd=&amp;cad=rja&amp;uact=8&amp;ved=0ahUKEwilgMjxiPrLAhVJVhoKHeUCA8gQjRwIBw&amp;url=http://blogs.lse.ac.uk/researchingsociology/2016/03/08/science-on-social-media/&amp;bvm=bv.118443451,d.d2s&amp;psig=AFQjCNEvZE_SqL8q5UMzyN8DgVVuVi62OQ&amp;ust=1460021985901292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google.co.uk/url?sa=i&amp;rct=j&amp;q=&amp;esrc=s&amp;frm=1&amp;source=images&amp;cd=&amp;cad=rja&amp;uact=8&amp;ved=0ahUKEwjJ9e2SjPrLAhWCzBoKHaOPDFcQjRwIBw&amp;url=https://llamapress.com/social-media-management-made-easy/&amp;bvm=bv.118443451,d.d2s&amp;psig=AFQjCNEvZE_SqL8q5UMzyN8DgVVuVi62OQ&amp;ust=146002198590129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3.ppttemplate.net/wp-content/uploads/2013/11/20021-social_network-ppt-template-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" y="0"/>
            <a:ext cx="965424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39952" y="1124744"/>
            <a:ext cx="5256584" cy="18722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Year 8 devising</a:t>
            </a:r>
            <a:br>
              <a:rPr lang="en-GB" dirty="0"/>
            </a:br>
            <a:r>
              <a:rPr lang="en-GB" dirty="0"/>
              <a:t>The Power of Social Media</a:t>
            </a:r>
          </a:p>
        </p:txBody>
      </p:sp>
    </p:spTree>
    <p:extLst>
      <p:ext uri="{BB962C8B-B14F-4D97-AF65-F5344CB8AC3E}">
        <p14:creationId xmlns:p14="http://schemas.microsoft.com/office/powerpoint/2010/main" val="2610686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967" y="0"/>
            <a:ext cx="8640960" cy="122413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u="sng" dirty="0"/>
              <a:t>The Power of Social Media</a:t>
            </a:r>
            <a:br>
              <a:rPr lang="en-GB" dirty="0"/>
            </a:br>
            <a:endParaRPr lang="en-GB" dirty="0"/>
          </a:p>
        </p:txBody>
      </p:sp>
      <p:pic>
        <p:nvPicPr>
          <p:cNvPr id="2052" name="Picture 4" descr="http://razoredge-media.co.uk/wp-content/uploads/2013/10/socia-mediabubbl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7" y="2996952"/>
            <a:ext cx="4371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5983" y="842791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Learning Intentions: Lesson one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To consider the pros and cons of Social Media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To use different materials as a stimulus for devising including; photographs, videos, poems, music and scripts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4"/>
                </a:solidFill>
              </a:rPr>
              <a:t>To apply different drama strategies to performance including</a:t>
            </a:r>
            <a:r>
              <a:rPr lang="en-GB" sz="2400" dirty="0"/>
              <a:t>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48630" y="2201185"/>
            <a:ext cx="4608512" cy="30469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r>
              <a:rPr lang="en-GB" sz="2400" b="1" dirty="0"/>
              <a:t>Improvisation, Role-play, Still Image, Cross Cutting, Flashback/Forward, Narration, Choral work, and Thought Tracking.</a:t>
            </a:r>
            <a:endParaRPr lang="en-GB" sz="24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8039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likesup.com/wp-content/uploads/2011/11/Family-togetherness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88001" y="5800003"/>
            <a:ext cx="89289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b="1" dirty="0"/>
              <a:t>ACTIVATE: Have a look at this photo. What can you see? Is this relevant to our world? How does this make you feel? What do you think is meant by ‘Family </a:t>
            </a:r>
            <a:r>
              <a:rPr lang="en-GB" sz="2000" b="1" i="1" dirty="0"/>
              <a:t>Togetherness</a:t>
            </a:r>
            <a:r>
              <a:rPr lang="en-GB" sz="2000" b="1" dirty="0"/>
              <a:t>?’? Why do you think ‘</a:t>
            </a:r>
            <a:r>
              <a:rPr lang="en-GB" sz="2000" b="1" i="1" dirty="0"/>
              <a:t>togetherness</a:t>
            </a:r>
            <a:r>
              <a:rPr lang="en-GB" sz="2000" b="1" dirty="0"/>
              <a:t>’</a:t>
            </a:r>
            <a:r>
              <a:rPr lang="en-GB" sz="2000" b="1" i="1" dirty="0"/>
              <a:t> </a:t>
            </a:r>
            <a:r>
              <a:rPr lang="en-GB" sz="2000" b="1" dirty="0"/>
              <a:t>is in italics?</a:t>
            </a:r>
          </a:p>
        </p:txBody>
      </p:sp>
    </p:spTree>
    <p:extLst>
      <p:ext uri="{BB962C8B-B14F-4D97-AF65-F5344CB8AC3E}">
        <p14:creationId xmlns:p14="http://schemas.microsoft.com/office/powerpoint/2010/main" val="3642734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369" y="-110512"/>
            <a:ext cx="8640960" cy="212219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The Power of Social Media</a:t>
            </a:r>
            <a:br>
              <a:rPr lang="en-GB" dirty="0"/>
            </a:br>
            <a:r>
              <a:rPr lang="en-GB" sz="2700" dirty="0"/>
              <a:t>CONNECT:</a:t>
            </a:r>
            <a:br>
              <a:rPr lang="en-GB" dirty="0"/>
            </a:br>
            <a:r>
              <a:rPr lang="en-GB" sz="2400" dirty="0">
                <a:latin typeface="+mn-lt"/>
              </a:rPr>
              <a:t>As a class, make a list of the pros and cons of Social Media. Here are some examples.</a:t>
            </a:r>
            <a:endParaRPr lang="en-GB" dirty="0"/>
          </a:p>
        </p:txBody>
      </p:sp>
      <p:pic>
        <p:nvPicPr>
          <p:cNvPr id="2052" name="Picture 4" descr="http://razoredge-media.co.uk/wp-content/uploads/2013/10/socia-mediabubbl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478" y="3114675"/>
            <a:ext cx="43719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1236" y="1412776"/>
            <a:ext cx="8397227" cy="2308324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endParaRPr lang="en-GB" sz="2400" b="1" u="sng" dirty="0"/>
          </a:p>
          <a:p>
            <a:pPr algn="ctr"/>
            <a:endParaRPr lang="en-GB" sz="2400" b="1" u="sng" dirty="0"/>
          </a:p>
          <a:p>
            <a:pPr algn="ctr"/>
            <a:r>
              <a:rPr lang="en-GB" sz="2400" b="1" u="sng" dirty="0"/>
              <a:t>Pros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Good for professional </a:t>
            </a:r>
          </a:p>
          <a:p>
            <a:r>
              <a:rPr lang="en-GB" sz="2400" dirty="0"/>
              <a:t>networking</a:t>
            </a:r>
          </a:p>
          <a:p>
            <a:endParaRPr lang="en-GB" sz="2400" dirty="0"/>
          </a:p>
          <a:p>
            <a:pPr algn="ctr"/>
            <a:endParaRPr lang="en-GB" sz="2400" b="1" u="sng" dirty="0"/>
          </a:p>
          <a:p>
            <a:pPr algn="ctr"/>
            <a:endParaRPr lang="en-GB" sz="2400" b="1" u="sng" dirty="0"/>
          </a:p>
          <a:p>
            <a:pPr algn="ctr"/>
            <a:r>
              <a:rPr lang="en-GB" sz="2400" b="1" u="sng" dirty="0"/>
              <a:t>Cons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Strangers can find your details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41816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76389-7F57-435B-AA87-B435AE91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DEMONSTRATE</a:t>
            </a:r>
            <a:br>
              <a:rPr lang="en-GB"/>
            </a:br>
            <a:r>
              <a:rPr lang="en-GB"/>
              <a:t>20 minutes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94C36-356F-4CBF-A6BC-777BF3268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8083061" cy="4667250"/>
          </a:xfrm>
        </p:spPr>
        <p:txBody>
          <a:bodyPr>
            <a:normAutofit/>
          </a:bodyPr>
          <a:lstStyle/>
          <a:p>
            <a:r>
              <a:rPr lang="en-GB" sz="2400" dirty="0"/>
              <a:t>In groups of 6, using the photograph as a stimulus, create </a:t>
            </a:r>
            <a:r>
              <a:rPr lang="en-GB" sz="2400" b="1" dirty="0"/>
              <a:t>two</a:t>
            </a:r>
            <a:r>
              <a:rPr lang="en-GB" sz="2400" dirty="0"/>
              <a:t> still images communicating your idea of ‘Social Media’ and how it might affect families </a:t>
            </a:r>
            <a:r>
              <a:rPr lang="en-GB" sz="2400" b="1" i="1" dirty="0"/>
              <a:t>negatively</a:t>
            </a:r>
            <a:r>
              <a:rPr lang="en-GB" sz="2400" dirty="0"/>
              <a:t> and </a:t>
            </a:r>
            <a:r>
              <a:rPr lang="en-GB" sz="2400" b="1" i="1" dirty="0"/>
              <a:t>positively</a:t>
            </a:r>
            <a:r>
              <a:rPr lang="en-GB" sz="2400" dirty="0"/>
              <a:t>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Remember to use clear facial expressions and strong gestures. How does your first still image differ from your second?</a:t>
            </a:r>
          </a:p>
          <a:p>
            <a:pPr marL="0" indent="0">
              <a:buNone/>
            </a:pPr>
            <a:r>
              <a:rPr lang="en-GB" sz="2400" dirty="0"/>
              <a:t>Consider the use of levels and how you can show the status and emotions of the characters involved.</a:t>
            </a:r>
          </a:p>
          <a:p>
            <a:pPr marL="0" indent="0">
              <a:buNone/>
            </a:pPr>
            <a:r>
              <a:rPr lang="en-GB" sz="1800" dirty="0"/>
              <a:t>EXTENSION:</a:t>
            </a:r>
          </a:p>
          <a:p>
            <a:pPr marL="0" indent="0">
              <a:buNone/>
            </a:pPr>
            <a:r>
              <a:rPr lang="en-GB" sz="1800" dirty="0"/>
              <a:t>Use your still images to develop a scene with dialogue. </a:t>
            </a:r>
          </a:p>
          <a:p>
            <a:pPr marL="0" indent="0">
              <a:buNone/>
            </a:pPr>
            <a:r>
              <a:rPr lang="en-GB" sz="1800" dirty="0"/>
              <a:t>Use </a:t>
            </a:r>
            <a:r>
              <a:rPr lang="en-GB" sz="1800" b="1" dirty="0"/>
              <a:t>cross-cutting</a:t>
            </a:r>
            <a:r>
              <a:rPr lang="en-GB" sz="1800" dirty="0"/>
              <a:t> to show the difference between the </a:t>
            </a:r>
          </a:p>
          <a:p>
            <a:pPr marL="0" indent="0">
              <a:buNone/>
            </a:pPr>
            <a:r>
              <a:rPr lang="en-GB" sz="1800" dirty="0"/>
              <a:t>‘positive’ family and the ‘negative’ family.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B25309-8D6F-4064-8B17-12A588985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432" y="5065029"/>
            <a:ext cx="293370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81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84ED0-39CE-4E70-BA5A-4794880A6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CONSOLIDATE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0388C-29F2-426B-9733-9A415E0C2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/>
              <a:t>Perform your images as a class.</a:t>
            </a:r>
          </a:p>
          <a:p>
            <a:r>
              <a:rPr lang="en-GB" sz="2800" dirty="0"/>
              <a:t>Split the class in half and watch again.</a:t>
            </a:r>
          </a:p>
          <a:p>
            <a:endParaRPr lang="en-GB" sz="2800" dirty="0"/>
          </a:p>
          <a:p>
            <a:pPr marL="0" indent="0">
              <a:buNone/>
            </a:pPr>
            <a:r>
              <a:rPr lang="en-GB" sz="2800" dirty="0"/>
              <a:t>Which images stood out and why?</a:t>
            </a:r>
          </a:p>
          <a:p>
            <a:pPr marL="0" indent="0">
              <a:buNone/>
            </a:pPr>
            <a:r>
              <a:rPr lang="en-GB" sz="2800" dirty="0"/>
              <a:t>What was the message they were communicating?</a:t>
            </a:r>
          </a:p>
          <a:p>
            <a:pPr marL="0" indent="0">
              <a:buNone/>
            </a:pPr>
            <a:r>
              <a:rPr lang="en-GB" sz="2800" dirty="0"/>
              <a:t>How did they use their facial expressions and gestures effectively to communicate meaning?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Do you feel differently about social media after this lesson?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29377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365760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>
                <a:solidFill>
                  <a:schemeClr val="bg1"/>
                </a:solidFill>
              </a:rPr>
              <a:t>The Power of Social Media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936" y="2276857"/>
            <a:ext cx="3761613" cy="390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u="sng" dirty="0"/>
              <a:t>Learning Intention: Lesson 2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Respond to a poem as stimulus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Use choral work and music to produce </a:t>
            </a:r>
            <a:r>
              <a:rPr lang="en-US" sz="2800" dirty="0" err="1"/>
              <a:t>stylised</a:t>
            </a:r>
            <a:r>
              <a:rPr lang="en-US" sz="2800" dirty="0"/>
              <a:t> theatre.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 u="sng" dirty="0"/>
          </a:p>
        </p:txBody>
      </p:sp>
      <p:pic>
        <p:nvPicPr>
          <p:cNvPr id="2052" name="Picture 4" descr="http://razoredge-media.co.uk/wp-content/uploads/2013/10/socia-mediabubble.pn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8" r="7890" b="4"/>
          <a:stretch/>
        </p:blipFill>
        <p:spPr bwMode="auto">
          <a:xfrm>
            <a:off x="4751452" y="2276857"/>
            <a:ext cx="3761613" cy="390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840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08679"/>
            <a:ext cx="8640960" cy="352784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l"/>
            <a:r>
              <a:rPr lang="en-GB" sz="5300" dirty="0"/>
              <a:t>social media: </a:t>
            </a:r>
            <a:r>
              <a:rPr lang="en-GB" sz="3100" u="sng" dirty="0"/>
              <a:t>ACTIVATE</a:t>
            </a:r>
            <a:br>
              <a:rPr lang="en-GB" dirty="0"/>
            </a:br>
            <a:r>
              <a:rPr lang="en-GB" sz="2700" b="1" dirty="0"/>
              <a:t>NOUN</a:t>
            </a:r>
            <a:br>
              <a:rPr lang="en-GB" b="1" dirty="0"/>
            </a:br>
            <a:r>
              <a:rPr lang="en-GB" dirty="0"/>
              <a:t>1. websites and applications that enable users to create and share content or to participate in social networking.</a:t>
            </a:r>
            <a:br>
              <a:rPr lang="en-GB" dirty="0"/>
            </a:br>
            <a:endParaRPr lang="en-GB" dirty="0"/>
          </a:p>
        </p:txBody>
      </p:sp>
      <p:pic>
        <p:nvPicPr>
          <p:cNvPr id="3074" name="Picture 2" descr="http://3riversmarketinggroup.com/wp-content/uploads/2015/03/SM-Graphic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3500462"/>
            <a:ext cx="46767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79912" y="350046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275856" y="3500462"/>
            <a:ext cx="51125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/>
              <a:t>Have a look at the above definition of social media. Do you think this is an accurate description of social media? Why or why not? How would you describe it?</a:t>
            </a:r>
          </a:p>
        </p:txBody>
      </p:sp>
    </p:spTree>
    <p:extLst>
      <p:ext uri="{BB962C8B-B14F-4D97-AF65-F5344CB8AC3E}">
        <p14:creationId xmlns:p14="http://schemas.microsoft.com/office/powerpoint/2010/main" val="1297649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40960" cy="122413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sz="4000"/>
              <a:t>The Power of Social Media</a:t>
            </a:r>
            <a:br>
              <a:rPr lang="en-GB"/>
            </a:br>
            <a:endParaRPr lang="en-GB"/>
          </a:p>
        </p:txBody>
      </p:sp>
      <p:pic>
        <p:nvPicPr>
          <p:cNvPr id="3074" name="Picture 2" descr="http://3riversmarketinggroup.com/wp-content/uploads/2015/03/SM-Graphic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1" y="3869793"/>
            <a:ext cx="4215346" cy="337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79912" y="350046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59532" y="827180"/>
            <a:ext cx="8316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u="sng" dirty="0"/>
              <a:t>CONNECT</a:t>
            </a:r>
            <a:r>
              <a:rPr lang="en-GB" sz="2400" dirty="0"/>
              <a:t>: Today you are going to perform together with your group as a </a:t>
            </a:r>
            <a:r>
              <a:rPr lang="en-GB" sz="2400" b="1" dirty="0"/>
              <a:t>chorus</a:t>
            </a:r>
            <a:r>
              <a:rPr lang="en-GB" sz="2400" dirty="0"/>
              <a:t> using a poem as a stimulus. </a:t>
            </a:r>
          </a:p>
          <a:p>
            <a:pPr algn="just"/>
            <a:r>
              <a:rPr lang="en-GB" sz="2400" dirty="0"/>
              <a:t>Can you remember what techniques a </a:t>
            </a:r>
            <a:r>
              <a:rPr lang="en-GB" sz="2400" b="1" dirty="0"/>
              <a:t>chorus</a:t>
            </a:r>
            <a:r>
              <a:rPr lang="en-GB" sz="2400" dirty="0"/>
              <a:t> use?</a:t>
            </a:r>
          </a:p>
        </p:txBody>
      </p:sp>
      <p:sp>
        <p:nvSpPr>
          <p:cNvPr id="4" name="TextBox 3"/>
          <p:cNvSpPr txBox="1"/>
          <p:nvPr/>
        </p:nvSpPr>
        <p:spPr>
          <a:xfrm rot="20314327">
            <a:off x="2804927" y="3105345"/>
            <a:ext cx="5760640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GB" sz="2400"/>
              <a:t>As a class we are going to tell a nursery rhyme around the circle. Every fourth person must repeat the same word as the third person. </a:t>
            </a:r>
          </a:p>
          <a:p>
            <a:pPr algn="just"/>
            <a:r>
              <a:rPr lang="en-GB" sz="2400"/>
              <a:t>How does the echo add to the telling of the rhyme?</a:t>
            </a:r>
          </a:p>
        </p:txBody>
      </p:sp>
    </p:spTree>
    <p:extLst>
      <p:ext uri="{BB962C8B-B14F-4D97-AF65-F5344CB8AC3E}">
        <p14:creationId xmlns:p14="http://schemas.microsoft.com/office/powerpoint/2010/main" val="119135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riversmarketinggroup.com/wp-content/uploads/2015/03/SM-Graphic.pn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7" r="9801" b="-3"/>
          <a:stretch/>
        </p:blipFill>
        <p:spPr bwMode="auto">
          <a:xfrm>
            <a:off x="4348157" y="10"/>
            <a:ext cx="4795614" cy="458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134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749" y="188641"/>
            <a:ext cx="5336403" cy="15121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7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The Power of Social Media</a:t>
            </a:r>
            <a:br>
              <a:rPr lang="en-US" sz="37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endParaRPr lang="en-US" sz="3700" kern="120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3748" y="1196752"/>
            <a:ext cx="3602726" cy="54726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Listen carefully to the </a:t>
            </a:r>
            <a:r>
              <a:rPr lang="en-US" sz="2000" b="1" dirty="0">
                <a:solidFill>
                  <a:srgbClr val="000000"/>
                </a:solidFill>
              </a:rPr>
              <a:t>poem</a:t>
            </a:r>
            <a:r>
              <a:rPr lang="en-US" sz="2000" dirty="0">
                <a:solidFill>
                  <a:srgbClr val="000000"/>
                </a:solidFill>
              </a:rPr>
              <a:t> we are about to watch by writer and director Gary Turk.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It discusses social media and how, if we are glued to our phones all the time, we may miss important times in our lives.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Do you agree or disagree with the poem? Why?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This poem received a lot of feedback (more than 12 million views on YouTube), why do you think that is? 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Why is it important that we </a:t>
            </a:r>
            <a:r>
              <a:rPr lang="en-US" sz="2000" dirty="0" err="1">
                <a:solidFill>
                  <a:srgbClr val="000000"/>
                </a:solidFill>
              </a:rPr>
              <a:t>socialise</a:t>
            </a:r>
            <a:r>
              <a:rPr lang="en-US" sz="2000" dirty="0">
                <a:solidFill>
                  <a:srgbClr val="000000"/>
                </a:solidFill>
              </a:rPr>
              <a:t> and communicate with others personally?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79912" y="350046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4B4BB1-77D5-4189-8443-2A7D1C05BC7A}"/>
              </a:ext>
            </a:extLst>
          </p:cNvPr>
          <p:cNvSpPr/>
          <p:nvPr/>
        </p:nvSpPr>
        <p:spPr>
          <a:xfrm>
            <a:off x="4348157" y="5484782"/>
            <a:ext cx="4283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6"/>
              </a:rPr>
              <a:t>http://garyturk.com/portfolio-item/lookup</a:t>
            </a:r>
            <a:r>
              <a:rPr lang="en-GB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921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849A9-F543-45B0-BB95-253BC4274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DEMONSTRATE</a:t>
            </a:r>
            <a:br>
              <a:rPr lang="en-GB" dirty="0"/>
            </a:br>
            <a:r>
              <a:rPr lang="en-GB" dirty="0"/>
              <a:t>30 minutes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7B72D-7A3D-4646-BCD4-07B9A3D07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Individually read through the poem and highlight words and phrases that interest you. Be prepared to share these with your group in </a:t>
            </a:r>
            <a:r>
              <a:rPr lang="en-GB" sz="2400" b="1" dirty="0"/>
              <a:t>10 minutes</a:t>
            </a:r>
            <a:r>
              <a:rPr lang="en-GB" sz="2400" dirty="0"/>
              <a:t>.</a:t>
            </a:r>
          </a:p>
          <a:p>
            <a:r>
              <a:rPr lang="en-GB" sz="2400" dirty="0"/>
              <a:t>In groups of six you are going to take parts of the poem that interest you to create a piece of </a:t>
            </a:r>
            <a:r>
              <a:rPr lang="en-GB" sz="2400" b="1" dirty="0"/>
              <a:t>physical theatre </a:t>
            </a:r>
            <a:r>
              <a:rPr lang="en-GB" sz="2400" dirty="0"/>
              <a:t>using </a:t>
            </a:r>
            <a:r>
              <a:rPr lang="en-GB" sz="2400" b="1" dirty="0"/>
              <a:t>choral techniques</a:t>
            </a:r>
            <a:r>
              <a:rPr lang="en-GB" sz="2400" dirty="0"/>
              <a:t>. You </a:t>
            </a:r>
            <a:r>
              <a:rPr lang="en-GB" sz="2400" i="1" dirty="0"/>
              <a:t>must</a:t>
            </a:r>
            <a:r>
              <a:rPr lang="en-GB" sz="2400" dirty="0"/>
              <a:t> all speak in </a:t>
            </a:r>
            <a:r>
              <a:rPr lang="en-GB" sz="2400" b="1" dirty="0"/>
              <a:t>unison</a:t>
            </a:r>
            <a:r>
              <a:rPr lang="en-GB" sz="2400" dirty="0"/>
              <a:t> and </a:t>
            </a:r>
            <a:r>
              <a:rPr lang="en-GB" sz="2400" i="1" dirty="0"/>
              <a:t>attempt</a:t>
            </a:r>
            <a:r>
              <a:rPr lang="en-GB" sz="2400" dirty="0"/>
              <a:t> to use </a:t>
            </a:r>
            <a:r>
              <a:rPr lang="en-GB" sz="2400" b="1" dirty="0"/>
              <a:t>cannon</a:t>
            </a:r>
            <a:r>
              <a:rPr lang="en-GB" sz="2400" dirty="0"/>
              <a:t> and </a:t>
            </a:r>
            <a:r>
              <a:rPr lang="en-GB" sz="2400" b="1" dirty="0"/>
              <a:t>shared</a:t>
            </a:r>
            <a:r>
              <a:rPr lang="en-GB" sz="2400" dirty="0"/>
              <a:t> dialogue or gesture where appropriate. </a:t>
            </a:r>
          </a:p>
          <a:p>
            <a:r>
              <a:rPr lang="en-GB" sz="2400" dirty="0"/>
              <a:t>Consider the message you want to communicate with your audience. Is your message positive or negative and how do you show this through </a:t>
            </a:r>
            <a:r>
              <a:rPr lang="en-GB" sz="2400" b="1" dirty="0"/>
              <a:t>rhythm, pace and tempo</a:t>
            </a:r>
            <a:r>
              <a:rPr lang="en-GB" sz="2400" dirty="0"/>
              <a:t>?</a:t>
            </a:r>
          </a:p>
          <a:p>
            <a:pPr marL="0" indent="0">
              <a:buNone/>
            </a:pPr>
            <a:r>
              <a:rPr lang="en-GB" sz="2400" dirty="0">
                <a:hlinkClick r:id="rId2"/>
              </a:rPr>
              <a:t>https://www.youtube.com/watch?v=XlAKW_tr4xA&amp;list=PLC772F42251C6522B&amp;index=12</a:t>
            </a: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74933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73DE2-B1F9-4F18-97A3-974B0B6CE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CONSOLIDATE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2C542-17CE-4A61-8801-B6B72E9ABE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Perform your movement piece to another group and give feedback taking the following questions into consideration:</a:t>
            </a:r>
          </a:p>
          <a:p>
            <a:r>
              <a:rPr lang="en-GB" sz="2400" dirty="0"/>
              <a:t>What was their theatrical intention?</a:t>
            </a:r>
          </a:p>
          <a:p>
            <a:r>
              <a:rPr lang="en-GB" sz="2400" dirty="0"/>
              <a:t>How did they use the choral techniques effectively to convey meaning?</a:t>
            </a:r>
          </a:p>
          <a:p>
            <a:r>
              <a:rPr lang="en-GB" sz="2400" dirty="0"/>
              <a:t>What emotions did the piece evoke from you?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Discuss: How would you use todays movement sequence along  with your still images from last lesson to create a piece of theatre?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2120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21589-6DBA-4BA0-9473-E0DA2D665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1" y="629268"/>
            <a:ext cx="5208913" cy="128616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 dirty="0"/>
              <a:t>The power of social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0C4CA-1DC4-4C24-9533-B4437FC206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493986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Learning Intentions: lesson 3</a:t>
            </a:r>
          </a:p>
          <a:p>
            <a:r>
              <a:rPr lang="en-GB" sz="2800" dirty="0"/>
              <a:t>Respond to music as a stimulus</a:t>
            </a:r>
          </a:p>
          <a:p>
            <a:r>
              <a:rPr lang="en-GB" sz="2800" dirty="0"/>
              <a:t>Use flashback/narration or thought tracking effectively.</a:t>
            </a:r>
          </a:p>
          <a:p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88CD49-C607-4544-AD01-7AF2061842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17" r="16812"/>
          <a:stretch/>
        </p:blipFill>
        <p:spPr>
          <a:xfrm>
            <a:off x="20" y="10"/>
            <a:ext cx="3476673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10700" y="2115117"/>
            <a:ext cx="4732020" cy="0"/>
          </a:xfrm>
          <a:prstGeom prst="line">
            <a:avLst/>
          </a:prstGeom>
          <a:ln w="19050">
            <a:solidFill>
              <a:srgbClr val="04C2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260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engagehub.co.uk/wp-content/uploads/2015/11/Social-sign-pos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3114674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>
            <a:normAutofit/>
          </a:bodyPr>
          <a:lstStyle/>
          <a:p>
            <a:r>
              <a:rPr lang="en-GB" sz="4000"/>
              <a:t>The Power of Social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22322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u="sng" dirty="0"/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2044164" y="1385253"/>
            <a:ext cx="65809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/>
              <a:t>ACTIVATE:</a:t>
            </a:r>
          </a:p>
          <a:p>
            <a:pPr algn="just"/>
            <a:r>
              <a:rPr lang="en-GB" sz="2400" dirty="0"/>
              <a:t>Listen to the song by </a:t>
            </a:r>
            <a:r>
              <a:rPr lang="en-GB" sz="2400" dirty="0" err="1"/>
              <a:t>Shimona</a:t>
            </a:r>
            <a:r>
              <a:rPr lang="en-GB" sz="2400" dirty="0"/>
              <a:t> Kee. Discuss these points in small groups: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/>
              <a:t>What is the feeling and the mood of the song?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400" dirty="0"/>
              <a:t> Is it upbeat and happy or slow and sad?</a:t>
            </a:r>
          </a:p>
          <a:p>
            <a:pPr algn="just"/>
            <a:r>
              <a:rPr lang="en-GB" sz="2400" dirty="0">
                <a:hlinkClick r:id="rId5"/>
              </a:rPr>
              <a:t>https://www.youtube.com/watch?v=Atma1Mqd8oY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744105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10FEC-51DC-475B-88C9-C2B542D9D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/>
              <a:t>The power of social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93F82-65C8-4AA3-B0CC-AC425B201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4073" y="2438400"/>
            <a:ext cx="4939867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CONNECT: Individually, use your ‘role on the wall’ sheet to answer these questions. You can annotate what is affecting them externally around the person and their emotions and feelings inside.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Think about the character singing the song. </a:t>
            </a:r>
          </a:p>
          <a:p>
            <a:r>
              <a:rPr lang="en-GB" sz="2000" dirty="0"/>
              <a:t>What are they like? </a:t>
            </a:r>
          </a:p>
          <a:p>
            <a:r>
              <a:rPr lang="en-GB" sz="2000" dirty="0"/>
              <a:t>What has made them feel this way? </a:t>
            </a:r>
          </a:p>
          <a:p>
            <a:r>
              <a:rPr lang="en-GB" sz="2000" dirty="0"/>
              <a:t>What is her story?</a:t>
            </a:r>
          </a:p>
          <a:p>
            <a:endParaRPr lang="en-GB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93C979-CE2B-4E0A-B746-B1BE6D1DA9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861" r="14153" b="2"/>
          <a:stretch/>
        </p:blipFill>
        <p:spPr>
          <a:xfrm>
            <a:off x="20" y="10"/>
            <a:ext cx="3476673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10700" y="2115117"/>
            <a:ext cx="47320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425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6" name="Rectangle 70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7754"/>
            <a:ext cx="404502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800" dirty="0"/>
            </a:br>
            <a:r>
              <a:rPr lang="en-GB" sz="2800" dirty="0"/>
              <a:t>The Power of Social Media</a:t>
            </a:r>
            <a:br>
              <a:rPr lang="en-GB" sz="2800" dirty="0"/>
            </a:br>
            <a:r>
              <a:rPr lang="en-GB" sz="2800" dirty="0"/>
              <a:t>DEMONSTRATE</a:t>
            </a:r>
          </a:p>
        </p:txBody>
      </p:sp>
      <p:sp>
        <p:nvSpPr>
          <p:cNvPr id="8197" name="Freeform: Shape 72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567" y="2117762"/>
            <a:ext cx="5448593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In your groups devise a short scene using the mood, the central character and the music/ words of the song.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You may or may not want to use the song itself in your performance.</a:t>
            </a:r>
            <a:endParaRPr lang="en-GB" sz="2200" b="1" i="1" dirty="0"/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You will also need to include </a:t>
            </a:r>
            <a:r>
              <a:rPr lang="en-GB" sz="2200" b="1" dirty="0"/>
              <a:t>one</a:t>
            </a:r>
            <a:r>
              <a:rPr lang="en-GB" sz="2200" dirty="0"/>
              <a:t> of the following techniques in this scene; </a:t>
            </a:r>
            <a:r>
              <a:rPr lang="en-GB" sz="2200" b="1" dirty="0"/>
              <a:t>thought tracking, flashback/forward </a:t>
            </a:r>
            <a:r>
              <a:rPr lang="en-GB" sz="2200" dirty="0"/>
              <a:t>or </a:t>
            </a:r>
            <a:r>
              <a:rPr lang="en-GB" sz="2200" b="1" dirty="0"/>
              <a:t>narration.</a:t>
            </a:r>
            <a:endParaRPr lang="en-GB" sz="2200" dirty="0"/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73163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87670" y="5166682"/>
            <a:ext cx="1376794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8194" name="Picture 2" descr="http://engagehub.co.uk/wp-content/uploads/2015/11/Social-sign-post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8" r="13696" b="5"/>
          <a:stretch/>
        </p:blipFill>
        <p:spPr bwMode="auto">
          <a:xfrm>
            <a:off x="5813981" y="1075239"/>
            <a:ext cx="3096452" cy="412860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609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B891-56E5-4678-A22B-37E6ACC0C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CONSOLIDATE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47C02E7-3D6B-4249-A3B3-1D1BA92A2B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9209" y="1417638"/>
            <a:ext cx="7011008" cy="17375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EA83DD-DDD0-4519-A48B-343CCD44769D}"/>
              </a:ext>
            </a:extLst>
          </p:cNvPr>
          <p:cNvSpPr txBox="1"/>
          <p:nvPr/>
        </p:nvSpPr>
        <p:spPr>
          <a:xfrm>
            <a:off x="942535" y="3953022"/>
            <a:ext cx="68676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 the next series of lessons you will use the ideas and techniques we have explored to create a 2-5 minute piece of theatre based around Social Media.</a:t>
            </a:r>
          </a:p>
        </p:txBody>
      </p:sp>
    </p:spTree>
    <p:extLst>
      <p:ext uri="{BB962C8B-B14F-4D97-AF65-F5344CB8AC3E}">
        <p14:creationId xmlns:p14="http://schemas.microsoft.com/office/powerpoint/2010/main" val="2605381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490" y="365125"/>
            <a:ext cx="3840085" cy="2068586"/>
          </a:xfrm>
        </p:spPr>
        <p:txBody>
          <a:bodyPr>
            <a:normAutofit fontScale="90000"/>
          </a:bodyPr>
          <a:lstStyle/>
          <a:p>
            <a:r>
              <a:rPr lang="en-GB" dirty="0"/>
              <a:t>The Power of Social Media</a:t>
            </a:r>
            <a:br>
              <a:rPr lang="en-GB" dirty="0"/>
            </a:br>
            <a:r>
              <a:rPr lang="en-GB" dirty="0"/>
              <a:t>Assessment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490" y="2316480"/>
            <a:ext cx="3429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490" y="2575034"/>
            <a:ext cx="3840085" cy="3462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Activate: Consider the negative impact social media can have. </a:t>
            </a:r>
            <a:r>
              <a:rPr lang="en-GB" sz="1800" dirty="0">
                <a:hlinkClick r:id="rId2"/>
              </a:rPr>
              <a:t>https://www.itv.com/thismorning/pledge-to-share-our-anti-bullying-message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2800" dirty="0"/>
              <a:t>How does this make you feel?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13314" name="Picture 2" descr="http://blogs.lse.ac.uk/researchingsociology/files/2016/03/social-media-419944_960_720.pn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9" r="22740"/>
          <a:stretch/>
        </p:blipFill>
        <p:spPr bwMode="auto">
          <a:xfrm>
            <a:off x="4409136" y="10"/>
            <a:ext cx="4734863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288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22114"/>
          </a:xfrm>
        </p:spPr>
        <p:txBody>
          <a:bodyPr/>
          <a:lstStyle/>
          <a:p>
            <a:r>
              <a:rPr lang="en-GB"/>
              <a:t>The Power of Social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45951"/>
            <a:ext cx="8712968" cy="58120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/>
              <a:t>In your groups decide what the message of your devised piece is.</a:t>
            </a:r>
          </a:p>
          <a:p>
            <a:pPr marL="0" indent="0" algn="just">
              <a:buNone/>
            </a:pPr>
            <a:r>
              <a:rPr lang="en-GB" sz="2400" dirty="0"/>
              <a:t>(Dramatic intention.)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You will use a technique called ‘breaking the fourth wall.’</a:t>
            </a:r>
          </a:p>
          <a:p>
            <a:pPr marL="0" indent="0" algn="just">
              <a:buNone/>
            </a:pPr>
            <a:r>
              <a:rPr lang="en-GB" sz="2400" dirty="0"/>
              <a:t>This means you will need to address the audience </a:t>
            </a:r>
            <a:r>
              <a:rPr lang="en-GB" sz="2400" b="1" dirty="0"/>
              <a:t>directly</a:t>
            </a:r>
            <a:r>
              <a:rPr lang="en-GB" sz="2400" dirty="0"/>
              <a:t>. </a:t>
            </a:r>
          </a:p>
          <a:p>
            <a:pPr marL="0" indent="0" algn="just">
              <a:buNone/>
            </a:pPr>
            <a:r>
              <a:rPr lang="en-GB" sz="2400" dirty="0"/>
              <a:t>(Bertolt Brecht.)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dirty="0"/>
              <a:t>Draw on all of the previous lessons and </a:t>
            </a:r>
          </a:p>
          <a:p>
            <a:pPr marL="0" indent="0" algn="just">
              <a:buNone/>
            </a:pPr>
            <a:r>
              <a:rPr lang="en-GB" sz="2400" dirty="0"/>
              <a:t>decide how you want to structure your</a:t>
            </a:r>
          </a:p>
          <a:p>
            <a:pPr marL="0" indent="0" algn="just">
              <a:buNone/>
            </a:pPr>
            <a:r>
              <a:rPr lang="en-GB" sz="2400" dirty="0"/>
              <a:t>piece.</a:t>
            </a:r>
          </a:p>
          <a:p>
            <a:pPr marL="0" indent="0" algn="just">
              <a:buNone/>
            </a:pPr>
            <a:r>
              <a:rPr lang="en-GB" sz="2400" dirty="0"/>
              <a:t>Will you use music, poetry or</a:t>
            </a:r>
          </a:p>
          <a:p>
            <a:pPr marL="0" indent="0" algn="just">
              <a:buNone/>
            </a:pPr>
            <a:r>
              <a:rPr lang="en-GB" sz="2400" dirty="0"/>
              <a:t>physical theatre? You decide.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endParaRPr lang="en-GB" sz="2400" dirty="0"/>
          </a:p>
        </p:txBody>
      </p:sp>
      <p:pic>
        <p:nvPicPr>
          <p:cNvPr id="13314" name="Picture 2" descr="http://blogs.lse.ac.uk/researchingsociology/files/2016/03/social-media-419944_960_720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173" y="4275662"/>
            <a:ext cx="3440863" cy="258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31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llamapress.com/wp-content/uploads/2015/10/social-media-management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2419"/>
            <a:ext cx="9144000" cy="458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en-GB"/>
              <a:t>‘The Power of Social Media’</a:t>
            </a:r>
            <a:br>
              <a:rPr lang="en-GB"/>
            </a:br>
            <a:r>
              <a:rPr lang="en-GB"/>
              <a:t>Rehearsal &amp;</a:t>
            </a:r>
            <a:br>
              <a:rPr lang="en-GB"/>
            </a:br>
            <a:r>
              <a:rPr lang="en-GB"/>
              <a:t>Final Performance</a:t>
            </a:r>
          </a:p>
        </p:txBody>
      </p:sp>
    </p:spTree>
    <p:extLst>
      <p:ext uri="{BB962C8B-B14F-4D97-AF65-F5344CB8AC3E}">
        <p14:creationId xmlns:p14="http://schemas.microsoft.com/office/powerpoint/2010/main" val="815371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13" ma:contentTypeDescription="Create a new document." ma:contentTypeScope="" ma:versionID="9e5e2a7c14b0bb7cc09f92ed18c2e932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d1a53b2b319614884869f165c92c3bcd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E58ACA-12EA-4C2A-A10C-B0F13D2447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4D4DD1-9385-495F-902A-1C672031C7B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4CDC36A-793A-44A6-BD0F-C38594F77D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0e145d-effa-4e20-92b3-5f937c9a65c9"/>
    <ds:schemaRef ds:uri="2f46933e-b8e7-4902-a76f-274d94999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1215</Words>
  <Application>Microsoft Office PowerPoint</Application>
  <PresentationFormat>On-screen Show (4:3)</PresentationFormat>
  <Paragraphs>122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Year 8 devising The Power of Social Media</vt:lpstr>
      <vt:lpstr>The Power of Social Media </vt:lpstr>
      <vt:lpstr>PowerPoint Presentation</vt:lpstr>
      <vt:lpstr> The Power of Social Media CONNECT: As a class, make a list of the pros and cons of Social Media. Here are some examples.</vt:lpstr>
      <vt:lpstr>DEMONSTRATE 20 minutes</vt:lpstr>
      <vt:lpstr>CONSOLIDATE</vt:lpstr>
      <vt:lpstr>The Power of Social Media</vt:lpstr>
      <vt:lpstr>social media: ACTIVATE NOUN 1. websites and applications that enable users to create and share content or to participate in social networking. </vt:lpstr>
      <vt:lpstr>The Power of Social Media </vt:lpstr>
      <vt:lpstr>The Power of Social Media </vt:lpstr>
      <vt:lpstr>DEMONSTRATE 30 minutes</vt:lpstr>
      <vt:lpstr>CONSOLIDATE</vt:lpstr>
      <vt:lpstr>The power of social media</vt:lpstr>
      <vt:lpstr>The Power of Social Media</vt:lpstr>
      <vt:lpstr>The power of social media</vt:lpstr>
      <vt:lpstr> The Power of Social Media DEMONSTRATE</vt:lpstr>
      <vt:lpstr>CONSOLIDATE</vt:lpstr>
      <vt:lpstr>The Power of Social Media Assessment</vt:lpstr>
      <vt:lpstr>The Power of Social Media</vt:lpstr>
      <vt:lpstr>‘The Power of Social Media’ Rehearsal &amp; Final Performance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devising The Power of Social Media</dc:title>
  <dc:creator>Keeley Thurley</dc:creator>
  <cp:lastModifiedBy>Ashton McDuff</cp:lastModifiedBy>
  <cp:revision>3</cp:revision>
  <dcterms:created xsi:type="dcterms:W3CDTF">2020-04-03T10:50:12Z</dcterms:created>
  <dcterms:modified xsi:type="dcterms:W3CDTF">2021-12-17T09:13:59Z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</Properties>
</file>