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99ACF8-87C2-453C-890E-B0E5C244830F}" v="1" dt="2022-11-21T13:11:00.1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3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6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07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4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6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52493" y="6269554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681802"/>
            <a:ext cx="8795336" cy="4470763"/>
          </a:xfrm>
          <a:prstGeom prst="rect">
            <a:avLst/>
          </a:prstGeom>
        </p:spPr>
      </p:pic>
      <p:pic>
        <p:nvPicPr>
          <p:cNvPr id="116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3140" r="75946" b="83925"/>
          <a:stretch/>
        </p:blipFill>
        <p:spPr>
          <a:xfrm>
            <a:off x="379789" y="79130"/>
            <a:ext cx="2173342" cy="1640415"/>
          </a:xfrm>
          <a:prstGeom prst="rect">
            <a:avLst/>
          </a:prstGeom>
        </p:spPr>
      </p:pic>
      <p:sp>
        <p:nvSpPr>
          <p:cNvPr id="87" name="Rectangle 86"/>
          <p:cNvSpPr/>
          <p:nvPr/>
        </p:nvSpPr>
        <p:spPr>
          <a:xfrm>
            <a:off x="3410338" y="1858243"/>
            <a:ext cx="6783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>
                <a:ln w="0"/>
                <a:solidFill>
                  <a:srgbClr val="002060"/>
                </a:solidFill>
              </a:rPr>
              <a:t>…………</a:t>
            </a:r>
            <a:endParaRPr lang="en-US" sz="1200">
              <a:ln w="0"/>
              <a:solidFill>
                <a:srgbClr val="002060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941385" y="71861"/>
            <a:ext cx="28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8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70EB2C-C8A7-4E85-81CC-71C75C3E5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226" name="Rectangle 225">
            <a:extLst>
              <a:ext uri="{FF2B5EF4-FFF2-40B4-BE49-F238E27FC236}">
                <a16:creationId xmlns:a16="http://schemas.microsoft.com/office/drawing/2014/main" id="{A30FDA7E-8E42-4380-9E95-C2B66999CB12}"/>
              </a:ext>
            </a:extLst>
          </p:cNvPr>
          <p:cNvSpPr/>
          <p:nvPr/>
        </p:nvSpPr>
        <p:spPr>
          <a:xfrm>
            <a:off x="4659569" y="10371780"/>
            <a:ext cx="6591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">
                <a:ln w="0"/>
                <a:solidFill>
                  <a:srgbClr val="002060"/>
                </a:solidFill>
              </a:rPr>
              <a:t>………………..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59E0476-1091-4D93-AAE6-154C9077B4E0}"/>
              </a:ext>
            </a:extLst>
          </p:cNvPr>
          <p:cNvSpPr/>
          <p:nvPr/>
        </p:nvSpPr>
        <p:spPr>
          <a:xfrm>
            <a:off x="-2559929" y="7562329"/>
            <a:ext cx="16168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F952F5-759D-4D8C-86B6-61D70C2B8E43}"/>
              </a:ext>
            </a:extLst>
          </p:cNvPr>
          <p:cNvSpPr/>
          <p:nvPr/>
        </p:nvSpPr>
        <p:spPr>
          <a:xfrm>
            <a:off x="4543030" y="455877"/>
            <a:ext cx="4055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9D88D30-3B1B-8FA0-F3DC-046312311732}"/>
              </a:ext>
            </a:extLst>
          </p:cNvPr>
          <p:cNvGrpSpPr/>
          <p:nvPr/>
        </p:nvGrpSpPr>
        <p:grpSpPr>
          <a:xfrm>
            <a:off x="7199595" y="11704174"/>
            <a:ext cx="914400" cy="914400"/>
            <a:chOff x="6971180" y="11775192"/>
            <a:chExt cx="914400" cy="9144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C24EF2CB-66B9-444C-BF2E-057576CB5B1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71E6EFCC-B7BA-476D-AA6B-69FC4057D1B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1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5F093AC-3B7E-126B-1A7E-EB92CF84890F}"/>
              </a:ext>
            </a:extLst>
          </p:cNvPr>
          <p:cNvGrpSpPr/>
          <p:nvPr/>
        </p:nvGrpSpPr>
        <p:grpSpPr>
          <a:xfrm>
            <a:off x="4069656" y="11584771"/>
            <a:ext cx="2808000" cy="1152000"/>
            <a:chOff x="4141782" y="9172098"/>
            <a:chExt cx="2613183" cy="1060362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CAD6EF6-FD01-2D54-6F61-B57A8384294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solidFill>
                  <a:schemeClr val="tx1"/>
                </a:solidFill>
              </a:endParaRPr>
            </a:p>
          </p:txBody>
        </p:sp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DC66542B-661B-08B8-F70A-A396836A30E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Whole Numbers and Decimals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Factors, multiples and primes, indices, common multiples and factors, rounding and estimation.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86C3C95-6326-BF9C-D5FE-568DE6B4A0DC}"/>
              </a:ext>
            </a:extLst>
          </p:cNvPr>
          <p:cNvGrpSpPr/>
          <p:nvPr/>
        </p:nvGrpSpPr>
        <p:grpSpPr>
          <a:xfrm>
            <a:off x="134846" y="10781532"/>
            <a:ext cx="914400" cy="914400"/>
            <a:chOff x="6971180" y="11775192"/>
            <a:chExt cx="914400" cy="9144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F5C474C-4AC3-6EBA-209A-1154CD37390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E53122-7F01-ED82-3968-74AA33D83D0A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2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B04D295-EF12-6DF1-F034-12C9FE094364}"/>
              </a:ext>
            </a:extLst>
          </p:cNvPr>
          <p:cNvGrpSpPr/>
          <p:nvPr/>
        </p:nvGrpSpPr>
        <p:grpSpPr>
          <a:xfrm>
            <a:off x="8129868" y="9669131"/>
            <a:ext cx="914400" cy="914400"/>
            <a:chOff x="6971180" y="11775192"/>
            <a:chExt cx="914400" cy="9144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55EDEFD-23C7-72BC-31C4-41454270CE13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A2248D9-0CAF-ED30-94EE-D0772AFE758A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3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1DD8541-C830-6DF0-25CD-5FC33E510D01}"/>
              </a:ext>
            </a:extLst>
          </p:cNvPr>
          <p:cNvGrpSpPr/>
          <p:nvPr/>
        </p:nvGrpSpPr>
        <p:grpSpPr>
          <a:xfrm>
            <a:off x="2258659" y="8340961"/>
            <a:ext cx="914400" cy="914400"/>
            <a:chOff x="6971180" y="11775192"/>
            <a:chExt cx="914400" cy="914400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92E2D31-2AA4-8EE8-C429-576FC4E4DD7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2773798-2882-BCE7-EC5A-0A1B9C8A0103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4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BEFF3DD-5427-C6A1-F901-3FFA55751AC9}"/>
              </a:ext>
            </a:extLst>
          </p:cNvPr>
          <p:cNvGrpSpPr/>
          <p:nvPr/>
        </p:nvGrpSpPr>
        <p:grpSpPr>
          <a:xfrm>
            <a:off x="4775671" y="4934203"/>
            <a:ext cx="914400" cy="914400"/>
            <a:chOff x="6971180" y="11775192"/>
            <a:chExt cx="914400" cy="9144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EDAEB4E-276F-F24F-FAA7-C9FDFC028F0E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52FE491-B86B-DDB3-42C0-6875655215D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6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84EA19A-3BE2-8D5E-0124-C1EC785ED060}"/>
              </a:ext>
            </a:extLst>
          </p:cNvPr>
          <p:cNvGrpSpPr/>
          <p:nvPr/>
        </p:nvGrpSpPr>
        <p:grpSpPr>
          <a:xfrm>
            <a:off x="3320056" y="3267393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4599C1E-3B6B-7F3F-DAE2-C0CA0008488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2F3AF14-E551-BF19-2AB2-E124EFC7E43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7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5CBF05D-CC3C-7524-6E69-FFE20F941E7B}"/>
              </a:ext>
            </a:extLst>
          </p:cNvPr>
          <p:cNvGrpSpPr/>
          <p:nvPr/>
        </p:nvGrpSpPr>
        <p:grpSpPr>
          <a:xfrm>
            <a:off x="1098306" y="11583197"/>
            <a:ext cx="2808000" cy="1152000"/>
            <a:chOff x="4141782" y="9172098"/>
            <a:chExt cx="2613183" cy="1060362"/>
          </a:xfrm>
        </p:grpSpPr>
        <p:sp>
          <p:nvSpPr>
            <p:cNvPr id="70" name="Rectangle: Rounded Corners 69">
              <a:extLst>
                <a:ext uri="{FF2B5EF4-FFF2-40B4-BE49-F238E27FC236}">
                  <a16:creationId xmlns:a16="http://schemas.microsoft.com/office/drawing/2014/main" id="{B8A18237-E574-5B04-0442-45AD00A36DD7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3C51A2D2-DC55-FD55-2522-8DBF3F4D2B4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Measure, Perimeter and Area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Metric, imperial and other units of measure, perimeter and area of 2d shapes.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7D95608-058A-307A-061F-DAA0A1DBE5E3}"/>
              </a:ext>
            </a:extLst>
          </p:cNvPr>
          <p:cNvGrpSpPr/>
          <p:nvPr/>
        </p:nvGrpSpPr>
        <p:grpSpPr>
          <a:xfrm>
            <a:off x="4427594" y="9891245"/>
            <a:ext cx="3527469" cy="1152000"/>
            <a:chOff x="4141782" y="9172098"/>
            <a:chExt cx="2613183" cy="1060362"/>
          </a:xfrm>
        </p:grpSpPr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1B566A13-2ADF-F26D-0D13-633FC126F80C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3FC14FE9-6B81-3DEC-3050-3972615951B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Fractions, Decimals and Percentages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Understanding and using fractions, working with percentages, converting between fractions, decimals and percentages, fraction arithmetic.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EF843F41-9D0D-DD44-2B23-28BF75950617}"/>
              </a:ext>
            </a:extLst>
          </p:cNvPr>
          <p:cNvGrpSpPr/>
          <p:nvPr/>
        </p:nvGrpSpPr>
        <p:grpSpPr>
          <a:xfrm>
            <a:off x="1174117" y="9895939"/>
            <a:ext cx="3170957" cy="1152000"/>
            <a:chOff x="4141782" y="9172098"/>
            <a:chExt cx="2613183" cy="1060362"/>
          </a:xfrm>
        </p:grpSpPr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F26FEA87-F747-58EC-DD5B-585EB300D214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F96110FD-2057-1C6D-D8EA-1CE275653A2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Expressions and Formulae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Simplifying and substituting, collecting like terms and expanding brackets, indices, forming and using formulae.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30DB1EAF-413E-F851-47C6-58BF830170B5}"/>
              </a:ext>
            </a:extLst>
          </p:cNvPr>
          <p:cNvGrpSpPr/>
          <p:nvPr/>
        </p:nvGrpSpPr>
        <p:grpSpPr>
          <a:xfrm>
            <a:off x="6589233" y="8208355"/>
            <a:ext cx="2808000" cy="1152000"/>
            <a:chOff x="4141782" y="9172098"/>
            <a:chExt cx="2613183" cy="1060362"/>
          </a:xfrm>
        </p:grpSpPr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6B6F188B-E268-5C4A-A157-D0CA0B1EDE65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2F6EEEE4-661C-D607-4312-1735DCC879C6}"/>
                </a:ext>
              </a:extLst>
            </p:cNvPr>
            <p:cNvSpPr/>
            <p:nvPr/>
          </p:nvSpPr>
          <p:spPr>
            <a:xfrm>
              <a:off x="4212332" y="9239104"/>
              <a:ext cx="2472081" cy="91326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Angles and 2D Shapes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Angle rules including parallel lines, angles in 2d shapes, properties of 2d shapes.</a:t>
              </a:r>
              <a:endParaRPr lang="en-GB" sz="1100">
                <a:solidFill>
                  <a:schemeClr val="tx1"/>
                </a:solidFill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4A4E7C2E-5397-57AB-E0E1-A36FE677BE62}"/>
              </a:ext>
            </a:extLst>
          </p:cNvPr>
          <p:cNvGrpSpPr/>
          <p:nvPr/>
        </p:nvGrpSpPr>
        <p:grpSpPr>
          <a:xfrm>
            <a:off x="3447682" y="8213160"/>
            <a:ext cx="2808000" cy="1152000"/>
            <a:chOff x="4141782" y="9172098"/>
            <a:chExt cx="2613183" cy="1060362"/>
          </a:xfrm>
        </p:grpSpPr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CC84385E-8B92-9823-2B51-0876EBFF9CDE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861578FC-DC6C-F494-1E3F-93445378B952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Graphs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Coordinates, straight line graphs, real life graphs including time series or conversion graphs.</a:t>
              </a:r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54EF758A-D585-E1C6-5129-2911FF8EF2B6}"/>
              </a:ext>
            </a:extLst>
          </p:cNvPr>
          <p:cNvGrpSpPr/>
          <p:nvPr/>
        </p:nvGrpSpPr>
        <p:grpSpPr>
          <a:xfrm>
            <a:off x="141551" y="7224240"/>
            <a:ext cx="1937437" cy="1440000"/>
            <a:chOff x="4141782" y="9172098"/>
            <a:chExt cx="2613183" cy="1060362"/>
          </a:xfrm>
        </p:grpSpPr>
        <p:sp>
          <p:nvSpPr>
            <p:cNvPr id="159" name="Rectangle: Rounded Corners 158">
              <a:extLst>
                <a:ext uri="{FF2B5EF4-FFF2-40B4-BE49-F238E27FC236}">
                  <a16:creationId xmlns:a16="http://schemas.microsoft.com/office/drawing/2014/main" id="{A009239A-9C88-9BF1-CEA7-169797DF47AD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62" name="Rectangle: Rounded Corners 161">
              <a:extLst>
                <a:ext uri="{FF2B5EF4-FFF2-40B4-BE49-F238E27FC236}">
                  <a16:creationId xmlns:a16="http://schemas.microsoft.com/office/drawing/2014/main" id="{BDFBB585-8222-3797-E27C-6F89E200D2D2}"/>
                </a:ext>
              </a:extLst>
            </p:cNvPr>
            <p:cNvSpPr/>
            <p:nvPr/>
          </p:nvSpPr>
          <p:spPr>
            <a:xfrm>
              <a:off x="4281632" y="9239104"/>
              <a:ext cx="2339179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Mental Calculations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Mental methods of the four operations and  rounding or order of operations.</a:t>
              </a:r>
            </a:p>
          </p:txBody>
        </p:sp>
      </p:grpSp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4DFE6B81-1290-0AAD-144A-EA50591F5F14}"/>
              </a:ext>
            </a:extLst>
          </p:cNvPr>
          <p:cNvGrpSpPr/>
          <p:nvPr/>
        </p:nvGrpSpPr>
        <p:grpSpPr>
          <a:xfrm>
            <a:off x="1365896" y="4810961"/>
            <a:ext cx="2979577" cy="1152000"/>
            <a:chOff x="4141782" y="9172098"/>
            <a:chExt cx="2613183" cy="1060362"/>
          </a:xfrm>
        </p:grpSpPr>
        <p:sp>
          <p:nvSpPr>
            <p:cNvPr id="1032" name="Rectangle: Rounded Corners 1031">
              <a:extLst>
                <a:ext uri="{FF2B5EF4-FFF2-40B4-BE49-F238E27FC236}">
                  <a16:creationId xmlns:a16="http://schemas.microsoft.com/office/drawing/2014/main" id="{54FFA193-3E0F-D01A-0F9E-AB581B52F34B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3" name="Rectangle: Rounded Corners 1032">
              <a:extLst>
                <a:ext uri="{FF2B5EF4-FFF2-40B4-BE49-F238E27FC236}">
                  <a16:creationId xmlns:a16="http://schemas.microsoft.com/office/drawing/2014/main" id="{EABADF91-966C-BCE9-5F7F-38F3E543E18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Written and Calculator Methods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Written methods for the four operations, solving real life problems, using a calculator.</a:t>
              </a: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6C74C45D-1454-457E-C2D9-16E264F387DD}"/>
              </a:ext>
            </a:extLst>
          </p:cNvPr>
          <p:cNvGrpSpPr/>
          <p:nvPr/>
        </p:nvGrpSpPr>
        <p:grpSpPr>
          <a:xfrm>
            <a:off x="7510056" y="2268181"/>
            <a:ext cx="1989274" cy="1260000"/>
            <a:chOff x="4141782" y="9172098"/>
            <a:chExt cx="2613183" cy="901348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FE79938D-CBD7-B50D-B750-2D52EA44A974}"/>
                </a:ext>
              </a:extLst>
            </p:cNvPr>
            <p:cNvSpPr/>
            <p:nvPr/>
          </p:nvSpPr>
          <p:spPr>
            <a:xfrm>
              <a:off x="4141782" y="9172098"/>
              <a:ext cx="2613183" cy="901348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30D471EE-0C4F-5589-B475-D56EDA2E1499}"/>
                </a:ext>
              </a:extLst>
            </p:cNvPr>
            <p:cNvSpPr/>
            <p:nvPr/>
          </p:nvSpPr>
          <p:spPr>
            <a:xfrm>
              <a:off x="4292854" y="9225116"/>
              <a:ext cx="2322647" cy="78700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3D Shapes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Properties of 3d shapes, nets, plans and elevations, surface area and volume.</a:t>
              </a:r>
            </a:p>
          </p:txBody>
        </p:sp>
      </p:grpSp>
      <p:pic>
        <p:nvPicPr>
          <p:cNvPr id="1044" name="Picture 1043">
            <a:extLst>
              <a:ext uri="{FF2B5EF4-FFF2-40B4-BE49-F238E27FC236}">
                <a16:creationId xmlns:a16="http://schemas.microsoft.com/office/drawing/2014/main" id="{B15C9B8C-B2E2-DEDD-9FA6-FB56BB6B1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3060" y="5047336"/>
            <a:ext cx="1383737" cy="2285439"/>
          </a:xfrm>
          <a:prstGeom prst="rect">
            <a:avLst/>
          </a:prstGeom>
        </p:spPr>
      </p:pic>
      <p:pic>
        <p:nvPicPr>
          <p:cNvPr id="1042" name="Graphic 4">
            <a:extLst>
              <a:ext uri="{FF2B5EF4-FFF2-40B4-BE49-F238E27FC236}">
                <a16:creationId xmlns:a16="http://schemas.microsoft.com/office/drawing/2014/main" id="{87E86502-A7C9-8997-492D-86D76A6A18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4319" t="56279" b="16343"/>
          <a:stretch/>
        </p:blipFill>
        <p:spPr>
          <a:xfrm>
            <a:off x="7750061" y="5136734"/>
            <a:ext cx="1372625" cy="2395477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E070253D-82B8-CA75-B1F5-C903F282E415}"/>
              </a:ext>
            </a:extLst>
          </p:cNvPr>
          <p:cNvGrpSpPr/>
          <p:nvPr/>
        </p:nvGrpSpPr>
        <p:grpSpPr>
          <a:xfrm>
            <a:off x="5321159" y="6648050"/>
            <a:ext cx="914400" cy="914400"/>
            <a:chOff x="6971180" y="11775192"/>
            <a:chExt cx="914400" cy="91440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5ECBBE0-70CB-CC61-7A37-2A5392869A0D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E410AC1-D91D-EEC5-29A7-1473DF966AC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5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2A571D60-9080-0E91-3AF5-6FE5B0296B0D}"/>
              </a:ext>
            </a:extLst>
          </p:cNvPr>
          <p:cNvGrpSpPr/>
          <p:nvPr/>
        </p:nvGrpSpPr>
        <p:grpSpPr>
          <a:xfrm>
            <a:off x="2294605" y="6528317"/>
            <a:ext cx="2808000" cy="1152000"/>
            <a:chOff x="4141782" y="9172098"/>
            <a:chExt cx="2613183" cy="1060362"/>
          </a:xfrm>
        </p:grpSpPr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B76A3463-B39B-380F-6916-304C3DBD916B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C6C7D728-5273-B7B2-62E6-760A821DB0B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Statistics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Planning an investigation and collecting data, tables, charts and other methods of representing data, averages.</a:t>
              </a: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5786450C-0813-0395-25CD-5A0E63E2B8AA}"/>
              </a:ext>
            </a:extLst>
          </p:cNvPr>
          <p:cNvGrpSpPr/>
          <p:nvPr/>
        </p:nvGrpSpPr>
        <p:grpSpPr>
          <a:xfrm>
            <a:off x="6556689" y="6524386"/>
            <a:ext cx="2873085" cy="1152000"/>
            <a:chOff x="4141782" y="9172098"/>
            <a:chExt cx="2613183" cy="1060362"/>
          </a:xfrm>
        </p:grpSpPr>
        <p:sp>
          <p:nvSpPr>
            <p:cNvPr id="184" name="Rectangle: Rounded Corners 183">
              <a:extLst>
                <a:ext uri="{FF2B5EF4-FFF2-40B4-BE49-F238E27FC236}">
                  <a16:creationId xmlns:a16="http://schemas.microsoft.com/office/drawing/2014/main" id="{EF6B2397-BAB5-D838-18FA-075DA79E7EC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85" name="Rectangle: Rounded Corners 184">
              <a:extLst>
                <a:ext uri="{FF2B5EF4-FFF2-40B4-BE49-F238E27FC236}">
                  <a16:creationId xmlns:a16="http://schemas.microsoft.com/office/drawing/2014/main" id="{EA0561A3-A070-3ED6-EBF2-465E26BCED4B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Transformations 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Rotational, reflection, translation (and enlargements), symmetry (and combined transformations).</a:t>
              </a:r>
              <a:r>
                <a:rPr lang="en-GB" sz="1400">
                  <a:solidFill>
                    <a:schemeClr val="tx1"/>
                  </a:solidFill>
                </a:rPr>
                <a:t> 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3E4942D-E258-13AE-BC3F-011D799E37E1}"/>
              </a:ext>
            </a:extLst>
          </p:cNvPr>
          <p:cNvGrpSpPr/>
          <p:nvPr/>
        </p:nvGrpSpPr>
        <p:grpSpPr>
          <a:xfrm>
            <a:off x="3066412" y="1501306"/>
            <a:ext cx="2949836" cy="1152000"/>
            <a:chOff x="4141782" y="9172098"/>
            <a:chExt cx="2613183" cy="1060362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12F3363-55E4-BCD1-7A18-273AF135F34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06165D6-27F9-1394-4C79-9F05FF2139DA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Ratio and Proportion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Simplifying and dividing into ratios, direct proportion and comparing proportions, problem solving with ratio and proportion.</a:t>
              </a: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E499CAEF-7F21-E4B7-52F8-13BF0C442531}"/>
              </a:ext>
            </a:extLst>
          </p:cNvPr>
          <p:cNvGrpSpPr/>
          <p:nvPr/>
        </p:nvGrpSpPr>
        <p:grpSpPr>
          <a:xfrm>
            <a:off x="6147772" y="4813627"/>
            <a:ext cx="3081278" cy="1152000"/>
            <a:chOff x="4141782" y="9172098"/>
            <a:chExt cx="2613183" cy="1060362"/>
          </a:xfrm>
        </p:grpSpPr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D87E341D-FDDF-F638-7B02-BFF3E8F9BFC7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88" name="Rectangle: Rounded Corners 187">
              <a:extLst>
                <a:ext uri="{FF2B5EF4-FFF2-40B4-BE49-F238E27FC236}">
                  <a16:creationId xmlns:a16="http://schemas.microsoft.com/office/drawing/2014/main" id="{0B8908FC-8944-2C59-C5FA-D9454B01D61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Equations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One and multi step equations, further solving equations, real life equations.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05DE95-88FF-158B-3122-4C67144AC4DE}"/>
              </a:ext>
            </a:extLst>
          </p:cNvPr>
          <p:cNvGrpSpPr/>
          <p:nvPr/>
        </p:nvGrpSpPr>
        <p:grpSpPr>
          <a:xfrm>
            <a:off x="213467" y="3142882"/>
            <a:ext cx="2802225" cy="1152000"/>
            <a:chOff x="4141782" y="9172098"/>
            <a:chExt cx="2613183" cy="106036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D8990CAB-406F-83F4-BD6E-A93D65DA621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54AAC29-1207-DE01-83BB-F31C2B07830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Constructions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Constructing triangles (and bisectors), Loci, Scale drawing (and bearings).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3819920-140E-5E1C-6626-0829F7CF2248}"/>
              </a:ext>
            </a:extLst>
          </p:cNvPr>
          <p:cNvGrpSpPr/>
          <p:nvPr/>
        </p:nvGrpSpPr>
        <p:grpSpPr>
          <a:xfrm>
            <a:off x="6360160" y="1610738"/>
            <a:ext cx="914400" cy="914400"/>
            <a:chOff x="6971180" y="11775192"/>
            <a:chExt cx="914400" cy="9144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06C7E67-0A97-ABDD-2F7B-13808CD1D0C1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13637B0-586E-991E-8D67-CA106D4A246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</a:t>
              </a:r>
            </a:p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8 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4E36AD8-167A-B697-36E0-944354EDAE50}"/>
              </a:ext>
            </a:extLst>
          </p:cNvPr>
          <p:cNvGrpSpPr/>
          <p:nvPr/>
        </p:nvGrpSpPr>
        <p:grpSpPr>
          <a:xfrm>
            <a:off x="4509300" y="3143287"/>
            <a:ext cx="2802225" cy="1152000"/>
            <a:chOff x="4141782" y="9172098"/>
            <a:chExt cx="2613183" cy="1060362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8037A089-E570-676E-ED5E-B0BE0EE84825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604B52B-A718-6A12-ED5E-944E6375C08F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Sequences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Linear (and geometric) sequences, term-to-term and position-to-term rules, real life sequences.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5E8086B-F4C5-905C-9727-3B0C5124BE45}"/>
              </a:ext>
            </a:extLst>
          </p:cNvPr>
          <p:cNvGrpSpPr/>
          <p:nvPr/>
        </p:nvGrpSpPr>
        <p:grpSpPr>
          <a:xfrm>
            <a:off x="227722" y="1015264"/>
            <a:ext cx="2404668" cy="1476000"/>
            <a:chOff x="4141782" y="9172098"/>
            <a:chExt cx="2613183" cy="87323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24A8CB1-B995-BEDB-7DFE-3F91A615EFE5}"/>
                </a:ext>
              </a:extLst>
            </p:cNvPr>
            <p:cNvSpPr/>
            <p:nvPr/>
          </p:nvSpPr>
          <p:spPr>
            <a:xfrm>
              <a:off x="4141782" y="9172098"/>
              <a:ext cx="2613183" cy="873238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56B38A45-0FC9-2923-A035-C0F0986DCBF7}"/>
                </a:ext>
              </a:extLst>
            </p:cNvPr>
            <p:cNvSpPr/>
            <p:nvPr/>
          </p:nvSpPr>
          <p:spPr>
            <a:xfrm>
              <a:off x="4250319" y="9239104"/>
              <a:ext cx="2396316" cy="73840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Probability</a:t>
              </a:r>
              <a:endParaRPr lang="en-GB" sz="1200" b="1">
                <a:solidFill>
                  <a:schemeClr val="tx1"/>
                </a:solidFill>
              </a:endParaRP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Representing possible outcomes and theoretical probability, experimental probability and comparisons, Venn diagrams and sets.</a:t>
              </a:r>
            </a:p>
          </p:txBody>
        </p:sp>
      </p:grpSp>
      <p:sp>
        <p:nvSpPr>
          <p:cNvPr id="7" name="6-Point Star 162">
            <a:extLst>
              <a:ext uri="{FF2B5EF4-FFF2-40B4-BE49-F238E27FC236}">
                <a16:creationId xmlns:a16="http://schemas.microsoft.com/office/drawing/2014/main" id="{116BCB5A-E7BF-50F6-458F-DE9DBD80F2B9}"/>
              </a:ext>
            </a:extLst>
          </p:cNvPr>
          <p:cNvSpPr/>
          <p:nvPr/>
        </p:nvSpPr>
        <p:spPr>
          <a:xfrm>
            <a:off x="2364644" y="-13091"/>
            <a:ext cx="1008000" cy="1008000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36" name="6-Point Star 159">
            <a:extLst>
              <a:ext uri="{FF2B5EF4-FFF2-40B4-BE49-F238E27FC236}">
                <a16:creationId xmlns:a16="http://schemas.microsoft.com/office/drawing/2014/main" id="{BB07852B-6CC6-31ED-0AB9-E05490C248F2}"/>
              </a:ext>
            </a:extLst>
          </p:cNvPr>
          <p:cNvSpPr/>
          <p:nvPr/>
        </p:nvSpPr>
        <p:spPr>
          <a:xfrm>
            <a:off x="2436644" y="58909"/>
            <a:ext cx="864000" cy="864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tx1"/>
                </a:solidFill>
              </a:rPr>
              <a:t>Next Year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3C695C3-E7A5-B859-191A-83A43F6C17C1}"/>
              </a:ext>
            </a:extLst>
          </p:cNvPr>
          <p:cNvGrpSpPr/>
          <p:nvPr/>
        </p:nvGrpSpPr>
        <p:grpSpPr>
          <a:xfrm>
            <a:off x="8383849" y="11695302"/>
            <a:ext cx="1106424" cy="914400"/>
            <a:chOff x="6971180" y="11775192"/>
            <a:chExt cx="914400" cy="9144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14CBCBD-92BC-7CBA-E98D-2AD683164C03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25C8CA7-BB5A-D710-3A16-098BE8EB85B9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8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8826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21" ma:contentTypeDescription="Create a new document." ma:contentTypeScope="" ma:versionID="38a9ecad35658a5fd1176d933ea5e708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e5c7c74499920e16ea84ae43275e3d13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Psycholog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a049b4-1c82-4be4-b017-7f3dd0fbdb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3" nillable="true" ma:displayName="date " ma:format="Dropdown" ma:internalName="dat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Psychology" ma:index="26" nillable="true" ma:displayName="Psychology" ma:format="Dropdown" ma:internalName="Psychology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fbbbd47-98fb-41dd-a6f5-f68adb599921}" ma:internalName="TaxCatchAll" ma:showField="CatchAllData" ma:web="2f46933e-b8e7-4902-a76f-274d94999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0e145d-effa-4e20-92b3-5f937c9a65c9">
      <Terms xmlns="http://schemas.microsoft.com/office/infopath/2007/PartnerControls"/>
    </lcf76f155ced4ddcb4097134ff3c332f>
    <TaxCatchAll xmlns="2f46933e-b8e7-4902-a76f-274d9499962a" xsi:nil="true"/>
    <date xmlns="8e0e145d-effa-4e20-92b3-5f937c9a65c9" xsi:nil="true"/>
    <SharedWithUsers xmlns="2f46933e-b8e7-4902-a76f-274d9499962a">
      <UserInfo>
        <DisplayName>Joe Greenaway</DisplayName>
        <AccountId>68</AccountId>
        <AccountType/>
      </UserInfo>
    </SharedWithUsers>
    <Psychology xmlns="8e0e145d-effa-4e20-92b3-5f937c9a65c9" xsi:nil="true"/>
  </documentManagement>
</p:properties>
</file>

<file path=customXml/itemProps1.xml><?xml version="1.0" encoding="utf-8"?>
<ds:datastoreItem xmlns:ds="http://schemas.openxmlformats.org/officeDocument/2006/customXml" ds:itemID="{C63A29A8-81C7-4F19-8C15-962AFAC9F0CE}"/>
</file>

<file path=customXml/itemProps2.xml><?xml version="1.0" encoding="utf-8"?>
<ds:datastoreItem xmlns:ds="http://schemas.openxmlformats.org/officeDocument/2006/customXml" ds:itemID="{79F202BB-A896-4DD9-B187-4ED231E9F4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30BC74-B119-4948-94F3-EC3F28FCDBBC}">
  <ds:schemaRefs>
    <ds:schemaRef ds:uri="2f46933e-b8e7-4902-a76f-274d9499962a"/>
    <ds:schemaRef ds:uri="8e0e145d-effa-4e20-92b3-5f937c9a65c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A3 Paper (297x420 mm)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Stockley</dc:creator>
  <cp:revision>1</cp:revision>
  <cp:lastPrinted>2022-11-21T13:11:18Z</cp:lastPrinted>
  <dcterms:created xsi:type="dcterms:W3CDTF">2019-12-03T13:48:09Z</dcterms:created>
  <dcterms:modified xsi:type="dcterms:W3CDTF">2022-11-21T14:29:37Z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  <property fmtid="{D5CDD505-2E9C-101B-9397-08002B2CF9AE}" pid="3" name="MediaServiceImageTags">
    <vt:lpwstr/>
  </property>
</Properties>
</file>