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7"/>
  </p:notesMasterIdLst>
  <p:sldIdLst>
    <p:sldId id="256" r:id="rId5"/>
    <p:sldId id="357" r:id="rId6"/>
    <p:sldId id="358" r:id="rId7"/>
    <p:sldId id="360" r:id="rId8"/>
    <p:sldId id="359" r:id="rId9"/>
    <p:sldId id="361" r:id="rId10"/>
    <p:sldId id="362" r:id="rId11"/>
    <p:sldId id="363" r:id="rId12"/>
    <p:sldId id="364" r:id="rId13"/>
    <p:sldId id="365" r:id="rId14"/>
    <p:sldId id="366" r:id="rId15"/>
    <p:sldId id="283" r:id="rId16"/>
    <p:sldId id="370" r:id="rId17"/>
    <p:sldId id="369" r:id="rId18"/>
    <p:sldId id="257" r:id="rId19"/>
    <p:sldId id="367" r:id="rId20"/>
    <p:sldId id="258" r:id="rId21"/>
    <p:sldId id="371" r:id="rId22"/>
    <p:sldId id="372" r:id="rId23"/>
    <p:sldId id="260" r:id="rId24"/>
    <p:sldId id="374" r:id="rId25"/>
    <p:sldId id="373" r:id="rId26"/>
    <p:sldId id="375" r:id="rId27"/>
    <p:sldId id="377" r:id="rId28"/>
    <p:sldId id="376" r:id="rId29"/>
    <p:sldId id="378" r:id="rId30"/>
    <p:sldId id="259" r:id="rId31"/>
    <p:sldId id="379" r:id="rId32"/>
    <p:sldId id="380" r:id="rId33"/>
    <p:sldId id="263" r:id="rId34"/>
    <p:sldId id="382" r:id="rId35"/>
    <p:sldId id="381" r:id="rId36"/>
    <p:sldId id="383" r:id="rId37"/>
    <p:sldId id="385" r:id="rId38"/>
    <p:sldId id="384" r:id="rId39"/>
    <p:sldId id="261" r:id="rId40"/>
    <p:sldId id="386" r:id="rId41"/>
    <p:sldId id="280" r:id="rId42"/>
    <p:sldId id="387" r:id="rId43"/>
    <p:sldId id="388" r:id="rId44"/>
    <p:sldId id="389" r:id="rId45"/>
    <p:sldId id="265" r:id="rId46"/>
    <p:sldId id="262" r:id="rId47"/>
    <p:sldId id="390" r:id="rId48"/>
    <p:sldId id="264" r:id="rId49"/>
    <p:sldId id="268" r:id="rId50"/>
    <p:sldId id="391" r:id="rId51"/>
    <p:sldId id="392" r:id="rId52"/>
    <p:sldId id="393" r:id="rId53"/>
    <p:sldId id="394" r:id="rId54"/>
    <p:sldId id="396" r:id="rId55"/>
    <p:sldId id="395" r:id="rId56"/>
    <p:sldId id="398" r:id="rId57"/>
    <p:sldId id="399" r:id="rId58"/>
    <p:sldId id="400" r:id="rId59"/>
    <p:sldId id="401" r:id="rId60"/>
    <p:sldId id="402" r:id="rId61"/>
    <p:sldId id="403" r:id="rId62"/>
    <p:sldId id="404" r:id="rId63"/>
    <p:sldId id="405" r:id="rId64"/>
    <p:sldId id="406" r:id="rId65"/>
    <p:sldId id="407"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6C278B-0EF3-45D3-94AB-20F84C49E72B}" v="173" dt="2021-04-22T13:45:16.9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3D60F0-499E-40DE-B36A-05363371AC68}" type="datetimeFigureOut">
              <a:rPr lang="en-GB" smtClean="0"/>
              <a:t>06/12/2021</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86BF53-D425-475A-BDC5-89910B07853C}" type="slidenum">
              <a:rPr lang="en-GB" smtClean="0"/>
              <a:t>‹#›</a:t>
            </a:fld>
            <a:endParaRPr lang="en-GB" dirty="0"/>
          </a:p>
        </p:txBody>
      </p:sp>
    </p:spTree>
    <p:extLst>
      <p:ext uri="{BB962C8B-B14F-4D97-AF65-F5344CB8AC3E}">
        <p14:creationId xmlns:p14="http://schemas.microsoft.com/office/powerpoint/2010/main" val="883515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HBITyBdRv_Q"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82607D-EE83-45E9-B2BD-C7DFDB848587}" type="slidenum">
              <a:rPr lang="en-GB" smtClean="0"/>
              <a:t>11</a:t>
            </a:fld>
            <a:endParaRPr lang="en-GB"/>
          </a:p>
        </p:txBody>
      </p:sp>
    </p:spTree>
    <p:extLst>
      <p:ext uri="{BB962C8B-B14F-4D97-AF65-F5344CB8AC3E}">
        <p14:creationId xmlns:p14="http://schemas.microsoft.com/office/powerpoint/2010/main" val="3849560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A1699AEB-82DB-4191-988F-59685855AA25}" type="slidenum">
              <a:rPr lang="en-GB" smtClean="0"/>
              <a:t>37</a:t>
            </a:fld>
            <a:endParaRPr lang="en-GB"/>
          </a:p>
        </p:txBody>
      </p:sp>
    </p:spTree>
    <p:extLst>
      <p:ext uri="{BB962C8B-B14F-4D97-AF65-F5344CB8AC3E}">
        <p14:creationId xmlns:p14="http://schemas.microsoft.com/office/powerpoint/2010/main" val="3974468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https://www.youtube.com/watch?v=HBITyBdRv_Q</a:t>
            </a:r>
            <a:r>
              <a:rPr lang="en-US" dirty="0"/>
              <a:t> – if link is broken search for ‘Industrial</a:t>
            </a:r>
            <a:r>
              <a:rPr lang="en-US" baseline="0" dirty="0"/>
              <a:t> Revolution London Olympics </a:t>
            </a:r>
            <a:r>
              <a:rPr lang="en-US" baseline="0"/>
              <a:t>Opening Ceremony’</a:t>
            </a:r>
            <a:endParaRPr lang="en-GB" dirty="0"/>
          </a:p>
        </p:txBody>
      </p:sp>
      <p:sp>
        <p:nvSpPr>
          <p:cNvPr id="4" name="Slide Number Placeholder 3"/>
          <p:cNvSpPr>
            <a:spLocks noGrp="1"/>
          </p:cNvSpPr>
          <p:nvPr>
            <p:ph type="sldNum" sz="quarter" idx="10"/>
          </p:nvPr>
        </p:nvSpPr>
        <p:spPr/>
        <p:txBody>
          <a:bodyPr/>
          <a:lstStyle/>
          <a:p>
            <a:fld id="{A1699AEB-82DB-4191-988F-59685855AA25}" type="slidenum">
              <a:rPr lang="en-GB" smtClean="0"/>
              <a:t>40</a:t>
            </a:fld>
            <a:endParaRPr lang="en-GB"/>
          </a:p>
        </p:txBody>
      </p:sp>
    </p:spTree>
    <p:extLst>
      <p:ext uri="{BB962C8B-B14F-4D97-AF65-F5344CB8AC3E}">
        <p14:creationId xmlns:p14="http://schemas.microsoft.com/office/powerpoint/2010/main" val="1392141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4031515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495428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649185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33063364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268243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23857080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66476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779853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4167198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1837095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971151-32FE-415D-9190-BFFC103F509B}" type="datetimeFigureOut">
              <a:rPr lang="en-GB" smtClean="0"/>
              <a:t>06/12/2021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2779612-6E37-41CE-A801-867C0AF6C0BC}" type="slidenum">
              <a:rPr lang="en-GB" smtClean="0"/>
              <a:t>‹#›</a:t>
            </a:fld>
            <a:endParaRPr lang="en-GB" dirty="0"/>
          </a:p>
        </p:txBody>
      </p:sp>
    </p:spTree>
    <p:extLst>
      <p:ext uri="{BB962C8B-B14F-4D97-AF65-F5344CB8AC3E}">
        <p14:creationId xmlns:p14="http://schemas.microsoft.com/office/powerpoint/2010/main" val="3998191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971151-32FE-415D-9190-BFFC103F509B}" type="datetimeFigureOut">
              <a:rPr lang="en-GB" smtClean="0"/>
              <a:t>06/12/2021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779612-6E37-41CE-A801-867C0AF6C0BC}" type="slidenum">
              <a:rPr lang="en-GB" smtClean="0"/>
              <a:t>‹#›</a:t>
            </a:fld>
            <a:endParaRPr lang="en-GB" dirty="0"/>
          </a:p>
        </p:txBody>
      </p:sp>
    </p:spTree>
    <p:extLst>
      <p:ext uri="{BB962C8B-B14F-4D97-AF65-F5344CB8AC3E}">
        <p14:creationId xmlns:p14="http://schemas.microsoft.com/office/powerpoint/2010/main" val="3751183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BWtW0gmh3kg"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youtube.com/watch?v=HBITyBdRv_Q"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6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0" y="-99392"/>
            <a:ext cx="9144000" cy="1470025"/>
          </a:xfrm>
        </p:spPr>
        <p:txBody>
          <a:bodyPr>
            <a:normAutofit/>
          </a:bodyPr>
          <a:lstStyle/>
          <a:p>
            <a:pPr algn="ctr">
              <a:lnSpc>
                <a:spcPct val="107000"/>
              </a:lnSpc>
              <a:spcAft>
                <a:spcPts val="800"/>
              </a:spcAft>
            </a:pPr>
            <a:r>
              <a:rPr lang="en-GB" sz="2400" b="1" u="sng" dirty="0">
                <a:effectLst/>
                <a:latin typeface="Calibri" panose="020F0502020204030204" pitchFamily="34" charset="0"/>
                <a:ea typeface="Calibri" panose="020F0502020204030204" pitchFamily="34" charset="0"/>
                <a:cs typeface="Times New Roman" panose="02020603050405020304" pitchFamily="18" charset="0"/>
              </a:rPr>
              <a:t>History Year 7 KS3 Summer 2 Blended Learning Booklet</a:t>
            </a:r>
            <a:br>
              <a:rPr lang="en-GB" sz="2400" b="1" u="sng" dirty="0">
                <a:effectLst/>
                <a:latin typeface="Calibri" panose="020F0502020204030204" pitchFamily="34" charset="0"/>
                <a:ea typeface="Calibri" panose="020F0502020204030204" pitchFamily="34" charset="0"/>
                <a:cs typeface="Times New Roman" panose="02020603050405020304" pitchFamily="18" charset="0"/>
              </a:rPr>
            </a:br>
            <a:r>
              <a:rPr lang="en-GB" sz="2400" b="1" u="sng" dirty="0">
                <a:latin typeface="Calibri" panose="020F0502020204030204" pitchFamily="34" charset="0"/>
                <a:ea typeface="Calibri" panose="020F0502020204030204" pitchFamily="34" charset="0"/>
                <a:cs typeface="Times New Roman" panose="02020603050405020304" pitchFamily="18" charset="0"/>
              </a:rPr>
              <a:t>Empire and Trade</a:t>
            </a:r>
            <a:endParaRPr lang="en-GB" sz="2400" b="1" u="sng"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8555F2E8-D578-446C-A312-983803674B98}"/>
              </a:ext>
            </a:extLst>
          </p:cNvPr>
          <p:cNvSpPr txBox="1"/>
          <p:nvPr/>
        </p:nvSpPr>
        <p:spPr>
          <a:xfrm>
            <a:off x="0" y="3910129"/>
            <a:ext cx="9144000" cy="3065647"/>
          </a:xfrm>
          <a:prstGeom prst="rect">
            <a:avLst/>
          </a:prstGeom>
          <a:noFill/>
        </p:spPr>
        <p:txBody>
          <a:bodyPr wrap="square" rtlCol="0">
            <a:spAutoFit/>
          </a:bodyPr>
          <a:lstStyle/>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Name:</a:t>
            </a:r>
          </a:p>
          <a:p>
            <a:pPr>
              <a:lnSpc>
                <a:spcPct val="107000"/>
              </a:lnSpc>
              <a:spcAft>
                <a:spcPts val="800"/>
              </a:spcAft>
            </a:pPr>
            <a:r>
              <a:rPr lang="en-GB" b="1" dirty="0">
                <a:latin typeface="Calibri" panose="020F0502020204030204" pitchFamily="34" charset="0"/>
                <a:ea typeface="Calibri" panose="020F0502020204030204" pitchFamily="34" charset="0"/>
                <a:cs typeface="Times New Roman" panose="02020603050405020304" pitchFamily="18" charset="0"/>
              </a:rPr>
              <a:t>Form:</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i="1"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dirty="0">
                <a:effectLst/>
                <a:latin typeface="Calibri" panose="020F0502020204030204" pitchFamily="34" charset="0"/>
                <a:ea typeface="Calibri" panose="020F0502020204030204" pitchFamily="34" charset="0"/>
                <a:cs typeface="Times New Roman" panose="02020603050405020304" pitchFamily="18" charset="0"/>
              </a:rPr>
              <a:t>Aim to complete one lesson each week. Write out the title and LI and then complete the tasks.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dirty="0">
                <a:effectLst/>
                <a:latin typeface="Calibri" panose="020F0502020204030204" pitchFamily="34" charset="0"/>
                <a:ea typeface="Calibri" panose="020F0502020204030204" pitchFamily="34" charset="0"/>
                <a:cs typeface="Times New Roman" panose="02020603050405020304" pitchFamily="18" charset="0"/>
              </a:rPr>
              <a:t>All video links are online using the </a:t>
            </a:r>
            <a:r>
              <a:rPr lang="en-GB" sz="1800" i="1" dirty="0" err="1">
                <a:effectLst/>
                <a:latin typeface="Calibri" panose="020F0502020204030204" pitchFamily="34" charset="0"/>
                <a:ea typeface="Calibri" panose="020F0502020204030204" pitchFamily="34" charset="0"/>
                <a:cs typeface="Times New Roman" panose="02020603050405020304" pitchFamily="18" charset="0"/>
              </a:rPr>
              <a:t>ClassCharts</a:t>
            </a:r>
            <a:r>
              <a:rPr lang="en-GB" sz="1800" i="1" dirty="0">
                <a:effectLst/>
                <a:latin typeface="Calibri" panose="020F0502020204030204" pitchFamily="34" charset="0"/>
                <a:ea typeface="Calibri" panose="020F0502020204030204" pitchFamily="34" charset="0"/>
                <a:cs typeface="Times New Roman" panose="02020603050405020304" pitchFamily="18" charset="0"/>
              </a:rPr>
              <a:t> link.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i="1" dirty="0">
                <a:effectLst/>
                <a:latin typeface="Calibri" panose="020F0502020204030204" pitchFamily="34" charset="0"/>
                <a:ea typeface="Calibri" panose="020F0502020204030204" pitchFamily="34" charset="0"/>
                <a:cs typeface="Times New Roman" panose="02020603050405020304" pitchFamily="18" charset="0"/>
              </a:rPr>
              <a:t>The Knowledge Organiser on page 3 has all the key information and vocabulary to help you with this unit. </a:t>
            </a: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descr="Image result for the british empire">
            <a:extLst>
              <a:ext uri="{FF2B5EF4-FFF2-40B4-BE49-F238E27FC236}">
                <a16:creationId xmlns:a16="http://schemas.microsoft.com/office/drawing/2014/main" id="{ED943BEF-A056-4871-A805-644530AD945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196751"/>
            <a:ext cx="4824536" cy="2520281"/>
          </a:xfrm>
          <a:prstGeom prst="rect">
            <a:avLst/>
          </a:prstGeom>
          <a:noFill/>
        </p:spPr>
      </p:pic>
    </p:spTree>
    <p:extLst>
      <p:ext uri="{BB962C8B-B14F-4D97-AF65-F5344CB8AC3E}">
        <p14:creationId xmlns:p14="http://schemas.microsoft.com/office/powerpoint/2010/main" val="655199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418D686-4571-4E9A-8FB1-F609FE7ED9E1}"/>
              </a:ext>
            </a:extLst>
          </p:cNvPr>
          <p:cNvGrpSpPr/>
          <p:nvPr/>
        </p:nvGrpSpPr>
        <p:grpSpPr>
          <a:xfrm>
            <a:off x="0" y="1208912"/>
            <a:ext cx="9144000" cy="5649088"/>
            <a:chOff x="0" y="468883"/>
            <a:chExt cx="12188825" cy="6389117"/>
          </a:xfrm>
        </p:grpSpPr>
        <p:sp>
          <p:nvSpPr>
            <p:cNvPr id="130" name="Rectangle 129">
              <a:extLst>
                <a:ext uri="{FF2B5EF4-FFF2-40B4-BE49-F238E27FC236}">
                  <a16:creationId xmlns:a16="http://schemas.microsoft.com/office/drawing/2014/main" id="{5E36D350-CAB2-45D1-BB5F-80E359F609E3}"/>
                </a:ext>
              </a:extLst>
            </p:cNvPr>
            <p:cNvSpPr/>
            <p:nvPr/>
          </p:nvSpPr>
          <p:spPr bwMode="auto">
            <a:xfrm>
              <a:off x="0" y="6611699"/>
              <a:ext cx="4641480" cy="246301"/>
            </a:xfrm>
            <a:prstGeom prst="rect">
              <a:avLst/>
            </a:prstGeom>
            <a:solidFill>
              <a:schemeClr val="bg1">
                <a:lumMod val="75000"/>
              </a:schemeClr>
            </a:solidFill>
            <a:ln>
              <a:noFill/>
            </a:ln>
          </p:spPr>
          <p:txBody>
            <a:bodyPr vert="horz" wrap="square" lIns="68580" tIns="34290" rIns="68580" bIns="34290" numCol="1" anchor="t" anchorCtr="0" compatLnSpc="1">
              <a:prstTxWarp prst="textNoShape">
                <a:avLst/>
              </a:prstTxWarp>
              <a:normAutofit fontScale="85000" lnSpcReduction="20000"/>
            </a:bodyPr>
            <a:lstStyle/>
            <a:p>
              <a:endParaRPr lang="en-GB" sz="1350" dirty="0"/>
            </a:p>
          </p:txBody>
        </p:sp>
        <p:sp>
          <p:nvSpPr>
            <p:cNvPr id="12" name="Freeform 10">
              <a:extLst>
                <a:ext uri="{FF2B5EF4-FFF2-40B4-BE49-F238E27FC236}">
                  <a16:creationId xmlns:a16="http://schemas.microsoft.com/office/drawing/2014/main" id="{9CD0E3E7-7897-4D67-8DE9-DE9D39F3B922}"/>
                </a:ext>
              </a:extLst>
            </p:cNvPr>
            <p:cNvSpPr>
              <a:spLocks/>
            </p:cNvSpPr>
            <p:nvPr/>
          </p:nvSpPr>
          <p:spPr bwMode="auto">
            <a:xfrm>
              <a:off x="9131873" y="962389"/>
              <a:ext cx="1433437" cy="2763988"/>
            </a:xfrm>
            <a:custGeom>
              <a:avLst/>
              <a:gdLst>
                <a:gd name="T0" fmla="*/ 341 w 381"/>
                <a:gd name="T1" fmla="*/ 572 h 734"/>
                <a:gd name="T2" fmla="*/ 288 w 381"/>
                <a:gd name="T3" fmla="*/ 289 h 734"/>
                <a:gd name="T4" fmla="*/ 252 w 381"/>
                <a:gd name="T5" fmla="*/ 169 h 734"/>
                <a:gd name="T6" fmla="*/ 252 w 381"/>
                <a:gd name="T7" fmla="*/ 138 h 734"/>
                <a:gd name="T8" fmla="*/ 253 w 381"/>
                <a:gd name="T9" fmla="*/ 123 h 734"/>
                <a:gd name="T10" fmla="*/ 254 w 381"/>
                <a:gd name="T11" fmla="*/ 114 h 734"/>
                <a:gd name="T12" fmla="*/ 267 w 381"/>
                <a:gd name="T13" fmla="*/ 63 h 734"/>
                <a:gd name="T14" fmla="*/ 268 w 381"/>
                <a:gd name="T15" fmla="*/ 62 h 734"/>
                <a:gd name="T16" fmla="*/ 269 w 381"/>
                <a:gd name="T17" fmla="*/ 60 h 734"/>
                <a:gd name="T18" fmla="*/ 274 w 381"/>
                <a:gd name="T19" fmla="*/ 49 h 734"/>
                <a:gd name="T20" fmla="*/ 286 w 381"/>
                <a:gd name="T21" fmla="*/ 29 h 734"/>
                <a:gd name="T22" fmla="*/ 289 w 381"/>
                <a:gd name="T23" fmla="*/ 25 h 734"/>
                <a:gd name="T24" fmla="*/ 294 w 381"/>
                <a:gd name="T25" fmla="*/ 19 h 734"/>
                <a:gd name="T26" fmla="*/ 312 w 381"/>
                <a:gd name="T27" fmla="*/ 2 h 734"/>
                <a:gd name="T28" fmla="*/ 314 w 381"/>
                <a:gd name="T29" fmla="*/ 0 h 734"/>
                <a:gd name="T30" fmla="*/ 306 w 381"/>
                <a:gd name="T31" fmla="*/ 0 h 734"/>
                <a:gd name="T32" fmla="*/ 291 w 381"/>
                <a:gd name="T33" fmla="*/ 3 h 734"/>
                <a:gd name="T34" fmla="*/ 270 w 381"/>
                <a:gd name="T35" fmla="*/ 9 h 734"/>
                <a:gd name="T36" fmla="*/ 264 w 381"/>
                <a:gd name="T37" fmla="*/ 12 h 734"/>
                <a:gd name="T38" fmla="*/ 260 w 381"/>
                <a:gd name="T39" fmla="*/ 14 h 734"/>
                <a:gd name="T40" fmla="*/ 243 w 381"/>
                <a:gd name="T41" fmla="*/ 23 h 734"/>
                <a:gd name="T42" fmla="*/ 237 w 381"/>
                <a:gd name="T43" fmla="*/ 28 h 734"/>
                <a:gd name="T44" fmla="*/ 234 w 381"/>
                <a:gd name="T45" fmla="*/ 30 h 734"/>
                <a:gd name="T46" fmla="*/ 218 w 381"/>
                <a:gd name="T47" fmla="*/ 46 h 734"/>
                <a:gd name="T48" fmla="*/ 213 w 381"/>
                <a:gd name="T49" fmla="*/ 52 h 734"/>
                <a:gd name="T50" fmla="*/ 210 w 381"/>
                <a:gd name="T51" fmla="*/ 56 h 734"/>
                <a:gd name="T52" fmla="*/ 199 w 381"/>
                <a:gd name="T53" fmla="*/ 75 h 734"/>
                <a:gd name="T54" fmla="*/ 194 w 381"/>
                <a:gd name="T55" fmla="*/ 85 h 734"/>
                <a:gd name="T56" fmla="*/ 193 w 381"/>
                <a:gd name="T57" fmla="*/ 87 h 734"/>
                <a:gd name="T58" fmla="*/ 192 w 381"/>
                <a:gd name="T59" fmla="*/ 87 h 734"/>
                <a:gd name="T60" fmla="*/ 180 w 381"/>
                <a:gd name="T61" fmla="*/ 136 h 734"/>
                <a:gd name="T62" fmla="*/ 179 w 381"/>
                <a:gd name="T63" fmla="*/ 144 h 734"/>
                <a:gd name="T64" fmla="*/ 178 w 381"/>
                <a:gd name="T65" fmla="*/ 158 h 734"/>
                <a:gd name="T66" fmla="*/ 178 w 381"/>
                <a:gd name="T67" fmla="*/ 187 h 734"/>
                <a:gd name="T68" fmla="*/ 212 w 381"/>
                <a:gd name="T69" fmla="*/ 301 h 734"/>
                <a:gd name="T70" fmla="*/ 262 w 381"/>
                <a:gd name="T71" fmla="*/ 566 h 734"/>
                <a:gd name="T72" fmla="*/ 0 w 381"/>
                <a:gd name="T73" fmla="*/ 690 h 734"/>
                <a:gd name="T74" fmla="*/ 104 w 381"/>
                <a:gd name="T75" fmla="*/ 715 h 734"/>
                <a:gd name="T76" fmla="*/ 341 w 381"/>
                <a:gd name="T77" fmla="*/ 572 h 7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1" h="734">
                  <a:moveTo>
                    <a:pt x="341" y="572"/>
                  </a:moveTo>
                  <a:cubicBezTo>
                    <a:pt x="381" y="474"/>
                    <a:pt x="330" y="377"/>
                    <a:pt x="288" y="289"/>
                  </a:cubicBezTo>
                  <a:cubicBezTo>
                    <a:pt x="271" y="252"/>
                    <a:pt x="254" y="207"/>
                    <a:pt x="252" y="169"/>
                  </a:cubicBezTo>
                  <a:cubicBezTo>
                    <a:pt x="251" y="158"/>
                    <a:pt x="251" y="148"/>
                    <a:pt x="252" y="138"/>
                  </a:cubicBezTo>
                  <a:cubicBezTo>
                    <a:pt x="252" y="133"/>
                    <a:pt x="252" y="128"/>
                    <a:pt x="253" y="123"/>
                  </a:cubicBezTo>
                  <a:cubicBezTo>
                    <a:pt x="253" y="123"/>
                    <a:pt x="253" y="116"/>
                    <a:pt x="254" y="114"/>
                  </a:cubicBezTo>
                  <a:cubicBezTo>
                    <a:pt x="256" y="97"/>
                    <a:pt x="261" y="79"/>
                    <a:pt x="267" y="63"/>
                  </a:cubicBezTo>
                  <a:cubicBezTo>
                    <a:pt x="267" y="62"/>
                    <a:pt x="268" y="62"/>
                    <a:pt x="268" y="62"/>
                  </a:cubicBezTo>
                  <a:cubicBezTo>
                    <a:pt x="268" y="61"/>
                    <a:pt x="268" y="61"/>
                    <a:pt x="269" y="60"/>
                  </a:cubicBezTo>
                  <a:cubicBezTo>
                    <a:pt x="270" y="56"/>
                    <a:pt x="272" y="53"/>
                    <a:pt x="274" y="49"/>
                  </a:cubicBezTo>
                  <a:cubicBezTo>
                    <a:pt x="278" y="42"/>
                    <a:pt x="282" y="36"/>
                    <a:pt x="286" y="29"/>
                  </a:cubicBezTo>
                  <a:cubicBezTo>
                    <a:pt x="286" y="29"/>
                    <a:pt x="288" y="27"/>
                    <a:pt x="289" y="25"/>
                  </a:cubicBezTo>
                  <a:cubicBezTo>
                    <a:pt x="291" y="23"/>
                    <a:pt x="292" y="21"/>
                    <a:pt x="294" y="19"/>
                  </a:cubicBezTo>
                  <a:cubicBezTo>
                    <a:pt x="300" y="13"/>
                    <a:pt x="306" y="7"/>
                    <a:pt x="312" y="2"/>
                  </a:cubicBezTo>
                  <a:cubicBezTo>
                    <a:pt x="313" y="1"/>
                    <a:pt x="313" y="1"/>
                    <a:pt x="314" y="0"/>
                  </a:cubicBezTo>
                  <a:cubicBezTo>
                    <a:pt x="311" y="0"/>
                    <a:pt x="308" y="0"/>
                    <a:pt x="306" y="0"/>
                  </a:cubicBezTo>
                  <a:cubicBezTo>
                    <a:pt x="303" y="1"/>
                    <a:pt x="294" y="2"/>
                    <a:pt x="291" y="3"/>
                  </a:cubicBezTo>
                  <a:cubicBezTo>
                    <a:pt x="284" y="5"/>
                    <a:pt x="277" y="7"/>
                    <a:pt x="270" y="9"/>
                  </a:cubicBezTo>
                  <a:cubicBezTo>
                    <a:pt x="269" y="10"/>
                    <a:pt x="265" y="11"/>
                    <a:pt x="264" y="12"/>
                  </a:cubicBezTo>
                  <a:cubicBezTo>
                    <a:pt x="263" y="12"/>
                    <a:pt x="262" y="13"/>
                    <a:pt x="260" y="14"/>
                  </a:cubicBezTo>
                  <a:cubicBezTo>
                    <a:pt x="255" y="17"/>
                    <a:pt x="249" y="20"/>
                    <a:pt x="243" y="23"/>
                  </a:cubicBezTo>
                  <a:cubicBezTo>
                    <a:pt x="241" y="25"/>
                    <a:pt x="239" y="26"/>
                    <a:pt x="237" y="28"/>
                  </a:cubicBezTo>
                  <a:cubicBezTo>
                    <a:pt x="236" y="29"/>
                    <a:pt x="235" y="29"/>
                    <a:pt x="234" y="30"/>
                  </a:cubicBezTo>
                  <a:cubicBezTo>
                    <a:pt x="229" y="35"/>
                    <a:pt x="223" y="41"/>
                    <a:pt x="218" y="46"/>
                  </a:cubicBezTo>
                  <a:cubicBezTo>
                    <a:pt x="216" y="48"/>
                    <a:pt x="214" y="50"/>
                    <a:pt x="213" y="52"/>
                  </a:cubicBezTo>
                  <a:cubicBezTo>
                    <a:pt x="212" y="53"/>
                    <a:pt x="210" y="55"/>
                    <a:pt x="210" y="56"/>
                  </a:cubicBezTo>
                  <a:cubicBezTo>
                    <a:pt x="206" y="62"/>
                    <a:pt x="202" y="68"/>
                    <a:pt x="199" y="75"/>
                  </a:cubicBezTo>
                  <a:cubicBezTo>
                    <a:pt x="197" y="78"/>
                    <a:pt x="195" y="81"/>
                    <a:pt x="194" y="85"/>
                  </a:cubicBezTo>
                  <a:cubicBezTo>
                    <a:pt x="193" y="85"/>
                    <a:pt x="193" y="86"/>
                    <a:pt x="193" y="87"/>
                  </a:cubicBezTo>
                  <a:cubicBezTo>
                    <a:pt x="193" y="87"/>
                    <a:pt x="192" y="87"/>
                    <a:pt x="192" y="87"/>
                  </a:cubicBezTo>
                  <a:cubicBezTo>
                    <a:pt x="186" y="103"/>
                    <a:pt x="182" y="119"/>
                    <a:pt x="180" y="136"/>
                  </a:cubicBezTo>
                  <a:cubicBezTo>
                    <a:pt x="179" y="138"/>
                    <a:pt x="179" y="144"/>
                    <a:pt x="179" y="144"/>
                  </a:cubicBezTo>
                  <a:cubicBezTo>
                    <a:pt x="178" y="149"/>
                    <a:pt x="178" y="153"/>
                    <a:pt x="178" y="158"/>
                  </a:cubicBezTo>
                  <a:cubicBezTo>
                    <a:pt x="177" y="168"/>
                    <a:pt x="177" y="177"/>
                    <a:pt x="178" y="187"/>
                  </a:cubicBezTo>
                  <a:cubicBezTo>
                    <a:pt x="180" y="223"/>
                    <a:pt x="196" y="266"/>
                    <a:pt x="212" y="301"/>
                  </a:cubicBezTo>
                  <a:cubicBezTo>
                    <a:pt x="251" y="383"/>
                    <a:pt x="299" y="474"/>
                    <a:pt x="262" y="566"/>
                  </a:cubicBezTo>
                  <a:cubicBezTo>
                    <a:pt x="227" y="650"/>
                    <a:pt x="90" y="695"/>
                    <a:pt x="0" y="690"/>
                  </a:cubicBezTo>
                  <a:cubicBezTo>
                    <a:pt x="40" y="718"/>
                    <a:pt x="89" y="712"/>
                    <a:pt x="104" y="715"/>
                  </a:cubicBezTo>
                  <a:cubicBezTo>
                    <a:pt x="209" y="734"/>
                    <a:pt x="301" y="669"/>
                    <a:pt x="341" y="572"/>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42" name="Freeform 40">
              <a:extLst>
                <a:ext uri="{FF2B5EF4-FFF2-40B4-BE49-F238E27FC236}">
                  <a16:creationId xmlns:a16="http://schemas.microsoft.com/office/drawing/2014/main" id="{DFAB4D51-E813-4D34-8F1C-2AA9D6DDD65C}"/>
                </a:ext>
              </a:extLst>
            </p:cNvPr>
            <p:cNvSpPr>
              <a:spLocks/>
            </p:cNvSpPr>
            <p:nvPr/>
          </p:nvSpPr>
          <p:spPr bwMode="auto">
            <a:xfrm>
              <a:off x="4641483" y="468883"/>
              <a:ext cx="7528159" cy="6099954"/>
            </a:xfrm>
            <a:custGeom>
              <a:avLst/>
              <a:gdLst>
                <a:gd name="T0" fmla="*/ 1970 w 2000"/>
                <a:gd name="T1" fmla="*/ 736 h 1620"/>
                <a:gd name="T2" fmla="*/ 1950 w 2000"/>
                <a:gd name="T3" fmla="*/ 755 h 1620"/>
                <a:gd name="T4" fmla="*/ 1908 w 2000"/>
                <a:gd name="T5" fmla="*/ 779 h 1620"/>
                <a:gd name="T6" fmla="*/ 1869 w 2000"/>
                <a:gd name="T7" fmla="*/ 790 h 1620"/>
                <a:gd name="T8" fmla="*/ 1827 w 2000"/>
                <a:gd name="T9" fmla="*/ 792 h 1620"/>
                <a:gd name="T10" fmla="*/ 1795 w 2000"/>
                <a:gd name="T11" fmla="*/ 787 h 1620"/>
                <a:gd name="T12" fmla="*/ 1763 w 2000"/>
                <a:gd name="T13" fmla="*/ 777 h 1620"/>
                <a:gd name="T14" fmla="*/ 1727 w 2000"/>
                <a:gd name="T15" fmla="*/ 756 h 1620"/>
                <a:gd name="T16" fmla="*/ 1679 w 2000"/>
                <a:gd name="T17" fmla="*/ 627 h 1620"/>
                <a:gd name="T18" fmla="*/ 1279 w 2000"/>
                <a:gd name="T19" fmla="*/ 262 h 1620"/>
                <a:gd name="T20" fmla="*/ 1362 w 2000"/>
                <a:gd name="T21" fmla="*/ 676 h 1620"/>
                <a:gd name="T22" fmla="*/ 1325 w 2000"/>
                <a:gd name="T23" fmla="*/ 721 h 1620"/>
                <a:gd name="T24" fmla="*/ 1302 w 2000"/>
                <a:gd name="T25" fmla="*/ 735 h 1620"/>
                <a:gd name="T26" fmla="*/ 1282 w 2000"/>
                <a:gd name="T27" fmla="*/ 741 h 1620"/>
                <a:gd name="T28" fmla="*/ 1255 w 2000"/>
                <a:gd name="T29" fmla="*/ 741 h 1620"/>
                <a:gd name="T30" fmla="*/ 1154 w 2000"/>
                <a:gd name="T31" fmla="*/ 683 h 1620"/>
                <a:gd name="T32" fmla="*/ 561 w 2000"/>
                <a:gd name="T33" fmla="*/ 720 h 1620"/>
                <a:gd name="T34" fmla="*/ 809 w 2000"/>
                <a:gd name="T35" fmla="*/ 1021 h 1620"/>
                <a:gd name="T36" fmla="*/ 833 w 2000"/>
                <a:gd name="T37" fmla="*/ 1045 h 1620"/>
                <a:gd name="T38" fmla="*/ 844 w 2000"/>
                <a:gd name="T39" fmla="*/ 1064 h 1620"/>
                <a:gd name="T40" fmla="*/ 849 w 2000"/>
                <a:gd name="T41" fmla="*/ 1081 h 1620"/>
                <a:gd name="T42" fmla="*/ 846 w 2000"/>
                <a:gd name="T43" fmla="*/ 1135 h 1620"/>
                <a:gd name="T44" fmla="*/ 835 w 2000"/>
                <a:gd name="T45" fmla="*/ 1163 h 1620"/>
                <a:gd name="T46" fmla="*/ 823 w 2000"/>
                <a:gd name="T47" fmla="*/ 1182 h 1620"/>
                <a:gd name="T48" fmla="*/ 800 w 2000"/>
                <a:gd name="T49" fmla="*/ 1204 h 1620"/>
                <a:gd name="T50" fmla="*/ 768 w 2000"/>
                <a:gd name="T51" fmla="*/ 1224 h 1620"/>
                <a:gd name="T52" fmla="*/ 740 w 2000"/>
                <a:gd name="T53" fmla="*/ 1232 h 1620"/>
                <a:gd name="T54" fmla="*/ 715 w 2000"/>
                <a:gd name="T55" fmla="*/ 1232 h 1620"/>
                <a:gd name="T56" fmla="*/ 682 w 2000"/>
                <a:gd name="T57" fmla="*/ 1223 h 1620"/>
                <a:gd name="T58" fmla="*/ 605 w 2000"/>
                <a:gd name="T59" fmla="*/ 1148 h 1620"/>
                <a:gd name="T60" fmla="*/ 260 w 2000"/>
                <a:gd name="T61" fmla="*/ 1046 h 1620"/>
                <a:gd name="T62" fmla="*/ 140 w 2000"/>
                <a:gd name="T63" fmla="*/ 1474 h 1620"/>
                <a:gd name="T64" fmla="*/ 125 w 2000"/>
                <a:gd name="T65" fmla="*/ 1488 h 1620"/>
                <a:gd name="T66" fmla="*/ 92 w 2000"/>
                <a:gd name="T67" fmla="*/ 1507 h 1620"/>
                <a:gd name="T68" fmla="*/ 220 w 2000"/>
                <a:gd name="T69" fmla="*/ 1525 h 1620"/>
                <a:gd name="T70" fmla="*/ 425 w 2000"/>
                <a:gd name="T71" fmla="*/ 1093 h 1620"/>
                <a:gd name="T72" fmla="*/ 770 w 2000"/>
                <a:gd name="T73" fmla="*/ 1321 h 1620"/>
                <a:gd name="T74" fmla="*/ 781 w 2000"/>
                <a:gd name="T75" fmla="*/ 891 h 1620"/>
                <a:gd name="T76" fmla="*/ 743 w 2000"/>
                <a:gd name="T77" fmla="*/ 865 h 1620"/>
                <a:gd name="T78" fmla="*/ 673 w 2000"/>
                <a:gd name="T79" fmla="*/ 781 h 1620"/>
                <a:gd name="T80" fmla="*/ 986 w 2000"/>
                <a:gd name="T81" fmla="*/ 607 h 1620"/>
                <a:gd name="T82" fmla="*/ 1000 w 2000"/>
                <a:gd name="T83" fmla="*/ 625 h 1620"/>
                <a:gd name="T84" fmla="*/ 1405 w 2000"/>
                <a:gd name="T85" fmla="*/ 432 h 1620"/>
                <a:gd name="T86" fmla="*/ 1373 w 2000"/>
                <a:gd name="T87" fmla="*/ 267 h 1620"/>
                <a:gd name="T88" fmla="*/ 1386 w 2000"/>
                <a:gd name="T89" fmla="*/ 218 h 1620"/>
                <a:gd name="T90" fmla="*/ 1403 w 2000"/>
                <a:gd name="T91" fmla="*/ 187 h 1620"/>
                <a:gd name="T92" fmla="*/ 1411 w 2000"/>
                <a:gd name="T93" fmla="*/ 177 h 1620"/>
                <a:gd name="T94" fmla="*/ 1430 w 2000"/>
                <a:gd name="T95" fmla="*/ 159 h 1620"/>
                <a:gd name="T96" fmla="*/ 1462 w 2000"/>
                <a:gd name="T97" fmla="*/ 140 h 1620"/>
                <a:gd name="T98" fmla="*/ 1499 w 2000"/>
                <a:gd name="T99" fmla="*/ 131 h 1620"/>
                <a:gd name="T100" fmla="*/ 1532 w 2000"/>
                <a:gd name="T101" fmla="*/ 132 h 1620"/>
                <a:gd name="T102" fmla="*/ 1545 w 2000"/>
                <a:gd name="T103" fmla="*/ 134 h 1620"/>
                <a:gd name="T104" fmla="*/ 1569 w 2000"/>
                <a:gd name="T105" fmla="*/ 141 h 1620"/>
                <a:gd name="T106" fmla="*/ 1604 w 2000"/>
                <a:gd name="T107" fmla="*/ 160 h 1620"/>
                <a:gd name="T108" fmla="*/ 1634 w 2000"/>
                <a:gd name="T109" fmla="*/ 191 h 1620"/>
                <a:gd name="T110" fmla="*/ 1655 w 2000"/>
                <a:gd name="T111" fmla="*/ 227 h 1620"/>
                <a:gd name="T112" fmla="*/ 1666 w 2000"/>
                <a:gd name="T113" fmla="*/ 266 h 1620"/>
                <a:gd name="T114" fmla="*/ 1629 w 2000"/>
                <a:gd name="T115" fmla="*/ 790 h 1620"/>
                <a:gd name="T116" fmla="*/ 1981 w 2000"/>
                <a:gd name="T117" fmla="*/ 724 h 1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0" h="1620">
                  <a:moveTo>
                    <a:pt x="1981" y="724"/>
                  </a:moveTo>
                  <a:cubicBezTo>
                    <a:pt x="1980" y="724"/>
                    <a:pt x="1980" y="725"/>
                    <a:pt x="1979" y="726"/>
                  </a:cubicBezTo>
                  <a:cubicBezTo>
                    <a:pt x="1979" y="725"/>
                    <a:pt x="1980" y="724"/>
                    <a:pt x="1981" y="724"/>
                  </a:cubicBezTo>
                  <a:cubicBezTo>
                    <a:pt x="1981" y="722"/>
                    <a:pt x="1972" y="734"/>
                    <a:pt x="1970" y="736"/>
                  </a:cubicBezTo>
                  <a:cubicBezTo>
                    <a:pt x="1965" y="741"/>
                    <a:pt x="1960" y="746"/>
                    <a:pt x="1955" y="751"/>
                  </a:cubicBezTo>
                  <a:cubicBezTo>
                    <a:pt x="1954" y="752"/>
                    <a:pt x="1952" y="753"/>
                    <a:pt x="1950" y="755"/>
                  </a:cubicBezTo>
                  <a:cubicBezTo>
                    <a:pt x="1952" y="753"/>
                    <a:pt x="1952" y="753"/>
                    <a:pt x="1947" y="757"/>
                  </a:cubicBezTo>
                  <a:cubicBezTo>
                    <a:pt x="1948" y="756"/>
                    <a:pt x="1949" y="755"/>
                    <a:pt x="1950" y="755"/>
                  </a:cubicBezTo>
                  <a:cubicBezTo>
                    <a:pt x="1949" y="756"/>
                    <a:pt x="1947" y="758"/>
                    <a:pt x="1946" y="758"/>
                  </a:cubicBezTo>
                  <a:cubicBezTo>
                    <a:pt x="1939" y="763"/>
                    <a:pt x="1933" y="767"/>
                    <a:pt x="1926" y="771"/>
                  </a:cubicBezTo>
                  <a:cubicBezTo>
                    <a:pt x="1921" y="773"/>
                    <a:pt x="1917" y="775"/>
                    <a:pt x="1912" y="778"/>
                  </a:cubicBezTo>
                  <a:cubicBezTo>
                    <a:pt x="1911" y="778"/>
                    <a:pt x="1910" y="778"/>
                    <a:pt x="1908" y="779"/>
                  </a:cubicBezTo>
                  <a:cubicBezTo>
                    <a:pt x="1909" y="779"/>
                    <a:pt x="1911" y="778"/>
                    <a:pt x="1912" y="778"/>
                  </a:cubicBezTo>
                  <a:cubicBezTo>
                    <a:pt x="1914" y="776"/>
                    <a:pt x="1901" y="782"/>
                    <a:pt x="1898" y="783"/>
                  </a:cubicBezTo>
                  <a:cubicBezTo>
                    <a:pt x="1892" y="785"/>
                    <a:pt x="1885" y="786"/>
                    <a:pt x="1879" y="788"/>
                  </a:cubicBezTo>
                  <a:cubicBezTo>
                    <a:pt x="1876" y="788"/>
                    <a:pt x="1873" y="789"/>
                    <a:pt x="1869" y="790"/>
                  </a:cubicBezTo>
                  <a:cubicBezTo>
                    <a:pt x="1868" y="790"/>
                    <a:pt x="1867" y="790"/>
                    <a:pt x="1866" y="790"/>
                  </a:cubicBezTo>
                  <a:cubicBezTo>
                    <a:pt x="1873" y="790"/>
                    <a:pt x="1860" y="792"/>
                    <a:pt x="1866" y="790"/>
                  </a:cubicBezTo>
                  <a:cubicBezTo>
                    <a:pt x="1866" y="790"/>
                    <a:pt x="1866" y="790"/>
                    <a:pt x="1866" y="790"/>
                  </a:cubicBezTo>
                  <a:cubicBezTo>
                    <a:pt x="1853" y="792"/>
                    <a:pt x="1840" y="792"/>
                    <a:pt x="1827" y="792"/>
                  </a:cubicBezTo>
                  <a:cubicBezTo>
                    <a:pt x="1822" y="791"/>
                    <a:pt x="1817" y="791"/>
                    <a:pt x="1812" y="790"/>
                  </a:cubicBezTo>
                  <a:cubicBezTo>
                    <a:pt x="1811" y="790"/>
                    <a:pt x="1810" y="790"/>
                    <a:pt x="1808" y="790"/>
                  </a:cubicBezTo>
                  <a:cubicBezTo>
                    <a:pt x="1809" y="790"/>
                    <a:pt x="1810" y="790"/>
                    <a:pt x="1812" y="790"/>
                  </a:cubicBezTo>
                  <a:cubicBezTo>
                    <a:pt x="1816" y="791"/>
                    <a:pt x="1799" y="788"/>
                    <a:pt x="1795" y="787"/>
                  </a:cubicBezTo>
                  <a:cubicBezTo>
                    <a:pt x="1789" y="786"/>
                    <a:pt x="1783" y="784"/>
                    <a:pt x="1777" y="782"/>
                  </a:cubicBezTo>
                  <a:cubicBezTo>
                    <a:pt x="1774" y="781"/>
                    <a:pt x="1764" y="777"/>
                    <a:pt x="1763" y="777"/>
                  </a:cubicBezTo>
                  <a:cubicBezTo>
                    <a:pt x="1764" y="778"/>
                    <a:pt x="1766" y="778"/>
                    <a:pt x="1767" y="779"/>
                  </a:cubicBezTo>
                  <a:cubicBezTo>
                    <a:pt x="1763" y="777"/>
                    <a:pt x="1762" y="777"/>
                    <a:pt x="1763" y="777"/>
                  </a:cubicBezTo>
                  <a:cubicBezTo>
                    <a:pt x="1752" y="772"/>
                    <a:pt x="1742" y="766"/>
                    <a:pt x="1732" y="760"/>
                  </a:cubicBezTo>
                  <a:cubicBezTo>
                    <a:pt x="1730" y="758"/>
                    <a:pt x="1729" y="757"/>
                    <a:pt x="1727" y="756"/>
                  </a:cubicBezTo>
                  <a:cubicBezTo>
                    <a:pt x="1730" y="758"/>
                    <a:pt x="1732" y="760"/>
                    <a:pt x="1724" y="754"/>
                  </a:cubicBezTo>
                  <a:cubicBezTo>
                    <a:pt x="1725" y="755"/>
                    <a:pt x="1726" y="756"/>
                    <a:pt x="1727" y="756"/>
                  </a:cubicBezTo>
                  <a:cubicBezTo>
                    <a:pt x="1726" y="755"/>
                    <a:pt x="1725" y="754"/>
                    <a:pt x="1724" y="754"/>
                  </a:cubicBezTo>
                  <a:cubicBezTo>
                    <a:pt x="1719" y="750"/>
                    <a:pt x="1715" y="746"/>
                    <a:pt x="1711" y="741"/>
                  </a:cubicBezTo>
                  <a:cubicBezTo>
                    <a:pt x="1698" y="729"/>
                    <a:pt x="1694" y="722"/>
                    <a:pt x="1685" y="705"/>
                  </a:cubicBezTo>
                  <a:cubicBezTo>
                    <a:pt x="1675" y="685"/>
                    <a:pt x="1674" y="651"/>
                    <a:pt x="1679" y="627"/>
                  </a:cubicBezTo>
                  <a:cubicBezTo>
                    <a:pt x="1695" y="549"/>
                    <a:pt x="1737" y="479"/>
                    <a:pt x="1755" y="402"/>
                  </a:cubicBezTo>
                  <a:cubicBezTo>
                    <a:pt x="1774" y="318"/>
                    <a:pt x="1767" y="226"/>
                    <a:pt x="1720" y="152"/>
                  </a:cubicBezTo>
                  <a:cubicBezTo>
                    <a:pt x="1650" y="40"/>
                    <a:pt x="1494" y="0"/>
                    <a:pt x="1384" y="77"/>
                  </a:cubicBezTo>
                  <a:cubicBezTo>
                    <a:pt x="1322" y="120"/>
                    <a:pt x="1289" y="188"/>
                    <a:pt x="1279" y="262"/>
                  </a:cubicBezTo>
                  <a:cubicBezTo>
                    <a:pt x="1274" y="306"/>
                    <a:pt x="1277" y="350"/>
                    <a:pt x="1289" y="393"/>
                  </a:cubicBezTo>
                  <a:cubicBezTo>
                    <a:pt x="1302" y="438"/>
                    <a:pt x="1325" y="480"/>
                    <a:pt x="1345" y="523"/>
                  </a:cubicBezTo>
                  <a:cubicBezTo>
                    <a:pt x="1361" y="557"/>
                    <a:pt x="1375" y="595"/>
                    <a:pt x="1375" y="630"/>
                  </a:cubicBezTo>
                  <a:cubicBezTo>
                    <a:pt x="1375" y="643"/>
                    <a:pt x="1369" y="662"/>
                    <a:pt x="1362" y="676"/>
                  </a:cubicBezTo>
                  <a:cubicBezTo>
                    <a:pt x="1356" y="686"/>
                    <a:pt x="1350" y="695"/>
                    <a:pt x="1343" y="703"/>
                  </a:cubicBezTo>
                  <a:cubicBezTo>
                    <a:pt x="1340" y="707"/>
                    <a:pt x="1337" y="710"/>
                    <a:pt x="1334" y="714"/>
                  </a:cubicBezTo>
                  <a:cubicBezTo>
                    <a:pt x="1333" y="715"/>
                    <a:pt x="1323" y="723"/>
                    <a:pt x="1324" y="722"/>
                  </a:cubicBezTo>
                  <a:cubicBezTo>
                    <a:pt x="1324" y="722"/>
                    <a:pt x="1325" y="722"/>
                    <a:pt x="1325" y="721"/>
                  </a:cubicBezTo>
                  <a:cubicBezTo>
                    <a:pt x="1325" y="722"/>
                    <a:pt x="1324" y="722"/>
                    <a:pt x="1324" y="722"/>
                  </a:cubicBezTo>
                  <a:cubicBezTo>
                    <a:pt x="1317" y="727"/>
                    <a:pt x="1310" y="731"/>
                    <a:pt x="1303" y="735"/>
                  </a:cubicBezTo>
                  <a:cubicBezTo>
                    <a:pt x="1303" y="735"/>
                    <a:pt x="1302" y="735"/>
                    <a:pt x="1302" y="735"/>
                  </a:cubicBezTo>
                  <a:cubicBezTo>
                    <a:pt x="1306" y="734"/>
                    <a:pt x="1293" y="740"/>
                    <a:pt x="1302" y="735"/>
                  </a:cubicBezTo>
                  <a:cubicBezTo>
                    <a:pt x="1301" y="735"/>
                    <a:pt x="1300" y="736"/>
                    <a:pt x="1298" y="736"/>
                  </a:cubicBezTo>
                  <a:cubicBezTo>
                    <a:pt x="1294" y="738"/>
                    <a:pt x="1290" y="739"/>
                    <a:pt x="1286" y="740"/>
                  </a:cubicBezTo>
                  <a:cubicBezTo>
                    <a:pt x="1285" y="740"/>
                    <a:pt x="1280" y="741"/>
                    <a:pt x="1279" y="741"/>
                  </a:cubicBezTo>
                  <a:cubicBezTo>
                    <a:pt x="1280" y="741"/>
                    <a:pt x="1281" y="741"/>
                    <a:pt x="1282" y="741"/>
                  </a:cubicBezTo>
                  <a:cubicBezTo>
                    <a:pt x="1278" y="741"/>
                    <a:pt x="1277" y="741"/>
                    <a:pt x="1279" y="741"/>
                  </a:cubicBezTo>
                  <a:cubicBezTo>
                    <a:pt x="1276" y="741"/>
                    <a:pt x="1273" y="741"/>
                    <a:pt x="1270" y="742"/>
                  </a:cubicBezTo>
                  <a:cubicBezTo>
                    <a:pt x="1265" y="742"/>
                    <a:pt x="1261" y="741"/>
                    <a:pt x="1257" y="741"/>
                  </a:cubicBezTo>
                  <a:cubicBezTo>
                    <a:pt x="1256" y="741"/>
                    <a:pt x="1255" y="741"/>
                    <a:pt x="1255" y="741"/>
                  </a:cubicBezTo>
                  <a:cubicBezTo>
                    <a:pt x="1255" y="741"/>
                    <a:pt x="1256" y="741"/>
                    <a:pt x="1257" y="741"/>
                  </a:cubicBezTo>
                  <a:cubicBezTo>
                    <a:pt x="1252" y="741"/>
                    <a:pt x="1251" y="741"/>
                    <a:pt x="1255" y="741"/>
                  </a:cubicBezTo>
                  <a:cubicBezTo>
                    <a:pt x="1253" y="740"/>
                    <a:pt x="1250" y="740"/>
                    <a:pt x="1248" y="740"/>
                  </a:cubicBezTo>
                  <a:cubicBezTo>
                    <a:pt x="1212" y="732"/>
                    <a:pt x="1182" y="711"/>
                    <a:pt x="1154" y="683"/>
                  </a:cubicBezTo>
                  <a:cubicBezTo>
                    <a:pt x="1122" y="651"/>
                    <a:pt x="1103" y="611"/>
                    <a:pt x="1078" y="574"/>
                  </a:cubicBezTo>
                  <a:cubicBezTo>
                    <a:pt x="1053" y="537"/>
                    <a:pt x="1023" y="505"/>
                    <a:pt x="987" y="478"/>
                  </a:cubicBezTo>
                  <a:cubicBezTo>
                    <a:pt x="904" y="415"/>
                    <a:pt x="794" y="420"/>
                    <a:pt x="704" y="465"/>
                  </a:cubicBezTo>
                  <a:cubicBezTo>
                    <a:pt x="613" y="512"/>
                    <a:pt x="554" y="618"/>
                    <a:pt x="561" y="720"/>
                  </a:cubicBezTo>
                  <a:cubicBezTo>
                    <a:pt x="568" y="818"/>
                    <a:pt x="629" y="897"/>
                    <a:pt x="706" y="953"/>
                  </a:cubicBezTo>
                  <a:cubicBezTo>
                    <a:pt x="734" y="973"/>
                    <a:pt x="763" y="989"/>
                    <a:pt x="791" y="1008"/>
                  </a:cubicBezTo>
                  <a:cubicBezTo>
                    <a:pt x="797" y="1011"/>
                    <a:pt x="802" y="1015"/>
                    <a:pt x="807" y="1019"/>
                  </a:cubicBezTo>
                  <a:cubicBezTo>
                    <a:pt x="808" y="1020"/>
                    <a:pt x="808" y="1020"/>
                    <a:pt x="809" y="1021"/>
                  </a:cubicBezTo>
                  <a:cubicBezTo>
                    <a:pt x="809" y="1020"/>
                    <a:pt x="808" y="1020"/>
                    <a:pt x="807" y="1019"/>
                  </a:cubicBezTo>
                  <a:cubicBezTo>
                    <a:pt x="804" y="1017"/>
                    <a:pt x="817" y="1028"/>
                    <a:pt x="819" y="1030"/>
                  </a:cubicBezTo>
                  <a:cubicBezTo>
                    <a:pt x="824" y="1034"/>
                    <a:pt x="829" y="1039"/>
                    <a:pt x="833" y="1044"/>
                  </a:cubicBezTo>
                  <a:cubicBezTo>
                    <a:pt x="830" y="1040"/>
                    <a:pt x="840" y="1053"/>
                    <a:pt x="833" y="1045"/>
                  </a:cubicBezTo>
                  <a:cubicBezTo>
                    <a:pt x="833" y="1045"/>
                    <a:pt x="833" y="1045"/>
                    <a:pt x="833" y="1044"/>
                  </a:cubicBezTo>
                  <a:cubicBezTo>
                    <a:pt x="833" y="1045"/>
                    <a:pt x="834" y="1045"/>
                    <a:pt x="834" y="1046"/>
                  </a:cubicBezTo>
                  <a:cubicBezTo>
                    <a:pt x="837" y="1050"/>
                    <a:pt x="839" y="1054"/>
                    <a:pt x="842" y="1058"/>
                  </a:cubicBezTo>
                  <a:cubicBezTo>
                    <a:pt x="842" y="1059"/>
                    <a:pt x="843" y="1062"/>
                    <a:pt x="844" y="1064"/>
                  </a:cubicBezTo>
                  <a:cubicBezTo>
                    <a:pt x="844" y="1062"/>
                    <a:pt x="843" y="1061"/>
                    <a:pt x="843" y="1060"/>
                  </a:cubicBezTo>
                  <a:cubicBezTo>
                    <a:pt x="845" y="1066"/>
                    <a:pt x="845" y="1065"/>
                    <a:pt x="844" y="1064"/>
                  </a:cubicBezTo>
                  <a:cubicBezTo>
                    <a:pt x="845" y="1066"/>
                    <a:pt x="846" y="1068"/>
                    <a:pt x="846" y="1070"/>
                  </a:cubicBezTo>
                  <a:cubicBezTo>
                    <a:pt x="847" y="1074"/>
                    <a:pt x="848" y="1078"/>
                    <a:pt x="849" y="1081"/>
                  </a:cubicBezTo>
                  <a:cubicBezTo>
                    <a:pt x="849" y="1082"/>
                    <a:pt x="849" y="1083"/>
                    <a:pt x="849" y="1083"/>
                  </a:cubicBezTo>
                  <a:cubicBezTo>
                    <a:pt x="849" y="1074"/>
                    <a:pt x="851" y="1091"/>
                    <a:pt x="849" y="1083"/>
                  </a:cubicBezTo>
                  <a:cubicBezTo>
                    <a:pt x="849" y="1084"/>
                    <a:pt x="849" y="1084"/>
                    <a:pt x="850" y="1085"/>
                  </a:cubicBezTo>
                  <a:cubicBezTo>
                    <a:pt x="852" y="1106"/>
                    <a:pt x="850" y="1118"/>
                    <a:pt x="846" y="1135"/>
                  </a:cubicBezTo>
                  <a:cubicBezTo>
                    <a:pt x="845" y="1140"/>
                    <a:pt x="843" y="1145"/>
                    <a:pt x="842" y="1151"/>
                  </a:cubicBezTo>
                  <a:cubicBezTo>
                    <a:pt x="841" y="1151"/>
                    <a:pt x="841" y="1152"/>
                    <a:pt x="841" y="1153"/>
                  </a:cubicBezTo>
                  <a:cubicBezTo>
                    <a:pt x="841" y="1152"/>
                    <a:pt x="841" y="1151"/>
                    <a:pt x="842" y="1151"/>
                  </a:cubicBezTo>
                  <a:cubicBezTo>
                    <a:pt x="844" y="1144"/>
                    <a:pt x="837" y="1160"/>
                    <a:pt x="835" y="1163"/>
                  </a:cubicBezTo>
                  <a:cubicBezTo>
                    <a:pt x="832" y="1169"/>
                    <a:pt x="828" y="1175"/>
                    <a:pt x="824" y="1180"/>
                  </a:cubicBezTo>
                  <a:cubicBezTo>
                    <a:pt x="828" y="1175"/>
                    <a:pt x="818" y="1189"/>
                    <a:pt x="824" y="1180"/>
                  </a:cubicBezTo>
                  <a:cubicBezTo>
                    <a:pt x="824" y="1180"/>
                    <a:pt x="824" y="1180"/>
                    <a:pt x="824" y="1180"/>
                  </a:cubicBezTo>
                  <a:cubicBezTo>
                    <a:pt x="824" y="1180"/>
                    <a:pt x="824" y="1181"/>
                    <a:pt x="823" y="1182"/>
                  </a:cubicBezTo>
                  <a:cubicBezTo>
                    <a:pt x="820" y="1185"/>
                    <a:pt x="817" y="1189"/>
                    <a:pt x="813" y="1192"/>
                  </a:cubicBezTo>
                  <a:cubicBezTo>
                    <a:pt x="809" y="1196"/>
                    <a:pt x="805" y="1200"/>
                    <a:pt x="800" y="1204"/>
                  </a:cubicBezTo>
                  <a:cubicBezTo>
                    <a:pt x="800" y="1205"/>
                    <a:pt x="799" y="1205"/>
                    <a:pt x="798" y="1206"/>
                  </a:cubicBezTo>
                  <a:cubicBezTo>
                    <a:pt x="799" y="1206"/>
                    <a:pt x="799" y="1205"/>
                    <a:pt x="800" y="1204"/>
                  </a:cubicBezTo>
                  <a:cubicBezTo>
                    <a:pt x="802" y="1202"/>
                    <a:pt x="790" y="1212"/>
                    <a:pt x="787" y="1214"/>
                  </a:cubicBezTo>
                  <a:cubicBezTo>
                    <a:pt x="781" y="1217"/>
                    <a:pt x="775" y="1220"/>
                    <a:pt x="768" y="1224"/>
                  </a:cubicBezTo>
                  <a:cubicBezTo>
                    <a:pt x="774" y="1222"/>
                    <a:pt x="758" y="1228"/>
                    <a:pt x="768" y="1224"/>
                  </a:cubicBezTo>
                  <a:cubicBezTo>
                    <a:pt x="768" y="1224"/>
                    <a:pt x="768" y="1224"/>
                    <a:pt x="768" y="1224"/>
                  </a:cubicBezTo>
                  <a:cubicBezTo>
                    <a:pt x="768" y="1224"/>
                    <a:pt x="767" y="1224"/>
                    <a:pt x="766" y="1224"/>
                  </a:cubicBezTo>
                  <a:cubicBezTo>
                    <a:pt x="761" y="1226"/>
                    <a:pt x="757" y="1227"/>
                    <a:pt x="752" y="1229"/>
                  </a:cubicBezTo>
                  <a:cubicBezTo>
                    <a:pt x="749" y="1229"/>
                    <a:pt x="735" y="1232"/>
                    <a:pt x="736" y="1232"/>
                  </a:cubicBezTo>
                  <a:cubicBezTo>
                    <a:pt x="737" y="1232"/>
                    <a:pt x="738" y="1232"/>
                    <a:pt x="740" y="1232"/>
                  </a:cubicBezTo>
                  <a:cubicBezTo>
                    <a:pt x="737" y="1232"/>
                    <a:pt x="736" y="1232"/>
                    <a:pt x="736" y="1232"/>
                  </a:cubicBezTo>
                  <a:cubicBezTo>
                    <a:pt x="730" y="1232"/>
                    <a:pt x="724" y="1232"/>
                    <a:pt x="718" y="1232"/>
                  </a:cubicBezTo>
                  <a:cubicBezTo>
                    <a:pt x="717" y="1232"/>
                    <a:pt x="712" y="1232"/>
                    <a:pt x="711" y="1231"/>
                  </a:cubicBezTo>
                  <a:cubicBezTo>
                    <a:pt x="712" y="1232"/>
                    <a:pt x="714" y="1232"/>
                    <a:pt x="715" y="1232"/>
                  </a:cubicBezTo>
                  <a:cubicBezTo>
                    <a:pt x="710" y="1231"/>
                    <a:pt x="709" y="1231"/>
                    <a:pt x="711" y="1231"/>
                  </a:cubicBezTo>
                  <a:cubicBezTo>
                    <a:pt x="709" y="1231"/>
                    <a:pt x="706" y="1231"/>
                    <a:pt x="704" y="1230"/>
                  </a:cubicBezTo>
                  <a:cubicBezTo>
                    <a:pt x="700" y="1229"/>
                    <a:pt x="696" y="1228"/>
                    <a:pt x="693" y="1227"/>
                  </a:cubicBezTo>
                  <a:cubicBezTo>
                    <a:pt x="691" y="1226"/>
                    <a:pt x="681" y="1223"/>
                    <a:pt x="682" y="1223"/>
                  </a:cubicBezTo>
                  <a:cubicBezTo>
                    <a:pt x="683" y="1223"/>
                    <a:pt x="684" y="1224"/>
                    <a:pt x="685" y="1224"/>
                  </a:cubicBezTo>
                  <a:cubicBezTo>
                    <a:pt x="683" y="1223"/>
                    <a:pt x="682" y="1223"/>
                    <a:pt x="682" y="1223"/>
                  </a:cubicBezTo>
                  <a:cubicBezTo>
                    <a:pt x="666" y="1215"/>
                    <a:pt x="657" y="1208"/>
                    <a:pt x="646" y="1199"/>
                  </a:cubicBezTo>
                  <a:cubicBezTo>
                    <a:pt x="629" y="1183"/>
                    <a:pt x="617" y="1167"/>
                    <a:pt x="605" y="1148"/>
                  </a:cubicBezTo>
                  <a:cubicBezTo>
                    <a:pt x="592" y="1128"/>
                    <a:pt x="582" y="1107"/>
                    <a:pt x="568" y="1088"/>
                  </a:cubicBezTo>
                  <a:cubicBezTo>
                    <a:pt x="551" y="1065"/>
                    <a:pt x="531" y="1047"/>
                    <a:pt x="508" y="1031"/>
                  </a:cubicBezTo>
                  <a:cubicBezTo>
                    <a:pt x="475" y="1007"/>
                    <a:pt x="433" y="995"/>
                    <a:pt x="392" y="994"/>
                  </a:cubicBezTo>
                  <a:cubicBezTo>
                    <a:pt x="342" y="994"/>
                    <a:pt x="298" y="1016"/>
                    <a:pt x="260" y="1046"/>
                  </a:cubicBezTo>
                  <a:cubicBezTo>
                    <a:pt x="186" y="1108"/>
                    <a:pt x="183" y="1205"/>
                    <a:pt x="188" y="1293"/>
                  </a:cubicBezTo>
                  <a:cubicBezTo>
                    <a:pt x="190" y="1329"/>
                    <a:pt x="188" y="1361"/>
                    <a:pt x="183" y="1388"/>
                  </a:cubicBezTo>
                  <a:cubicBezTo>
                    <a:pt x="175" y="1422"/>
                    <a:pt x="170" y="1436"/>
                    <a:pt x="149" y="1465"/>
                  </a:cubicBezTo>
                  <a:cubicBezTo>
                    <a:pt x="154" y="1457"/>
                    <a:pt x="142" y="1472"/>
                    <a:pt x="140" y="1474"/>
                  </a:cubicBezTo>
                  <a:cubicBezTo>
                    <a:pt x="137" y="1477"/>
                    <a:pt x="134" y="1480"/>
                    <a:pt x="131" y="1483"/>
                  </a:cubicBezTo>
                  <a:cubicBezTo>
                    <a:pt x="131" y="1483"/>
                    <a:pt x="126" y="1487"/>
                    <a:pt x="125" y="1488"/>
                  </a:cubicBezTo>
                  <a:cubicBezTo>
                    <a:pt x="126" y="1487"/>
                    <a:pt x="127" y="1487"/>
                    <a:pt x="128" y="1486"/>
                  </a:cubicBezTo>
                  <a:cubicBezTo>
                    <a:pt x="125" y="1488"/>
                    <a:pt x="124" y="1488"/>
                    <a:pt x="125" y="1488"/>
                  </a:cubicBezTo>
                  <a:cubicBezTo>
                    <a:pt x="120" y="1491"/>
                    <a:pt x="115" y="1495"/>
                    <a:pt x="110" y="1498"/>
                  </a:cubicBezTo>
                  <a:cubicBezTo>
                    <a:pt x="106" y="1500"/>
                    <a:pt x="102" y="1502"/>
                    <a:pt x="98" y="1504"/>
                  </a:cubicBezTo>
                  <a:cubicBezTo>
                    <a:pt x="98" y="1505"/>
                    <a:pt x="88" y="1509"/>
                    <a:pt x="90" y="1508"/>
                  </a:cubicBezTo>
                  <a:cubicBezTo>
                    <a:pt x="91" y="1508"/>
                    <a:pt x="91" y="1508"/>
                    <a:pt x="92" y="1507"/>
                  </a:cubicBezTo>
                  <a:cubicBezTo>
                    <a:pt x="91" y="1508"/>
                    <a:pt x="90" y="1508"/>
                    <a:pt x="90" y="1508"/>
                  </a:cubicBezTo>
                  <a:cubicBezTo>
                    <a:pt x="59" y="1521"/>
                    <a:pt x="31" y="1525"/>
                    <a:pt x="0" y="1527"/>
                  </a:cubicBezTo>
                  <a:cubicBezTo>
                    <a:pt x="0" y="1620"/>
                    <a:pt x="0" y="1620"/>
                    <a:pt x="0" y="1620"/>
                  </a:cubicBezTo>
                  <a:cubicBezTo>
                    <a:pt x="83" y="1616"/>
                    <a:pt x="167" y="1591"/>
                    <a:pt x="220" y="1525"/>
                  </a:cubicBezTo>
                  <a:cubicBezTo>
                    <a:pt x="272" y="1459"/>
                    <a:pt x="286" y="1375"/>
                    <a:pt x="282" y="1293"/>
                  </a:cubicBezTo>
                  <a:cubicBezTo>
                    <a:pt x="280" y="1248"/>
                    <a:pt x="276" y="1206"/>
                    <a:pt x="289" y="1166"/>
                  </a:cubicBezTo>
                  <a:cubicBezTo>
                    <a:pt x="301" y="1127"/>
                    <a:pt x="339" y="1097"/>
                    <a:pt x="378" y="1089"/>
                  </a:cubicBezTo>
                  <a:cubicBezTo>
                    <a:pt x="392" y="1086"/>
                    <a:pt x="408" y="1088"/>
                    <a:pt x="425" y="1093"/>
                  </a:cubicBezTo>
                  <a:cubicBezTo>
                    <a:pt x="441" y="1098"/>
                    <a:pt x="460" y="1110"/>
                    <a:pt x="472" y="1121"/>
                  </a:cubicBezTo>
                  <a:cubicBezTo>
                    <a:pt x="488" y="1135"/>
                    <a:pt x="497" y="1147"/>
                    <a:pt x="507" y="1167"/>
                  </a:cubicBezTo>
                  <a:cubicBezTo>
                    <a:pt x="521" y="1192"/>
                    <a:pt x="537" y="1216"/>
                    <a:pt x="555" y="1238"/>
                  </a:cubicBezTo>
                  <a:cubicBezTo>
                    <a:pt x="607" y="1304"/>
                    <a:pt x="688" y="1338"/>
                    <a:pt x="770" y="1321"/>
                  </a:cubicBezTo>
                  <a:cubicBezTo>
                    <a:pt x="835" y="1307"/>
                    <a:pt x="894" y="1258"/>
                    <a:pt x="922" y="1198"/>
                  </a:cubicBezTo>
                  <a:cubicBezTo>
                    <a:pt x="957" y="1126"/>
                    <a:pt x="950" y="1041"/>
                    <a:pt x="900" y="979"/>
                  </a:cubicBezTo>
                  <a:cubicBezTo>
                    <a:pt x="879" y="953"/>
                    <a:pt x="850" y="934"/>
                    <a:pt x="822" y="916"/>
                  </a:cubicBezTo>
                  <a:cubicBezTo>
                    <a:pt x="809" y="908"/>
                    <a:pt x="795" y="899"/>
                    <a:pt x="781" y="891"/>
                  </a:cubicBezTo>
                  <a:cubicBezTo>
                    <a:pt x="774" y="886"/>
                    <a:pt x="767" y="882"/>
                    <a:pt x="761" y="877"/>
                  </a:cubicBezTo>
                  <a:cubicBezTo>
                    <a:pt x="757" y="875"/>
                    <a:pt x="754" y="872"/>
                    <a:pt x="750" y="870"/>
                  </a:cubicBezTo>
                  <a:cubicBezTo>
                    <a:pt x="748" y="868"/>
                    <a:pt x="746" y="866"/>
                    <a:pt x="744" y="865"/>
                  </a:cubicBezTo>
                  <a:cubicBezTo>
                    <a:pt x="747" y="867"/>
                    <a:pt x="747" y="867"/>
                    <a:pt x="743" y="865"/>
                  </a:cubicBezTo>
                  <a:cubicBezTo>
                    <a:pt x="743" y="865"/>
                    <a:pt x="744" y="865"/>
                    <a:pt x="744" y="865"/>
                  </a:cubicBezTo>
                  <a:cubicBezTo>
                    <a:pt x="743" y="865"/>
                    <a:pt x="743" y="864"/>
                    <a:pt x="743" y="864"/>
                  </a:cubicBezTo>
                  <a:cubicBezTo>
                    <a:pt x="729" y="853"/>
                    <a:pt x="716" y="841"/>
                    <a:pt x="704" y="827"/>
                  </a:cubicBezTo>
                  <a:cubicBezTo>
                    <a:pt x="693" y="816"/>
                    <a:pt x="683" y="801"/>
                    <a:pt x="673" y="781"/>
                  </a:cubicBezTo>
                  <a:cubicBezTo>
                    <a:pt x="652" y="739"/>
                    <a:pt x="649" y="693"/>
                    <a:pt x="663" y="649"/>
                  </a:cubicBezTo>
                  <a:cubicBezTo>
                    <a:pt x="689" y="567"/>
                    <a:pt x="774" y="518"/>
                    <a:pt x="859" y="524"/>
                  </a:cubicBezTo>
                  <a:cubicBezTo>
                    <a:pt x="889" y="527"/>
                    <a:pt x="925" y="546"/>
                    <a:pt x="949" y="567"/>
                  </a:cubicBezTo>
                  <a:cubicBezTo>
                    <a:pt x="963" y="579"/>
                    <a:pt x="975" y="593"/>
                    <a:pt x="986" y="607"/>
                  </a:cubicBezTo>
                  <a:cubicBezTo>
                    <a:pt x="986" y="607"/>
                    <a:pt x="987" y="607"/>
                    <a:pt x="988" y="609"/>
                  </a:cubicBezTo>
                  <a:cubicBezTo>
                    <a:pt x="987" y="608"/>
                    <a:pt x="987" y="607"/>
                    <a:pt x="986" y="607"/>
                  </a:cubicBezTo>
                  <a:cubicBezTo>
                    <a:pt x="986" y="606"/>
                    <a:pt x="992" y="614"/>
                    <a:pt x="992" y="614"/>
                  </a:cubicBezTo>
                  <a:cubicBezTo>
                    <a:pt x="995" y="618"/>
                    <a:pt x="997" y="622"/>
                    <a:pt x="1000" y="625"/>
                  </a:cubicBezTo>
                  <a:cubicBezTo>
                    <a:pt x="1006" y="634"/>
                    <a:pt x="1011" y="643"/>
                    <a:pt x="1017" y="652"/>
                  </a:cubicBezTo>
                  <a:cubicBezTo>
                    <a:pt x="1065" y="733"/>
                    <a:pt x="1134" y="814"/>
                    <a:pt x="1232" y="832"/>
                  </a:cubicBezTo>
                  <a:cubicBezTo>
                    <a:pt x="1331" y="849"/>
                    <a:pt x="1417" y="788"/>
                    <a:pt x="1455" y="697"/>
                  </a:cubicBezTo>
                  <a:cubicBezTo>
                    <a:pt x="1492" y="605"/>
                    <a:pt x="1444" y="514"/>
                    <a:pt x="1405" y="432"/>
                  </a:cubicBezTo>
                  <a:cubicBezTo>
                    <a:pt x="1389" y="397"/>
                    <a:pt x="1373" y="354"/>
                    <a:pt x="1371" y="318"/>
                  </a:cubicBezTo>
                  <a:cubicBezTo>
                    <a:pt x="1370" y="308"/>
                    <a:pt x="1370" y="299"/>
                    <a:pt x="1371" y="289"/>
                  </a:cubicBezTo>
                  <a:cubicBezTo>
                    <a:pt x="1371" y="284"/>
                    <a:pt x="1371" y="280"/>
                    <a:pt x="1372" y="275"/>
                  </a:cubicBezTo>
                  <a:cubicBezTo>
                    <a:pt x="1372" y="275"/>
                    <a:pt x="1372" y="269"/>
                    <a:pt x="1373" y="267"/>
                  </a:cubicBezTo>
                  <a:cubicBezTo>
                    <a:pt x="1372" y="268"/>
                    <a:pt x="1372" y="269"/>
                    <a:pt x="1372" y="270"/>
                  </a:cubicBezTo>
                  <a:cubicBezTo>
                    <a:pt x="1373" y="266"/>
                    <a:pt x="1373" y="266"/>
                    <a:pt x="1373" y="267"/>
                  </a:cubicBezTo>
                  <a:cubicBezTo>
                    <a:pt x="1375" y="250"/>
                    <a:pt x="1379" y="234"/>
                    <a:pt x="1385" y="218"/>
                  </a:cubicBezTo>
                  <a:cubicBezTo>
                    <a:pt x="1385" y="218"/>
                    <a:pt x="1386" y="218"/>
                    <a:pt x="1386" y="218"/>
                  </a:cubicBezTo>
                  <a:cubicBezTo>
                    <a:pt x="1383" y="224"/>
                    <a:pt x="1389" y="208"/>
                    <a:pt x="1386" y="218"/>
                  </a:cubicBezTo>
                  <a:cubicBezTo>
                    <a:pt x="1386" y="217"/>
                    <a:pt x="1386" y="216"/>
                    <a:pt x="1387" y="216"/>
                  </a:cubicBezTo>
                  <a:cubicBezTo>
                    <a:pt x="1388" y="212"/>
                    <a:pt x="1390" y="209"/>
                    <a:pt x="1392" y="206"/>
                  </a:cubicBezTo>
                  <a:cubicBezTo>
                    <a:pt x="1395" y="199"/>
                    <a:pt x="1399" y="193"/>
                    <a:pt x="1403" y="187"/>
                  </a:cubicBezTo>
                  <a:cubicBezTo>
                    <a:pt x="1403" y="186"/>
                    <a:pt x="1405" y="184"/>
                    <a:pt x="1406" y="183"/>
                  </a:cubicBezTo>
                  <a:cubicBezTo>
                    <a:pt x="1405" y="184"/>
                    <a:pt x="1405" y="185"/>
                    <a:pt x="1404" y="185"/>
                  </a:cubicBezTo>
                  <a:cubicBezTo>
                    <a:pt x="1408" y="180"/>
                    <a:pt x="1408" y="181"/>
                    <a:pt x="1406" y="183"/>
                  </a:cubicBezTo>
                  <a:cubicBezTo>
                    <a:pt x="1407" y="181"/>
                    <a:pt x="1409" y="179"/>
                    <a:pt x="1411" y="177"/>
                  </a:cubicBezTo>
                  <a:cubicBezTo>
                    <a:pt x="1416" y="172"/>
                    <a:pt x="1422" y="166"/>
                    <a:pt x="1427" y="161"/>
                  </a:cubicBezTo>
                  <a:cubicBezTo>
                    <a:pt x="1428" y="160"/>
                    <a:pt x="1429" y="160"/>
                    <a:pt x="1430" y="159"/>
                  </a:cubicBezTo>
                  <a:cubicBezTo>
                    <a:pt x="1430" y="159"/>
                    <a:pt x="1429" y="160"/>
                    <a:pt x="1428" y="160"/>
                  </a:cubicBezTo>
                  <a:cubicBezTo>
                    <a:pt x="1435" y="155"/>
                    <a:pt x="1433" y="157"/>
                    <a:pt x="1430" y="159"/>
                  </a:cubicBezTo>
                  <a:cubicBezTo>
                    <a:pt x="1432" y="157"/>
                    <a:pt x="1434" y="156"/>
                    <a:pt x="1436" y="154"/>
                  </a:cubicBezTo>
                  <a:cubicBezTo>
                    <a:pt x="1442" y="151"/>
                    <a:pt x="1448" y="148"/>
                    <a:pt x="1453" y="145"/>
                  </a:cubicBezTo>
                  <a:cubicBezTo>
                    <a:pt x="1455" y="144"/>
                    <a:pt x="1456" y="143"/>
                    <a:pt x="1457" y="143"/>
                  </a:cubicBezTo>
                  <a:cubicBezTo>
                    <a:pt x="1456" y="143"/>
                    <a:pt x="1456" y="143"/>
                    <a:pt x="1462" y="140"/>
                  </a:cubicBezTo>
                  <a:cubicBezTo>
                    <a:pt x="1460" y="141"/>
                    <a:pt x="1459" y="142"/>
                    <a:pt x="1457" y="143"/>
                  </a:cubicBezTo>
                  <a:cubicBezTo>
                    <a:pt x="1458" y="142"/>
                    <a:pt x="1462" y="141"/>
                    <a:pt x="1463" y="140"/>
                  </a:cubicBezTo>
                  <a:cubicBezTo>
                    <a:pt x="1470" y="138"/>
                    <a:pt x="1477" y="136"/>
                    <a:pt x="1484" y="134"/>
                  </a:cubicBezTo>
                  <a:cubicBezTo>
                    <a:pt x="1487" y="133"/>
                    <a:pt x="1496" y="132"/>
                    <a:pt x="1499" y="131"/>
                  </a:cubicBezTo>
                  <a:cubicBezTo>
                    <a:pt x="1497" y="132"/>
                    <a:pt x="1496" y="132"/>
                    <a:pt x="1494" y="132"/>
                  </a:cubicBezTo>
                  <a:cubicBezTo>
                    <a:pt x="1499" y="131"/>
                    <a:pt x="1500" y="131"/>
                    <a:pt x="1499" y="131"/>
                  </a:cubicBezTo>
                  <a:cubicBezTo>
                    <a:pt x="1503" y="131"/>
                    <a:pt x="1508" y="131"/>
                    <a:pt x="1513" y="131"/>
                  </a:cubicBezTo>
                  <a:cubicBezTo>
                    <a:pt x="1520" y="131"/>
                    <a:pt x="1526" y="131"/>
                    <a:pt x="1532" y="132"/>
                  </a:cubicBezTo>
                  <a:cubicBezTo>
                    <a:pt x="1533" y="132"/>
                    <a:pt x="1533" y="132"/>
                    <a:pt x="1534" y="132"/>
                  </a:cubicBezTo>
                  <a:cubicBezTo>
                    <a:pt x="1533" y="132"/>
                    <a:pt x="1533" y="132"/>
                    <a:pt x="1533" y="131"/>
                  </a:cubicBezTo>
                  <a:cubicBezTo>
                    <a:pt x="1522" y="130"/>
                    <a:pt x="1542" y="132"/>
                    <a:pt x="1534" y="132"/>
                  </a:cubicBezTo>
                  <a:cubicBezTo>
                    <a:pt x="1538" y="132"/>
                    <a:pt x="1542" y="133"/>
                    <a:pt x="1545" y="134"/>
                  </a:cubicBezTo>
                  <a:cubicBezTo>
                    <a:pt x="1552" y="135"/>
                    <a:pt x="1558" y="137"/>
                    <a:pt x="1564" y="139"/>
                  </a:cubicBezTo>
                  <a:cubicBezTo>
                    <a:pt x="1566" y="140"/>
                    <a:pt x="1567" y="140"/>
                    <a:pt x="1569" y="141"/>
                  </a:cubicBezTo>
                  <a:cubicBezTo>
                    <a:pt x="1567" y="140"/>
                    <a:pt x="1568" y="140"/>
                    <a:pt x="1573" y="143"/>
                  </a:cubicBezTo>
                  <a:cubicBezTo>
                    <a:pt x="1572" y="142"/>
                    <a:pt x="1570" y="141"/>
                    <a:pt x="1569" y="141"/>
                  </a:cubicBezTo>
                  <a:cubicBezTo>
                    <a:pt x="1570" y="141"/>
                    <a:pt x="1573" y="143"/>
                    <a:pt x="1574" y="143"/>
                  </a:cubicBezTo>
                  <a:cubicBezTo>
                    <a:pt x="1580" y="146"/>
                    <a:pt x="1586" y="149"/>
                    <a:pt x="1592" y="153"/>
                  </a:cubicBezTo>
                  <a:cubicBezTo>
                    <a:pt x="1595" y="154"/>
                    <a:pt x="1598" y="156"/>
                    <a:pt x="1600" y="158"/>
                  </a:cubicBezTo>
                  <a:cubicBezTo>
                    <a:pt x="1602" y="159"/>
                    <a:pt x="1603" y="160"/>
                    <a:pt x="1604" y="160"/>
                  </a:cubicBezTo>
                  <a:cubicBezTo>
                    <a:pt x="1601" y="158"/>
                    <a:pt x="1608" y="163"/>
                    <a:pt x="1604" y="160"/>
                  </a:cubicBezTo>
                  <a:cubicBezTo>
                    <a:pt x="1604" y="160"/>
                    <a:pt x="1604" y="161"/>
                    <a:pt x="1605" y="161"/>
                  </a:cubicBezTo>
                  <a:cubicBezTo>
                    <a:pt x="1615" y="169"/>
                    <a:pt x="1624" y="179"/>
                    <a:pt x="1632" y="189"/>
                  </a:cubicBezTo>
                  <a:cubicBezTo>
                    <a:pt x="1632" y="189"/>
                    <a:pt x="1633" y="190"/>
                    <a:pt x="1634" y="191"/>
                  </a:cubicBezTo>
                  <a:cubicBezTo>
                    <a:pt x="1633" y="190"/>
                    <a:pt x="1633" y="190"/>
                    <a:pt x="1632" y="189"/>
                  </a:cubicBezTo>
                  <a:cubicBezTo>
                    <a:pt x="1630" y="187"/>
                    <a:pt x="1640" y="200"/>
                    <a:pt x="1642" y="203"/>
                  </a:cubicBezTo>
                  <a:cubicBezTo>
                    <a:pt x="1646" y="210"/>
                    <a:pt x="1650" y="218"/>
                    <a:pt x="1654" y="226"/>
                  </a:cubicBezTo>
                  <a:cubicBezTo>
                    <a:pt x="1654" y="227"/>
                    <a:pt x="1654" y="227"/>
                    <a:pt x="1655" y="227"/>
                  </a:cubicBezTo>
                  <a:cubicBezTo>
                    <a:pt x="1652" y="221"/>
                    <a:pt x="1659" y="236"/>
                    <a:pt x="1655" y="227"/>
                  </a:cubicBezTo>
                  <a:cubicBezTo>
                    <a:pt x="1655" y="228"/>
                    <a:pt x="1655" y="229"/>
                    <a:pt x="1656" y="230"/>
                  </a:cubicBezTo>
                  <a:cubicBezTo>
                    <a:pt x="1657" y="234"/>
                    <a:pt x="1658" y="238"/>
                    <a:pt x="1660" y="242"/>
                  </a:cubicBezTo>
                  <a:cubicBezTo>
                    <a:pt x="1662" y="250"/>
                    <a:pt x="1664" y="258"/>
                    <a:pt x="1666" y="266"/>
                  </a:cubicBezTo>
                  <a:cubicBezTo>
                    <a:pt x="1671" y="285"/>
                    <a:pt x="1672" y="306"/>
                    <a:pt x="1671" y="329"/>
                  </a:cubicBezTo>
                  <a:cubicBezTo>
                    <a:pt x="1670" y="365"/>
                    <a:pt x="1658" y="405"/>
                    <a:pt x="1644" y="444"/>
                  </a:cubicBezTo>
                  <a:cubicBezTo>
                    <a:pt x="1631" y="482"/>
                    <a:pt x="1615" y="518"/>
                    <a:pt x="1602" y="556"/>
                  </a:cubicBezTo>
                  <a:cubicBezTo>
                    <a:pt x="1573" y="637"/>
                    <a:pt x="1575" y="719"/>
                    <a:pt x="1629" y="790"/>
                  </a:cubicBezTo>
                  <a:cubicBezTo>
                    <a:pt x="1698" y="878"/>
                    <a:pt x="1829" y="907"/>
                    <a:pt x="1932" y="870"/>
                  </a:cubicBezTo>
                  <a:cubicBezTo>
                    <a:pt x="1957" y="861"/>
                    <a:pt x="1980" y="849"/>
                    <a:pt x="2000" y="833"/>
                  </a:cubicBezTo>
                  <a:cubicBezTo>
                    <a:pt x="2000" y="690"/>
                    <a:pt x="2000" y="690"/>
                    <a:pt x="2000" y="690"/>
                  </a:cubicBezTo>
                  <a:cubicBezTo>
                    <a:pt x="1995" y="702"/>
                    <a:pt x="1988" y="713"/>
                    <a:pt x="1981" y="724"/>
                  </a:cubicBezTo>
                  <a:close/>
                </a:path>
              </a:pathLst>
            </a:custGeom>
            <a:solidFill>
              <a:schemeClr val="tx1">
                <a:lumMod val="75000"/>
                <a:lumOff val="2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10" name="Freeform 8">
              <a:extLst>
                <a:ext uri="{FF2B5EF4-FFF2-40B4-BE49-F238E27FC236}">
                  <a16:creationId xmlns:a16="http://schemas.microsoft.com/office/drawing/2014/main" id="{5DEEF791-8641-4249-A068-170EF272A8FB}"/>
                </a:ext>
              </a:extLst>
            </p:cNvPr>
            <p:cNvSpPr>
              <a:spLocks/>
            </p:cNvSpPr>
            <p:nvPr/>
          </p:nvSpPr>
          <p:spPr bwMode="auto">
            <a:xfrm>
              <a:off x="11562787" y="3606051"/>
              <a:ext cx="606857" cy="282502"/>
            </a:xfrm>
            <a:custGeom>
              <a:avLst/>
              <a:gdLst>
                <a:gd name="T0" fmla="*/ 161 w 161"/>
                <a:gd name="T1" fmla="*/ 65 h 75"/>
                <a:gd name="T2" fmla="*/ 161 w 161"/>
                <a:gd name="T3" fmla="*/ 0 h 75"/>
                <a:gd name="T4" fmla="*/ 93 w 161"/>
                <a:gd name="T5" fmla="*/ 37 h 75"/>
                <a:gd name="T6" fmla="*/ 0 w 161"/>
                <a:gd name="T7" fmla="*/ 53 h 75"/>
                <a:gd name="T8" fmla="*/ 161 w 161"/>
                <a:gd name="T9" fmla="*/ 65 h 75"/>
              </a:gdLst>
              <a:ahLst/>
              <a:cxnLst>
                <a:cxn ang="0">
                  <a:pos x="T0" y="T1"/>
                </a:cxn>
                <a:cxn ang="0">
                  <a:pos x="T2" y="T3"/>
                </a:cxn>
                <a:cxn ang="0">
                  <a:pos x="T4" y="T5"/>
                </a:cxn>
                <a:cxn ang="0">
                  <a:pos x="T6" y="T7"/>
                </a:cxn>
                <a:cxn ang="0">
                  <a:pos x="T8" y="T9"/>
                </a:cxn>
              </a:cxnLst>
              <a:rect l="0" t="0" r="r" b="b"/>
              <a:pathLst>
                <a:path w="161" h="75">
                  <a:moveTo>
                    <a:pt x="161" y="65"/>
                  </a:moveTo>
                  <a:cubicBezTo>
                    <a:pt x="161" y="0"/>
                    <a:pt x="161" y="0"/>
                    <a:pt x="161" y="0"/>
                  </a:cubicBezTo>
                  <a:cubicBezTo>
                    <a:pt x="141" y="16"/>
                    <a:pt x="118" y="28"/>
                    <a:pt x="93" y="37"/>
                  </a:cubicBezTo>
                  <a:cubicBezTo>
                    <a:pt x="63" y="47"/>
                    <a:pt x="32" y="53"/>
                    <a:pt x="0" y="53"/>
                  </a:cubicBezTo>
                  <a:cubicBezTo>
                    <a:pt x="51" y="71"/>
                    <a:pt x="108" y="75"/>
                    <a:pt x="161" y="65"/>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fontScale="92500" lnSpcReduction="10000"/>
            </a:bodyPr>
            <a:lstStyle/>
            <a:p>
              <a:endParaRPr lang="en-GB" sz="1350" dirty="0"/>
            </a:p>
          </p:txBody>
        </p:sp>
        <p:sp>
          <p:nvSpPr>
            <p:cNvPr id="11" name="Freeform 9">
              <a:extLst>
                <a:ext uri="{FF2B5EF4-FFF2-40B4-BE49-F238E27FC236}">
                  <a16:creationId xmlns:a16="http://schemas.microsoft.com/office/drawing/2014/main" id="{801BAC14-9D56-42C4-920B-5142FBE1A95D}"/>
                </a:ext>
              </a:extLst>
            </p:cNvPr>
            <p:cNvSpPr>
              <a:spLocks/>
            </p:cNvSpPr>
            <p:nvPr/>
          </p:nvSpPr>
          <p:spPr bwMode="auto">
            <a:xfrm>
              <a:off x="4641483" y="2442910"/>
              <a:ext cx="3778902" cy="4366577"/>
            </a:xfrm>
            <a:custGeom>
              <a:avLst/>
              <a:gdLst>
                <a:gd name="T0" fmla="*/ 220 w 1004"/>
                <a:gd name="T1" fmla="*/ 1059 h 1160"/>
                <a:gd name="T2" fmla="*/ 286 w 1004"/>
                <a:gd name="T3" fmla="*/ 813 h 1160"/>
                <a:gd name="T4" fmla="*/ 294 w 1004"/>
                <a:gd name="T5" fmla="*/ 677 h 1160"/>
                <a:gd name="T6" fmla="*/ 389 w 1004"/>
                <a:gd name="T7" fmla="*/ 596 h 1160"/>
                <a:gd name="T8" fmla="*/ 439 w 1004"/>
                <a:gd name="T9" fmla="*/ 600 h 1160"/>
                <a:gd name="T10" fmla="*/ 489 w 1004"/>
                <a:gd name="T11" fmla="*/ 630 h 1160"/>
                <a:gd name="T12" fmla="*/ 526 w 1004"/>
                <a:gd name="T13" fmla="*/ 678 h 1160"/>
                <a:gd name="T14" fmla="*/ 577 w 1004"/>
                <a:gd name="T15" fmla="*/ 755 h 1160"/>
                <a:gd name="T16" fmla="*/ 806 w 1004"/>
                <a:gd name="T17" fmla="*/ 842 h 1160"/>
                <a:gd name="T18" fmla="*/ 968 w 1004"/>
                <a:gd name="T19" fmla="*/ 712 h 1160"/>
                <a:gd name="T20" fmla="*/ 944 w 1004"/>
                <a:gd name="T21" fmla="*/ 478 h 1160"/>
                <a:gd name="T22" fmla="*/ 861 w 1004"/>
                <a:gd name="T23" fmla="*/ 412 h 1160"/>
                <a:gd name="T24" fmla="*/ 818 w 1004"/>
                <a:gd name="T25" fmla="*/ 385 h 1160"/>
                <a:gd name="T26" fmla="*/ 796 w 1004"/>
                <a:gd name="T27" fmla="*/ 370 h 1160"/>
                <a:gd name="T28" fmla="*/ 785 w 1004"/>
                <a:gd name="T29" fmla="*/ 362 h 1160"/>
                <a:gd name="T30" fmla="*/ 778 w 1004"/>
                <a:gd name="T31" fmla="*/ 357 h 1160"/>
                <a:gd name="T32" fmla="*/ 777 w 1004"/>
                <a:gd name="T33" fmla="*/ 356 h 1160"/>
                <a:gd name="T34" fmla="*/ 735 w 1004"/>
                <a:gd name="T35" fmla="*/ 318 h 1160"/>
                <a:gd name="T36" fmla="*/ 703 w 1004"/>
                <a:gd name="T37" fmla="*/ 268 h 1160"/>
                <a:gd name="T38" fmla="*/ 692 w 1004"/>
                <a:gd name="T39" fmla="*/ 128 h 1160"/>
                <a:gd name="T40" fmla="*/ 838 w 1004"/>
                <a:gd name="T41" fmla="*/ 0 h 1160"/>
                <a:gd name="T42" fmla="*/ 663 w 1004"/>
                <a:gd name="T43" fmla="*/ 125 h 1160"/>
                <a:gd name="T44" fmla="*/ 673 w 1004"/>
                <a:gd name="T45" fmla="*/ 257 h 1160"/>
                <a:gd name="T46" fmla="*/ 704 w 1004"/>
                <a:gd name="T47" fmla="*/ 303 h 1160"/>
                <a:gd name="T48" fmla="*/ 743 w 1004"/>
                <a:gd name="T49" fmla="*/ 340 h 1160"/>
                <a:gd name="T50" fmla="*/ 744 w 1004"/>
                <a:gd name="T51" fmla="*/ 341 h 1160"/>
                <a:gd name="T52" fmla="*/ 750 w 1004"/>
                <a:gd name="T53" fmla="*/ 346 h 1160"/>
                <a:gd name="T54" fmla="*/ 761 w 1004"/>
                <a:gd name="T55" fmla="*/ 353 h 1160"/>
                <a:gd name="T56" fmla="*/ 781 w 1004"/>
                <a:gd name="T57" fmla="*/ 367 h 1160"/>
                <a:gd name="T58" fmla="*/ 822 w 1004"/>
                <a:gd name="T59" fmla="*/ 392 h 1160"/>
                <a:gd name="T60" fmla="*/ 900 w 1004"/>
                <a:gd name="T61" fmla="*/ 455 h 1160"/>
                <a:gd name="T62" fmla="*/ 922 w 1004"/>
                <a:gd name="T63" fmla="*/ 674 h 1160"/>
                <a:gd name="T64" fmla="*/ 770 w 1004"/>
                <a:gd name="T65" fmla="*/ 797 h 1160"/>
                <a:gd name="T66" fmla="*/ 555 w 1004"/>
                <a:gd name="T67" fmla="*/ 714 h 1160"/>
                <a:gd name="T68" fmla="*/ 507 w 1004"/>
                <a:gd name="T69" fmla="*/ 643 h 1160"/>
                <a:gd name="T70" fmla="*/ 472 w 1004"/>
                <a:gd name="T71" fmla="*/ 597 h 1160"/>
                <a:gd name="T72" fmla="*/ 425 w 1004"/>
                <a:gd name="T73" fmla="*/ 569 h 1160"/>
                <a:gd name="T74" fmla="*/ 378 w 1004"/>
                <a:gd name="T75" fmla="*/ 565 h 1160"/>
                <a:gd name="T76" fmla="*/ 289 w 1004"/>
                <a:gd name="T77" fmla="*/ 642 h 1160"/>
                <a:gd name="T78" fmla="*/ 282 w 1004"/>
                <a:gd name="T79" fmla="*/ 769 h 1160"/>
                <a:gd name="T80" fmla="*/ 220 w 1004"/>
                <a:gd name="T81" fmla="*/ 1001 h 1160"/>
                <a:gd name="T82" fmla="*/ 0 w 1004"/>
                <a:gd name="T83" fmla="*/ 1096 h 1160"/>
                <a:gd name="T84" fmla="*/ 0 w 1004"/>
                <a:gd name="T85" fmla="*/ 1160 h 1160"/>
                <a:gd name="T86" fmla="*/ 220 w 1004"/>
                <a:gd name="T87" fmla="*/ 1059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004" h="1160">
                  <a:moveTo>
                    <a:pt x="220" y="1059"/>
                  </a:moveTo>
                  <a:cubicBezTo>
                    <a:pt x="276" y="989"/>
                    <a:pt x="290" y="901"/>
                    <a:pt x="286" y="813"/>
                  </a:cubicBezTo>
                  <a:cubicBezTo>
                    <a:pt x="284" y="765"/>
                    <a:pt x="280" y="721"/>
                    <a:pt x="294" y="677"/>
                  </a:cubicBezTo>
                  <a:cubicBezTo>
                    <a:pt x="306" y="636"/>
                    <a:pt x="348" y="604"/>
                    <a:pt x="389" y="596"/>
                  </a:cubicBezTo>
                  <a:cubicBezTo>
                    <a:pt x="404" y="592"/>
                    <a:pt x="421" y="595"/>
                    <a:pt x="439" y="600"/>
                  </a:cubicBezTo>
                  <a:cubicBezTo>
                    <a:pt x="456" y="605"/>
                    <a:pt x="476" y="618"/>
                    <a:pt x="489" y="630"/>
                  </a:cubicBezTo>
                  <a:cubicBezTo>
                    <a:pt x="506" y="645"/>
                    <a:pt x="515" y="658"/>
                    <a:pt x="526" y="678"/>
                  </a:cubicBezTo>
                  <a:cubicBezTo>
                    <a:pt x="541" y="706"/>
                    <a:pt x="558" y="731"/>
                    <a:pt x="577" y="755"/>
                  </a:cubicBezTo>
                  <a:cubicBezTo>
                    <a:pt x="632" y="824"/>
                    <a:pt x="718" y="860"/>
                    <a:pt x="806" y="842"/>
                  </a:cubicBezTo>
                  <a:cubicBezTo>
                    <a:pt x="875" y="828"/>
                    <a:pt x="938" y="775"/>
                    <a:pt x="968" y="712"/>
                  </a:cubicBezTo>
                  <a:cubicBezTo>
                    <a:pt x="1004" y="635"/>
                    <a:pt x="997" y="545"/>
                    <a:pt x="944" y="478"/>
                  </a:cubicBezTo>
                  <a:cubicBezTo>
                    <a:pt x="922" y="451"/>
                    <a:pt x="891" y="431"/>
                    <a:pt x="861" y="412"/>
                  </a:cubicBezTo>
                  <a:cubicBezTo>
                    <a:pt x="847" y="403"/>
                    <a:pt x="832" y="394"/>
                    <a:pt x="818" y="385"/>
                  </a:cubicBezTo>
                  <a:cubicBezTo>
                    <a:pt x="810" y="380"/>
                    <a:pt x="803" y="375"/>
                    <a:pt x="796" y="370"/>
                  </a:cubicBezTo>
                  <a:cubicBezTo>
                    <a:pt x="792" y="368"/>
                    <a:pt x="788" y="365"/>
                    <a:pt x="785" y="362"/>
                  </a:cubicBezTo>
                  <a:cubicBezTo>
                    <a:pt x="782" y="361"/>
                    <a:pt x="780" y="359"/>
                    <a:pt x="778" y="357"/>
                  </a:cubicBezTo>
                  <a:cubicBezTo>
                    <a:pt x="777" y="357"/>
                    <a:pt x="777" y="357"/>
                    <a:pt x="777" y="356"/>
                  </a:cubicBezTo>
                  <a:cubicBezTo>
                    <a:pt x="762" y="345"/>
                    <a:pt x="748" y="332"/>
                    <a:pt x="735" y="318"/>
                  </a:cubicBezTo>
                  <a:cubicBezTo>
                    <a:pt x="724" y="305"/>
                    <a:pt x="714" y="289"/>
                    <a:pt x="703" y="268"/>
                  </a:cubicBezTo>
                  <a:cubicBezTo>
                    <a:pt x="680" y="224"/>
                    <a:pt x="677" y="174"/>
                    <a:pt x="692" y="128"/>
                  </a:cubicBezTo>
                  <a:cubicBezTo>
                    <a:pt x="713" y="61"/>
                    <a:pt x="771" y="15"/>
                    <a:pt x="838" y="0"/>
                  </a:cubicBezTo>
                  <a:cubicBezTo>
                    <a:pt x="760" y="3"/>
                    <a:pt x="687" y="50"/>
                    <a:pt x="663" y="125"/>
                  </a:cubicBezTo>
                  <a:cubicBezTo>
                    <a:pt x="649" y="169"/>
                    <a:pt x="652" y="215"/>
                    <a:pt x="673" y="257"/>
                  </a:cubicBezTo>
                  <a:cubicBezTo>
                    <a:pt x="683" y="277"/>
                    <a:pt x="693" y="292"/>
                    <a:pt x="704" y="303"/>
                  </a:cubicBezTo>
                  <a:cubicBezTo>
                    <a:pt x="716" y="317"/>
                    <a:pt x="729" y="329"/>
                    <a:pt x="743" y="340"/>
                  </a:cubicBezTo>
                  <a:cubicBezTo>
                    <a:pt x="743" y="340"/>
                    <a:pt x="743" y="341"/>
                    <a:pt x="744" y="341"/>
                  </a:cubicBezTo>
                  <a:cubicBezTo>
                    <a:pt x="746" y="342"/>
                    <a:pt x="748" y="344"/>
                    <a:pt x="750" y="346"/>
                  </a:cubicBezTo>
                  <a:cubicBezTo>
                    <a:pt x="754" y="348"/>
                    <a:pt x="757" y="351"/>
                    <a:pt x="761" y="353"/>
                  </a:cubicBezTo>
                  <a:cubicBezTo>
                    <a:pt x="767" y="358"/>
                    <a:pt x="774" y="362"/>
                    <a:pt x="781" y="367"/>
                  </a:cubicBezTo>
                  <a:cubicBezTo>
                    <a:pt x="795" y="375"/>
                    <a:pt x="809" y="384"/>
                    <a:pt x="822" y="392"/>
                  </a:cubicBezTo>
                  <a:cubicBezTo>
                    <a:pt x="850" y="410"/>
                    <a:pt x="879" y="429"/>
                    <a:pt x="900" y="455"/>
                  </a:cubicBezTo>
                  <a:cubicBezTo>
                    <a:pt x="950" y="517"/>
                    <a:pt x="957" y="602"/>
                    <a:pt x="922" y="674"/>
                  </a:cubicBezTo>
                  <a:cubicBezTo>
                    <a:pt x="894" y="734"/>
                    <a:pt x="835" y="783"/>
                    <a:pt x="770" y="797"/>
                  </a:cubicBezTo>
                  <a:cubicBezTo>
                    <a:pt x="688" y="814"/>
                    <a:pt x="607" y="780"/>
                    <a:pt x="555" y="714"/>
                  </a:cubicBezTo>
                  <a:cubicBezTo>
                    <a:pt x="537" y="692"/>
                    <a:pt x="521" y="668"/>
                    <a:pt x="507" y="643"/>
                  </a:cubicBezTo>
                  <a:cubicBezTo>
                    <a:pt x="497" y="623"/>
                    <a:pt x="488" y="611"/>
                    <a:pt x="472" y="597"/>
                  </a:cubicBezTo>
                  <a:cubicBezTo>
                    <a:pt x="460" y="586"/>
                    <a:pt x="441" y="574"/>
                    <a:pt x="425" y="569"/>
                  </a:cubicBezTo>
                  <a:cubicBezTo>
                    <a:pt x="408" y="564"/>
                    <a:pt x="392" y="562"/>
                    <a:pt x="378" y="565"/>
                  </a:cubicBezTo>
                  <a:cubicBezTo>
                    <a:pt x="339" y="573"/>
                    <a:pt x="301" y="603"/>
                    <a:pt x="289" y="642"/>
                  </a:cubicBezTo>
                  <a:cubicBezTo>
                    <a:pt x="276" y="682"/>
                    <a:pt x="280" y="724"/>
                    <a:pt x="282" y="769"/>
                  </a:cubicBezTo>
                  <a:cubicBezTo>
                    <a:pt x="286" y="851"/>
                    <a:pt x="272" y="935"/>
                    <a:pt x="220" y="1001"/>
                  </a:cubicBezTo>
                  <a:cubicBezTo>
                    <a:pt x="167" y="1067"/>
                    <a:pt x="83" y="1092"/>
                    <a:pt x="0" y="1096"/>
                  </a:cubicBezTo>
                  <a:cubicBezTo>
                    <a:pt x="0" y="1160"/>
                    <a:pt x="0" y="1160"/>
                    <a:pt x="0" y="1160"/>
                  </a:cubicBezTo>
                  <a:cubicBezTo>
                    <a:pt x="84" y="1154"/>
                    <a:pt x="167" y="1126"/>
                    <a:pt x="220" y="1059"/>
                  </a:cubicBezTo>
                  <a:close/>
                </a:path>
              </a:pathLst>
            </a:custGeom>
            <a:solidFill>
              <a:schemeClr val="bg1">
                <a:lumMod val="9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15" name="Freeform 13">
              <a:extLst>
                <a:ext uri="{FF2B5EF4-FFF2-40B4-BE49-F238E27FC236}">
                  <a16:creationId xmlns:a16="http://schemas.microsoft.com/office/drawing/2014/main" id="{A739E8D3-F51A-4FDA-8959-8311D19A5017}"/>
                </a:ext>
              </a:extLst>
            </p:cNvPr>
            <p:cNvSpPr>
              <a:spLocks/>
            </p:cNvSpPr>
            <p:nvPr/>
          </p:nvSpPr>
          <p:spPr bwMode="auto">
            <a:xfrm>
              <a:off x="4610126" y="1063531"/>
              <a:ext cx="7437479" cy="5745956"/>
            </a:xfrm>
            <a:custGeom>
              <a:avLst/>
              <a:gdLst>
                <a:gd name="T0" fmla="*/ 2000 w 2000"/>
                <a:gd name="T1" fmla="*/ 767 h 1566"/>
                <a:gd name="T2" fmla="*/ 1629 w 2000"/>
                <a:gd name="T3" fmla="*/ 659 h 1566"/>
                <a:gd name="T4" fmla="*/ 1644 w 2000"/>
                <a:gd name="T5" fmla="*/ 314 h 1566"/>
                <a:gd name="T6" fmla="*/ 1666 w 2000"/>
                <a:gd name="T7" fmla="*/ 136 h 1566"/>
                <a:gd name="T8" fmla="*/ 1655 w 2000"/>
                <a:gd name="T9" fmla="*/ 100 h 1566"/>
                <a:gd name="T10" fmla="*/ 1654 w 2000"/>
                <a:gd name="T11" fmla="*/ 96 h 1566"/>
                <a:gd name="T12" fmla="*/ 1632 w 2000"/>
                <a:gd name="T13" fmla="*/ 58 h 1566"/>
                <a:gd name="T14" fmla="*/ 1603 w 2000"/>
                <a:gd name="T15" fmla="*/ 30 h 1566"/>
                <a:gd name="T16" fmla="*/ 1592 w 2000"/>
                <a:gd name="T17" fmla="*/ 22 h 1566"/>
                <a:gd name="T18" fmla="*/ 1568 w 2000"/>
                <a:gd name="T19" fmla="*/ 10 h 1566"/>
                <a:gd name="T20" fmla="*/ 1545 w 2000"/>
                <a:gd name="T21" fmla="*/ 4 h 1566"/>
                <a:gd name="T22" fmla="*/ 1532 w 2000"/>
                <a:gd name="T23" fmla="*/ 1 h 1566"/>
                <a:gd name="T24" fmla="*/ 1507 w 2000"/>
                <a:gd name="T25" fmla="*/ 0 h 1566"/>
                <a:gd name="T26" fmla="*/ 1487 w 2000"/>
                <a:gd name="T27" fmla="*/ 20 h 1566"/>
                <a:gd name="T28" fmla="*/ 1479 w 2000"/>
                <a:gd name="T29" fmla="*/ 30 h 1566"/>
                <a:gd name="T30" fmla="*/ 1461 w 2000"/>
                <a:gd name="T31" fmla="*/ 60 h 1566"/>
                <a:gd name="T32" fmla="*/ 1460 w 2000"/>
                <a:gd name="T33" fmla="*/ 63 h 1566"/>
                <a:gd name="T34" fmla="*/ 1445 w 2000"/>
                <a:gd name="T35" fmla="*/ 124 h 1566"/>
                <a:gd name="T36" fmla="*/ 1445 w 2000"/>
                <a:gd name="T37" fmla="*/ 169 h 1566"/>
                <a:gd name="T38" fmla="*/ 1534 w 2000"/>
                <a:gd name="T39" fmla="*/ 573 h 1566"/>
                <a:gd name="T40" fmla="*/ 1254 w 2000"/>
                <a:gd name="T41" fmla="*/ 704 h 1566"/>
                <a:gd name="T42" fmla="*/ 1016 w 2000"/>
                <a:gd name="T43" fmla="*/ 522 h 1566"/>
                <a:gd name="T44" fmla="*/ 992 w 2000"/>
                <a:gd name="T45" fmla="*/ 484 h 1566"/>
                <a:gd name="T46" fmla="*/ 949 w 2000"/>
                <a:gd name="T47" fmla="*/ 436 h 1566"/>
                <a:gd name="T48" fmla="*/ 837 w 2000"/>
                <a:gd name="T49" fmla="*/ 394 h 1566"/>
                <a:gd name="T50" fmla="*/ 703 w 2000"/>
                <a:gd name="T51" fmla="*/ 662 h 1566"/>
                <a:gd name="T52" fmla="*/ 776 w 2000"/>
                <a:gd name="T53" fmla="*/ 750 h 1566"/>
                <a:gd name="T54" fmla="*/ 784 w 2000"/>
                <a:gd name="T55" fmla="*/ 756 h 1566"/>
                <a:gd name="T56" fmla="*/ 818 w 2000"/>
                <a:gd name="T57" fmla="*/ 778 h 1566"/>
                <a:gd name="T58" fmla="*/ 943 w 2000"/>
                <a:gd name="T59" fmla="*/ 872 h 1566"/>
                <a:gd name="T60" fmla="*/ 806 w 2000"/>
                <a:gd name="T61" fmla="*/ 1236 h 1566"/>
                <a:gd name="T62" fmla="*/ 526 w 2000"/>
                <a:gd name="T63" fmla="*/ 1072 h 1566"/>
                <a:gd name="T64" fmla="*/ 439 w 2000"/>
                <a:gd name="T65" fmla="*/ 994 h 1566"/>
                <a:gd name="T66" fmla="*/ 293 w 2000"/>
                <a:gd name="T67" fmla="*/ 1071 h 1566"/>
                <a:gd name="T68" fmla="*/ 220 w 2000"/>
                <a:gd name="T69" fmla="*/ 1453 h 1566"/>
                <a:gd name="T70" fmla="*/ 0 w 2000"/>
                <a:gd name="T71" fmla="*/ 1566 h 1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00" h="1566">
                  <a:moveTo>
                    <a:pt x="2000" y="1566"/>
                  </a:moveTo>
                  <a:cubicBezTo>
                    <a:pt x="2000" y="767"/>
                    <a:pt x="2000" y="767"/>
                    <a:pt x="2000" y="767"/>
                  </a:cubicBezTo>
                  <a:cubicBezTo>
                    <a:pt x="1947" y="778"/>
                    <a:pt x="1890" y="773"/>
                    <a:pt x="1838" y="755"/>
                  </a:cubicBezTo>
                  <a:cubicBezTo>
                    <a:pt x="1759" y="755"/>
                    <a:pt x="1678" y="723"/>
                    <a:pt x="1629" y="659"/>
                  </a:cubicBezTo>
                  <a:cubicBezTo>
                    <a:pt x="1574" y="589"/>
                    <a:pt x="1573" y="507"/>
                    <a:pt x="1601" y="425"/>
                  </a:cubicBezTo>
                  <a:cubicBezTo>
                    <a:pt x="1614" y="388"/>
                    <a:pt x="1631" y="351"/>
                    <a:pt x="1644" y="314"/>
                  </a:cubicBezTo>
                  <a:cubicBezTo>
                    <a:pt x="1658" y="274"/>
                    <a:pt x="1670" y="235"/>
                    <a:pt x="1671" y="198"/>
                  </a:cubicBezTo>
                  <a:cubicBezTo>
                    <a:pt x="1672" y="175"/>
                    <a:pt x="1671" y="155"/>
                    <a:pt x="1666" y="136"/>
                  </a:cubicBezTo>
                  <a:cubicBezTo>
                    <a:pt x="1664" y="127"/>
                    <a:pt x="1662" y="119"/>
                    <a:pt x="1659" y="111"/>
                  </a:cubicBezTo>
                  <a:cubicBezTo>
                    <a:pt x="1658" y="107"/>
                    <a:pt x="1657" y="103"/>
                    <a:pt x="1655" y="100"/>
                  </a:cubicBezTo>
                  <a:cubicBezTo>
                    <a:pt x="1655" y="98"/>
                    <a:pt x="1655" y="98"/>
                    <a:pt x="1654" y="97"/>
                  </a:cubicBezTo>
                  <a:cubicBezTo>
                    <a:pt x="1654" y="97"/>
                    <a:pt x="1654" y="96"/>
                    <a:pt x="1654" y="96"/>
                  </a:cubicBezTo>
                  <a:cubicBezTo>
                    <a:pt x="1650" y="88"/>
                    <a:pt x="1646" y="80"/>
                    <a:pt x="1641" y="72"/>
                  </a:cubicBezTo>
                  <a:cubicBezTo>
                    <a:pt x="1640" y="70"/>
                    <a:pt x="1630" y="56"/>
                    <a:pt x="1632" y="58"/>
                  </a:cubicBezTo>
                  <a:cubicBezTo>
                    <a:pt x="1624" y="48"/>
                    <a:pt x="1614" y="39"/>
                    <a:pt x="1604" y="31"/>
                  </a:cubicBezTo>
                  <a:cubicBezTo>
                    <a:pt x="1604" y="30"/>
                    <a:pt x="1604" y="30"/>
                    <a:pt x="1603" y="30"/>
                  </a:cubicBezTo>
                  <a:cubicBezTo>
                    <a:pt x="1603" y="29"/>
                    <a:pt x="1602" y="29"/>
                    <a:pt x="1600" y="28"/>
                  </a:cubicBezTo>
                  <a:cubicBezTo>
                    <a:pt x="1597" y="26"/>
                    <a:pt x="1595" y="24"/>
                    <a:pt x="1592" y="22"/>
                  </a:cubicBezTo>
                  <a:cubicBezTo>
                    <a:pt x="1586" y="19"/>
                    <a:pt x="1580" y="16"/>
                    <a:pt x="1574" y="13"/>
                  </a:cubicBezTo>
                  <a:cubicBezTo>
                    <a:pt x="1573" y="12"/>
                    <a:pt x="1570" y="11"/>
                    <a:pt x="1568" y="10"/>
                  </a:cubicBezTo>
                  <a:cubicBezTo>
                    <a:pt x="1567" y="10"/>
                    <a:pt x="1565" y="9"/>
                    <a:pt x="1564" y="9"/>
                  </a:cubicBezTo>
                  <a:cubicBezTo>
                    <a:pt x="1558" y="7"/>
                    <a:pt x="1552" y="5"/>
                    <a:pt x="1545" y="4"/>
                  </a:cubicBezTo>
                  <a:cubicBezTo>
                    <a:pt x="1541" y="3"/>
                    <a:pt x="1537" y="2"/>
                    <a:pt x="1533" y="1"/>
                  </a:cubicBezTo>
                  <a:cubicBezTo>
                    <a:pt x="1533" y="1"/>
                    <a:pt x="1533" y="1"/>
                    <a:pt x="1532" y="1"/>
                  </a:cubicBezTo>
                  <a:cubicBezTo>
                    <a:pt x="1526" y="1"/>
                    <a:pt x="1519" y="0"/>
                    <a:pt x="1513" y="0"/>
                  </a:cubicBezTo>
                  <a:cubicBezTo>
                    <a:pt x="1511" y="0"/>
                    <a:pt x="1509" y="0"/>
                    <a:pt x="1507" y="0"/>
                  </a:cubicBezTo>
                  <a:cubicBezTo>
                    <a:pt x="1506" y="1"/>
                    <a:pt x="1505" y="2"/>
                    <a:pt x="1505" y="2"/>
                  </a:cubicBezTo>
                  <a:cubicBezTo>
                    <a:pt x="1499" y="8"/>
                    <a:pt x="1492" y="13"/>
                    <a:pt x="1487" y="20"/>
                  </a:cubicBezTo>
                  <a:cubicBezTo>
                    <a:pt x="1485" y="22"/>
                    <a:pt x="1484" y="24"/>
                    <a:pt x="1482" y="26"/>
                  </a:cubicBezTo>
                  <a:cubicBezTo>
                    <a:pt x="1481" y="27"/>
                    <a:pt x="1479" y="29"/>
                    <a:pt x="1479" y="30"/>
                  </a:cubicBezTo>
                  <a:cubicBezTo>
                    <a:pt x="1474" y="36"/>
                    <a:pt x="1470" y="43"/>
                    <a:pt x="1467" y="50"/>
                  </a:cubicBezTo>
                  <a:cubicBezTo>
                    <a:pt x="1465" y="53"/>
                    <a:pt x="1463" y="57"/>
                    <a:pt x="1461" y="60"/>
                  </a:cubicBezTo>
                  <a:cubicBezTo>
                    <a:pt x="1461" y="61"/>
                    <a:pt x="1461" y="62"/>
                    <a:pt x="1460" y="62"/>
                  </a:cubicBezTo>
                  <a:cubicBezTo>
                    <a:pt x="1460" y="63"/>
                    <a:pt x="1460" y="63"/>
                    <a:pt x="1460" y="63"/>
                  </a:cubicBezTo>
                  <a:cubicBezTo>
                    <a:pt x="1454" y="80"/>
                    <a:pt x="1449" y="97"/>
                    <a:pt x="1446" y="115"/>
                  </a:cubicBezTo>
                  <a:cubicBezTo>
                    <a:pt x="1446" y="117"/>
                    <a:pt x="1445" y="123"/>
                    <a:pt x="1445" y="124"/>
                  </a:cubicBezTo>
                  <a:cubicBezTo>
                    <a:pt x="1445" y="129"/>
                    <a:pt x="1445" y="134"/>
                    <a:pt x="1444" y="138"/>
                  </a:cubicBezTo>
                  <a:cubicBezTo>
                    <a:pt x="1444" y="149"/>
                    <a:pt x="1444" y="159"/>
                    <a:pt x="1445" y="169"/>
                  </a:cubicBezTo>
                  <a:cubicBezTo>
                    <a:pt x="1447" y="208"/>
                    <a:pt x="1463" y="253"/>
                    <a:pt x="1481" y="290"/>
                  </a:cubicBezTo>
                  <a:cubicBezTo>
                    <a:pt x="1522" y="378"/>
                    <a:pt x="1574" y="474"/>
                    <a:pt x="1534" y="573"/>
                  </a:cubicBezTo>
                  <a:cubicBezTo>
                    <a:pt x="1494" y="669"/>
                    <a:pt x="1402" y="734"/>
                    <a:pt x="1296" y="716"/>
                  </a:cubicBezTo>
                  <a:cubicBezTo>
                    <a:pt x="1282" y="713"/>
                    <a:pt x="1268" y="709"/>
                    <a:pt x="1254" y="704"/>
                  </a:cubicBezTo>
                  <a:cubicBezTo>
                    <a:pt x="1247" y="703"/>
                    <a:pt x="1239" y="702"/>
                    <a:pt x="1231" y="701"/>
                  </a:cubicBezTo>
                  <a:cubicBezTo>
                    <a:pt x="1134" y="684"/>
                    <a:pt x="1065" y="602"/>
                    <a:pt x="1016" y="522"/>
                  </a:cubicBezTo>
                  <a:cubicBezTo>
                    <a:pt x="1011" y="513"/>
                    <a:pt x="1005" y="504"/>
                    <a:pt x="1000" y="495"/>
                  </a:cubicBezTo>
                  <a:cubicBezTo>
                    <a:pt x="997" y="491"/>
                    <a:pt x="994" y="487"/>
                    <a:pt x="992" y="484"/>
                  </a:cubicBezTo>
                  <a:cubicBezTo>
                    <a:pt x="992" y="484"/>
                    <a:pt x="986" y="476"/>
                    <a:pt x="986" y="476"/>
                  </a:cubicBezTo>
                  <a:cubicBezTo>
                    <a:pt x="975" y="462"/>
                    <a:pt x="962" y="448"/>
                    <a:pt x="949" y="436"/>
                  </a:cubicBezTo>
                  <a:cubicBezTo>
                    <a:pt x="925" y="416"/>
                    <a:pt x="889" y="396"/>
                    <a:pt x="859" y="394"/>
                  </a:cubicBezTo>
                  <a:cubicBezTo>
                    <a:pt x="852" y="393"/>
                    <a:pt x="845" y="393"/>
                    <a:pt x="837" y="394"/>
                  </a:cubicBezTo>
                  <a:cubicBezTo>
                    <a:pt x="771" y="409"/>
                    <a:pt x="713" y="455"/>
                    <a:pt x="692" y="521"/>
                  </a:cubicBezTo>
                  <a:cubicBezTo>
                    <a:pt x="677" y="568"/>
                    <a:pt x="679" y="617"/>
                    <a:pt x="703" y="662"/>
                  </a:cubicBezTo>
                  <a:cubicBezTo>
                    <a:pt x="713" y="683"/>
                    <a:pt x="724" y="698"/>
                    <a:pt x="735" y="711"/>
                  </a:cubicBezTo>
                  <a:cubicBezTo>
                    <a:pt x="748" y="725"/>
                    <a:pt x="761" y="738"/>
                    <a:pt x="776" y="750"/>
                  </a:cubicBezTo>
                  <a:cubicBezTo>
                    <a:pt x="777" y="750"/>
                    <a:pt x="777" y="751"/>
                    <a:pt x="777" y="751"/>
                  </a:cubicBezTo>
                  <a:cubicBezTo>
                    <a:pt x="780" y="753"/>
                    <a:pt x="782" y="754"/>
                    <a:pt x="784" y="756"/>
                  </a:cubicBezTo>
                  <a:cubicBezTo>
                    <a:pt x="788" y="759"/>
                    <a:pt x="792" y="761"/>
                    <a:pt x="795" y="764"/>
                  </a:cubicBezTo>
                  <a:cubicBezTo>
                    <a:pt x="803" y="769"/>
                    <a:pt x="810" y="774"/>
                    <a:pt x="818" y="778"/>
                  </a:cubicBezTo>
                  <a:cubicBezTo>
                    <a:pt x="832" y="788"/>
                    <a:pt x="847" y="797"/>
                    <a:pt x="861" y="806"/>
                  </a:cubicBezTo>
                  <a:cubicBezTo>
                    <a:pt x="890" y="824"/>
                    <a:pt x="921" y="845"/>
                    <a:pt x="943" y="872"/>
                  </a:cubicBezTo>
                  <a:cubicBezTo>
                    <a:pt x="997" y="938"/>
                    <a:pt x="1004" y="1029"/>
                    <a:pt x="967" y="1106"/>
                  </a:cubicBezTo>
                  <a:cubicBezTo>
                    <a:pt x="938" y="1169"/>
                    <a:pt x="874" y="1222"/>
                    <a:pt x="806" y="1236"/>
                  </a:cubicBezTo>
                  <a:cubicBezTo>
                    <a:pt x="718" y="1254"/>
                    <a:pt x="632" y="1218"/>
                    <a:pt x="577" y="1148"/>
                  </a:cubicBezTo>
                  <a:cubicBezTo>
                    <a:pt x="557" y="1124"/>
                    <a:pt x="541" y="1099"/>
                    <a:pt x="526" y="1072"/>
                  </a:cubicBezTo>
                  <a:cubicBezTo>
                    <a:pt x="515" y="1051"/>
                    <a:pt x="506" y="1039"/>
                    <a:pt x="489" y="1023"/>
                  </a:cubicBezTo>
                  <a:cubicBezTo>
                    <a:pt x="476" y="1011"/>
                    <a:pt x="455" y="999"/>
                    <a:pt x="439" y="994"/>
                  </a:cubicBezTo>
                  <a:cubicBezTo>
                    <a:pt x="421" y="989"/>
                    <a:pt x="403" y="986"/>
                    <a:pt x="389" y="989"/>
                  </a:cubicBezTo>
                  <a:cubicBezTo>
                    <a:pt x="347" y="998"/>
                    <a:pt x="306" y="1030"/>
                    <a:pt x="293" y="1071"/>
                  </a:cubicBezTo>
                  <a:cubicBezTo>
                    <a:pt x="280" y="1114"/>
                    <a:pt x="284" y="1159"/>
                    <a:pt x="286" y="1207"/>
                  </a:cubicBezTo>
                  <a:cubicBezTo>
                    <a:pt x="290" y="1294"/>
                    <a:pt x="276" y="1383"/>
                    <a:pt x="220" y="1453"/>
                  </a:cubicBezTo>
                  <a:cubicBezTo>
                    <a:pt x="167" y="1520"/>
                    <a:pt x="83" y="1548"/>
                    <a:pt x="0" y="1554"/>
                  </a:cubicBezTo>
                  <a:cubicBezTo>
                    <a:pt x="0" y="1566"/>
                    <a:pt x="0" y="1566"/>
                    <a:pt x="0" y="1566"/>
                  </a:cubicBezTo>
                  <a:lnTo>
                    <a:pt x="2000" y="1566"/>
                  </a:lnTo>
                  <a:close/>
                </a:path>
              </a:pathLst>
            </a:custGeom>
            <a:solidFill>
              <a:schemeClr val="bg1">
                <a:lumMod val="75000"/>
              </a:schemeClr>
            </a:solidFill>
            <a:ln>
              <a:noFill/>
            </a:ln>
          </p:spPr>
          <p:txBody>
            <a:bodyPr vert="horz" wrap="square" lIns="68580" tIns="34290" rIns="68580" bIns="34290" numCol="1" anchor="t" anchorCtr="0" compatLnSpc="1">
              <a:prstTxWarp prst="textNoShape">
                <a:avLst/>
              </a:prstTxWarp>
              <a:normAutofit/>
            </a:bodyPr>
            <a:lstStyle/>
            <a:p>
              <a:endParaRPr lang="en-GB" sz="1350" dirty="0"/>
            </a:p>
          </p:txBody>
        </p:sp>
        <p:sp>
          <p:nvSpPr>
            <p:cNvPr id="17" name="Freeform 15">
              <a:extLst>
                <a:ext uri="{FF2B5EF4-FFF2-40B4-BE49-F238E27FC236}">
                  <a16:creationId xmlns:a16="http://schemas.microsoft.com/office/drawing/2014/main" id="{D2191DDE-94B7-4864-96F3-2878A2521461}"/>
                </a:ext>
              </a:extLst>
            </p:cNvPr>
            <p:cNvSpPr>
              <a:spLocks/>
            </p:cNvSpPr>
            <p:nvPr/>
          </p:nvSpPr>
          <p:spPr bwMode="auto">
            <a:xfrm>
              <a:off x="7679253" y="4305332"/>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2" y="2"/>
                  </a:cubicBezTo>
                  <a:cubicBezTo>
                    <a:pt x="1" y="1"/>
                    <a:pt x="1" y="1"/>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8" name="Freeform 16">
              <a:extLst>
                <a:ext uri="{FF2B5EF4-FFF2-40B4-BE49-F238E27FC236}">
                  <a16:creationId xmlns:a16="http://schemas.microsoft.com/office/drawing/2014/main" id="{0E1CE513-C7E3-44F8-9CF7-5828DC182271}"/>
                </a:ext>
              </a:extLst>
            </p:cNvPr>
            <p:cNvSpPr>
              <a:spLocks/>
            </p:cNvSpPr>
            <p:nvPr/>
          </p:nvSpPr>
          <p:spPr bwMode="auto">
            <a:xfrm>
              <a:off x="7764702" y="4385549"/>
              <a:ext cx="38364" cy="48828"/>
            </a:xfrm>
            <a:custGeom>
              <a:avLst/>
              <a:gdLst>
                <a:gd name="T0" fmla="*/ 3 w 10"/>
                <a:gd name="T1" fmla="*/ 4 h 13"/>
                <a:gd name="T2" fmla="*/ 3 w 10"/>
                <a:gd name="T3" fmla="*/ 5 h 13"/>
                <a:gd name="T4" fmla="*/ 3 w 10"/>
                <a:gd name="T5" fmla="*/ 4 h 13"/>
              </a:gdLst>
              <a:ahLst/>
              <a:cxnLst>
                <a:cxn ang="0">
                  <a:pos x="T0" y="T1"/>
                </a:cxn>
                <a:cxn ang="0">
                  <a:pos x="T2" y="T3"/>
                </a:cxn>
                <a:cxn ang="0">
                  <a:pos x="T4" y="T5"/>
                </a:cxn>
              </a:cxnLst>
              <a:rect l="0" t="0" r="r" b="b"/>
              <a:pathLst>
                <a:path w="10" h="13">
                  <a:moveTo>
                    <a:pt x="3" y="4"/>
                  </a:moveTo>
                  <a:cubicBezTo>
                    <a:pt x="3" y="5"/>
                    <a:pt x="3" y="5"/>
                    <a:pt x="3" y="5"/>
                  </a:cubicBezTo>
                  <a:cubicBezTo>
                    <a:pt x="10" y="13"/>
                    <a:pt x="0" y="0"/>
                    <a:pt x="3"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9" name="Freeform 17">
              <a:extLst>
                <a:ext uri="{FF2B5EF4-FFF2-40B4-BE49-F238E27FC236}">
                  <a16:creationId xmlns:a16="http://schemas.microsoft.com/office/drawing/2014/main" id="{C1B52D71-6902-4A9D-953C-2A6E6F22FD33}"/>
                </a:ext>
              </a:extLst>
            </p:cNvPr>
            <p:cNvSpPr>
              <a:spLocks/>
            </p:cNvSpPr>
            <p:nvPr/>
          </p:nvSpPr>
          <p:spPr bwMode="auto">
            <a:xfrm>
              <a:off x="7813529" y="4460533"/>
              <a:ext cx="8719" cy="22670"/>
            </a:xfrm>
            <a:custGeom>
              <a:avLst/>
              <a:gdLst>
                <a:gd name="T0" fmla="*/ 0 w 2"/>
                <a:gd name="T1" fmla="*/ 0 h 6"/>
                <a:gd name="T2" fmla="*/ 1 w 2"/>
                <a:gd name="T3" fmla="*/ 4 h 6"/>
                <a:gd name="T4" fmla="*/ 0 w 2"/>
                <a:gd name="T5" fmla="*/ 0 h 6"/>
              </a:gdLst>
              <a:ahLst/>
              <a:cxnLst>
                <a:cxn ang="0">
                  <a:pos x="T0" y="T1"/>
                </a:cxn>
                <a:cxn ang="0">
                  <a:pos x="T2" y="T3"/>
                </a:cxn>
                <a:cxn ang="0">
                  <a:pos x="T4" y="T5"/>
                </a:cxn>
              </a:cxnLst>
              <a:rect l="0" t="0" r="r" b="b"/>
              <a:pathLst>
                <a:path w="2" h="6">
                  <a:moveTo>
                    <a:pt x="0" y="0"/>
                  </a:moveTo>
                  <a:cubicBezTo>
                    <a:pt x="0" y="1"/>
                    <a:pt x="1" y="2"/>
                    <a:pt x="1" y="4"/>
                  </a:cubicBezTo>
                  <a:cubicBezTo>
                    <a:pt x="2" y="5"/>
                    <a:pt x="2" y="6"/>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24" name="Freeform 22">
              <a:extLst>
                <a:ext uri="{FF2B5EF4-FFF2-40B4-BE49-F238E27FC236}">
                  <a16:creationId xmlns:a16="http://schemas.microsoft.com/office/drawing/2014/main" id="{1372FDED-2F01-4F57-85EA-3B3FB340C8F7}"/>
                </a:ext>
              </a:extLst>
            </p:cNvPr>
            <p:cNvSpPr>
              <a:spLocks/>
            </p:cNvSpPr>
            <p:nvPr/>
          </p:nvSpPr>
          <p:spPr bwMode="auto">
            <a:xfrm>
              <a:off x="7836199" y="4512849"/>
              <a:ext cx="8719" cy="64523"/>
            </a:xfrm>
            <a:custGeom>
              <a:avLst/>
              <a:gdLst>
                <a:gd name="T0" fmla="*/ 0 w 2"/>
                <a:gd name="T1" fmla="*/ 9 h 17"/>
                <a:gd name="T2" fmla="*/ 0 w 2"/>
                <a:gd name="T3" fmla="*/ 9 h 17"/>
              </a:gdLst>
              <a:ahLst/>
              <a:cxnLst>
                <a:cxn ang="0">
                  <a:pos x="T0" y="T1"/>
                </a:cxn>
                <a:cxn ang="0">
                  <a:pos x="T2" y="T3"/>
                </a:cxn>
              </a:cxnLst>
              <a:rect l="0" t="0" r="r" b="b"/>
              <a:pathLst>
                <a:path w="2" h="17">
                  <a:moveTo>
                    <a:pt x="0" y="9"/>
                  </a:moveTo>
                  <a:cubicBezTo>
                    <a:pt x="2" y="17"/>
                    <a:pt x="0" y="0"/>
                    <a:pt x="0" y="9"/>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25" name="Freeform 23">
              <a:extLst>
                <a:ext uri="{FF2B5EF4-FFF2-40B4-BE49-F238E27FC236}">
                  <a16:creationId xmlns:a16="http://schemas.microsoft.com/office/drawing/2014/main" id="{58432144-048A-450A-803E-FA1EE070B23F}"/>
                </a:ext>
              </a:extLst>
            </p:cNvPr>
            <p:cNvSpPr>
              <a:spLocks/>
            </p:cNvSpPr>
            <p:nvPr/>
          </p:nvSpPr>
          <p:spPr bwMode="auto">
            <a:xfrm>
              <a:off x="7806554" y="4802326"/>
              <a:ext cx="3488" cy="8720"/>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0" y="0"/>
                    <a:pt x="0" y="1"/>
                    <a:pt x="0" y="2"/>
                  </a:cubicBezTo>
                  <a:cubicBezTo>
                    <a:pt x="0" y="1"/>
                    <a:pt x="0" y="0"/>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5" name="Freeform 33">
              <a:extLst>
                <a:ext uri="{FF2B5EF4-FFF2-40B4-BE49-F238E27FC236}">
                  <a16:creationId xmlns:a16="http://schemas.microsoft.com/office/drawing/2014/main" id="{52D9EEB1-BD4E-41B3-B042-4E5809E81B3A}"/>
                </a:ext>
              </a:extLst>
            </p:cNvPr>
            <p:cNvSpPr>
              <a:spLocks/>
            </p:cNvSpPr>
            <p:nvPr/>
          </p:nvSpPr>
          <p:spPr bwMode="auto">
            <a:xfrm>
              <a:off x="7719362" y="4893006"/>
              <a:ext cx="38364" cy="52315"/>
            </a:xfrm>
            <a:custGeom>
              <a:avLst/>
              <a:gdLst>
                <a:gd name="T0" fmla="*/ 6 w 10"/>
                <a:gd name="T1" fmla="*/ 5 h 14"/>
                <a:gd name="T2" fmla="*/ 6 w 10"/>
                <a:gd name="T3" fmla="*/ 5 h 14"/>
                <a:gd name="T4" fmla="*/ 6 w 10"/>
                <a:gd name="T5" fmla="*/ 5 h 14"/>
              </a:gdLst>
              <a:ahLst/>
              <a:cxnLst>
                <a:cxn ang="0">
                  <a:pos x="T0" y="T1"/>
                </a:cxn>
                <a:cxn ang="0">
                  <a:pos x="T2" y="T3"/>
                </a:cxn>
                <a:cxn ang="0">
                  <a:pos x="T4" y="T5"/>
                </a:cxn>
              </a:cxnLst>
              <a:rect l="0" t="0" r="r" b="b"/>
              <a:pathLst>
                <a:path w="10" h="14">
                  <a:moveTo>
                    <a:pt x="6" y="5"/>
                  </a:moveTo>
                  <a:cubicBezTo>
                    <a:pt x="6" y="5"/>
                    <a:pt x="6" y="5"/>
                    <a:pt x="6" y="5"/>
                  </a:cubicBezTo>
                  <a:cubicBezTo>
                    <a:pt x="0" y="14"/>
                    <a:pt x="10" y="0"/>
                    <a:pt x="6"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6" name="Freeform 34">
              <a:extLst>
                <a:ext uri="{FF2B5EF4-FFF2-40B4-BE49-F238E27FC236}">
                  <a16:creationId xmlns:a16="http://schemas.microsoft.com/office/drawing/2014/main" id="{88427EE0-F14C-4E61-A7F8-954A8A194C6C}"/>
                </a:ext>
              </a:extLst>
            </p:cNvPr>
            <p:cNvSpPr>
              <a:spLocks/>
            </p:cNvSpPr>
            <p:nvPr/>
          </p:nvSpPr>
          <p:spPr bwMode="auto">
            <a:xfrm>
              <a:off x="10016000" y="1053069"/>
              <a:ext cx="26157" cy="19183"/>
            </a:xfrm>
            <a:custGeom>
              <a:avLst/>
              <a:gdLst>
                <a:gd name="T0" fmla="*/ 0 w 7"/>
                <a:gd name="T1" fmla="*/ 5 h 5"/>
                <a:gd name="T2" fmla="*/ 2 w 7"/>
                <a:gd name="T3" fmla="*/ 4 h 5"/>
                <a:gd name="T4" fmla="*/ 0 w 7"/>
                <a:gd name="T5" fmla="*/ 5 h 5"/>
              </a:gdLst>
              <a:ahLst/>
              <a:cxnLst>
                <a:cxn ang="0">
                  <a:pos x="T0" y="T1"/>
                </a:cxn>
                <a:cxn ang="0">
                  <a:pos x="T2" y="T3"/>
                </a:cxn>
                <a:cxn ang="0">
                  <a:pos x="T4" y="T5"/>
                </a:cxn>
              </a:cxnLst>
              <a:rect l="0" t="0" r="r" b="b"/>
              <a:pathLst>
                <a:path w="7" h="5">
                  <a:moveTo>
                    <a:pt x="0" y="5"/>
                  </a:moveTo>
                  <a:cubicBezTo>
                    <a:pt x="1" y="5"/>
                    <a:pt x="2" y="4"/>
                    <a:pt x="2" y="4"/>
                  </a:cubicBezTo>
                  <a:cubicBezTo>
                    <a:pt x="5" y="2"/>
                    <a:pt x="7"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7" name="Freeform 35">
              <a:extLst>
                <a:ext uri="{FF2B5EF4-FFF2-40B4-BE49-F238E27FC236}">
                  <a16:creationId xmlns:a16="http://schemas.microsoft.com/office/drawing/2014/main" id="{6528148B-DF9B-4C38-9A0C-54575B6D12B3}"/>
                </a:ext>
              </a:extLst>
            </p:cNvPr>
            <p:cNvSpPr>
              <a:spLocks/>
            </p:cNvSpPr>
            <p:nvPr/>
          </p:nvSpPr>
          <p:spPr bwMode="auto">
            <a:xfrm>
              <a:off x="10370000" y="958901"/>
              <a:ext cx="74985" cy="6975"/>
            </a:xfrm>
            <a:custGeom>
              <a:avLst/>
              <a:gdLst>
                <a:gd name="T0" fmla="*/ 11 w 20"/>
                <a:gd name="T1" fmla="*/ 1 h 2"/>
                <a:gd name="T2" fmla="*/ 12 w 20"/>
                <a:gd name="T3" fmla="*/ 2 h 2"/>
                <a:gd name="T4" fmla="*/ 11 w 20"/>
                <a:gd name="T5" fmla="*/ 1 h 2"/>
              </a:gdLst>
              <a:ahLst/>
              <a:cxnLst>
                <a:cxn ang="0">
                  <a:pos x="T0" y="T1"/>
                </a:cxn>
                <a:cxn ang="0">
                  <a:pos x="T2" y="T3"/>
                </a:cxn>
                <a:cxn ang="0">
                  <a:pos x="T4" y="T5"/>
                </a:cxn>
              </a:cxnLst>
              <a:rect l="0" t="0" r="r" b="b"/>
              <a:pathLst>
                <a:path w="20" h="2">
                  <a:moveTo>
                    <a:pt x="11" y="1"/>
                  </a:moveTo>
                  <a:cubicBezTo>
                    <a:pt x="11" y="2"/>
                    <a:pt x="11" y="2"/>
                    <a:pt x="12" y="2"/>
                  </a:cubicBezTo>
                  <a:cubicBezTo>
                    <a:pt x="20" y="2"/>
                    <a:pt x="0" y="0"/>
                    <a:pt x="11"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8" name="Freeform 36">
              <a:extLst>
                <a:ext uri="{FF2B5EF4-FFF2-40B4-BE49-F238E27FC236}">
                  <a16:creationId xmlns:a16="http://schemas.microsoft.com/office/drawing/2014/main" id="{49D596B3-03BA-4C41-A266-B29CFD5867EC}"/>
                </a:ext>
              </a:extLst>
            </p:cNvPr>
            <p:cNvSpPr>
              <a:spLocks/>
            </p:cNvSpPr>
            <p:nvPr/>
          </p:nvSpPr>
          <p:spPr bwMode="auto">
            <a:xfrm>
              <a:off x="10122374" y="997266"/>
              <a:ext cx="22669" cy="10463"/>
            </a:xfrm>
            <a:custGeom>
              <a:avLst/>
              <a:gdLst>
                <a:gd name="T0" fmla="*/ 1 w 6"/>
                <a:gd name="T1" fmla="*/ 3 h 3"/>
                <a:gd name="T2" fmla="*/ 6 w 6"/>
                <a:gd name="T3" fmla="*/ 0 h 3"/>
                <a:gd name="T4" fmla="*/ 1 w 6"/>
                <a:gd name="T5" fmla="*/ 3 h 3"/>
              </a:gdLst>
              <a:ahLst/>
              <a:cxnLst>
                <a:cxn ang="0">
                  <a:pos x="T0" y="T1"/>
                </a:cxn>
                <a:cxn ang="0">
                  <a:pos x="T2" y="T3"/>
                </a:cxn>
                <a:cxn ang="0">
                  <a:pos x="T4" y="T5"/>
                </a:cxn>
              </a:cxnLst>
              <a:rect l="0" t="0" r="r" b="b"/>
              <a:pathLst>
                <a:path w="6" h="3">
                  <a:moveTo>
                    <a:pt x="1" y="3"/>
                  </a:moveTo>
                  <a:cubicBezTo>
                    <a:pt x="3" y="2"/>
                    <a:pt x="4" y="1"/>
                    <a:pt x="6" y="0"/>
                  </a:cubicBezTo>
                  <a:cubicBezTo>
                    <a:pt x="0" y="3"/>
                    <a:pt x="0" y="3"/>
                    <a:pt x="1" y="3"/>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39" name="Freeform 37">
              <a:extLst>
                <a:ext uri="{FF2B5EF4-FFF2-40B4-BE49-F238E27FC236}">
                  <a16:creationId xmlns:a16="http://schemas.microsoft.com/office/drawing/2014/main" id="{FFC03970-BACB-40BF-9052-9FD14CA1F8DA}"/>
                </a:ext>
              </a:extLst>
            </p:cNvPr>
            <p:cNvSpPr>
              <a:spLocks/>
            </p:cNvSpPr>
            <p:nvPr/>
          </p:nvSpPr>
          <p:spPr bwMode="auto">
            <a:xfrm>
              <a:off x="10539152" y="997266"/>
              <a:ext cx="22669" cy="10463"/>
            </a:xfrm>
            <a:custGeom>
              <a:avLst/>
              <a:gdLst>
                <a:gd name="T0" fmla="*/ 2 w 6"/>
                <a:gd name="T1" fmla="*/ 1 h 3"/>
                <a:gd name="T2" fmla="*/ 6 w 6"/>
                <a:gd name="T3" fmla="*/ 3 h 3"/>
                <a:gd name="T4" fmla="*/ 2 w 6"/>
                <a:gd name="T5" fmla="*/ 1 h 3"/>
              </a:gdLst>
              <a:ahLst/>
              <a:cxnLst>
                <a:cxn ang="0">
                  <a:pos x="T0" y="T1"/>
                </a:cxn>
                <a:cxn ang="0">
                  <a:pos x="T2" y="T3"/>
                </a:cxn>
                <a:cxn ang="0">
                  <a:pos x="T4" y="T5"/>
                </a:cxn>
              </a:cxnLst>
              <a:rect l="0" t="0" r="r" b="b"/>
              <a:pathLst>
                <a:path w="6" h="3">
                  <a:moveTo>
                    <a:pt x="2" y="1"/>
                  </a:moveTo>
                  <a:cubicBezTo>
                    <a:pt x="3" y="1"/>
                    <a:pt x="5" y="2"/>
                    <a:pt x="6" y="3"/>
                  </a:cubicBezTo>
                  <a:cubicBezTo>
                    <a:pt x="1" y="0"/>
                    <a:pt x="0" y="0"/>
                    <a:pt x="2"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0" name="Freeform 38">
              <a:extLst>
                <a:ext uri="{FF2B5EF4-FFF2-40B4-BE49-F238E27FC236}">
                  <a16:creationId xmlns:a16="http://schemas.microsoft.com/office/drawing/2014/main" id="{692F95B4-8153-436D-8D8F-6AD775E57C8C}"/>
                </a:ext>
              </a:extLst>
            </p:cNvPr>
            <p:cNvSpPr>
              <a:spLocks/>
            </p:cNvSpPr>
            <p:nvPr/>
          </p:nvSpPr>
          <p:spPr bwMode="auto">
            <a:xfrm>
              <a:off x="10265369" y="962389"/>
              <a:ext cx="22669" cy="3488"/>
            </a:xfrm>
            <a:custGeom>
              <a:avLst/>
              <a:gdLst>
                <a:gd name="T0" fmla="*/ 0 w 6"/>
                <a:gd name="T1" fmla="*/ 1 h 1"/>
                <a:gd name="T2" fmla="*/ 5 w 6"/>
                <a:gd name="T3" fmla="*/ 0 h 1"/>
                <a:gd name="T4" fmla="*/ 0 w 6"/>
                <a:gd name="T5" fmla="*/ 1 h 1"/>
              </a:gdLst>
              <a:ahLst/>
              <a:cxnLst>
                <a:cxn ang="0">
                  <a:pos x="T0" y="T1"/>
                </a:cxn>
                <a:cxn ang="0">
                  <a:pos x="T2" y="T3"/>
                </a:cxn>
                <a:cxn ang="0">
                  <a:pos x="T4" y="T5"/>
                </a:cxn>
              </a:cxnLst>
              <a:rect l="0" t="0" r="r" b="b"/>
              <a:pathLst>
                <a:path w="6" h="1">
                  <a:moveTo>
                    <a:pt x="0" y="1"/>
                  </a:moveTo>
                  <a:cubicBezTo>
                    <a:pt x="2" y="1"/>
                    <a:pt x="3" y="1"/>
                    <a:pt x="5" y="0"/>
                  </a:cubicBezTo>
                  <a:cubicBezTo>
                    <a:pt x="6" y="0"/>
                    <a:pt x="5" y="0"/>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1" name="Freeform 39">
              <a:extLst>
                <a:ext uri="{FF2B5EF4-FFF2-40B4-BE49-F238E27FC236}">
                  <a16:creationId xmlns:a16="http://schemas.microsoft.com/office/drawing/2014/main" id="{D1A77FB8-25C9-4F7B-9996-111FFA036013}"/>
                </a:ext>
              </a:extLst>
            </p:cNvPr>
            <p:cNvSpPr>
              <a:spLocks/>
            </p:cNvSpPr>
            <p:nvPr/>
          </p:nvSpPr>
          <p:spPr bwMode="auto">
            <a:xfrm>
              <a:off x="10860018" y="1300694"/>
              <a:ext cx="26157" cy="57547"/>
            </a:xfrm>
            <a:custGeom>
              <a:avLst/>
              <a:gdLst>
                <a:gd name="T0" fmla="*/ 3 w 7"/>
                <a:gd name="T1" fmla="*/ 6 h 15"/>
                <a:gd name="T2" fmla="*/ 3 w 7"/>
                <a:gd name="T3" fmla="*/ 6 h 15"/>
              </a:gdLst>
              <a:ahLst/>
              <a:cxnLst>
                <a:cxn ang="0">
                  <a:pos x="T0" y="T1"/>
                </a:cxn>
                <a:cxn ang="0">
                  <a:pos x="T2" y="T3"/>
                </a:cxn>
              </a:cxnLst>
              <a:rect l="0" t="0" r="r" b="b"/>
              <a:pathLst>
                <a:path w="7" h="15">
                  <a:moveTo>
                    <a:pt x="3" y="6"/>
                  </a:moveTo>
                  <a:cubicBezTo>
                    <a:pt x="7" y="15"/>
                    <a:pt x="0" y="0"/>
                    <a:pt x="3" y="6"/>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3" name="Freeform 41">
              <a:extLst>
                <a:ext uri="{FF2B5EF4-FFF2-40B4-BE49-F238E27FC236}">
                  <a16:creationId xmlns:a16="http://schemas.microsoft.com/office/drawing/2014/main" id="{BF29A200-3C94-4CAC-BE55-E3F6F127942F}"/>
                </a:ext>
              </a:extLst>
            </p:cNvPr>
            <p:cNvSpPr>
              <a:spLocks/>
            </p:cNvSpPr>
            <p:nvPr/>
          </p:nvSpPr>
          <p:spPr bwMode="auto">
            <a:xfrm>
              <a:off x="10785034" y="1180370"/>
              <a:ext cx="6975" cy="8720"/>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1"/>
                    <a:pt x="1" y="1"/>
                    <a:pt x="2" y="2"/>
                  </a:cubicBezTo>
                  <a:cubicBezTo>
                    <a:pt x="1" y="1"/>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4" name="Freeform 42">
              <a:extLst>
                <a:ext uri="{FF2B5EF4-FFF2-40B4-BE49-F238E27FC236}">
                  <a16:creationId xmlns:a16="http://schemas.microsoft.com/office/drawing/2014/main" id="{2576D055-45BB-489E-A874-382387F9C3CC}"/>
                </a:ext>
              </a:extLst>
            </p:cNvPr>
            <p:cNvSpPr>
              <a:spLocks/>
            </p:cNvSpPr>
            <p:nvPr/>
          </p:nvSpPr>
          <p:spPr bwMode="auto">
            <a:xfrm>
              <a:off x="10668196" y="1063532"/>
              <a:ext cx="26157" cy="19183"/>
            </a:xfrm>
            <a:custGeom>
              <a:avLst/>
              <a:gdLst>
                <a:gd name="T0" fmla="*/ 3 w 7"/>
                <a:gd name="T1" fmla="*/ 2 h 5"/>
                <a:gd name="T2" fmla="*/ 3 w 7"/>
                <a:gd name="T3" fmla="*/ 2 h 5"/>
              </a:gdLst>
              <a:ahLst/>
              <a:cxnLst>
                <a:cxn ang="0">
                  <a:pos x="T0" y="T1"/>
                </a:cxn>
                <a:cxn ang="0">
                  <a:pos x="T2" y="T3"/>
                </a:cxn>
              </a:cxnLst>
              <a:rect l="0" t="0" r="r" b="b"/>
              <a:pathLst>
                <a:path w="7" h="5">
                  <a:moveTo>
                    <a:pt x="3" y="2"/>
                  </a:moveTo>
                  <a:cubicBezTo>
                    <a:pt x="7" y="5"/>
                    <a:pt x="0" y="0"/>
                    <a:pt x="3" y="2"/>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5" name="Freeform 43">
              <a:extLst>
                <a:ext uri="{FF2B5EF4-FFF2-40B4-BE49-F238E27FC236}">
                  <a16:creationId xmlns:a16="http://schemas.microsoft.com/office/drawing/2014/main" id="{5D32B454-6BEC-425B-B261-4ED985D161B5}"/>
                </a:ext>
              </a:extLst>
            </p:cNvPr>
            <p:cNvSpPr>
              <a:spLocks/>
            </p:cNvSpPr>
            <p:nvPr/>
          </p:nvSpPr>
          <p:spPr bwMode="auto">
            <a:xfrm>
              <a:off x="4979788" y="6143340"/>
              <a:ext cx="6975" cy="3488"/>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cubicBezTo>
                    <a:pt x="1" y="1"/>
                    <a:pt x="1" y="1"/>
                    <a:pt x="0" y="1"/>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48" name="Freeform 46">
              <a:extLst>
                <a:ext uri="{FF2B5EF4-FFF2-40B4-BE49-F238E27FC236}">
                  <a16:creationId xmlns:a16="http://schemas.microsoft.com/office/drawing/2014/main" id="{77FA2F4B-8DA2-4EC2-B276-FEC43D89737C}"/>
                </a:ext>
              </a:extLst>
            </p:cNvPr>
            <p:cNvSpPr>
              <a:spLocks/>
            </p:cNvSpPr>
            <p:nvPr/>
          </p:nvSpPr>
          <p:spPr bwMode="auto">
            <a:xfrm>
              <a:off x="9925320" y="1147236"/>
              <a:ext cx="15694" cy="19183"/>
            </a:xfrm>
            <a:custGeom>
              <a:avLst/>
              <a:gdLst>
                <a:gd name="T0" fmla="*/ 0 w 4"/>
                <a:gd name="T1" fmla="*/ 5 h 5"/>
                <a:gd name="T2" fmla="*/ 2 w 4"/>
                <a:gd name="T3" fmla="*/ 3 h 5"/>
                <a:gd name="T4" fmla="*/ 0 w 4"/>
                <a:gd name="T5" fmla="*/ 5 h 5"/>
              </a:gdLst>
              <a:ahLst/>
              <a:cxnLst>
                <a:cxn ang="0">
                  <a:pos x="T0" y="T1"/>
                </a:cxn>
                <a:cxn ang="0">
                  <a:pos x="T2" y="T3"/>
                </a:cxn>
                <a:cxn ang="0">
                  <a:pos x="T4" y="T5"/>
                </a:cxn>
              </a:cxnLst>
              <a:rect l="0" t="0" r="r" b="b"/>
              <a:pathLst>
                <a:path w="4" h="5">
                  <a:moveTo>
                    <a:pt x="0" y="5"/>
                  </a:moveTo>
                  <a:cubicBezTo>
                    <a:pt x="1" y="5"/>
                    <a:pt x="1" y="4"/>
                    <a:pt x="2" y="3"/>
                  </a:cubicBezTo>
                  <a:cubicBezTo>
                    <a:pt x="4" y="1"/>
                    <a:pt x="4" y="0"/>
                    <a:pt x="0" y="5"/>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0" name="Freeform 48">
              <a:extLst>
                <a:ext uri="{FF2B5EF4-FFF2-40B4-BE49-F238E27FC236}">
                  <a16:creationId xmlns:a16="http://schemas.microsoft.com/office/drawing/2014/main" id="{562CBDCE-1918-4CC5-AE1C-76B018F38326}"/>
                </a:ext>
              </a:extLst>
            </p:cNvPr>
            <p:cNvSpPr>
              <a:spLocks/>
            </p:cNvSpPr>
            <p:nvPr/>
          </p:nvSpPr>
          <p:spPr bwMode="auto">
            <a:xfrm>
              <a:off x="5107089" y="6063123"/>
              <a:ext cx="15694" cy="8720"/>
            </a:xfrm>
            <a:custGeom>
              <a:avLst/>
              <a:gdLst>
                <a:gd name="T0" fmla="*/ 4 w 4"/>
                <a:gd name="T1" fmla="*/ 0 h 2"/>
                <a:gd name="T2" fmla="*/ 1 w 4"/>
                <a:gd name="T3" fmla="*/ 2 h 2"/>
                <a:gd name="T4" fmla="*/ 4 w 4"/>
                <a:gd name="T5" fmla="*/ 0 h 2"/>
              </a:gdLst>
              <a:ahLst/>
              <a:cxnLst>
                <a:cxn ang="0">
                  <a:pos x="T0" y="T1"/>
                </a:cxn>
                <a:cxn ang="0">
                  <a:pos x="T2" y="T3"/>
                </a:cxn>
                <a:cxn ang="0">
                  <a:pos x="T4" y="T5"/>
                </a:cxn>
              </a:cxnLst>
              <a:rect l="0" t="0" r="r" b="b"/>
              <a:pathLst>
                <a:path w="4" h="2">
                  <a:moveTo>
                    <a:pt x="4" y="0"/>
                  </a:moveTo>
                  <a:cubicBezTo>
                    <a:pt x="3" y="1"/>
                    <a:pt x="2" y="1"/>
                    <a:pt x="1" y="2"/>
                  </a:cubicBezTo>
                  <a:cubicBezTo>
                    <a:pt x="0" y="2"/>
                    <a:pt x="1" y="2"/>
                    <a:pt x="4"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1" name="Freeform 49">
              <a:extLst>
                <a:ext uri="{FF2B5EF4-FFF2-40B4-BE49-F238E27FC236}">
                  <a16:creationId xmlns:a16="http://schemas.microsoft.com/office/drawing/2014/main" id="{A9F09E65-5CB3-4A0F-BCC9-188BE1D6ADA5}"/>
                </a:ext>
              </a:extLst>
            </p:cNvPr>
            <p:cNvSpPr>
              <a:spLocks/>
            </p:cNvSpPr>
            <p:nvPr/>
          </p:nvSpPr>
          <p:spPr bwMode="auto">
            <a:xfrm>
              <a:off x="9804995" y="1471591"/>
              <a:ext cx="3488" cy="13951"/>
            </a:xfrm>
            <a:custGeom>
              <a:avLst/>
              <a:gdLst>
                <a:gd name="T0" fmla="*/ 0 w 1"/>
                <a:gd name="T1" fmla="*/ 4 h 4"/>
                <a:gd name="T2" fmla="*/ 1 w 1"/>
                <a:gd name="T3" fmla="*/ 1 h 4"/>
                <a:gd name="T4" fmla="*/ 0 w 1"/>
                <a:gd name="T5" fmla="*/ 4 h 4"/>
              </a:gdLst>
              <a:ahLst/>
              <a:cxnLst>
                <a:cxn ang="0">
                  <a:pos x="T0" y="T1"/>
                </a:cxn>
                <a:cxn ang="0">
                  <a:pos x="T2" y="T3"/>
                </a:cxn>
                <a:cxn ang="0">
                  <a:pos x="T4" y="T5"/>
                </a:cxn>
              </a:cxnLst>
              <a:rect l="0" t="0" r="r" b="b"/>
              <a:pathLst>
                <a:path w="1" h="4">
                  <a:moveTo>
                    <a:pt x="0" y="4"/>
                  </a:moveTo>
                  <a:cubicBezTo>
                    <a:pt x="0" y="3"/>
                    <a:pt x="0" y="2"/>
                    <a:pt x="1" y="1"/>
                  </a:cubicBezTo>
                  <a:cubicBezTo>
                    <a:pt x="1" y="0"/>
                    <a:pt x="1" y="0"/>
                    <a:pt x="0" y="4"/>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2" name="Freeform 50">
              <a:extLst>
                <a:ext uri="{FF2B5EF4-FFF2-40B4-BE49-F238E27FC236}">
                  <a16:creationId xmlns:a16="http://schemas.microsoft.com/office/drawing/2014/main" id="{32AC4B37-381D-4B35-9544-F1246B1C2BCD}"/>
                </a:ext>
              </a:extLst>
            </p:cNvPr>
            <p:cNvSpPr>
              <a:spLocks/>
            </p:cNvSpPr>
            <p:nvPr/>
          </p:nvSpPr>
          <p:spPr bwMode="auto">
            <a:xfrm>
              <a:off x="9846848" y="1251867"/>
              <a:ext cx="22669" cy="61035"/>
            </a:xfrm>
            <a:custGeom>
              <a:avLst/>
              <a:gdLst>
                <a:gd name="T0" fmla="*/ 3 w 6"/>
                <a:gd name="T1" fmla="*/ 10 h 16"/>
                <a:gd name="T2" fmla="*/ 3 w 6"/>
                <a:gd name="T3" fmla="*/ 10 h 16"/>
              </a:gdLst>
              <a:ahLst/>
              <a:cxnLst>
                <a:cxn ang="0">
                  <a:pos x="T0" y="T1"/>
                </a:cxn>
                <a:cxn ang="0">
                  <a:pos x="T2" y="T3"/>
                </a:cxn>
              </a:cxnLst>
              <a:rect l="0" t="0" r="r" b="b"/>
              <a:pathLst>
                <a:path w="6" h="16">
                  <a:moveTo>
                    <a:pt x="3" y="10"/>
                  </a:moveTo>
                  <a:cubicBezTo>
                    <a:pt x="6" y="0"/>
                    <a:pt x="0" y="16"/>
                    <a:pt x="3" y="1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3" name="Freeform 51">
              <a:extLst>
                <a:ext uri="{FF2B5EF4-FFF2-40B4-BE49-F238E27FC236}">
                  <a16:creationId xmlns:a16="http://schemas.microsoft.com/office/drawing/2014/main" id="{451FF02E-B267-4B4B-8AAE-71192928BB3A}"/>
                </a:ext>
              </a:extLst>
            </p:cNvPr>
            <p:cNvSpPr>
              <a:spLocks/>
            </p:cNvSpPr>
            <p:nvPr/>
          </p:nvSpPr>
          <p:spPr bwMode="auto">
            <a:xfrm>
              <a:off x="7438603" y="3726377"/>
              <a:ext cx="13951" cy="6975"/>
            </a:xfrm>
            <a:custGeom>
              <a:avLst/>
              <a:gdLst>
                <a:gd name="T0" fmla="*/ 1 w 4"/>
                <a:gd name="T1" fmla="*/ 0 h 2"/>
                <a:gd name="T2" fmla="*/ 0 w 4"/>
                <a:gd name="T3" fmla="*/ 0 h 2"/>
                <a:gd name="T4" fmla="*/ 1 w 4"/>
                <a:gd name="T5" fmla="*/ 0 h 2"/>
              </a:gdLst>
              <a:ahLst/>
              <a:cxnLst>
                <a:cxn ang="0">
                  <a:pos x="T0" y="T1"/>
                </a:cxn>
                <a:cxn ang="0">
                  <a:pos x="T2" y="T3"/>
                </a:cxn>
                <a:cxn ang="0">
                  <a:pos x="T4" y="T5"/>
                </a:cxn>
              </a:cxnLst>
              <a:rect l="0" t="0" r="r" b="b"/>
              <a:pathLst>
                <a:path w="4" h="2">
                  <a:moveTo>
                    <a:pt x="1" y="0"/>
                  </a:moveTo>
                  <a:cubicBezTo>
                    <a:pt x="1" y="0"/>
                    <a:pt x="0" y="0"/>
                    <a:pt x="0" y="0"/>
                  </a:cubicBezTo>
                  <a:cubicBezTo>
                    <a:pt x="4" y="2"/>
                    <a:pt x="4" y="2"/>
                    <a:pt x="1"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4" name="Freeform 52">
              <a:extLst>
                <a:ext uri="{FF2B5EF4-FFF2-40B4-BE49-F238E27FC236}">
                  <a16:creationId xmlns:a16="http://schemas.microsoft.com/office/drawing/2014/main" id="{47FA910B-B9B9-4EFA-AFE0-F4E454F37A9D}"/>
                </a:ext>
              </a:extLst>
            </p:cNvPr>
            <p:cNvSpPr>
              <a:spLocks/>
            </p:cNvSpPr>
            <p:nvPr/>
          </p:nvSpPr>
          <p:spPr bwMode="auto">
            <a:xfrm>
              <a:off x="8352376" y="2755057"/>
              <a:ext cx="6975" cy="697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0"/>
                    <a:pt x="0" y="0"/>
                    <a:pt x="0" y="0"/>
                  </a:cubicBezTo>
                  <a:close/>
                </a:path>
              </a:pathLst>
            </a:custGeom>
            <a:solidFill>
              <a:srgbClr val="2D2D2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5" name="Freeform 53">
              <a:extLst>
                <a:ext uri="{FF2B5EF4-FFF2-40B4-BE49-F238E27FC236}">
                  <a16:creationId xmlns:a16="http://schemas.microsoft.com/office/drawing/2014/main" id="{E836B1B5-B94C-4965-BECF-69A26C1CBAFA}"/>
                </a:ext>
              </a:extLst>
            </p:cNvPr>
            <p:cNvSpPr>
              <a:spLocks/>
            </p:cNvSpPr>
            <p:nvPr/>
          </p:nvSpPr>
          <p:spPr bwMode="auto">
            <a:xfrm>
              <a:off x="4580449" y="6377015"/>
              <a:ext cx="90680" cy="33134"/>
            </a:xfrm>
            <a:custGeom>
              <a:avLst/>
              <a:gdLst>
                <a:gd name="T0" fmla="*/ 0 w 24"/>
                <a:gd name="T1" fmla="*/ 9 h 9"/>
                <a:gd name="T2" fmla="*/ 0 w 24"/>
                <a:gd name="T3" fmla="*/ 1 h 9"/>
                <a:gd name="T4" fmla="*/ 24 w 24"/>
                <a:gd name="T5" fmla="*/ 0 h 9"/>
                <a:gd name="T6" fmla="*/ 24 w 24"/>
                <a:gd name="T7" fmla="*/ 8 h 9"/>
                <a:gd name="T8" fmla="*/ 0 w 24"/>
                <a:gd name="T9" fmla="*/ 9 h 9"/>
              </a:gdLst>
              <a:ahLst/>
              <a:cxnLst>
                <a:cxn ang="0">
                  <a:pos x="T0" y="T1"/>
                </a:cxn>
                <a:cxn ang="0">
                  <a:pos x="T2" y="T3"/>
                </a:cxn>
                <a:cxn ang="0">
                  <a:pos x="T4" y="T5"/>
                </a:cxn>
                <a:cxn ang="0">
                  <a:pos x="T6" y="T7"/>
                </a:cxn>
                <a:cxn ang="0">
                  <a:pos x="T8" y="T9"/>
                </a:cxn>
              </a:cxnLst>
              <a:rect l="0" t="0" r="r" b="b"/>
              <a:pathLst>
                <a:path w="24" h="9">
                  <a:moveTo>
                    <a:pt x="0" y="9"/>
                  </a:moveTo>
                  <a:cubicBezTo>
                    <a:pt x="0" y="1"/>
                    <a:pt x="0" y="1"/>
                    <a:pt x="0" y="1"/>
                  </a:cubicBezTo>
                  <a:cubicBezTo>
                    <a:pt x="8" y="1"/>
                    <a:pt x="16" y="1"/>
                    <a:pt x="24" y="0"/>
                  </a:cubicBezTo>
                  <a:cubicBezTo>
                    <a:pt x="24" y="8"/>
                    <a:pt x="24" y="8"/>
                    <a:pt x="24" y="8"/>
                  </a:cubicBezTo>
                  <a:cubicBezTo>
                    <a:pt x="16" y="9"/>
                    <a:pt x="8" y="9"/>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56" name="Freeform 54">
              <a:extLst>
                <a:ext uri="{FF2B5EF4-FFF2-40B4-BE49-F238E27FC236}">
                  <a16:creationId xmlns:a16="http://schemas.microsoft.com/office/drawing/2014/main" id="{AF23CFAF-2C88-46AE-9650-DD2FDBAA2F7A}"/>
                </a:ext>
              </a:extLst>
            </p:cNvPr>
            <p:cNvSpPr>
              <a:spLocks noEditPoints="1"/>
            </p:cNvSpPr>
            <p:nvPr/>
          </p:nvSpPr>
          <p:spPr bwMode="auto">
            <a:xfrm>
              <a:off x="4847256" y="767079"/>
              <a:ext cx="7341569" cy="5616911"/>
            </a:xfrm>
            <a:custGeom>
              <a:avLst/>
              <a:gdLst>
                <a:gd name="T0" fmla="*/ 1 w 1950"/>
                <a:gd name="T1" fmla="*/ 1492 h 1492"/>
                <a:gd name="T2" fmla="*/ 92 w 1950"/>
                <a:gd name="T3" fmla="*/ 1457 h 1492"/>
                <a:gd name="T4" fmla="*/ 156 w 1950"/>
                <a:gd name="T5" fmla="*/ 1385 h 1492"/>
                <a:gd name="T6" fmla="*/ 184 w 1950"/>
                <a:gd name="T7" fmla="*/ 1293 h 1492"/>
                <a:gd name="T8" fmla="*/ 689 w 1950"/>
                <a:gd name="T9" fmla="*/ 1203 h 1492"/>
                <a:gd name="T10" fmla="*/ 640 w 1950"/>
                <a:gd name="T11" fmla="*/ 1200 h 1492"/>
                <a:gd name="T12" fmla="*/ 184 w 1950"/>
                <a:gd name="T13" fmla="*/ 1155 h 1492"/>
                <a:gd name="T14" fmla="*/ 806 w 1950"/>
                <a:gd name="T15" fmla="*/ 1126 h 1492"/>
                <a:gd name="T16" fmla="*/ 529 w 1950"/>
                <a:gd name="T17" fmla="*/ 1112 h 1492"/>
                <a:gd name="T18" fmla="*/ 195 w 1950"/>
                <a:gd name="T19" fmla="*/ 1053 h 1492"/>
                <a:gd name="T20" fmla="*/ 836 w 1950"/>
                <a:gd name="T21" fmla="*/ 1061 h 1492"/>
                <a:gd name="T22" fmla="*/ 497 w 1950"/>
                <a:gd name="T23" fmla="*/ 1076 h 1492"/>
                <a:gd name="T24" fmla="*/ 504 w 1950"/>
                <a:gd name="T25" fmla="*/ 1072 h 1492"/>
                <a:gd name="T26" fmla="*/ 260 w 1950"/>
                <a:gd name="T27" fmla="*/ 981 h 1492"/>
                <a:gd name="T28" fmla="*/ 399 w 1950"/>
                <a:gd name="T29" fmla="*/ 978 h 1492"/>
                <a:gd name="T30" fmla="*/ 822 w 1950"/>
                <a:gd name="T31" fmla="*/ 950 h 1492"/>
                <a:gd name="T32" fmla="*/ 305 w 1950"/>
                <a:gd name="T33" fmla="*/ 962 h 1492"/>
                <a:gd name="T34" fmla="*/ 753 w 1950"/>
                <a:gd name="T35" fmla="*/ 887 h 1492"/>
                <a:gd name="T36" fmla="*/ 672 w 1950"/>
                <a:gd name="T37" fmla="*/ 835 h 1492"/>
                <a:gd name="T38" fmla="*/ 602 w 1950"/>
                <a:gd name="T39" fmla="*/ 768 h 1492"/>
                <a:gd name="T40" fmla="*/ 1725 w 1950"/>
                <a:gd name="T41" fmla="*/ 756 h 1492"/>
                <a:gd name="T42" fmla="*/ 1821 w 1950"/>
                <a:gd name="T43" fmla="*/ 753 h 1492"/>
                <a:gd name="T44" fmla="*/ 1638 w 1950"/>
                <a:gd name="T45" fmla="*/ 713 h 1492"/>
                <a:gd name="T46" fmla="*/ 1908 w 1950"/>
                <a:gd name="T47" fmla="*/ 721 h 1492"/>
                <a:gd name="T48" fmla="*/ 570 w 1950"/>
                <a:gd name="T49" fmla="*/ 713 h 1492"/>
                <a:gd name="T50" fmla="*/ 576 w 1950"/>
                <a:gd name="T51" fmla="*/ 727 h 1492"/>
                <a:gd name="T52" fmla="*/ 1204 w 1950"/>
                <a:gd name="T53" fmla="*/ 713 h 1492"/>
                <a:gd name="T54" fmla="*/ 1253 w 1950"/>
                <a:gd name="T55" fmla="*/ 708 h 1492"/>
                <a:gd name="T56" fmla="*/ 1113 w 1950"/>
                <a:gd name="T57" fmla="*/ 679 h 1492"/>
                <a:gd name="T58" fmla="*/ 1605 w 1950"/>
                <a:gd name="T59" fmla="*/ 677 h 1492"/>
                <a:gd name="T60" fmla="*/ 1332 w 1950"/>
                <a:gd name="T61" fmla="*/ 653 h 1492"/>
                <a:gd name="T62" fmla="*/ 559 w 1950"/>
                <a:gd name="T63" fmla="*/ 623 h 1492"/>
                <a:gd name="T64" fmla="*/ 1021 w 1950"/>
                <a:gd name="T65" fmla="*/ 569 h 1492"/>
                <a:gd name="T66" fmla="*/ 1577 w 1950"/>
                <a:gd name="T67" fmla="*/ 538 h 1492"/>
                <a:gd name="T68" fmla="*/ 1372 w 1950"/>
                <a:gd name="T69" fmla="*/ 565 h 1492"/>
                <a:gd name="T70" fmla="*/ 1373 w 1950"/>
                <a:gd name="T71" fmla="*/ 546 h 1492"/>
                <a:gd name="T72" fmla="*/ 599 w 1950"/>
                <a:gd name="T73" fmla="*/ 500 h 1492"/>
                <a:gd name="T74" fmla="*/ 996 w 1950"/>
                <a:gd name="T75" fmla="*/ 528 h 1492"/>
                <a:gd name="T76" fmla="*/ 1614 w 1950"/>
                <a:gd name="T77" fmla="*/ 449 h 1492"/>
                <a:gd name="T78" fmla="*/ 1358 w 1950"/>
                <a:gd name="T79" fmla="*/ 469 h 1492"/>
                <a:gd name="T80" fmla="*/ 667 w 1950"/>
                <a:gd name="T81" fmla="*/ 436 h 1492"/>
                <a:gd name="T82" fmla="*/ 934 w 1950"/>
                <a:gd name="T83" fmla="*/ 453 h 1492"/>
                <a:gd name="T84" fmla="*/ 756 w 1950"/>
                <a:gd name="T85" fmla="*/ 405 h 1492"/>
                <a:gd name="T86" fmla="*/ 851 w 1950"/>
                <a:gd name="T87" fmla="*/ 404 h 1492"/>
                <a:gd name="T88" fmla="*/ 1648 w 1950"/>
                <a:gd name="T89" fmla="*/ 359 h 1492"/>
                <a:gd name="T90" fmla="*/ 1319 w 1950"/>
                <a:gd name="T91" fmla="*/ 381 h 1492"/>
                <a:gd name="T92" fmla="*/ 1669 w 1950"/>
                <a:gd name="T93" fmla="*/ 264 h 1492"/>
                <a:gd name="T94" fmla="*/ 1276 w 1950"/>
                <a:gd name="T95" fmla="*/ 246 h 1492"/>
                <a:gd name="T96" fmla="*/ 1656 w 1950"/>
                <a:gd name="T97" fmla="*/ 180 h 1492"/>
                <a:gd name="T98" fmla="*/ 1661 w 1950"/>
                <a:gd name="T99" fmla="*/ 216 h 1492"/>
                <a:gd name="T100" fmla="*/ 1276 w 1950"/>
                <a:gd name="T101" fmla="*/ 199 h 1492"/>
                <a:gd name="T102" fmla="*/ 1638 w 1950"/>
                <a:gd name="T103" fmla="*/ 125 h 1492"/>
                <a:gd name="T104" fmla="*/ 1300 w 1950"/>
                <a:gd name="T105" fmla="*/ 108 h 1492"/>
                <a:gd name="T106" fmla="*/ 1581 w 1950"/>
                <a:gd name="T107" fmla="*/ 51 h 1492"/>
                <a:gd name="T108" fmla="*/ 1362 w 1950"/>
                <a:gd name="T109" fmla="*/ 39 h 1492"/>
                <a:gd name="T110" fmla="*/ 1497 w 1950"/>
                <a:gd name="T111" fmla="*/ 12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50" h="1492">
                  <a:moveTo>
                    <a:pt x="1" y="1492"/>
                  </a:moveTo>
                  <a:cubicBezTo>
                    <a:pt x="0" y="1485"/>
                    <a:pt x="0" y="1485"/>
                    <a:pt x="0" y="1485"/>
                  </a:cubicBezTo>
                  <a:cubicBezTo>
                    <a:pt x="16" y="1482"/>
                    <a:pt x="31" y="1477"/>
                    <a:pt x="45" y="1472"/>
                  </a:cubicBezTo>
                  <a:cubicBezTo>
                    <a:pt x="48" y="1479"/>
                    <a:pt x="48" y="1479"/>
                    <a:pt x="48" y="1479"/>
                  </a:cubicBezTo>
                  <a:cubicBezTo>
                    <a:pt x="34" y="1485"/>
                    <a:pt x="18" y="1489"/>
                    <a:pt x="1" y="1492"/>
                  </a:cubicBezTo>
                  <a:close/>
                  <a:moveTo>
                    <a:pt x="92" y="1457"/>
                  </a:moveTo>
                  <a:cubicBezTo>
                    <a:pt x="87" y="1451"/>
                    <a:pt x="87" y="1451"/>
                    <a:pt x="87" y="1451"/>
                  </a:cubicBezTo>
                  <a:cubicBezTo>
                    <a:pt x="100" y="1442"/>
                    <a:pt x="112" y="1432"/>
                    <a:pt x="123" y="1420"/>
                  </a:cubicBezTo>
                  <a:cubicBezTo>
                    <a:pt x="129" y="1425"/>
                    <a:pt x="129" y="1425"/>
                    <a:pt x="129" y="1425"/>
                  </a:cubicBezTo>
                  <a:cubicBezTo>
                    <a:pt x="118" y="1438"/>
                    <a:pt x="105" y="1448"/>
                    <a:pt x="92" y="1457"/>
                  </a:cubicBezTo>
                  <a:close/>
                  <a:moveTo>
                    <a:pt x="156" y="1385"/>
                  </a:moveTo>
                  <a:cubicBezTo>
                    <a:pt x="149" y="1382"/>
                    <a:pt x="149" y="1382"/>
                    <a:pt x="149" y="1382"/>
                  </a:cubicBezTo>
                  <a:cubicBezTo>
                    <a:pt x="156" y="1368"/>
                    <a:pt x="162" y="1354"/>
                    <a:pt x="167" y="1338"/>
                  </a:cubicBezTo>
                  <a:cubicBezTo>
                    <a:pt x="175" y="1340"/>
                    <a:pt x="175" y="1340"/>
                    <a:pt x="175" y="1340"/>
                  </a:cubicBezTo>
                  <a:cubicBezTo>
                    <a:pt x="170" y="1356"/>
                    <a:pt x="164" y="1372"/>
                    <a:pt x="156" y="1385"/>
                  </a:cubicBezTo>
                  <a:close/>
                  <a:moveTo>
                    <a:pt x="184" y="1293"/>
                  </a:moveTo>
                  <a:cubicBezTo>
                    <a:pt x="176" y="1292"/>
                    <a:pt x="176" y="1292"/>
                    <a:pt x="176" y="1292"/>
                  </a:cubicBezTo>
                  <a:cubicBezTo>
                    <a:pt x="178" y="1277"/>
                    <a:pt x="179" y="1261"/>
                    <a:pt x="179" y="1244"/>
                  </a:cubicBezTo>
                  <a:cubicBezTo>
                    <a:pt x="187" y="1244"/>
                    <a:pt x="187" y="1244"/>
                    <a:pt x="187" y="1244"/>
                  </a:cubicBezTo>
                  <a:cubicBezTo>
                    <a:pt x="187" y="1261"/>
                    <a:pt x="186" y="1277"/>
                    <a:pt x="184" y="1293"/>
                  </a:cubicBezTo>
                  <a:close/>
                  <a:moveTo>
                    <a:pt x="689" y="1203"/>
                  </a:moveTo>
                  <a:cubicBezTo>
                    <a:pt x="688" y="1195"/>
                    <a:pt x="688" y="1195"/>
                    <a:pt x="688" y="1195"/>
                  </a:cubicBezTo>
                  <a:cubicBezTo>
                    <a:pt x="703" y="1194"/>
                    <a:pt x="718" y="1190"/>
                    <a:pt x="733" y="1183"/>
                  </a:cubicBezTo>
                  <a:cubicBezTo>
                    <a:pt x="736" y="1191"/>
                    <a:pt x="736" y="1191"/>
                    <a:pt x="736" y="1191"/>
                  </a:cubicBezTo>
                  <a:cubicBezTo>
                    <a:pt x="721" y="1197"/>
                    <a:pt x="705" y="1202"/>
                    <a:pt x="689" y="1203"/>
                  </a:cubicBezTo>
                  <a:close/>
                  <a:moveTo>
                    <a:pt x="640" y="1200"/>
                  </a:moveTo>
                  <a:cubicBezTo>
                    <a:pt x="624" y="1197"/>
                    <a:pt x="609" y="1191"/>
                    <a:pt x="594" y="1183"/>
                  </a:cubicBezTo>
                  <a:cubicBezTo>
                    <a:pt x="598" y="1176"/>
                    <a:pt x="598" y="1176"/>
                    <a:pt x="598" y="1176"/>
                  </a:cubicBezTo>
                  <a:cubicBezTo>
                    <a:pt x="612" y="1184"/>
                    <a:pt x="627" y="1189"/>
                    <a:pt x="641" y="1193"/>
                  </a:cubicBezTo>
                  <a:lnTo>
                    <a:pt x="640" y="1200"/>
                  </a:lnTo>
                  <a:close/>
                  <a:moveTo>
                    <a:pt x="177" y="1196"/>
                  </a:moveTo>
                  <a:cubicBezTo>
                    <a:pt x="177" y="1184"/>
                    <a:pt x="176" y="1169"/>
                    <a:pt x="176" y="1155"/>
                  </a:cubicBezTo>
                  <a:cubicBezTo>
                    <a:pt x="176" y="1152"/>
                    <a:pt x="176" y="1150"/>
                    <a:pt x="176" y="1148"/>
                  </a:cubicBezTo>
                  <a:cubicBezTo>
                    <a:pt x="184" y="1148"/>
                    <a:pt x="184" y="1148"/>
                    <a:pt x="184" y="1148"/>
                  </a:cubicBezTo>
                  <a:cubicBezTo>
                    <a:pt x="184" y="1150"/>
                    <a:pt x="184" y="1152"/>
                    <a:pt x="184" y="1155"/>
                  </a:cubicBezTo>
                  <a:cubicBezTo>
                    <a:pt x="184" y="1169"/>
                    <a:pt x="185" y="1184"/>
                    <a:pt x="185" y="1196"/>
                  </a:cubicBezTo>
                  <a:lnTo>
                    <a:pt x="177" y="1196"/>
                  </a:lnTo>
                  <a:close/>
                  <a:moveTo>
                    <a:pt x="778" y="1166"/>
                  </a:moveTo>
                  <a:cubicBezTo>
                    <a:pt x="773" y="1160"/>
                    <a:pt x="773" y="1160"/>
                    <a:pt x="773" y="1160"/>
                  </a:cubicBezTo>
                  <a:cubicBezTo>
                    <a:pt x="786" y="1150"/>
                    <a:pt x="797" y="1139"/>
                    <a:pt x="806" y="1126"/>
                  </a:cubicBezTo>
                  <a:cubicBezTo>
                    <a:pt x="812" y="1131"/>
                    <a:pt x="812" y="1131"/>
                    <a:pt x="812" y="1131"/>
                  </a:cubicBezTo>
                  <a:cubicBezTo>
                    <a:pt x="803" y="1144"/>
                    <a:pt x="791" y="1156"/>
                    <a:pt x="778" y="1166"/>
                  </a:cubicBezTo>
                  <a:close/>
                  <a:moveTo>
                    <a:pt x="555" y="1153"/>
                  </a:moveTo>
                  <a:cubicBezTo>
                    <a:pt x="544" y="1143"/>
                    <a:pt x="533" y="1130"/>
                    <a:pt x="523" y="1117"/>
                  </a:cubicBezTo>
                  <a:cubicBezTo>
                    <a:pt x="529" y="1112"/>
                    <a:pt x="529" y="1112"/>
                    <a:pt x="529" y="1112"/>
                  </a:cubicBezTo>
                  <a:cubicBezTo>
                    <a:pt x="539" y="1125"/>
                    <a:pt x="550" y="1137"/>
                    <a:pt x="560" y="1147"/>
                  </a:cubicBezTo>
                  <a:lnTo>
                    <a:pt x="555" y="1153"/>
                  </a:lnTo>
                  <a:close/>
                  <a:moveTo>
                    <a:pt x="188" y="1101"/>
                  </a:moveTo>
                  <a:cubicBezTo>
                    <a:pt x="180" y="1100"/>
                    <a:pt x="180" y="1100"/>
                    <a:pt x="180" y="1100"/>
                  </a:cubicBezTo>
                  <a:cubicBezTo>
                    <a:pt x="184" y="1083"/>
                    <a:pt x="188" y="1067"/>
                    <a:pt x="195" y="1053"/>
                  </a:cubicBezTo>
                  <a:cubicBezTo>
                    <a:pt x="202" y="1057"/>
                    <a:pt x="202" y="1057"/>
                    <a:pt x="202" y="1057"/>
                  </a:cubicBezTo>
                  <a:cubicBezTo>
                    <a:pt x="196" y="1070"/>
                    <a:pt x="191" y="1085"/>
                    <a:pt x="188" y="1101"/>
                  </a:cubicBezTo>
                  <a:close/>
                  <a:moveTo>
                    <a:pt x="837" y="1089"/>
                  </a:moveTo>
                  <a:cubicBezTo>
                    <a:pt x="829" y="1086"/>
                    <a:pt x="829" y="1086"/>
                    <a:pt x="829" y="1086"/>
                  </a:cubicBezTo>
                  <a:cubicBezTo>
                    <a:pt x="832" y="1077"/>
                    <a:pt x="835" y="1069"/>
                    <a:pt x="836" y="1061"/>
                  </a:cubicBezTo>
                  <a:cubicBezTo>
                    <a:pt x="838" y="1054"/>
                    <a:pt x="839" y="1047"/>
                    <a:pt x="839" y="1040"/>
                  </a:cubicBezTo>
                  <a:cubicBezTo>
                    <a:pt x="847" y="1041"/>
                    <a:pt x="847" y="1041"/>
                    <a:pt x="847" y="1041"/>
                  </a:cubicBezTo>
                  <a:cubicBezTo>
                    <a:pt x="847" y="1048"/>
                    <a:pt x="846" y="1055"/>
                    <a:pt x="844" y="1063"/>
                  </a:cubicBezTo>
                  <a:cubicBezTo>
                    <a:pt x="843" y="1071"/>
                    <a:pt x="840" y="1080"/>
                    <a:pt x="837" y="1089"/>
                  </a:cubicBezTo>
                  <a:close/>
                  <a:moveTo>
                    <a:pt x="497" y="1076"/>
                  </a:moveTo>
                  <a:cubicBezTo>
                    <a:pt x="495" y="1072"/>
                    <a:pt x="494" y="1069"/>
                    <a:pt x="492" y="1066"/>
                  </a:cubicBezTo>
                  <a:cubicBezTo>
                    <a:pt x="486" y="1055"/>
                    <a:pt x="480" y="1045"/>
                    <a:pt x="472" y="1035"/>
                  </a:cubicBezTo>
                  <a:cubicBezTo>
                    <a:pt x="479" y="1030"/>
                    <a:pt x="479" y="1030"/>
                    <a:pt x="479" y="1030"/>
                  </a:cubicBezTo>
                  <a:cubicBezTo>
                    <a:pt x="486" y="1040"/>
                    <a:pt x="493" y="1051"/>
                    <a:pt x="499" y="1062"/>
                  </a:cubicBezTo>
                  <a:cubicBezTo>
                    <a:pt x="501" y="1065"/>
                    <a:pt x="502" y="1069"/>
                    <a:pt x="504" y="1072"/>
                  </a:cubicBezTo>
                  <a:lnTo>
                    <a:pt x="497" y="1076"/>
                  </a:lnTo>
                  <a:close/>
                  <a:moveTo>
                    <a:pt x="229" y="1018"/>
                  </a:moveTo>
                  <a:cubicBezTo>
                    <a:pt x="223" y="1013"/>
                    <a:pt x="223" y="1013"/>
                    <a:pt x="223" y="1013"/>
                  </a:cubicBezTo>
                  <a:cubicBezTo>
                    <a:pt x="224" y="1011"/>
                    <a:pt x="226" y="1009"/>
                    <a:pt x="228" y="1007"/>
                  </a:cubicBezTo>
                  <a:cubicBezTo>
                    <a:pt x="238" y="997"/>
                    <a:pt x="249" y="988"/>
                    <a:pt x="260" y="981"/>
                  </a:cubicBezTo>
                  <a:cubicBezTo>
                    <a:pt x="265" y="988"/>
                    <a:pt x="265" y="988"/>
                    <a:pt x="265" y="988"/>
                  </a:cubicBezTo>
                  <a:cubicBezTo>
                    <a:pt x="254" y="995"/>
                    <a:pt x="244" y="1003"/>
                    <a:pt x="234" y="1012"/>
                  </a:cubicBezTo>
                  <a:cubicBezTo>
                    <a:pt x="232" y="1014"/>
                    <a:pt x="230" y="1016"/>
                    <a:pt x="229" y="1018"/>
                  </a:cubicBezTo>
                  <a:close/>
                  <a:moveTo>
                    <a:pt x="439" y="1002"/>
                  </a:moveTo>
                  <a:cubicBezTo>
                    <a:pt x="426" y="992"/>
                    <a:pt x="413" y="984"/>
                    <a:pt x="399" y="978"/>
                  </a:cubicBezTo>
                  <a:cubicBezTo>
                    <a:pt x="402" y="971"/>
                    <a:pt x="402" y="971"/>
                    <a:pt x="402" y="971"/>
                  </a:cubicBezTo>
                  <a:cubicBezTo>
                    <a:pt x="417" y="977"/>
                    <a:pt x="431" y="986"/>
                    <a:pt x="444" y="996"/>
                  </a:cubicBezTo>
                  <a:lnTo>
                    <a:pt x="439" y="1002"/>
                  </a:lnTo>
                  <a:close/>
                  <a:moveTo>
                    <a:pt x="838" y="993"/>
                  </a:moveTo>
                  <a:cubicBezTo>
                    <a:pt x="835" y="978"/>
                    <a:pt x="830" y="964"/>
                    <a:pt x="822" y="950"/>
                  </a:cubicBezTo>
                  <a:cubicBezTo>
                    <a:pt x="829" y="946"/>
                    <a:pt x="829" y="946"/>
                    <a:pt x="829" y="946"/>
                  </a:cubicBezTo>
                  <a:cubicBezTo>
                    <a:pt x="837" y="960"/>
                    <a:pt x="843" y="975"/>
                    <a:pt x="846" y="992"/>
                  </a:cubicBezTo>
                  <a:lnTo>
                    <a:pt x="838" y="993"/>
                  </a:lnTo>
                  <a:close/>
                  <a:moveTo>
                    <a:pt x="307" y="970"/>
                  </a:moveTo>
                  <a:cubicBezTo>
                    <a:pt x="305" y="962"/>
                    <a:pt x="305" y="962"/>
                    <a:pt x="305" y="962"/>
                  </a:cubicBezTo>
                  <a:cubicBezTo>
                    <a:pt x="321" y="958"/>
                    <a:pt x="338" y="957"/>
                    <a:pt x="354" y="959"/>
                  </a:cubicBezTo>
                  <a:cubicBezTo>
                    <a:pt x="354" y="967"/>
                    <a:pt x="354" y="967"/>
                    <a:pt x="354" y="967"/>
                  </a:cubicBezTo>
                  <a:cubicBezTo>
                    <a:pt x="338" y="965"/>
                    <a:pt x="322" y="966"/>
                    <a:pt x="307" y="970"/>
                  </a:cubicBezTo>
                  <a:close/>
                  <a:moveTo>
                    <a:pt x="791" y="915"/>
                  </a:moveTo>
                  <a:cubicBezTo>
                    <a:pt x="781" y="906"/>
                    <a:pt x="769" y="898"/>
                    <a:pt x="753" y="887"/>
                  </a:cubicBezTo>
                  <a:cubicBezTo>
                    <a:pt x="758" y="880"/>
                    <a:pt x="758" y="880"/>
                    <a:pt x="758" y="880"/>
                  </a:cubicBezTo>
                  <a:cubicBezTo>
                    <a:pt x="774" y="891"/>
                    <a:pt x="786" y="900"/>
                    <a:pt x="797" y="909"/>
                  </a:cubicBezTo>
                  <a:lnTo>
                    <a:pt x="791" y="915"/>
                  </a:lnTo>
                  <a:close/>
                  <a:moveTo>
                    <a:pt x="713" y="862"/>
                  </a:moveTo>
                  <a:cubicBezTo>
                    <a:pt x="701" y="854"/>
                    <a:pt x="686" y="845"/>
                    <a:pt x="672" y="835"/>
                  </a:cubicBezTo>
                  <a:cubicBezTo>
                    <a:pt x="677" y="828"/>
                    <a:pt x="677" y="828"/>
                    <a:pt x="677" y="828"/>
                  </a:cubicBezTo>
                  <a:cubicBezTo>
                    <a:pt x="691" y="838"/>
                    <a:pt x="705" y="847"/>
                    <a:pt x="717" y="855"/>
                  </a:cubicBezTo>
                  <a:lnTo>
                    <a:pt x="713" y="862"/>
                  </a:lnTo>
                  <a:close/>
                  <a:moveTo>
                    <a:pt x="635" y="804"/>
                  </a:moveTo>
                  <a:cubicBezTo>
                    <a:pt x="622" y="793"/>
                    <a:pt x="612" y="781"/>
                    <a:pt x="602" y="768"/>
                  </a:cubicBezTo>
                  <a:cubicBezTo>
                    <a:pt x="609" y="763"/>
                    <a:pt x="609" y="763"/>
                    <a:pt x="609" y="763"/>
                  </a:cubicBezTo>
                  <a:cubicBezTo>
                    <a:pt x="618" y="776"/>
                    <a:pt x="628" y="787"/>
                    <a:pt x="640" y="798"/>
                  </a:cubicBezTo>
                  <a:lnTo>
                    <a:pt x="635" y="804"/>
                  </a:lnTo>
                  <a:close/>
                  <a:moveTo>
                    <a:pt x="1773" y="763"/>
                  </a:moveTo>
                  <a:cubicBezTo>
                    <a:pt x="1757" y="763"/>
                    <a:pt x="1741" y="760"/>
                    <a:pt x="1725" y="756"/>
                  </a:cubicBezTo>
                  <a:cubicBezTo>
                    <a:pt x="1727" y="748"/>
                    <a:pt x="1727" y="748"/>
                    <a:pt x="1727" y="748"/>
                  </a:cubicBezTo>
                  <a:cubicBezTo>
                    <a:pt x="1742" y="752"/>
                    <a:pt x="1758" y="755"/>
                    <a:pt x="1774" y="755"/>
                  </a:cubicBezTo>
                  <a:lnTo>
                    <a:pt x="1773" y="763"/>
                  </a:lnTo>
                  <a:close/>
                  <a:moveTo>
                    <a:pt x="1822" y="761"/>
                  </a:moveTo>
                  <a:cubicBezTo>
                    <a:pt x="1821" y="753"/>
                    <a:pt x="1821" y="753"/>
                    <a:pt x="1821" y="753"/>
                  </a:cubicBezTo>
                  <a:cubicBezTo>
                    <a:pt x="1836" y="751"/>
                    <a:pt x="1852" y="747"/>
                    <a:pt x="1866" y="742"/>
                  </a:cubicBezTo>
                  <a:cubicBezTo>
                    <a:pt x="1869" y="749"/>
                    <a:pt x="1869" y="749"/>
                    <a:pt x="1869" y="749"/>
                  </a:cubicBezTo>
                  <a:cubicBezTo>
                    <a:pt x="1854" y="755"/>
                    <a:pt x="1838" y="759"/>
                    <a:pt x="1822" y="761"/>
                  </a:cubicBezTo>
                  <a:close/>
                  <a:moveTo>
                    <a:pt x="1679" y="739"/>
                  </a:moveTo>
                  <a:cubicBezTo>
                    <a:pt x="1664" y="732"/>
                    <a:pt x="1651" y="723"/>
                    <a:pt x="1638" y="713"/>
                  </a:cubicBezTo>
                  <a:cubicBezTo>
                    <a:pt x="1643" y="707"/>
                    <a:pt x="1643" y="707"/>
                    <a:pt x="1643" y="707"/>
                  </a:cubicBezTo>
                  <a:cubicBezTo>
                    <a:pt x="1655" y="717"/>
                    <a:pt x="1668" y="725"/>
                    <a:pt x="1683" y="732"/>
                  </a:cubicBezTo>
                  <a:lnTo>
                    <a:pt x="1679" y="739"/>
                  </a:lnTo>
                  <a:close/>
                  <a:moveTo>
                    <a:pt x="1913" y="727"/>
                  </a:moveTo>
                  <a:cubicBezTo>
                    <a:pt x="1908" y="721"/>
                    <a:pt x="1908" y="721"/>
                    <a:pt x="1908" y="721"/>
                  </a:cubicBezTo>
                  <a:cubicBezTo>
                    <a:pt x="1922" y="712"/>
                    <a:pt x="1934" y="702"/>
                    <a:pt x="1945" y="691"/>
                  </a:cubicBezTo>
                  <a:cubicBezTo>
                    <a:pt x="1950" y="696"/>
                    <a:pt x="1950" y="696"/>
                    <a:pt x="1950" y="696"/>
                  </a:cubicBezTo>
                  <a:cubicBezTo>
                    <a:pt x="1939" y="708"/>
                    <a:pt x="1926" y="718"/>
                    <a:pt x="1913" y="727"/>
                  </a:cubicBezTo>
                  <a:close/>
                  <a:moveTo>
                    <a:pt x="576" y="727"/>
                  </a:moveTo>
                  <a:cubicBezTo>
                    <a:pt x="574" y="723"/>
                    <a:pt x="572" y="718"/>
                    <a:pt x="570" y="713"/>
                  </a:cubicBezTo>
                  <a:cubicBezTo>
                    <a:pt x="566" y="703"/>
                    <a:pt x="562" y="692"/>
                    <a:pt x="559" y="682"/>
                  </a:cubicBezTo>
                  <a:cubicBezTo>
                    <a:pt x="567" y="679"/>
                    <a:pt x="567" y="679"/>
                    <a:pt x="567" y="679"/>
                  </a:cubicBezTo>
                  <a:cubicBezTo>
                    <a:pt x="569" y="690"/>
                    <a:pt x="573" y="700"/>
                    <a:pt x="577" y="710"/>
                  </a:cubicBezTo>
                  <a:cubicBezTo>
                    <a:pt x="579" y="715"/>
                    <a:pt x="581" y="719"/>
                    <a:pt x="584" y="723"/>
                  </a:cubicBezTo>
                  <a:lnTo>
                    <a:pt x="576" y="727"/>
                  </a:lnTo>
                  <a:close/>
                  <a:moveTo>
                    <a:pt x="1204" y="713"/>
                  </a:moveTo>
                  <a:cubicBezTo>
                    <a:pt x="1188" y="712"/>
                    <a:pt x="1172" y="708"/>
                    <a:pt x="1156" y="702"/>
                  </a:cubicBezTo>
                  <a:cubicBezTo>
                    <a:pt x="1159" y="694"/>
                    <a:pt x="1159" y="694"/>
                    <a:pt x="1159" y="694"/>
                  </a:cubicBezTo>
                  <a:cubicBezTo>
                    <a:pt x="1174" y="700"/>
                    <a:pt x="1189" y="704"/>
                    <a:pt x="1204" y="705"/>
                  </a:cubicBezTo>
                  <a:lnTo>
                    <a:pt x="1204" y="713"/>
                  </a:lnTo>
                  <a:close/>
                  <a:moveTo>
                    <a:pt x="1253" y="708"/>
                  </a:moveTo>
                  <a:cubicBezTo>
                    <a:pt x="1250" y="701"/>
                    <a:pt x="1250" y="701"/>
                    <a:pt x="1250" y="701"/>
                  </a:cubicBezTo>
                  <a:cubicBezTo>
                    <a:pt x="1265" y="697"/>
                    <a:pt x="1279" y="690"/>
                    <a:pt x="1292" y="681"/>
                  </a:cubicBezTo>
                  <a:cubicBezTo>
                    <a:pt x="1297" y="687"/>
                    <a:pt x="1297" y="687"/>
                    <a:pt x="1297" y="687"/>
                  </a:cubicBezTo>
                  <a:cubicBezTo>
                    <a:pt x="1283" y="697"/>
                    <a:pt x="1268" y="704"/>
                    <a:pt x="1253" y="708"/>
                  </a:cubicBezTo>
                  <a:close/>
                  <a:moveTo>
                    <a:pt x="1113" y="679"/>
                  </a:moveTo>
                  <a:cubicBezTo>
                    <a:pt x="1100" y="670"/>
                    <a:pt x="1087" y="660"/>
                    <a:pt x="1075" y="649"/>
                  </a:cubicBezTo>
                  <a:cubicBezTo>
                    <a:pt x="1080" y="643"/>
                    <a:pt x="1080" y="643"/>
                    <a:pt x="1080" y="643"/>
                  </a:cubicBezTo>
                  <a:cubicBezTo>
                    <a:pt x="1092" y="654"/>
                    <a:pt x="1105" y="664"/>
                    <a:pt x="1117" y="672"/>
                  </a:cubicBezTo>
                  <a:lnTo>
                    <a:pt x="1113" y="679"/>
                  </a:lnTo>
                  <a:close/>
                  <a:moveTo>
                    <a:pt x="1605" y="677"/>
                  </a:moveTo>
                  <a:cubicBezTo>
                    <a:pt x="1595" y="664"/>
                    <a:pt x="1587" y="649"/>
                    <a:pt x="1581" y="634"/>
                  </a:cubicBezTo>
                  <a:cubicBezTo>
                    <a:pt x="1589" y="632"/>
                    <a:pt x="1589" y="632"/>
                    <a:pt x="1589" y="632"/>
                  </a:cubicBezTo>
                  <a:cubicBezTo>
                    <a:pt x="1594" y="646"/>
                    <a:pt x="1601" y="660"/>
                    <a:pt x="1611" y="673"/>
                  </a:cubicBezTo>
                  <a:lnTo>
                    <a:pt x="1605" y="677"/>
                  </a:lnTo>
                  <a:close/>
                  <a:moveTo>
                    <a:pt x="1332" y="653"/>
                  </a:moveTo>
                  <a:cubicBezTo>
                    <a:pt x="1326" y="648"/>
                    <a:pt x="1326" y="648"/>
                    <a:pt x="1326" y="648"/>
                  </a:cubicBezTo>
                  <a:cubicBezTo>
                    <a:pt x="1337" y="635"/>
                    <a:pt x="1345" y="622"/>
                    <a:pt x="1351" y="609"/>
                  </a:cubicBezTo>
                  <a:cubicBezTo>
                    <a:pt x="1358" y="612"/>
                    <a:pt x="1358" y="612"/>
                    <a:pt x="1358" y="612"/>
                  </a:cubicBezTo>
                  <a:cubicBezTo>
                    <a:pt x="1352" y="626"/>
                    <a:pt x="1343" y="640"/>
                    <a:pt x="1332" y="653"/>
                  </a:cubicBezTo>
                  <a:close/>
                  <a:moveTo>
                    <a:pt x="551" y="633"/>
                  </a:moveTo>
                  <a:cubicBezTo>
                    <a:pt x="551" y="630"/>
                    <a:pt x="551" y="627"/>
                    <a:pt x="551" y="623"/>
                  </a:cubicBezTo>
                  <a:cubicBezTo>
                    <a:pt x="551" y="611"/>
                    <a:pt x="552" y="598"/>
                    <a:pt x="554" y="585"/>
                  </a:cubicBezTo>
                  <a:cubicBezTo>
                    <a:pt x="562" y="586"/>
                    <a:pt x="562" y="586"/>
                    <a:pt x="562" y="586"/>
                  </a:cubicBezTo>
                  <a:cubicBezTo>
                    <a:pt x="560" y="598"/>
                    <a:pt x="559" y="611"/>
                    <a:pt x="559" y="623"/>
                  </a:cubicBezTo>
                  <a:cubicBezTo>
                    <a:pt x="559" y="627"/>
                    <a:pt x="559" y="630"/>
                    <a:pt x="559" y="633"/>
                  </a:cubicBezTo>
                  <a:lnTo>
                    <a:pt x="551" y="633"/>
                  </a:lnTo>
                  <a:close/>
                  <a:moveTo>
                    <a:pt x="1042" y="613"/>
                  </a:moveTo>
                  <a:cubicBezTo>
                    <a:pt x="1032" y="601"/>
                    <a:pt x="1023" y="587"/>
                    <a:pt x="1014" y="573"/>
                  </a:cubicBezTo>
                  <a:cubicBezTo>
                    <a:pt x="1021" y="569"/>
                    <a:pt x="1021" y="569"/>
                    <a:pt x="1021" y="569"/>
                  </a:cubicBezTo>
                  <a:cubicBezTo>
                    <a:pt x="1030" y="583"/>
                    <a:pt x="1039" y="596"/>
                    <a:pt x="1048" y="608"/>
                  </a:cubicBezTo>
                  <a:lnTo>
                    <a:pt x="1042" y="613"/>
                  </a:lnTo>
                  <a:close/>
                  <a:moveTo>
                    <a:pt x="1572" y="586"/>
                  </a:moveTo>
                  <a:cubicBezTo>
                    <a:pt x="1572" y="584"/>
                    <a:pt x="1572" y="582"/>
                    <a:pt x="1572" y="580"/>
                  </a:cubicBezTo>
                  <a:cubicBezTo>
                    <a:pt x="1572" y="567"/>
                    <a:pt x="1573" y="553"/>
                    <a:pt x="1577" y="538"/>
                  </a:cubicBezTo>
                  <a:cubicBezTo>
                    <a:pt x="1584" y="539"/>
                    <a:pt x="1584" y="539"/>
                    <a:pt x="1584" y="539"/>
                  </a:cubicBezTo>
                  <a:cubicBezTo>
                    <a:pt x="1581" y="554"/>
                    <a:pt x="1580" y="567"/>
                    <a:pt x="1580" y="580"/>
                  </a:cubicBezTo>
                  <a:cubicBezTo>
                    <a:pt x="1580" y="582"/>
                    <a:pt x="1580" y="584"/>
                    <a:pt x="1580" y="586"/>
                  </a:cubicBezTo>
                  <a:lnTo>
                    <a:pt x="1572" y="586"/>
                  </a:lnTo>
                  <a:close/>
                  <a:moveTo>
                    <a:pt x="1372" y="565"/>
                  </a:moveTo>
                  <a:cubicBezTo>
                    <a:pt x="1364" y="564"/>
                    <a:pt x="1364" y="564"/>
                    <a:pt x="1364" y="564"/>
                  </a:cubicBezTo>
                  <a:cubicBezTo>
                    <a:pt x="1365" y="558"/>
                    <a:pt x="1365" y="552"/>
                    <a:pt x="1365" y="546"/>
                  </a:cubicBezTo>
                  <a:cubicBezTo>
                    <a:pt x="1365" y="537"/>
                    <a:pt x="1364" y="527"/>
                    <a:pt x="1363" y="517"/>
                  </a:cubicBezTo>
                  <a:cubicBezTo>
                    <a:pt x="1371" y="516"/>
                    <a:pt x="1371" y="516"/>
                    <a:pt x="1371" y="516"/>
                  </a:cubicBezTo>
                  <a:cubicBezTo>
                    <a:pt x="1372" y="526"/>
                    <a:pt x="1373" y="536"/>
                    <a:pt x="1373" y="546"/>
                  </a:cubicBezTo>
                  <a:cubicBezTo>
                    <a:pt x="1373" y="552"/>
                    <a:pt x="1373" y="559"/>
                    <a:pt x="1372" y="565"/>
                  </a:cubicBezTo>
                  <a:close/>
                  <a:moveTo>
                    <a:pt x="576" y="541"/>
                  </a:moveTo>
                  <a:cubicBezTo>
                    <a:pt x="568" y="538"/>
                    <a:pt x="568" y="538"/>
                    <a:pt x="568" y="538"/>
                  </a:cubicBezTo>
                  <a:cubicBezTo>
                    <a:pt x="575" y="523"/>
                    <a:pt x="583" y="509"/>
                    <a:pt x="592" y="495"/>
                  </a:cubicBezTo>
                  <a:cubicBezTo>
                    <a:pt x="599" y="500"/>
                    <a:pt x="599" y="500"/>
                    <a:pt x="599" y="500"/>
                  </a:cubicBezTo>
                  <a:cubicBezTo>
                    <a:pt x="590" y="513"/>
                    <a:pt x="582" y="527"/>
                    <a:pt x="576" y="541"/>
                  </a:cubicBezTo>
                  <a:close/>
                  <a:moveTo>
                    <a:pt x="989" y="532"/>
                  </a:moveTo>
                  <a:cubicBezTo>
                    <a:pt x="980" y="518"/>
                    <a:pt x="971" y="506"/>
                    <a:pt x="961" y="494"/>
                  </a:cubicBezTo>
                  <a:cubicBezTo>
                    <a:pt x="967" y="489"/>
                    <a:pt x="967" y="489"/>
                    <a:pt x="967" y="489"/>
                  </a:cubicBezTo>
                  <a:cubicBezTo>
                    <a:pt x="977" y="501"/>
                    <a:pt x="987" y="514"/>
                    <a:pt x="996" y="528"/>
                  </a:cubicBezTo>
                  <a:lnTo>
                    <a:pt x="989" y="532"/>
                  </a:lnTo>
                  <a:close/>
                  <a:moveTo>
                    <a:pt x="1597" y="493"/>
                  </a:moveTo>
                  <a:cubicBezTo>
                    <a:pt x="1589" y="491"/>
                    <a:pt x="1589" y="491"/>
                    <a:pt x="1589" y="491"/>
                  </a:cubicBezTo>
                  <a:cubicBezTo>
                    <a:pt x="1595" y="475"/>
                    <a:pt x="1601" y="459"/>
                    <a:pt x="1606" y="446"/>
                  </a:cubicBezTo>
                  <a:cubicBezTo>
                    <a:pt x="1614" y="449"/>
                    <a:pt x="1614" y="449"/>
                    <a:pt x="1614" y="449"/>
                  </a:cubicBezTo>
                  <a:cubicBezTo>
                    <a:pt x="1608" y="462"/>
                    <a:pt x="1602" y="478"/>
                    <a:pt x="1597" y="493"/>
                  </a:cubicBezTo>
                  <a:close/>
                  <a:moveTo>
                    <a:pt x="1350" y="472"/>
                  </a:moveTo>
                  <a:cubicBezTo>
                    <a:pt x="1346" y="459"/>
                    <a:pt x="1340" y="445"/>
                    <a:pt x="1332" y="428"/>
                  </a:cubicBezTo>
                  <a:cubicBezTo>
                    <a:pt x="1339" y="425"/>
                    <a:pt x="1339" y="425"/>
                    <a:pt x="1339" y="425"/>
                  </a:cubicBezTo>
                  <a:cubicBezTo>
                    <a:pt x="1347" y="442"/>
                    <a:pt x="1353" y="456"/>
                    <a:pt x="1358" y="469"/>
                  </a:cubicBezTo>
                  <a:lnTo>
                    <a:pt x="1350" y="472"/>
                  </a:lnTo>
                  <a:close/>
                  <a:moveTo>
                    <a:pt x="630" y="464"/>
                  </a:moveTo>
                  <a:cubicBezTo>
                    <a:pt x="624" y="459"/>
                    <a:pt x="624" y="459"/>
                    <a:pt x="624" y="459"/>
                  </a:cubicBezTo>
                  <a:cubicBezTo>
                    <a:pt x="636" y="447"/>
                    <a:pt x="649" y="437"/>
                    <a:pt x="663" y="429"/>
                  </a:cubicBezTo>
                  <a:cubicBezTo>
                    <a:pt x="667" y="436"/>
                    <a:pt x="667" y="436"/>
                    <a:pt x="667" y="436"/>
                  </a:cubicBezTo>
                  <a:cubicBezTo>
                    <a:pt x="654" y="444"/>
                    <a:pt x="641" y="453"/>
                    <a:pt x="630" y="464"/>
                  </a:cubicBezTo>
                  <a:close/>
                  <a:moveTo>
                    <a:pt x="929" y="459"/>
                  </a:moveTo>
                  <a:cubicBezTo>
                    <a:pt x="917" y="448"/>
                    <a:pt x="904" y="439"/>
                    <a:pt x="891" y="431"/>
                  </a:cubicBezTo>
                  <a:cubicBezTo>
                    <a:pt x="895" y="424"/>
                    <a:pt x="895" y="424"/>
                    <a:pt x="895" y="424"/>
                  </a:cubicBezTo>
                  <a:cubicBezTo>
                    <a:pt x="909" y="432"/>
                    <a:pt x="922" y="442"/>
                    <a:pt x="934" y="453"/>
                  </a:cubicBezTo>
                  <a:lnTo>
                    <a:pt x="929" y="459"/>
                  </a:lnTo>
                  <a:close/>
                  <a:moveTo>
                    <a:pt x="710" y="416"/>
                  </a:moveTo>
                  <a:cubicBezTo>
                    <a:pt x="707" y="409"/>
                    <a:pt x="707" y="409"/>
                    <a:pt x="707" y="409"/>
                  </a:cubicBezTo>
                  <a:cubicBezTo>
                    <a:pt x="723" y="403"/>
                    <a:pt x="739" y="399"/>
                    <a:pt x="754" y="397"/>
                  </a:cubicBezTo>
                  <a:cubicBezTo>
                    <a:pt x="756" y="405"/>
                    <a:pt x="756" y="405"/>
                    <a:pt x="756" y="405"/>
                  </a:cubicBezTo>
                  <a:cubicBezTo>
                    <a:pt x="741" y="407"/>
                    <a:pt x="725" y="411"/>
                    <a:pt x="710" y="416"/>
                  </a:cubicBezTo>
                  <a:close/>
                  <a:moveTo>
                    <a:pt x="849" y="411"/>
                  </a:moveTo>
                  <a:cubicBezTo>
                    <a:pt x="834" y="406"/>
                    <a:pt x="818" y="403"/>
                    <a:pt x="803" y="402"/>
                  </a:cubicBezTo>
                  <a:cubicBezTo>
                    <a:pt x="803" y="394"/>
                    <a:pt x="803" y="394"/>
                    <a:pt x="803" y="394"/>
                  </a:cubicBezTo>
                  <a:cubicBezTo>
                    <a:pt x="819" y="395"/>
                    <a:pt x="836" y="398"/>
                    <a:pt x="851" y="404"/>
                  </a:cubicBezTo>
                  <a:lnTo>
                    <a:pt x="849" y="411"/>
                  </a:lnTo>
                  <a:close/>
                  <a:moveTo>
                    <a:pt x="1631" y="404"/>
                  </a:moveTo>
                  <a:cubicBezTo>
                    <a:pt x="1624" y="401"/>
                    <a:pt x="1624" y="401"/>
                    <a:pt x="1624" y="401"/>
                  </a:cubicBezTo>
                  <a:cubicBezTo>
                    <a:pt x="1631" y="384"/>
                    <a:pt x="1636" y="369"/>
                    <a:pt x="1640" y="356"/>
                  </a:cubicBezTo>
                  <a:cubicBezTo>
                    <a:pt x="1648" y="359"/>
                    <a:pt x="1648" y="359"/>
                    <a:pt x="1648" y="359"/>
                  </a:cubicBezTo>
                  <a:cubicBezTo>
                    <a:pt x="1643" y="372"/>
                    <a:pt x="1638" y="387"/>
                    <a:pt x="1631" y="404"/>
                  </a:cubicBezTo>
                  <a:close/>
                  <a:moveTo>
                    <a:pt x="1311" y="385"/>
                  </a:moveTo>
                  <a:cubicBezTo>
                    <a:pt x="1305" y="372"/>
                    <a:pt x="1298" y="356"/>
                    <a:pt x="1292" y="341"/>
                  </a:cubicBezTo>
                  <a:cubicBezTo>
                    <a:pt x="1299" y="338"/>
                    <a:pt x="1299" y="338"/>
                    <a:pt x="1299" y="338"/>
                  </a:cubicBezTo>
                  <a:cubicBezTo>
                    <a:pt x="1305" y="353"/>
                    <a:pt x="1313" y="368"/>
                    <a:pt x="1319" y="381"/>
                  </a:cubicBezTo>
                  <a:lnTo>
                    <a:pt x="1311" y="385"/>
                  </a:lnTo>
                  <a:close/>
                  <a:moveTo>
                    <a:pt x="1661" y="312"/>
                  </a:moveTo>
                  <a:cubicBezTo>
                    <a:pt x="1653" y="310"/>
                    <a:pt x="1653" y="310"/>
                    <a:pt x="1653" y="310"/>
                  </a:cubicBezTo>
                  <a:cubicBezTo>
                    <a:pt x="1657" y="294"/>
                    <a:pt x="1659" y="279"/>
                    <a:pt x="1661" y="263"/>
                  </a:cubicBezTo>
                  <a:cubicBezTo>
                    <a:pt x="1669" y="264"/>
                    <a:pt x="1669" y="264"/>
                    <a:pt x="1669" y="264"/>
                  </a:cubicBezTo>
                  <a:cubicBezTo>
                    <a:pt x="1667" y="280"/>
                    <a:pt x="1665" y="295"/>
                    <a:pt x="1661" y="312"/>
                  </a:cubicBezTo>
                  <a:close/>
                  <a:moveTo>
                    <a:pt x="1276" y="295"/>
                  </a:moveTo>
                  <a:cubicBezTo>
                    <a:pt x="1272" y="279"/>
                    <a:pt x="1269" y="264"/>
                    <a:pt x="1268" y="250"/>
                  </a:cubicBezTo>
                  <a:cubicBezTo>
                    <a:pt x="1268" y="247"/>
                    <a:pt x="1268" y="247"/>
                    <a:pt x="1268" y="247"/>
                  </a:cubicBezTo>
                  <a:cubicBezTo>
                    <a:pt x="1276" y="246"/>
                    <a:pt x="1276" y="246"/>
                    <a:pt x="1276" y="246"/>
                  </a:cubicBezTo>
                  <a:cubicBezTo>
                    <a:pt x="1276" y="249"/>
                    <a:pt x="1276" y="249"/>
                    <a:pt x="1276" y="249"/>
                  </a:cubicBezTo>
                  <a:cubicBezTo>
                    <a:pt x="1277" y="263"/>
                    <a:pt x="1280" y="277"/>
                    <a:pt x="1284" y="293"/>
                  </a:cubicBezTo>
                  <a:lnTo>
                    <a:pt x="1276" y="295"/>
                  </a:lnTo>
                  <a:close/>
                  <a:moveTo>
                    <a:pt x="1661" y="216"/>
                  </a:moveTo>
                  <a:cubicBezTo>
                    <a:pt x="1660" y="204"/>
                    <a:pt x="1658" y="192"/>
                    <a:pt x="1656" y="180"/>
                  </a:cubicBezTo>
                  <a:cubicBezTo>
                    <a:pt x="1655" y="176"/>
                    <a:pt x="1654" y="173"/>
                    <a:pt x="1654" y="169"/>
                  </a:cubicBezTo>
                  <a:cubicBezTo>
                    <a:pt x="1661" y="168"/>
                    <a:pt x="1661" y="168"/>
                    <a:pt x="1661" y="168"/>
                  </a:cubicBezTo>
                  <a:cubicBezTo>
                    <a:pt x="1662" y="171"/>
                    <a:pt x="1663" y="175"/>
                    <a:pt x="1664" y="178"/>
                  </a:cubicBezTo>
                  <a:cubicBezTo>
                    <a:pt x="1666" y="191"/>
                    <a:pt x="1668" y="203"/>
                    <a:pt x="1669" y="216"/>
                  </a:cubicBezTo>
                  <a:lnTo>
                    <a:pt x="1661" y="216"/>
                  </a:lnTo>
                  <a:close/>
                  <a:moveTo>
                    <a:pt x="1276" y="199"/>
                  </a:moveTo>
                  <a:cubicBezTo>
                    <a:pt x="1268" y="198"/>
                    <a:pt x="1268" y="198"/>
                    <a:pt x="1268" y="198"/>
                  </a:cubicBezTo>
                  <a:cubicBezTo>
                    <a:pt x="1269" y="181"/>
                    <a:pt x="1272" y="165"/>
                    <a:pt x="1276" y="150"/>
                  </a:cubicBezTo>
                  <a:cubicBezTo>
                    <a:pt x="1284" y="152"/>
                    <a:pt x="1284" y="152"/>
                    <a:pt x="1284" y="152"/>
                  </a:cubicBezTo>
                  <a:cubicBezTo>
                    <a:pt x="1280" y="167"/>
                    <a:pt x="1277" y="183"/>
                    <a:pt x="1276" y="199"/>
                  </a:cubicBezTo>
                  <a:close/>
                  <a:moveTo>
                    <a:pt x="1638" y="125"/>
                  </a:moveTo>
                  <a:cubicBezTo>
                    <a:pt x="1631" y="110"/>
                    <a:pt x="1623" y="97"/>
                    <a:pt x="1614" y="85"/>
                  </a:cubicBezTo>
                  <a:cubicBezTo>
                    <a:pt x="1620" y="80"/>
                    <a:pt x="1620" y="80"/>
                    <a:pt x="1620" y="80"/>
                  </a:cubicBezTo>
                  <a:cubicBezTo>
                    <a:pt x="1630" y="92"/>
                    <a:pt x="1639" y="107"/>
                    <a:pt x="1645" y="122"/>
                  </a:cubicBezTo>
                  <a:lnTo>
                    <a:pt x="1638" y="125"/>
                  </a:lnTo>
                  <a:close/>
                  <a:moveTo>
                    <a:pt x="1300" y="108"/>
                  </a:moveTo>
                  <a:cubicBezTo>
                    <a:pt x="1293" y="105"/>
                    <a:pt x="1293" y="105"/>
                    <a:pt x="1293" y="105"/>
                  </a:cubicBezTo>
                  <a:cubicBezTo>
                    <a:pt x="1301" y="90"/>
                    <a:pt x="1310" y="76"/>
                    <a:pt x="1321" y="64"/>
                  </a:cubicBezTo>
                  <a:cubicBezTo>
                    <a:pt x="1327" y="69"/>
                    <a:pt x="1327" y="69"/>
                    <a:pt x="1327" y="69"/>
                  </a:cubicBezTo>
                  <a:cubicBezTo>
                    <a:pt x="1316" y="81"/>
                    <a:pt x="1308" y="94"/>
                    <a:pt x="1300" y="108"/>
                  </a:cubicBezTo>
                  <a:close/>
                  <a:moveTo>
                    <a:pt x="1581" y="51"/>
                  </a:moveTo>
                  <a:cubicBezTo>
                    <a:pt x="1569" y="41"/>
                    <a:pt x="1556" y="33"/>
                    <a:pt x="1541" y="26"/>
                  </a:cubicBezTo>
                  <a:cubicBezTo>
                    <a:pt x="1545" y="19"/>
                    <a:pt x="1545" y="19"/>
                    <a:pt x="1545" y="19"/>
                  </a:cubicBezTo>
                  <a:cubicBezTo>
                    <a:pt x="1560" y="26"/>
                    <a:pt x="1574" y="35"/>
                    <a:pt x="1586" y="45"/>
                  </a:cubicBezTo>
                  <a:lnTo>
                    <a:pt x="1581" y="51"/>
                  </a:lnTo>
                  <a:close/>
                  <a:moveTo>
                    <a:pt x="1362" y="39"/>
                  </a:moveTo>
                  <a:cubicBezTo>
                    <a:pt x="1357" y="32"/>
                    <a:pt x="1357" y="32"/>
                    <a:pt x="1357" y="32"/>
                  </a:cubicBezTo>
                  <a:cubicBezTo>
                    <a:pt x="1371" y="23"/>
                    <a:pt x="1386" y="16"/>
                    <a:pt x="1401" y="11"/>
                  </a:cubicBezTo>
                  <a:cubicBezTo>
                    <a:pt x="1404" y="18"/>
                    <a:pt x="1404" y="18"/>
                    <a:pt x="1404" y="18"/>
                  </a:cubicBezTo>
                  <a:cubicBezTo>
                    <a:pt x="1389" y="23"/>
                    <a:pt x="1375" y="30"/>
                    <a:pt x="1362" y="39"/>
                  </a:cubicBezTo>
                  <a:close/>
                  <a:moveTo>
                    <a:pt x="1497" y="12"/>
                  </a:moveTo>
                  <a:cubicBezTo>
                    <a:pt x="1481" y="9"/>
                    <a:pt x="1465" y="8"/>
                    <a:pt x="1450" y="9"/>
                  </a:cubicBezTo>
                  <a:cubicBezTo>
                    <a:pt x="1449" y="1"/>
                    <a:pt x="1449" y="1"/>
                    <a:pt x="1449" y="1"/>
                  </a:cubicBezTo>
                  <a:cubicBezTo>
                    <a:pt x="1466" y="0"/>
                    <a:pt x="1482" y="1"/>
                    <a:pt x="1498" y="4"/>
                  </a:cubicBezTo>
                  <a:lnTo>
                    <a:pt x="1497"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85" name="Rectangle 84">
              <a:extLst>
                <a:ext uri="{FF2B5EF4-FFF2-40B4-BE49-F238E27FC236}">
                  <a16:creationId xmlns:a16="http://schemas.microsoft.com/office/drawing/2014/main" id="{BD2D3B7C-AB6F-4555-BB04-96956AF7A318}"/>
                </a:ext>
              </a:extLst>
            </p:cNvPr>
            <p:cNvSpPr/>
            <p:nvPr/>
          </p:nvSpPr>
          <p:spPr bwMode="auto">
            <a:xfrm>
              <a:off x="0" y="6217443"/>
              <a:ext cx="4641481" cy="352425"/>
            </a:xfrm>
            <a:prstGeom prst="rect">
              <a:avLst/>
            </a:prstGeom>
            <a:solidFill>
              <a:schemeClr val="tx1">
                <a:lumMod val="75000"/>
                <a:lumOff val="25000"/>
              </a:schemeClr>
            </a:solidFill>
            <a:ln>
              <a:noFill/>
            </a:ln>
          </p:spPr>
          <p:txBody>
            <a:bodyPr vert="horz" wrap="square" lIns="68580" tIns="34290" rIns="68580" bIns="34290" numCol="1" rtlCol="0" anchor="t" anchorCtr="0" compatLnSpc="1">
              <a:prstTxWarp prst="textNoShape">
                <a:avLst/>
              </a:prstTxWarp>
              <a:normAutofit/>
            </a:bodyPr>
            <a:lstStyle/>
            <a:p>
              <a:pPr algn="l"/>
              <a:endParaRPr lang="en-GB" sz="1350" dirty="0"/>
            </a:p>
          </p:txBody>
        </p:sp>
        <p:cxnSp>
          <p:nvCxnSpPr>
            <p:cNvPr id="126" name="Straight Connector 125">
              <a:extLst>
                <a:ext uri="{FF2B5EF4-FFF2-40B4-BE49-F238E27FC236}">
                  <a16:creationId xmlns:a16="http://schemas.microsoft.com/office/drawing/2014/main" id="{28CAC48B-4DAC-4215-89F6-185BD9BE76C6}"/>
                </a:ext>
              </a:extLst>
            </p:cNvPr>
            <p:cNvCxnSpPr>
              <a:cxnSpLocks/>
              <a:stCxn id="85" idx="1"/>
            </p:cNvCxnSpPr>
            <p:nvPr/>
          </p:nvCxnSpPr>
          <p:spPr>
            <a:xfrm>
              <a:off x="0" y="6393656"/>
              <a:ext cx="4657725" cy="0"/>
            </a:xfrm>
            <a:prstGeom prst="line">
              <a:avLst/>
            </a:prstGeom>
            <a:ln w="28575">
              <a:solidFill>
                <a:schemeClr val="bg1"/>
              </a:solidFill>
              <a:prstDash val="dash"/>
            </a:ln>
          </p:spPr>
          <p:style>
            <a:lnRef idx="1">
              <a:schemeClr val="accent1"/>
            </a:lnRef>
            <a:fillRef idx="0">
              <a:schemeClr val="accent1"/>
            </a:fillRef>
            <a:effectRef idx="0">
              <a:schemeClr val="accent1"/>
            </a:effectRef>
            <a:fontRef idx="minor">
              <a:schemeClr val="tx1"/>
            </a:fontRef>
          </p:style>
        </p:cxnSp>
        <p:sp>
          <p:nvSpPr>
            <p:cNvPr id="129" name="Rectangle 128">
              <a:extLst>
                <a:ext uri="{FF2B5EF4-FFF2-40B4-BE49-F238E27FC236}">
                  <a16:creationId xmlns:a16="http://schemas.microsoft.com/office/drawing/2014/main" id="{689A17EB-427E-472E-96A6-82661E717481}"/>
                </a:ext>
              </a:extLst>
            </p:cNvPr>
            <p:cNvSpPr/>
            <p:nvPr/>
          </p:nvSpPr>
          <p:spPr bwMode="auto">
            <a:xfrm>
              <a:off x="0" y="6568837"/>
              <a:ext cx="4641480" cy="246301"/>
            </a:xfrm>
            <a:prstGeom prst="rect">
              <a:avLst/>
            </a:prstGeom>
            <a:solidFill>
              <a:schemeClr val="bg1">
                <a:lumMod val="95000"/>
              </a:schemeClr>
            </a:solidFill>
            <a:ln>
              <a:noFill/>
            </a:ln>
          </p:spPr>
          <p:txBody>
            <a:bodyPr vert="horz" wrap="square" lIns="68580" tIns="34290" rIns="68580" bIns="34290" numCol="1" rtlCol="0" anchor="t" anchorCtr="0" compatLnSpc="1">
              <a:prstTxWarp prst="textNoShape">
                <a:avLst/>
              </a:prstTxWarp>
              <a:normAutofit fontScale="85000" lnSpcReduction="20000"/>
            </a:bodyPr>
            <a:lstStyle/>
            <a:p>
              <a:pPr algn="l"/>
              <a:endParaRPr lang="en-GB" sz="1350" dirty="0"/>
            </a:p>
          </p:txBody>
        </p:sp>
      </p:grpSp>
      <p:sp>
        <p:nvSpPr>
          <p:cNvPr id="87" name="Rectangle 86">
            <a:extLst>
              <a:ext uri="{FF2B5EF4-FFF2-40B4-BE49-F238E27FC236}">
                <a16:creationId xmlns:a16="http://schemas.microsoft.com/office/drawing/2014/main" id="{B8E9FA09-5260-4878-99CA-62F77573EAA5}"/>
              </a:ext>
            </a:extLst>
          </p:cNvPr>
          <p:cNvSpPr/>
          <p:nvPr/>
        </p:nvSpPr>
        <p:spPr>
          <a:xfrm>
            <a:off x="-153658" y="588223"/>
            <a:ext cx="4893480" cy="790956"/>
          </a:xfrm>
          <a:prstGeom prst="rect">
            <a:avLst/>
          </a:prstGeom>
        </p:spPr>
        <p:txBody>
          <a:bodyPr wrap="none" lIns="0" tIns="0" rIns="0" bIns="0" anchor="t">
            <a:normAutofit/>
          </a:bodyPr>
          <a:lstStyle/>
          <a:p>
            <a:pPr algn="ctr"/>
            <a:r>
              <a:rPr lang="da-DK" sz="2800" b="1" dirty="0">
                <a:solidFill>
                  <a:prstClr val="black">
                    <a:lumMod val="75000"/>
                    <a:lumOff val="25000"/>
                  </a:prstClr>
                </a:solidFill>
                <a:ea typeface="+mj-ea"/>
                <a:cs typeface="+mj-cs"/>
              </a:rPr>
              <a:t>MY LEARNING JOURNEY:</a:t>
            </a:r>
          </a:p>
          <a:p>
            <a:pPr algn="ctr"/>
            <a:r>
              <a:rPr lang="en-GB" i="1" dirty="0">
                <a:solidFill>
                  <a:srgbClr val="C00000"/>
                </a:solidFill>
              </a:rPr>
              <a:t>                     Subject: </a:t>
            </a:r>
            <a:r>
              <a:rPr lang="en-GB" sz="1600" i="1" dirty="0"/>
              <a:t>History</a:t>
            </a:r>
            <a:r>
              <a:rPr lang="en-GB" sz="1600" i="1" dirty="0">
                <a:solidFill>
                  <a:srgbClr val="C00000"/>
                </a:solidFill>
              </a:rPr>
              <a:t>  </a:t>
            </a:r>
            <a:r>
              <a:rPr lang="en-GB" i="1" dirty="0">
                <a:solidFill>
                  <a:srgbClr val="C00000"/>
                </a:solidFill>
              </a:rPr>
              <a:t>Year:</a:t>
            </a:r>
            <a:r>
              <a:rPr lang="en-GB" i="1" dirty="0"/>
              <a:t>7</a:t>
            </a:r>
            <a:r>
              <a:rPr lang="en-GB" i="1" dirty="0">
                <a:solidFill>
                  <a:srgbClr val="C00000"/>
                </a:solidFill>
              </a:rPr>
              <a:t>   Unit </a:t>
            </a:r>
            <a:r>
              <a:rPr lang="en-GB" i="1" dirty="0"/>
              <a:t>6</a:t>
            </a:r>
            <a:r>
              <a:rPr lang="en-GB" i="1" dirty="0">
                <a:solidFill>
                  <a:srgbClr val="C00000"/>
                </a:solidFill>
              </a:rPr>
              <a:t>: </a:t>
            </a:r>
            <a:r>
              <a:rPr lang="en-GB" i="1" dirty="0"/>
              <a:t>Empire and Trade</a:t>
            </a:r>
          </a:p>
        </p:txBody>
      </p:sp>
      <p:sp>
        <p:nvSpPr>
          <p:cNvPr id="89" name="TextBox 88">
            <a:extLst>
              <a:ext uri="{FF2B5EF4-FFF2-40B4-BE49-F238E27FC236}">
                <a16:creationId xmlns:a16="http://schemas.microsoft.com/office/drawing/2014/main" id="{96392ED2-2948-4109-9E70-38E4C2C029DD}"/>
              </a:ext>
            </a:extLst>
          </p:cNvPr>
          <p:cNvSpPr txBox="1"/>
          <p:nvPr/>
        </p:nvSpPr>
        <p:spPr>
          <a:xfrm>
            <a:off x="6587123" y="4421664"/>
            <a:ext cx="2369796" cy="2288095"/>
          </a:xfrm>
          <a:prstGeom prst="rect">
            <a:avLst/>
          </a:prstGeom>
          <a:solidFill>
            <a:schemeClr val="bg1">
              <a:lumMod val="95000"/>
            </a:schemeClr>
          </a:solidFill>
          <a:ln w="28575">
            <a:solidFill>
              <a:srgbClr val="C00000"/>
            </a:solidFill>
          </a:ln>
        </p:spPr>
        <p:txBody>
          <a:bodyPr wrap="square" lIns="0" tIns="0" rIns="0" bIns="0" rtlCol="0" anchor="t">
            <a:normAutofit lnSpcReduction="10000"/>
          </a:bodyPr>
          <a:lstStyle/>
          <a:p>
            <a:pPr marL="352425" lvl="0" indent="-268288" algn="ctr"/>
            <a:endParaRPr lang="da-DK" sz="1200" b="1" u="sng" dirty="0">
              <a:solidFill>
                <a:prstClr val="black">
                  <a:lumMod val="75000"/>
                  <a:lumOff val="25000"/>
                </a:prstClr>
              </a:solidFill>
            </a:endParaRPr>
          </a:p>
          <a:p>
            <a:pPr marL="352425" lvl="0" indent="-268288" algn="ctr"/>
            <a:r>
              <a:rPr lang="da-DK" sz="1200" b="1" u="sng" dirty="0">
                <a:solidFill>
                  <a:prstClr val="black">
                    <a:lumMod val="75000"/>
                    <a:lumOff val="25000"/>
                  </a:prstClr>
                </a:solidFill>
              </a:rPr>
              <a:t>PERSONAL OBJECTIVES</a:t>
            </a:r>
          </a:p>
          <a:p>
            <a:pPr marL="450850" indent="-184150">
              <a:buFont typeface="Arial" panose="020B0604020202020204" pitchFamily="34" charset="0"/>
              <a:buChar char="•"/>
            </a:pPr>
            <a:r>
              <a:rPr lang="da-DK" sz="1200" dirty="0">
                <a:solidFill>
                  <a:schemeClr val="tx1">
                    <a:lumMod val="75000"/>
                    <a:lumOff val="25000"/>
                  </a:schemeClr>
                </a:solidFill>
              </a:rPr>
              <a:t>....................................... </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a:t>
            </a:r>
          </a:p>
          <a:p>
            <a:pPr marL="450850" indent="-184150">
              <a:buFont typeface="Arial" panose="020B0604020202020204" pitchFamily="34" charset="0"/>
              <a:buChar char="•"/>
            </a:pPr>
            <a:r>
              <a:rPr lang="da-DK" sz="1200" dirty="0">
                <a:solidFill>
                  <a:schemeClr val="tx1">
                    <a:lumMod val="75000"/>
                    <a:lumOff val="25000"/>
                  </a:schemeClr>
                </a:solidFill>
              </a:rPr>
              <a:t>....................................... </a:t>
            </a:r>
          </a:p>
          <a:p>
            <a:pPr marL="266700" indent="-182563">
              <a:buFont typeface="Arial" panose="020B0604020202020204" pitchFamily="34" charset="0"/>
              <a:buChar char="•"/>
            </a:pPr>
            <a:endParaRPr lang="da-DK" sz="1200" dirty="0">
              <a:solidFill>
                <a:schemeClr val="tx1">
                  <a:lumMod val="75000"/>
                  <a:lumOff val="25000"/>
                </a:schemeClr>
              </a:solidFill>
            </a:endParaRPr>
          </a:p>
        </p:txBody>
      </p:sp>
      <p:grpSp>
        <p:nvGrpSpPr>
          <p:cNvPr id="93" name="Group 92">
            <a:extLst>
              <a:ext uri="{FF2B5EF4-FFF2-40B4-BE49-F238E27FC236}">
                <a16:creationId xmlns:a16="http://schemas.microsoft.com/office/drawing/2014/main" id="{9D175963-4449-44F6-9C6B-DB5F85121559}"/>
              </a:ext>
            </a:extLst>
          </p:cNvPr>
          <p:cNvGrpSpPr/>
          <p:nvPr/>
        </p:nvGrpSpPr>
        <p:grpSpPr>
          <a:xfrm>
            <a:off x="7142943" y="1278668"/>
            <a:ext cx="277415" cy="382191"/>
            <a:chOff x="9251950" y="2737151"/>
            <a:chExt cx="369887" cy="509588"/>
          </a:xfrm>
        </p:grpSpPr>
        <p:sp>
          <p:nvSpPr>
            <p:cNvPr id="94" name="Oval 67">
              <a:extLst>
                <a:ext uri="{FF2B5EF4-FFF2-40B4-BE49-F238E27FC236}">
                  <a16:creationId xmlns:a16="http://schemas.microsoft.com/office/drawing/2014/main" id="{FED77E44-FB25-496E-8C33-87AE35D60C2A}"/>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95" name="Freeform 66">
              <a:extLst>
                <a:ext uri="{FF2B5EF4-FFF2-40B4-BE49-F238E27FC236}">
                  <a16:creationId xmlns:a16="http://schemas.microsoft.com/office/drawing/2014/main" id="{EAFACBEB-4BD6-4E03-99E3-E1D72E20C3D4}"/>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96" name="Oval 67">
              <a:extLst>
                <a:ext uri="{FF2B5EF4-FFF2-40B4-BE49-F238E27FC236}">
                  <a16:creationId xmlns:a16="http://schemas.microsoft.com/office/drawing/2014/main" id="{10421BBB-269A-42A0-B928-80634AB34393}"/>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97" name="TextBox 96">
            <a:extLst>
              <a:ext uri="{FF2B5EF4-FFF2-40B4-BE49-F238E27FC236}">
                <a16:creationId xmlns:a16="http://schemas.microsoft.com/office/drawing/2014/main" id="{5BFEC42A-F708-4C21-BB57-DBF1AD2A8B07}"/>
              </a:ext>
            </a:extLst>
          </p:cNvPr>
          <p:cNvSpPr txBox="1"/>
          <p:nvPr/>
        </p:nvSpPr>
        <p:spPr>
          <a:xfrm>
            <a:off x="5164787" y="454131"/>
            <a:ext cx="1440867" cy="1827191"/>
          </a:xfrm>
          <a:prstGeom prst="rect">
            <a:avLst/>
          </a:prstGeom>
          <a:noFill/>
        </p:spPr>
        <p:txBody>
          <a:bodyPr wrap="square" lIns="0" tIns="0" rIns="0" bIns="0" rtlCol="0" anchor="t">
            <a:noAutofit/>
          </a:bodyPr>
          <a:lstStyle/>
          <a:p>
            <a:r>
              <a:rPr lang="da-DK" sz="1200" b="1" u="sng" dirty="0">
                <a:solidFill>
                  <a:schemeClr val="tx1">
                    <a:lumMod val="75000"/>
                    <a:lumOff val="25000"/>
                  </a:schemeClr>
                </a:solidFill>
              </a:rPr>
              <a:t>UP NEXT</a:t>
            </a:r>
            <a:endParaRPr lang="en-GB" sz="1200" dirty="0">
              <a:solidFill>
                <a:schemeClr val="tx1">
                  <a:lumMod val="75000"/>
                  <a:lumOff val="25000"/>
                </a:schemeClr>
              </a:solidFill>
            </a:endParaRPr>
          </a:p>
          <a:p>
            <a:r>
              <a:rPr lang="en-GB" sz="1100" dirty="0">
                <a:solidFill>
                  <a:schemeClr val="tx1">
                    <a:lumMod val="75000"/>
                    <a:lumOff val="25000"/>
                  </a:schemeClr>
                </a:solidFill>
              </a:rPr>
              <a:t>Y8 Causes of WW1</a:t>
            </a:r>
          </a:p>
          <a:p>
            <a:pPr algn="r"/>
            <a:endParaRPr lang="da-DK" sz="1000" dirty="0">
              <a:solidFill>
                <a:schemeClr val="tx1">
                  <a:lumMod val="75000"/>
                  <a:lumOff val="25000"/>
                </a:schemeClr>
              </a:solidFill>
            </a:endParaRPr>
          </a:p>
        </p:txBody>
      </p:sp>
      <p:grpSp>
        <p:nvGrpSpPr>
          <p:cNvPr id="101" name="Group 100">
            <a:extLst>
              <a:ext uri="{FF2B5EF4-FFF2-40B4-BE49-F238E27FC236}">
                <a16:creationId xmlns:a16="http://schemas.microsoft.com/office/drawing/2014/main" id="{FFEB9A9B-87AF-49A0-B04D-068E0275A833}"/>
              </a:ext>
            </a:extLst>
          </p:cNvPr>
          <p:cNvGrpSpPr/>
          <p:nvPr/>
        </p:nvGrpSpPr>
        <p:grpSpPr>
          <a:xfrm>
            <a:off x="5446121" y="2527930"/>
            <a:ext cx="277415" cy="382191"/>
            <a:chOff x="9251950" y="2737151"/>
            <a:chExt cx="369887" cy="509588"/>
          </a:xfrm>
        </p:grpSpPr>
        <p:sp>
          <p:nvSpPr>
            <p:cNvPr id="102" name="Oval 67">
              <a:extLst>
                <a:ext uri="{FF2B5EF4-FFF2-40B4-BE49-F238E27FC236}">
                  <a16:creationId xmlns:a16="http://schemas.microsoft.com/office/drawing/2014/main" id="{9C4ECFB0-27AC-4C5B-ACE6-8CCEF6E59B6B}"/>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03" name="Freeform 66">
              <a:extLst>
                <a:ext uri="{FF2B5EF4-FFF2-40B4-BE49-F238E27FC236}">
                  <a16:creationId xmlns:a16="http://schemas.microsoft.com/office/drawing/2014/main" id="{F87EED61-607D-4C2C-9E91-E2D2B7EFC4E2}"/>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104" name="Oval 67">
              <a:extLst>
                <a:ext uri="{FF2B5EF4-FFF2-40B4-BE49-F238E27FC236}">
                  <a16:creationId xmlns:a16="http://schemas.microsoft.com/office/drawing/2014/main" id="{FBF92DDD-B1AB-41B6-A2D7-8D544197FB97}"/>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grpSp>
        <p:nvGrpSpPr>
          <p:cNvPr id="108" name="Group 107">
            <a:extLst>
              <a:ext uri="{FF2B5EF4-FFF2-40B4-BE49-F238E27FC236}">
                <a16:creationId xmlns:a16="http://schemas.microsoft.com/office/drawing/2014/main" id="{CF053F1B-EF5E-4E13-8C83-3923FC87A6F2}"/>
              </a:ext>
            </a:extLst>
          </p:cNvPr>
          <p:cNvGrpSpPr/>
          <p:nvPr/>
        </p:nvGrpSpPr>
        <p:grpSpPr>
          <a:xfrm>
            <a:off x="4422786" y="4206734"/>
            <a:ext cx="277415" cy="382191"/>
            <a:chOff x="9251950" y="2737151"/>
            <a:chExt cx="369887" cy="509588"/>
          </a:xfrm>
        </p:grpSpPr>
        <p:sp>
          <p:nvSpPr>
            <p:cNvPr id="109" name="Oval 67">
              <a:extLst>
                <a:ext uri="{FF2B5EF4-FFF2-40B4-BE49-F238E27FC236}">
                  <a16:creationId xmlns:a16="http://schemas.microsoft.com/office/drawing/2014/main" id="{6F29ACDD-B6F5-4973-BDD8-5885E4AB35A6}"/>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10" name="Freeform 66">
              <a:extLst>
                <a:ext uri="{FF2B5EF4-FFF2-40B4-BE49-F238E27FC236}">
                  <a16:creationId xmlns:a16="http://schemas.microsoft.com/office/drawing/2014/main" id="{6356D68C-78CE-4F57-B803-000D0C486763}"/>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111" name="Oval 67">
              <a:extLst>
                <a:ext uri="{FF2B5EF4-FFF2-40B4-BE49-F238E27FC236}">
                  <a16:creationId xmlns:a16="http://schemas.microsoft.com/office/drawing/2014/main" id="{DD46A1A7-44C6-4B50-B8C9-E61069C31586}"/>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112" name="TextBox 111">
            <a:extLst>
              <a:ext uri="{FF2B5EF4-FFF2-40B4-BE49-F238E27FC236}">
                <a16:creationId xmlns:a16="http://schemas.microsoft.com/office/drawing/2014/main" id="{7A185F15-D45C-4DF7-B861-18D97ACBE19A}"/>
              </a:ext>
            </a:extLst>
          </p:cNvPr>
          <p:cNvSpPr txBox="1"/>
          <p:nvPr/>
        </p:nvSpPr>
        <p:spPr>
          <a:xfrm>
            <a:off x="2070462" y="4170932"/>
            <a:ext cx="1755620" cy="1495289"/>
          </a:xfrm>
          <a:prstGeom prst="rect">
            <a:avLst/>
          </a:prstGeom>
          <a:noFill/>
        </p:spPr>
        <p:txBody>
          <a:bodyPr wrap="square" lIns="0" tIns="0" rIns="0" bIns="0" rtlCol="0" anchor="t">
            <a:normAutofit/>
          </a:bodyPr>
          <a:lstStyle/>
          <a:p>
            <a:pPr marL="182563"/>
            <a:r>
              <a:rPr lang="da-DK" sz="1200" b="1" u="sng" dirty="0">
                <a:solidFill>
                  <a:schemeClr val="tx1">
                    <a:lumMod val="75000"/>
                    <a:lumOff val="25000"/>
                  </a:schemeClr>
                </a:solidFill>
              </a:rPr>
              <a:t>WHAT WE KNOW/</a:t>
            </a:r>
          </a:p>
          <a:p>
            <a:pPr marL="182563"/>
            <a:r>
              <a:rPr lang="da-DK" sz="1200" b="1" u="sng" dirty="0">
                <a:solidFill>
                  <a:schemeClr val="tx1">
                    <a:lumMod val="75000"/>
                    <a:lumOff val="25000"/>
                  </a:schemeClr>
                </a:solidFill>
              </a:rPr>
              <a:t>REMEMBER</a:t>
            </a:r>
          </a:p>
          <a:p>
            <a:pPr marL="182563"/>
            <a:r>
              <a:rPr lang="da-DK" sz="1200" dirty="0">
                <a:solidFill>
                  <a:schemeClr val="tx1">
                    <a:lumMod val="75000"/>
                    <a:lumOff val="25000"/>
                  </a:schemeClr>
                </a:solidFill>
              </a:rPr>
              <a:t>How Elizabeth begun the British Empire.</a:t>
            </a:r>
          </a:p>
          <a:p>
            <a:pPr marL="273050" indent="-93663">
              <a:buFont typeface="Arial" panose="020B0604020202020204" pitchFamily="34" charset="0"/>
              <a:buChar char="•"/>
            </a:pPr>
            <a:endParaRPr lang="da-DK" sz="1200" dirty="0">
              <a:solidFill>
                <a:schemeClr val="tx1">
                  <a:lumMod val="75000"/>
                  <a:lumOff val="25000"/>
                </a:schemeClr>
              </a:solidFill>
            </a:endParaRPr>
          </a:p>
          <a:p>
            <a:pPr marL="273050" indent="-93663">
              <a:buFont typeface="Arial" panose="020B0604020202020204" pitchFamily="34" charset="0"/>
              <a:buChar char="•"/>
            </a:pPr>
            <a:endParaRPr lang="da-DK" sz="1200" dirty="0">
              <a:solidFill>
                <a:schemeClr val="tx1">
                  <a:lumMod val="75000"/>
                  <a:lumOff val="25000"/>
                </a:schemeClr>
              </a:solidFill>
            </a:endParaRPr>
          </a:p>
          <a:p>
            <a:pPr marL="273050" indent="-93663">
              <a:buFont typeface="Arial" panose="020B0604020202020204" pitchFamily="34" charset="0"/>
              <a:buChar char="•"/>
            </a:pPr>
            <a:endParaRPr lang="da-DK" sz="1200" dirty="0">
              <a:solidFill>
                <a:schemeClr val="tx1">
                  <a:lumMod val="75000"/>
                  <a:lumOff val="25000"/>
                </a:schemeClr>
              </a:solidFill>
            </a:endParaRPr>
          </a:p>
        </p:txBody>
      </p:sp>
      <p:sp>
        <p:nvSpPr>
          <p:cNvPr id="114" name="Freeform: Shape 113">
            <a:extLst>
              <a:ext uri="{FF2B5EF4-FFF2-40B4-BE49-F238E27FC236}">
                <a16:creationId xmlns:a16="http://schemas.microsoft.com/office/drawing/2014/main" id="{F9D25B89-6F19-4EF0-A735-2116DF5D6E0F}"/>
              </a:ext>
            </a:extLst>
          </p:cNvPr>
          <p:cNvSpPr/>
          <p:nvPr/>
        </p:nvSpPr>
        <p:spPr bwMode="auto">
          <a:xfrm>
            <a:off x="2850661" y="4028529"/>
            <a:ext cx="1699041" cy="321542"/>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grpSp>
        <p:nvGrpSpPr>
          <p:cNvPr id="119" name="Group 118">
            <a:extLst>
              <a:ext uri="{FF2B5EF4-FFF2-40B4-BE49-F238E27FC236}">
                <a16:creationId xmlns:a16="http://schemas.microsoft.com/office/drawing/2014/main" id="{E5691F86-88F8-41B2-B07F-6021649A1998}"/>
              </a:ext>
            </a:extLst>
          </p:cNvPr>
          <p:cNvGrpSpPr/>
          <p:nvPr/>
        </p:nvGrpSpPr>
        <p:grpSpPr>
          <a:xfrm>
            <a:off x="2715677" y="6114343"/>
            <a:ext cx="277415" cy="382191"/>
            <a:chOff x="9251950" y="2737151"/>
            <a:chExt cx="369887" cy="509588"/>
          </a:xfrm>
        </p:grpSpPr>
        <p:sp>
          <p:nvSpPr>
            <p:cNvPr id="120" name="Oval 67">
              <a:extLst>
                <a:ext uri="{FF2B5EF4-FFF2-40B4-BE49-F238E27FC236}">
                  <a16:creationId xmlns:a16="http://schemas.microsoft.com/office/drawing/2014/main" id="{DC4E9731-84B5-4A69-9D94-EC39724FD23D}"/>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121" name="Freeform 66">
              <a:extLst>
                <a:ext uri="{FF2B5EF4-FFF2-40B4-BE49-F238E27FC236}">
                  <a16:creationId xmlns:a16="http://schemas.microsoft.com/office/drawing/2014/main" id="{3C080BDF-5A62-48C0-884B-11E22DEA7F2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122" name="Oval 67">
              <a:extLst>
                <a:ext uri="{FF2B5EF4-FFF2-40B4-BE49-F238E27FC236}">
                  <a16:creationId xmlns:a16="http://schemas.microsoft.com/office/drawing/2014/main" id="{E406EFA5-0D9B-4762-AA13-3B8528FE3B8A}"/>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123" name="TextBox 122">
            <a:extLst>
              <a:ext uri="{FF2B5EF4-FFF2-40B4-BE49-F238E27FC236}">
                <a16:creationId xmlns:a16="http://schemas.microsoft.com/office/drawing/2014/main" id="{EF94B5A8-AE3F-45CA-8BEA-D7AF8472E0F0}"/>
              </a:ext>
            </a:extLst>
          </p:cNvPr>
          <p:cNvSpPr txBox="1"/>
          <p:nvPr/>
        </p:nvSpPr>
        <p:spPr>
          <a:xfrm>
            <a:off x="103404" y="3956547"/>
            <a:ext cx="1979034" cy="2123224"/>
          </a:xfrm>
          <a:prstGeom prst="rect">
            <a:avLst/>
          </a:prstGeom>
          <a:noFill/>
        </p:spPr>
        <p:txBody>
          <a:bodyPr wrap="square" lIns="0" tIns="0" rIns="0" bIns="0" rtlCol="0" anchor="t">
            <a:noAutofit/>
          </a:bodyPr>
          <a:lstStyle/>
          <a:p>
            <a:pPr algn="ctr"/>
            <a:r>
              <a:rPr lang="da-DK" sz="1200" b="1" u="sng" dirty="0">
                <a:solidFill>
                  <a:schemeClr val="tx1">
                    <a:lumMod val="75000"/>
                    <a:lumOff val="25000"/>
                  </a:schemeClr>
                </a:solidFill>
              </a:rPr>
              <a:t>PREVIOUS LEARNING</a:t>
            </a:r>
          </a:p>
          <a:p>
            <a:pPr marL="171450" indent="-171450">
              <a:buFontTx/>
              <a:buChar char="-"/>
            </a:pPr>
            <a:r>
              <a:rPr lang="da-DK" sz="1200" dirty="0">
                <a:solidFill>
                  <a:schemeClr val="tx1">
                    <a:lumMod val="75000"/>
                    <a:lumOff val="25000"/>
                  </a:schemeClr>
                </a:solidFill>
              </a:rPr>
              <a:t>Why William won at the Battle of Hastings.</a:t>
            </a:r>
          </a:p>
          <a:p>
            <a:pPr marL="171450" indent="-171450">
              <a:buFontTx/>
              <a:buChar char="-"/>
            </a:pPr>
            <a:r>
              <a:rPr lang="da-DK" sz="1200" dirty="0">
                <a:solidFill>
                  <a:schemeClr val="tx1">
                    <a:lumMod val="75000"/>
                    <a:lumOff val="25000"/>
                  </a:schemeClr>
                </a:solidFill>
              </a:rPr>
              <a:t>How the Normans changed England</a:t>
            </a:r>
          </a:p>
          <a:p>
            <a:pPr marL="171450" indent="-171450">
              <a:buFontTx/>
              <a:buChar char="-"/>
            </a:pPr>
            <a:r>
              <a:rPr lang="da-DK" sz="1200" dirty="0">
                <a:solidFill>
                  <a:schemeClr val="tx1">
                    <a:lumMod val="75000"/>
                    <a:lumOff val="25000"/>
                  </a:schemeClr>
                </a:solidFill>
              </a:rPr>
              <a:t>The Reformation</a:t>
            </a:r>
          </a:p>
          <a:p>
            <a:pPr marL="171450" indent="-171450">
              <a:buFontTx/>
              <a:buChar char="-"/>
            </a:pPr>
            <a:r>
              <a:rPr lang="da-DK" sz="1200" dirty="0">
                <a:solidFill>
                  <a:schemeClr val="tx1">
                    <a:lumMod val="75000"/>
                    <a:lumOff val="25000"/>
                  </a:schemeClr>
                </a:solidFill>
              </a:rPr>
              <a:t>Tudor Kings and Queens</a:t>
            </a:r>
          </a:p>
          <a:p>
            <a:pPr marL="171450" indent="-171450">
              <a:buFontTx/>
              <a:buChar char="-"/>
            </a:pPr>
            <a:r>
              <a:rPr lang="da-DK" sz="1200" dirty="0">
                <a:solidFill>
                  <a:schemeClr val="tx1">
                    <a:lumMod val="75000"/>
                    <a:lumOff val="25000"/>
                  </a:schemeClr>
                </a:solidFill>
              </a:rPr>
              <a:t>Tudor Life</a:t>
            </a:r>
          </a:p>
          <a:p>
            <a:pPr algn="r"/>
            <a:r>
              <a:rPr lang="da-DK" sz="1200" dirty="0">
                <a:solidFill>
                  <a:schemeClr val="tx1">
                    <a:lumMod val="75000"/>
                    <a:lumOff val="25000"/>
                  </a:schemeClr>
                </a:solidFill>
              </a:rPr>
              <a:t>. </a:t>
            </a:r>
          </a:p>
        </p:txBody>
      </p:sp>
      <p:sp>
        <p:nvSpPr>
          <p:cNvPr id="124" name="Freeform: Shape 123">
            <a:extLst>
              <a:ext uri="{FF2B5EF4-FFF2-40B4-BE49-F238E27FC236}">
                <a16:creationId xmlns:a16="http://schemas.microsoft.com/office/drawing/2014/main" id="{120B58C4-F013-47ED-9C75-CB2DFB003A15}"/>
              </a:ext>
            </a:extLst>
          </p:cNvPr>
          <p:cNvSpPr/>
          <p:nvPr/>
        </p:nvSpPr>
        <p:spPr bwMode="auto">
          <a:xfrm>
            <a:off x="1101081" y="5925661"/>
            <a:ext cx="1749580" cy="311605"/>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sp>
        <p:nvSpPr>
          <p:cNvPr id="86" name="Freeform: Shape 85">
            <a:extLst>
              <a:ext uri="{FF2B5EF4-FFF2-40B4-BE49-F238E27FC236}">
                <a16:creationId xmlns:a16="http://schemas.microsoft.com/office/drawing/2014/main" id="{9DF30032-6D5B-4EF2-B87D-682456D4FD7A}"/>
              </a:ext>
            </a:extLst>
          </p:cNvPr>
          <p:cNvSpPr/>
          <p:nvPr/>
        </p:nvSpPr>
        <p:spPr bwMode="auto">
          <a:xfrm>
            <a:off x="6888782" y="1035587"/>
            <a:ext cx="392274" cy="382191"/>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pic>
        <p:nvPicPr>
          <p:cNvPr id="3" name="Picture 2" descr="A picture containing drawing&#10;&#10;Description automatically generated">
            <a:extLst>
              <a:ext uri="{FF2B5EF4-FFF2-40B4-BE49-F238E27FC236}">
                <a16:creationId xmlns:a16="http://schemas.microsoft.com/office/drawing/2014/main" id="{52B5F2B2-698D-4EE4-9304-39337B3DE4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55317" y="98738"/>
            <a:ext cx="582740" cy="629190"/>
          </a:xfrm>
          <a:prstGeom prst="rect">
            <a:avLst/>
          </a:prstGeom>
        </p:spPr>
      </p:pic>
      <p:grpSp>
        <p:nvGrpSpPr>
          <p:cNvPr id="78" name="Group 77">
            <a:extLst>
              <a:ext uri="{FF2B5EF4-FFF2-40B4-BE49-F238E27FC236}">
                <a16:creationId xmlns:a16="http://schemas.microsoft.com/office/drawing/2014/main" id="{B97A7BE5-F2D2-4993-BF3C-B965833872FE}"/>
              </a:ext>
            </a:extLst>
          </p:cNvPr>
          <p:cNvGrpSpPr/>
          <p:nvPr/>
        </p:nvGrpSpPr>
        <p:grpSpPr>
          <a:xfrm>
            <a:off x="8761443" y="3569180"/>
            <a:ext cx="277415" cy="382191"/>
            <a:chOff x="9251950" y="2737151"/>
            <a:chExt cx="369887" cy="509588"/>
          </a:xfrm>
        </p:grpSpPr>
        <p:sp>
          <p:nvSpPr>
            <p:cNvPr id="81" name="Oval 67">
              <a:extLst>
                <a:ext uri="{FF2B5EF4-FFF2-40B4-BE49-F238E27FC236}">
                  <a16:creationId xmlns:a16="http://schemas.microsoft.com/office/drawing/2014/main" id="{6A9315C2-B345-4AD3-96CD-8E29437504E9}"/>
                </a:ext>
              </a:extLst>
            </p:cNvPr>
            <p:cNvSpPr>
              <a:spLocks noChangeArrowheads="1"/>
            </p:cNvSpPr>
            <p:nvPr/>
          </p:nvSpPr>
          <p:spPr bwMode="auto">
            <a:xfrm>
              <a:off x="9325791" y="2817082"/>
              <a:ext cx="220618" cy="216374"/>
            </a:xfrm>
            <a:prstGeom prst="ellipse">
              <a:avLst/>
            </a:prstGeom>
            <a:solidFill>
              <a:schemeClr val="bg1"/>
            </a:solidFill>
            <a:ln>
              <a:noFill/>
            </a:ln>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sp>
          <p:nvSpPr>
            <p:cNvPr id="88" name="Freeform 66">
              <a:extLst>
                <a:ext uri="{FF2B5EF4-FFF2-40B4-BE49-F238E27FC236}">
                  <a16:creationId xmlns:a16="http://schemas.microsoft.com/office/drawing/2014/main" id="{494C1C20-8CB7-47E4-9648-8F241F61C949}"/>
                </a:ext>
              </a:extLst>
            </p:cNvPr>
            <p:cNvSpPr>
              <a:spLocks noEditPoints="1"/>
            </p:cNvSpPr>
            <p:nvPr/>
          </p:nvSpPr>
          <p:spPr bwMode="auto">
            <a:xfrm>
              <a:off x="9251950" y="2737151"/>
              <a:ext cx="369887" cy="509588"/>
            </a:xfrm>
            <a:custGeom>
              <a:avLst/>
              <a:gdLst>
                <a:gd name="T0" fmla="*/ 54 w 108"/>
                <a:gd name="T1" fmla="*/ 0 h 149"/>
                <a:gd name="T2" fmla="*/ 0 w 108"/>
                <a:gd name="T3" fmla="*/ 54 h 149"/>
                <a:gd name="T4" fmla="*/ 54 w 108"/>
                <a:gd name="T5" fmla="*/ 149 h 149"/>
                <a:gd name="T6" fmla="*/ 108 w 108"/>
                <a:gd name="T7" fmla="*/ 54 h 149"/>
                <a:gd name="T8" fmla="*/ 54 w 108"/>
                <a:gd name="T9" fmla="*/ 0 h 149"/>
                <a:gd name="T10" fmla="*/ 54 w 108"/>
                <a:gd name="T11" fmla="*/ 82 h 149"/>
                <a:gd name="T12" fmla="*/ 27 w 108"/>
                <a:gd name="T13" fmla="*/ 56 h 149"/>
                <a:gd name="T14" fmla="*/ 54 w 108"/>
                <a:gd name="T15" fmla="*/ 29 h 149"/>
                <a:gd name="T16" fmla="*/ 81 w 108"/>
                <a:gd name="T17" fmla="*/ 56 h 149"/>
                <a:gd name="T18" fmla="*/ 54 w 108"/>
                <a:gd name="T19" fmla="*/ 82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149">
                  <a:moveTo>
                    <a:pt x="54" y="0"/>
                  </a:moveTo>
                  <a:cubicBezTo>
                    <a:pt x="24" y="0"/>
                    <a:pt x="0" y="24"/>
                    <a:pt x="0" y="54"/>
                  </a:cubicBezTo>
                  <a:cubicBezTo>
                    <a:pt x="0" y="100"/>
                    <a:pt x="54" y="149"/>
                    <a:pt x="54" y="149"/>
                  </a:cubicBezTo>
                  <a:cubicBezTo>
                    <a:pt x="54" y="149"/>
                    <a:pt x="108" y="100"/>
                    <a:pt x="108" y="54"/>
                  </a:cubicBezTo>
                  <a:cubicBezTo>
                    <a:pt x="108" y="24"/>
                    <a:pt x="84" y="0"/>
                    <a:pt x="54" y="0"/>
                  </a:cubicBezTo>
                  <a:close/>
                  <a:moveTo>
                    <a:pt x="54" y="82"/>
                  </a:moveTo>
                  <a:cubicBezTo>
                    <a:pt x="39" y="82"/>
                    <a:pt x="27" y="70"/>
                    <a:pt x="27" y="56"/>
                  </a:cubicBezTo>
                  <a:cubicBezTo>
                    <a:pt x="27" y="41"/>
                    <a:pt x="39" y="29"/>
                    <a:pt x="54" y="29"/>
                  </a:cubicBezTo>
                  <a:cubicBezTo>
                    <a:pt x="69" y="29"/>
                    <a:pt x="81" y="41"/>
                    <a:pt x="81" y="56"/>
                  </a:cubicBezTo>
                  <a:cubicBezTo>
                    <a:pt x="81" y="70"/>
                    <a:pt x="69" y="82"/>
                    <a:pt x="54" y="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a:bodyPr>
            <a:lstStyle/>
            <a:p>
              <a:endParaRPr lang="en-GB" sz="1350" dirty="0"/>
            </a:p>
          </p:txBody>
        </p:sp>
        <p:sp>
          <p:nvSpPr>
            <p:cNvPr id="92" name="Oval 67">
              <a:extLst>
                <a:ext uri="{FF2B5EF4-FFF2-40B4-BE49-F238E27FC236}">
                  <a16:creationId xmlns:a16="http://schemas.microsoft.com/office/drawing/2014/main" id="{1B3199C2-A3DA-4DF2-BF57-837A9EE4B7D9}"/>
                </a:ext>
              </a:extLst>
            </p:cNvPr>
            <p:cNvSpPr>
              <a:spLocks noChangeArrowheads="1"/>
            </p:cNvSpPr>
            <p:nvPr/>
          </p:nvSpPr>
          <p:spPr bwMode="auto">
            <a:xfrm>
              <a:off x="9394825" y="2884788"/>
              <a:ext cx="82550" cy="80963"/>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normAutofit fontScale="25000" lnSpcReduction="20000"/>
            </a:bodyPr>
            <a:lstStyle/>
            <a:p>
              <a:endParaRPr lang="en-GB" sz="1350" dirty="0"/>
            </a:p>
          </p:txBody>
        </p:sp>
      </p:grpSp>
      <p:sp>
        <p:nvSpPr>
          <p:cNvPr id="99" name="TextBox 98">
            <a:extLst>
              <a:ext uri="{FF2B5EF4-FFF2-40B4-BE49-F238E27FC236}">
                <a16:creationId xmlns:a16="http://schemas.microsoft.com/office/drawing/2014/main" id="{9A394B45-D979-4408-A2AB-2C04C7DCF4BF}"/>
              </a:ext>
            </a:extLst>
          </p:cNvPr>
          <p:cNvSpPr txBox="1"/>
          <p:nvPr/>
        </p:nvSpPr>
        <p:spPr>
          <a:xfrm>
            <a:off x="6614315" y="148618"/>
            <a:ext cx="2122076" cy="742609"/>
          </a:xfrm>
          <a:prstGeom prst="rect">
            <a:avLst/>
          </a:prstGeom>
          <a:noFill/>
        </p:spPr>
        <p:txBody>
          <a:bodyPr wrap="square" lIns="0" tIns="0" rIns="0" bIns="0" rtlCol="0" anchor="t">
            <a:noAutofit/>
          </a:bodyPr>
          <a:lstStyle/>
          <a:p>
            <a:r>
              <a:rPr lang="da-DK" sz="1200" b="1" u="sng" dirty="0">
                <a:solidFill>
                  <a:schemeClr val="tx1">
                    <a:lumMod val="75000"/>
                    <a:lumOff val="25000"/>
                  </a:schemeClr>
                </a:solidFill>
              </a:rPr>
              <a:t>CAREERS</a:t>
            </a:r>
          </a:p>
          <a:p>
            <a:pPr marL="171450" indent="-171450">
              <a:buFont typeface="Arial" panose="020B0604020202020204" pitchFamily="34" charset="0"/>
              <a:buChar char="•"/>
            </a:pPr>
            <a:r>
              <a:rPr lang="en-GB" sz="1100" dirty="0">
                <a:solidFill>
                  <a:schemeClr val="tx1">
                    <a:lumMod val="75000"/>
                    <a:lumOff val="25000"/>
                  </a:schemeClr>
                </a:solidFill>
              </a:rPr>
              <a:t>Journalist reporting on events</a:t>
            </a:r>
          </a:p>
          <a:p>
            <a:pPr marL="171450" indent="-171450">
              <a:buFont typeface="Arial" panose="020B0604020202020204" pitchFamily="34" charset="0"/>
              <a:buChar char="•"/>
            </a:pPr>
            <a:r>
              <a:rPr lang="en-GB" sz="1100" dirty="0"/>
              <a:t>Archaeologist</a:t>
            </a:r>
          </a:p>
          <a:p>
            <a:pPr marL="171450" indent="-171450">
              <a:buFont typeface="Arial" panose="020B0604020202020204" pitchFamily="34" charset="0"/>
              <a:buChar char="•"/>
            </a:pPr>
            <a:r>
              <a:rPr lang="en-GB" sz="1100" dirty="0"/>
              <a:t>History Teacher</a:t>
            </a:r>
          </a:p>
          <a:p>
            <a:pPr marL="171450" indent="-171450">
              <a:buFont typeface="Arial" panose="020B0604020202020204" pitchFamily="34" charset="0"/>
              <a:buChar char="•"/>
            </a:pPr>
            <a:endParaRPr lang="da-DK" sz="1200" dirty="0">
              <a:solidFill>
                <a:schemeClr val="tx1">
                  <a:lumMod val="75000"/>
                  <a:lumOff val="25000"/>
                </a:schemeClr>
              </a:solidFill>
            </a:endParaRPr>
          </a:p>
          <a:p>
            <a:pPr marL="171450" indent="-171450">
              <a:buFont typeface="Arial" panose="020B0604020202020204" pitchFamily="34" charset="0"/>
              <a:buChar char="•"/>
            </a:pPr>
            <a:endParaRPr lang="da-DK" sz="1200" dirty="0">
              <a:solidFill>
                <a:schemeClr val="tx1">
                  <a:lumMod val="75000"/>
                  <a:lumOff val="25000"/>
                </a:schemeClr>
              </a:solidFill>
            </a:endParaRPr>
          </a:p>
          <a:p>
            <a:pPr marL="171450" indent="-171450">
              <a:buFont typeface="Arial" panose="020B0604020202020204" pitchFamily="34" charset="0"/>
              <a:buChar char="•"/>
            </a:pPr>
            <a:endParaRPr lang="da-DK" sz="1200" b="1" u="sng" dirty="0">
              <a:solidFill>
                <a:schemeClr val="tx1">
                  <a:lumMod val="75000"/>
                  <a:lumOff val="25000"/>
                </a:schemeClr>
              </a:solidFill>
            </a:endParaRPr>
          </a:p>
          <a:p>
            <a:pPr marL="171450" indent="-171450">
              <a:buFont typeface="Arial" panose="020B0604020202020204" pitchFamily="34" charset="0"/>
              <a:buChar char="•"/>
            </a:pPr>
            <a:endParaRPr lang="da-DK" sz="1200" b="1" u="sng" dirty="0">
              <a:solidFill>
                <a:schemeClr val="tx1">
                  <a:lumMod val="75000"/>
                  <a:lumOff val="25000"/>
                </a:schemeClr>
              </a:solidFill>
            </a:endParaRPr>
          </a:p>
          <a:p>
            <a:pPr algn="r"/>
            <a:endParaRPr lang="da-DK" sz="1200" dirty="0">
              <a:solidFill>
                <a:schemeClr val="tx1">
                  <a:lumMod val="75000"/>
                  <a:lumOff val="25000"/>
                </a:schemeClr>
              </a:solidFill>
            </a:endParaRPr>
          </a:p>
          <a:p>
            <a:pPr algn="r"/>
            <a:endParaRPr lang="da-DK" sz="1200" dirty="0">
              <a:solidFill>
                <a:schemeClr val="tx1">
                  <a:lumMod val="75000"/>
                  <a:lumOff val="25000"/>
                </a:schemeClr>
              </a:solidFill>
            </a:endParaRPr>
          </a:p>
        </p:txBody>
      </p:sp>
      <p:sp>
        <p:nvSpPr>
          <p:cNvPr id="73" name="TextBox 72">
            <a:extLst>
              <a:ext uri="{FF2B5EF4-FFF2-40B4-BE49-F238E27FC236}">
                <a16:creationId xmlns:a16="http://schemas.microsoft.com/office/drawing/2014/main" id="{A1713C65-CD69-4BDC-88E1-A96D2D25FCE2}"/>
              </a:ext>
            </a:extLst>
          </p:cNvPr>
          <p:cNvSpPr txBox="1"/>
          <p:nvPr/>
        </p:nvSpPr>
        <p:spPr>
          <a:xfrm>
            <a:off x="103404" y="1357423"/>
            <a:ext cx="2514738" cy="2339684"/>
          </a:xfrm>
          <a:prstGeom prst="rect">
            <a:avLst/>
          </a:prstGeom>
          <a:noFill/>
          <a:ln w="15875">
            <a:solidFill>
              <a:srgbClr val="C00000"/>
            </a:solidFill>
          </a:ln>
        </p:spPr>
        <p:txBody>
          <a:bodyPr wrap="square" lIns="0" tIns="0" rIns="0" bIns="0" rtlCol="0" anchor="t">
            <a:normAutofit lnSpcReduction="10000"/>
          </a:bodyPr>
          <a:lstStyle/>
          <a:p>
            <a:pPr marL="352425" indent="-268288"/>
            <a:endParaRPr lang="da-DK" sz="500" b="1" u="sng" dirty="0">
              <a:solidFill>
                <a:schemeClr val="tx1">
                  <a:lumMod val="75000"/>
                  <a:lumOff val="25000"/>
                </a:schemeClr>
              </a:solidFill>
            </a:endParaRPr>
          </a:p>
          <a:p>
            <a:pPr marL="352425" indent="-268288"/>
            <a:r>
              <a:rPr lang="da-DK" sz="1200" b="1" u="sng" dirty="0">
                <a:solidFill>
                  <a:schemeClr val="tx1">
                    <a:lumMod val="75000"/>
                    <a:lumOff val="25000"/>
                  </a:schemeClr>
                </a:solidFill>
              </a:rPr>
              <a:t>AIMS</a:t>
            </a:r>
          </a:p>
          <a:p>
            <a:pPr marL="352425" indent="-268288"/>
            <a:endParaRPr lang="da-DK" sz="1200" b="1" u="sng" dirty="0">
              <a:solidFill>
                <a:schemeClr val="tx1">
                  <a:lumMod val="75000"/>
                  <a:lumOff val="25000"/>
                </a:schemeClr>
              </a:solidFill>
            </a:endParaRPr>
          </a:p>
          <a:p>
            <a:pPr marL="180000" fontAlgn="base"/>
            <a:r>
              <a:rPr lang="da-DK" sz="1200" dirty="0">
                <a:solidFill>
                  <a:schemeClr val="tx1">
                    <a:lumMod val="75000"/>
                    <a:lumOff val="25000"/>
                  </a:schemeClr>
                </a:solidFill>
              </a:rPr>
              <a:t> 1. To understand the origins of the British Empire.</a:t>
            </a:r>
          </a:p>
          <a:p>
            <a:pPr marL="180000" fontAlgn="base"/>
            <a:endParaRPr lang="da-DK" sz="1200" dirty="0">
              <a:solidFill>
                <a:schemeClr val="tx1">
                  <a:lumMod val="75000"/>
                  <a:lumOff val="25000"/>
                </a:schemeClr>
              </a:solidFill>
            </a:endParaRPr>
          </a:p>
          <a:p>
            <a:pPr marL="180000" fontAlgn="base"/>
            <a:r>
              <a:rPr lang="da-DK" sz="1200" dirty="0">
                <a:solidFill>
                  <a:schemeClr val="tx1">
                    <a:lumMod val="75000"/>
                    <a:lumOff val="25000"/>
                  </a:schemeClr>
                </a:solidFill>
              </a:rPr>
              <a:t>2. To explain what benefits the Empire brought to Britain.</a:t>
            </a:r>
          </a:p>
          <a:p>
            <a:pPr marL="180000" fontAlgn="base"/>
            <a:endParaRPr lang="da-DK" sz="1200" dirty="0">
              <a:solidFill>
                <a:schemeClr val="tx1">
                  <a:lumMod val="75000"/>
                  <a:lumOff val="25000"/>
                </a:schemeClr>
              </a:solidFill>
            </a:endParaRPr>
          </a:p>
          <a:p>
            <a:pPr marL="180000" fontAlgn="base"/>
            <a:r>
              <a:rPr lang="da-DK" sz="1200" dirty="0">
                <a:solidFill>
                  <a:schemeClr val="tx1">
                    <a:lumMod val="75000"/>
                    <a:lumOff val="25000"/>
                  </a:schemeClr>
                </a:solidFill>
              </a:rPr>
              <a:t>3. To explain how the industrial revolution started in Britain.</a:t>
            </a:r>
          </a:p>
          <a:p>
            <a:pPr marL="180000" fontAlgn="base"/>
            <a:endParaRPr lang="da-DK" sz="1200" dirty="0">
              <a:solidFill>
                <a:schemeClr val="tx1">
                  <a:lumMod val="75000"/>
                  <a:lumOff val="25000"/>
                </a:schemeClr>
              </a:solidFill>
            </a:endParaRPr>
          </a:p>
          <a:p>
            <a:pPr marL="180000" fontAlgn="base"/>
            <a:r>
              <a:rPr lang="da-DK" sz="1200" dirty="0">
                <a:solidFill>
                  <a:schemeClr val="tx1">
                    <a:lumMod val="75000"/>
                    <a:lumOff val="25000"/>
                  </a:schemeClr>
                </a:solidFill>
              </a:rPr>
              <a:t>4. To justify whether the Empire was a force for good.</a:t>
            </a:r>
          </a:p>
        </p:txBody>
      </p:sp>
      <p:sp>
        <p:nvSpPr>
          <p:cNvPr id="71" name="Freeform: Shape 70">
            <a:extLst>
              <a:ext uri="{FF2B5EF4-FFF2-40B4-BE49-F238E27FC236}">
                <a16:creationId xmlns:a16="http://schemas.microsoft.com/office/drawing/2014/main" id="{3AE87E24-0411-45AB-B897-4C934B30FDAD}"/>
              </a:ext>
            </a:extLst>
          </p:cNvPr>
          <p:cNvSpPr/>
          <p:nvPr/>
        </p:nvSpPr>
        <p:spPr bwMode="auto">
          <a:xfrm>
            <a:off x="8329606" y="814271"/>
            <a:ext cx="567161" cy="2835663"/>
          </a:xfrm>
          <a:custGeom>
            <a:avLst/>
            <a:gdLst>
              <a:gd name="connsiteX0" fmla="*/ 1200150 w 1200150"/>
              <a:gd name="connsiteY0" fmla="*/ 819150 h 819150"/>
              <a:gd name="connsiteX1" fmla="*/ 1200150 w 1200150"/>
              <a:gd name="connsiteY1" fmla="*/ 0 h 819150"/>
              <a:gd name="connsiteX2" fmla="*/ 0 w 1200150"/>
              <a:gd name="connsiteY2" fmla="*/ 0 h 819150"/>
            </a:gdLst>
            <a:ahLst/>
            <a:cxnLst>
              <a:cxn ang="0">
                <a:pos x="connsiteX0" y="connsiteY0"/>
              </a:cxn>
              <a:cxn ang="0">
                <a:pos x="connsiteX1" y="connsiteY1"/>
              </a:cxn>
              <a:cxn ang="0">
                <a:pos x="connsiteX2" y="connsiteY2"/>
              </a:cxn>
            </a:cxnLst>
            <a:rect l="l" t="t" r="r" b="b"/>
            <a:pathLst>
              <a:path w="1200150" h="819150">
                <a:moveTo>
                  <a:pt x="1200150" y="819150"/>
                </a:moveTo>
                <a:lnTo>
                  <a:pt x="1200150" y="0"/>
                </a:lnTo>
                <a:lnTo>
                  <a:pt x="0" y="0"/>
                </a:lnTo>
              </a:path>
            </a:pathLst>
          </a:custGeom>
          <a:ln>
            <a:solidFill>
              <a:schemeClr val="tx1">
                <a:lumMod val="75000"/>
                <a:lumOff val="25000"/>
              </a:schemeClr>
            </a:solidFill>
            <a:tailEnd type="oval"/>
          </a:ln>
        </p:spPr>
        <p:style>
          <a:lnRef idx="1">
            <a:schemeClr val="accent1"/>
          </a:lnRef>
          <a:fillRef idx="0">
            <a:schemeClr val="accent1"/>
          </a:fillRef>
          <a:effectRef idx="0">
            <a:schemeClr val="accent1"/>
          </a:effectRef>
          <a:fontRef idx="minor">
            <a:schemeClr val="tx1"/>
          </a:fontRef>
        </p:style>
        <p:txBody>
          <a:bodyPr rtlCol="0" anchor="ctr">
            <a:normAutofit/>
          </a:bodyPr>
          <a:lstStyle/>
          <a:p>
            <a:pPr algn="ctr"/>
            <a:endParaRPr lang="en-GB" sz="1350" dirty="0"/>
          </a:p>
        </p:txBody>
      </p:sp>
      <p:sp>
        <p:nvSpPr>
          <p:cNvPr id="70" name="TextBox 69">
            <a:extLst>
              <a:ext uri="{FF2B5EF4-FFF2-40B4-BE49-F238E27FC236}">
                <a16:creationId xmlns:a16="http://schemas.microsoft.com/office/drawing/2014/main" id="{B391C723-16E8-4324-95F2-A302DBF90CD2}"/>
              </a:ext>
            </a:extLst>
          </p:cNvPr>
          <p:cNvSpPr txBox="1"/>
          <p:nvPr/>
        </p:nvSpPr>
        <p:spPr>
          <a:xfrm>
            <a:off x="2709050" y="1370024"/>
            <a:ext cx="2360513" cy="2421385"/>
          </a:xfrm>
          <a:prstGeom prst="rect">
            <a:avLst/>
          </a:prstGeom>
          <a:noFill/>
          <a:ln w="28575">
            <a:solidFill>
              <a:srgbClr val="C00000"/>
            </a:solidFill>
          </a:ln>
        </p:spPr>
        <p:txBody>
          <a:bodyPr wrap="square" lIns="0" tIns="0" rIns="0" bIns="0" rtlCol="0" anchor="t">
            <a:normAutofit fontScale="70000" lnSpcReduction="20000"/>
          </a:bodyPr>
          <a:lstStyle/>
          <a:p>
            <a:pPr marL="182563" algn="ctr"/>
            <a:endParaRPr lang="da-DK" sz="700" b="1" u="sng" dirty="0">
              <a:solidFill>
                <a:schemeClr val="tx1">
                  <a:lumMod val="75000"/>
                  <a:lumOff val="25000"/>
                </a:schemeClr>
              </a:solidFill>
            </a:endParaRPr>
          </a:p>
          <a:p>
            <a:pPr marL="171450" indent="11113" algn="ctr"/>
            <a:r>
              <a:rPr lang="da-DK" sz="1200" b="1" u="sng" dirty="0">
                <a:solidFill>
                  <a:schemeClr val="tx1">
                    <a:lumMod val="75000"/>
                    <a:lumOff val="25000"/>
                  </a:schemeClr>
                </a:solidFill>
              </a:rPr>
              <a:t>DEVELOPING  COURAGE</a:t>
            </a:r>
            <a:endParaRPr lang="en-GB" sz="1200" b="1" dirty="0">
              <a:solidFill>
                <a:schemeClr val="tx1">
                  <a:lumMod val="75000"/>
                  <a:lumOff val="25000"/>
                </a:schemeClr>
              </a:solidFill>
            </a:endParaRPr>
          </a:p>
          <a:p>
            <a:pPr marL="171450">
              <a:lnSpc>
                <a:spcPct val="170000"/>
              </a:lnSpc>
            </a:pPr>
            <a:r>
              <a:rPr lang="en-GB" sz="1100" b="1" dirty="0">
                <a:solidFill>
                  <a:schemeClr val="tx1">
                    <a:lumMod val="75000"/>
                    <a:lumOff val="25000"/>
                  </a:schemeClr>
                </a:solidFill>
              </a:rPr>
              <a:t>C To confidently share opinion with class on the benefits of Empire.</a:t>
            </a:r>
          </a:p>
          <a:p>
            <a:pPr marL="171450">
              <a:lnSpc>
                <a:spcPct val="170000"/>
              </a:lnSpc>
            </a:pPr>
            <a:r>
              <a:rPr lang="en-GB" sz="1100" b="1" dirty="0">
                <a:solidFill>
                  <a:schemeClr val="tx1">
                    <a:lumMod val="75000"/>
                    <a:lumOff val="25000"/>
                  </a:schemeClr>
                </a:solidFill>
              </a:rPr>
              <a:t>O Given the opportunity to work on extended writing.</a:t>
            </a:r>
          </a:p>
          <a:p>
            <a:pPr marL="171450">
              <a:lnSpc>
                <a:spcPct val="170000"/>
              </a:lnSpc>
            </a:pPr>
            <a:r>
              <a:rPr lang="en-GB" sz="1100" b="1" dirty="0">
                <a:solidFill>
                  <a:schemeClr val="tx1">
                    <a:lumMod val="75000"/>
                    <a:lumOff val="25000"/>
                  </a:schemeClr>
                </a:solidFill>
              </a:rPr>
              <a:t>U </a:t>
            </a:r>
            <a:r>
              <a:rPr lang="da-DK" sz="1100" b="1" dirty="0">
                <a:solidFill>
                  <a:schemeClr val="tx1">
                    <a:lumMod val="75000"/>
                    <a:lumOff val="25000"/>
                  </a:schemeClr>
                </a:solidFill>
              </a:rPr>
              <a:t>Teamwork to compare views about Sources.</a:t>
            </a:r>
            <a:endParaRPr lang="en-GB" sz="1100" b="1" dirty="0">
              <a:solidFill>
                <a:schemeClr val="tx1">
                  <a:lumMod val="75000"/>
                  <a:lumOff val="25000"/>
                </a:schemeClr>
              </a:solidFill>
            </a:endParaRPr>
          </a:p>
          <a:p>
            <a:pPr marL="171450">
              <a:lnSpc>
                <a:spcPct val="170000"/>
              </a:lnSpc>
            </a:pPr>
            <a:r>
              <a:rPr lang="en-GB" sz="1100" b="1" dirty="0">
                <a:solidFill>
                  <a:schemeClr val="tx1">
                    <a:lumMod val="75000"/>
                    <a:lumOff val="25000"/>
                  </a:schemeClr>
                </a:solidFill>
              </a:rPr>
              <a:t>R </a:t>
            </a:r>
            <a:r>
              <a:rPr lang="da-DK" sz="1100" b="1" dirty="0">
                <a:solidFill>
                  <a:schemeClr val="tx1">
                    <a:lumMod val="75000"/>
                    <a:lumOff val="25000"/>
                  </a:schemeClr>
                </a:solidFill>
              </a:rPr>
              <a:t>Showing Resilience when completing extended pieces of writing</a:t>
            </a:r>
            <a:r>
              <a:rPr lang="en-GB" sz="1100" b="1" dirty="0">
                <a:solidFill>
                  <a:schemeClr val="tx1">
                    <a:lumMod val="75000"/>
                    <a:lumOff val="25000"/>
                  </a:schemeClr>
                </a:solidFill>
              </a:rPr>
              <a:t> ​</a:t>
            </a:r>
          </a:p>
          <a:p>
            <a:pPr marL="171450">
              <a:lnSpc>
                <a:spcPct val="170000"/>
              </a:lnSpc>
            </a:pPr>
            <a:r>
              <a:rPr lang="en-GB" sz="1100" b="1" dirty="0">
                <a:solidFill>
                  <a:schemeClr val="tx1">
                    <a:lumMod val="75000"/>
                    <a:lumOff val="25000"/>
                  </a:schemeClr>
                </a:solidFill>
              </a:rPr>
              <a:t>A Learning to appreciate the past</a:t>
            </a:r>
          </a:p>
          <a:p>
            <a:pPr marL="171450">
              <a:lnSpc>
                <a:spcPct val="170000"/>
              </a:lnSpc>
            </a:pPr>
            <a:r>
              <a:rPr lang="en-GB" sz="1100" b="1" dirty="0">
                <a:solidFill>
                  <a:schemeClr val="tx1">
                    <a:lumMod val="75000"/>
                    <a:lumOff val="25000"/>
                  </a:schemeClr>
                </a:solidFill>
              </a:rPr>
              <a:t>G Being generous with Historical detail in writing</a:t>
            </a:r>
          </a:p>
          <a:p>
            <a:pPr marL="171450">
              <a:lnSpc>
                <a:spcPct val="170000"/>
              </a:lnSpc>
            </a:pPr>
            <a:r>
              <a:rPr lang="en-GB" sz="1100" b="1" dirty="0">
                <a:solidFill>
                  <a:schemeClr val="tx1">
                    <a:lumMod val="75000"/>
                    <a:lumOff val="25000"/>
                  </a:schemeClr>
                </a:solidFill>
              </a:rPr>
              <a:t>E </a:t>
            </a:r>
            <a:r>
              <a:rPr lang="da-DK" sz="1100" b="1" dirty="0">
                <a:solidFill>
                  <a:schemeClr val="tx1">
                    <a:lumMod val="75000"/>
                    <a:lumOff val="25000"/>
                  </a:schemeClr>
                </a:solidFill>
              </a:rPr>
              <a:t>Finish a History essay.</a:t>
            </a:r>
            <a:endParaRPr lang="en-GB" sz="1100" b="1" dirty="0">
              <a:solidFill>
                <a:schemeClr val="tx1">
                  <a:lumMod val="75000"/>
                  <a:lumOff val="25000"/>
                </a:schemeClr>
              </a:solidFill>
            </a:endParaRPr>
          </a:p>
        </p:txBody>
      </p:sp>
      <p:sp>
        <p:nvSpPr>
          <p:cNvPr id="2" name="Rectangle 1">
            <a:extLst>
              <a:ext uri="{FF2B5EF4-FFF2-40B4-BE49-F238E27FC236}">
                <a16:creationId xmlns:a16="http://schemas.microsoft.com/office/drawing/2014/main" id="{F7AF5545-8982-425B-ADEF-D282AF48D32E}"/>
              </a:ext>
            </a:extLst>
          </p:cNvPr>
          <p:cNvSpPr/>
          <p:nvPr/>
        </p:nvSpPr>
        <p:spPr>
          <a:xfrm>
            <a:off x="127425" y="-5796"/>
            <a:ext cx="3227165" cy="76944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da-DK" sz="4400" b="1" i="1" cap="none" spc="0" dirty="0">
                <a:ln/>
                <a:solidFill>
                  <a:schemeClr val="accent3"/>
                </a:solidFill>
                <a:effectLst/>
              </a:rPr>
              <a:t>ZOOM IN... </a:t>
            </a:r>
            <a:endParaRPr lang="en-GB" sz="4400" b="1" cap="none" spc="0" dirty="0">
              <a:ln/>
              <a:solidFill>
                <a:schemeClr val="accent3"/>
              </a:solidFill>
              <a:effectLst/>
            </a:endParaRPr>
          </a:p>
        </p:txBody>
      </p:sp>
      <p:sp>
        <p:nvSpPr>
          <p:cNvPr id="72" name="TextBox 71">
            <a:extLst>
              <a:ext uri="{FF2B5EF4-FFF2-40B4-BE49-F238E27FC236}">
                <a16:creationId xmlns:a16="http://schemas.microsoft.com/office/drawing/2014/main" id="{15753C29-7FC0-4059-BE24-0AE668B392BA}"/>
              </a:ext>
            </a:extLst>
          </p:cNvPr>
          <p:cNvSpPr txBox="1"/>
          <p:nvPr/>
        </p:nvSpPr>
        <p:spPr>
          <a:xfrm>
            <a:off x="4374387" y="5957968"/>
            <a:ext cx="2044298" cy="755425"/>
          </a:xfrm>
          <a:prstGeom prst="rect">
            <a:avLst/>
          </a:prstGeom>
          <a:solidFill>
            <a:schemeClr val="bg2"/>
          </a:solidFill>
          <a:ln w="28575">
            <a:solidFill>
              <a:srgbClr val="C00000"/>
            </a:solidFill>
          </a:ln>
        </p:spPr>
        <p:txBody>
          <a:bodyPr wrap="square" lIns="0" tIns="0" rIns="0" bIns="0" rtlCol="0" anchor="t">
            <a:normAutofit/>
          </a:bodyPr>
          <a:lstStyle/>
          <a:p>
            <a:pPr marL="352425" indent="-267970" algn="ctr"/>
            <a:r>
              <a:rPr lang="da-DK" sz="1200" b="1" u="sng" dirty="0">
                <a:solidFill>
                  <a:schemeClr val="tx1">
                    <a:lumMod val="75000"/>
                    <a:lumOff val="25000"/>
                  </a:schemeClr>
                </a:solidFill>
              </a:rPr>
              <a:t>RECOMMENDED  READING</a:t>
            </a:r>
            <a:endParaRPr lang="en-US" dirty="0"/>
          </a:p>
          <a:p>
            <a:pPr marL="266700" indent="-182245">
              <a:buFont typeface="Arial" panose="020B0604020202020204" pitchFamily="34" charset="0"/>
              <a:buChar char="•"/>
            </a:pPr>
            <a:r>
              <a:rPr lang="da-DK" sz="1200" dirty="0">
                <a:solidFill>
                  <a:schemeClr val="tx1">
                    <a:lumMod val="75000"/>
                    <a:lumOff val="25000"/>
                  </a:schemeClr>
                </a:solidFill>
              </a:rPr>
              <a:t>BBC learning zone</a:t>
            </a:r>
          </a:p>
          <a:p>
            <a:pPr marL="266700" indent="-182245">
              <a:buFont typeface="Arial" panose="020B0604020202020204" pitchFamily="34" charset="0"/>
              <a:buChar char="•"/>
            </a:pPr>
            <a:r>
              <a:rPr lang="da-DK" sz="1200" dirty="0">
                <a:solidFill>
                  <a:schemeClr val="tx1">
                    <a:lumMod val="75000"/>
                    <a:lumOff val="25000"/>
                  </a:schemeClr>
                </a:solidFill>
              </a:rPr>
              <a:t>YouTube Documentaries</a:t>
            </a:r>
          </a:p>
          <a:p>
            <a:pPr marL="266700" indent="-182245">
              <a:buFont typeface="Arial" panose="020B0604020202020204" pitchFamily="34" charset="0"/>
              <a:buChar char="•"/>
            </a:pPr>
            <a:r>
              <a:rPr lang="da-DK" sz="1200" dirty="0">
                <a:solidFill>
                  <a:schemeClr val="tx1">
                    <a:lumMod val="75000"/>
                    <a:lumOff val="25000"/>
                  </a:schemeClr>
                </a:solidFill>
              </a:rPr>
              <a:t>History Learning Site</a:t>
            </a:r>
          </a:p>
        </p:txBody>
      </p:sp>
      <p:pic>
        <p:nvPicPr>
          <p:cNvPr id="6" name="Picture 5">
            <a:extLst>
              <a:ext uri="{FF2B5EF4-FFF2-40B4-BE49-F238E27FC236}">
                <a16:creationId xmlns:a16="http://schemas.microsoft.com/office/drawing/2014/main" id="{77FD83FC-61BC-452A-88D4-E774DEEF5CCE}"/>
              </a:ext>
            </a:extLst>
          </p:cNvPr>
          <p:cNvPicPr>
            <a:picLocks noChangeAspect="1"/>
          </p:cNvPicPr>
          <p:nvPr/>
        </p:nvPicPr>
        <p:blipFill>
          <a:blip r:embed="rId3"/>
          <a:stretch>
            <a:fillRect/>
          </a:stretch>
        </p:blipFill>
        <p:spPr>
          <a:xfrm>
            <a:off x="5118305" y="2340827"/>
            <a:ext cx="477127" cy="354954"/>
          </a:xfrm>
          <a:prstGeom prst="rect">
            <a:avLst/>
          </a:prstGeom>
        </p:spPr>
      </p:pic>
    </p:spTree>
    <p:extLst>
      <p:ext uri="{BB962C8B-B14F-4D97-AF65-F5344CB8AC3E}">
        <p14:creationId xmlns:p14="http://schemas.microsoft.com/office/powerpoint/2010/main" val="2592165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AE983EC-B3E8-4786-8340-993C69FFAC94}"/>
              </a:ext>
            </a:extLst>
          </p:cNvPr>
          <p:cNvPicPr>
            <a:picLocks noChangeAspect="1"/>
          </p:cNvPicPr>
          <p:nvPr/>
        </p:nvPicPr>
        <p:blipFill rotWithShape="1">
          <a:blip r:embed="rId2"/>
          <a:srcRect l="16137" t="10781" r="17714" b="7985"/>
          <a:stretch/>
        </p:blipFill>
        <p:spPr>
          <a:xfrm>
            <a:off x="0" y="0"/>
            <a:ext cx="9085278" cy="6858000"/>
          </a:xfrm>
          <a:prstGeom prst="rect">
            <a:avLst/>
          </a:prstGeom>
        </p:spPr>
      </p:pic>
    </p:spTree>
    <p:extLst>
      <p:ext uri="{BB962C8B-B14F-4D97-AF65-F5344CB8AC3E}">
        <p14:creationId xmlns:p14="http://schemas.microsoft.com/office/powerpoint/2010/main" val="1262803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DF1C1E-E2B5-45CF-924E-945F111C758D}"/>
              </a:ext>
            </a:extLst>
          </p:cNvPr>
          <p:cNvSpPr txBox="1"/>
          <p:nvPr/>
        </p:nvSpPr>
        <p:spPr>
          <a:xfrm>
            <a:off x="251520" y="620688"/>
            <a:ext cx="8640960" cy="6001643"/>
          </a:xfrm>
          <a:prstGeom prst="rect">
            <a:avLst/>
          </a:prstGeom>
          <a:noFill/>
        </p:spPr>
        <p:txBody>
          <a:bodyPr wrap="square" rtlCol="0">
            <a:spAutoFit/>
          </a:bodyPr>
          <a:lstStyle/>
          <a:p>
            <a:r>
              <a:rPr lang="en-GB" sz="2400" dirty="0"/>
              <a:t>What do you already know about the British Empire?</a:t>
            </a:r>
          </a:p>
          <a:p>
            <a:endParaRPr lang="en-GB" sz="2400" dirty="0"/>
          </a:p>
          <a:p>
            <a:r>
              <a:rPr lang="en-GB" sz="2400" dirty="0"/>
              <a:t>Write below any prior knowledge you might have on the British Empire:</a:t>
            </a:r>
          </a:p>
          <a:p>
            <a:endParaRPr lang="en-GB" sz="2400" dirty="0"/>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r>
              <a:rPr lang="en-GB" sz="2400" dirty="0"/>
              <a:t>_____________________________________________________</a:t>
            </a:r>
          </a:p>
          <a:p>
            <a:pPr marL="342900" indent="-342900">
              <a:buFont typeface="Arial" panose="020B0604020202020204" pitchFamily="34" charset="0"/>
              <a:buChar char="•"/>
            </a:pPr>
            <a:endParaRPr lang="en-GB" sz="2400" dirty="0"/>
          </a:p>
          <a:p>
            <a:r>
              <a:rPr lang="en-GB" sz="2400" b="1" dirty="0"/>
              <a:t>Examine the map on the next page.  Write down any further factual information you did not know about the Empire.</a:t>
            </a:r>
          </a:p>
          <a:p>
            <a:r>
              <a:rPr lang="en-GB" sz="2400" dirty="0"/>
              <a:t>____________________________________________________________________________________________________________________________________________________________________________________________________________________________</a:t>
            </a:r>
            <a:r>
              <a:rPr lang="en-GB" sz="2400" b="1" dirty="0"/>
              <a:t>  </a:t>
            </a:r>
          </a:p>
        </p:txBody>
      </p:sp>
    </p:spTree>
    <p:extLst>
      <p:ext uri="{BB962C8B-B14F-4D97-AF65-F5344CB8AC3E}">
        <p14:creationId xmlns:p14="http://schemas.microsoft.com/office/powerpoint/2010/main" val="1921291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the british empire">
            <a:extLst>
              <a:ext uri="{FF2B5EF4-FFF2-40B4-BE49-F238E27FC236}">
                <a16:creationId xmlns:a16="http://schemas.microsoft.com/office/drawing/2014/main" id="{ADFE261A-EE0A-47C1-82F1-8DCFC8E0D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057341" cy="6741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035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2696" y="-243408"/>
            <a:ext cx="8229600" cy="1143000"/>
          </a:xfrm>
        </p:spPr>
        <p:txBody>
          <a:bodyPr/>
          <a:lstStyle/>
          <a:p>
            <a:r>
              <a:rPr lang="en-GB" b="1" u="sng" dirty="0"/>
              <a:t>What is an Empire?</a:t>
            </a:r>
          </a:p>
        </p:txBody>
      </p:sp>
      <p:sp>
        <p:nvSpPr>
          <p:cNvPr id="3" name="Content Placeholder 2"/>
          <p:cNvSpPr>
            <a:spLocks noGrp="1"/>
          </p:cNvSpPr>
          <p:nvPr>
            <p:ph idx="1"/>
          </p:nvPr>
        </p:nvSpPr>
        <p:spPr>
          <a:xfrm>
            <a:off x="0" y="764704"/>
            <a:ext cx="5436096" cy="6093296"/>
          </a:xfrm>
        </p:spPr>
        <p:txBody>
          <a:bodyPr>
            <a:normAutofit fontScale="92500" lnSpcReduction="10000"/>
          </a:bodyPr>
          <a:lstStyle/>
          <a:p>
            <a:pPr marL="0" indent="0">
              <a:buNone/>
            </a:pPr>
            <a:r>
              <a:rPr lang="en-GB" dirty="0"/>
              <a:t>An 'empire' is a group of countries ruled over by a single monarch or ruling power. </a:t>
            </a:r>
          </a:p>
          <a:p>
            <a:pPr marL="0" indent="0">
              <a:buNone/>
            </a:pPr>
            <a:endParaRPr lang="en-GB" dirty="0"/>
          </a:p>
          <a:p>
            <a:pPr marL="0" indent="0">
              <a:buNone/>
            </a:pPr>
            <a:r>
              <a:rPr lang="en-GB" dirty="0"/>
              <a:t>A country will set up </a:t>
            </a:r>
            <a:r>
              <a:rPr lang="en-GB" b="1" dirty="0"/>
              <a:t>‘colonies’ </a:t>
            </a:r>
            <a:r>
              <a:rPr lang="en-GB" dirty="0"/>
              <a:t>(a country or area under anther countries control) to establish an Empire.</a:t>
            </a:r>
          </a:p>
          <a:p>
            <a:pPr marL="0" indent="0">
              <a:buNone/>
            </a:pPr>
            <a:endParaRPr lang="en-GB" b="1" dirty="0"/>
          </a:p>
          <a:p>
            <a:pPr marL="0" indent="0">
              <a:buNone/>
            </a:pPr>
            <a:endParaRPr lang="en-GB" b="1" dirty="0"/>
          </a:p>
          <a:p>
            <a:pPr marL="0" indent="0">
              <a:buNone/>
            </a:pPr>
            <a:r>
              <a:rPr lang="en-GB" b="1" dirty="0"/>
              <a:t>Try to name as many parts of the world controlled by the British Empire, as you can.</a:t>
            </a:r>
          </a:p>
        </p:txBody>
      </p:sp>
      <p:pic>
        <p:nvPicPr>
          <p:cNvPr id="1026" name="Picture 2" descr="Image result for the british empi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412776"/>
            <a:ext cx="3312368"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273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6A38A-F120-49AE-9380-747CC8DBCFF1}"/>
              </a:ext>
            </a:extLst>
          </p:cNvPr>
          <p:cNvSpPr>
            <a:spLocks noGrp="1"/>
          </p:cNvSpPr>
          <p:nvPr>
            <p:ph type="title"/>
          </p:nvPr>
        </p:nvSpPr>
        <p:spPr>
          <a:xfrm>
            <a:off x="-396552" y="-377021"/>
            <a:ext cx="8229600" cy="1143000"/>
          </a:xfrm>
        </p:spPr>
        <p:txBody>
          <a:bodyPr/>
          <a:lstStyle/>
          <a:p>
            <a:r>
              <a:rPr lang="en-GB" u="sng" dirty="0"/>
              <a:t>Early English colonies in America</a:t>
            </a:r>
          </a:p>
        </p:txBody>
      </p:sp>
      <p:sp>
        <p:nvSpPr>
          <p:cNvPr id="3" name="Content Placeholder 2">
            <a:extLst>
              <a:ext uri="{FF2B5EF4-FFF2-40B4-BE49-F238E27FC236}">
                <a16:creationId xmlns:a16="http://schemas.microsoft.com/office/drawing/2014/main" id="{E70C0AD1-CA2B-4921-BA57-EF3E5EE664FC}"/>
              </a:ext>
            </a:extLst>
          </p:cNvPr>
          <p:cNvSpPr>
            <a:spLocks noGrp="1"/>
          </p:cNvSpPr>
          <p:nvPr>
            <p:ph idx="1"/>
          </p:nvPr>
        </p:nvSpPr>
        <p:spPr>
          <a:xfrm>
            <a:off x="-28476" y="728700"/>
            <a:ext cx="9144000" cy="5400600"/>
          </a:xfrm>
        </p:spPr>
        <p:txBody>
          <a:bodyPr>
            <a:normAutofit fontScale="85000" lnSpcReduction="10000"/>
          </a:bodyPr>
          <a:lstStyle/>
          <a:p>
            <a:pPr marL="0" indent="0">
              <a:buNone/>
            </a:pPr>
            <a:r>
              <a:rPr lang="en-GB" sz="2800" b="1" u="sng" dirty="0"/>
              <a:t>Write your answers on a piece of paper using the last two pages to help you.</a:t>
            </a:r>
          </a:p>
          <a:p>
            <a:pPr marL="0" indent="0">
              <a:buNone/>
            </a:pPr>
            <a:endParaRPr lang="en-GB" sz="2800" b="1" u="sng" dirty="0"/>
          </a:p>
          <a:p>
            <a:pPr marL="514350" indent="-514350">
              <a:buAutoNum type="arabicPeriod"/>
            </a:pPr>
            <a:r>
              <a:rPr lang="en-GB" sz="2800" b="1" dirty="0"/>
              <a:t>What was the name of the first successful English colony in America, when was it created and what did it grow?</a:t>
            </a:r>
          </a:p>
          <a:p>
            <a:pPr marL="514350" indent="-514350">
              <a:buAutoNum type="arabicPeriod"/>
            </a:pPr>
            <a:endParaRPr lang="en-GB" sz="2800" b="1" dirty="0"/>
          </a:p>
          <a:p>
            <a:pPr marL="514350" indent="-514350">
              <a:buAutoNum type="arabicPeriod"/>
            </a:pPr>
            <a:r>
              <a:rPr lang="en-GB" sz="2800" b="1" dirty="0"/>
              <a:t>What was England’s second colony, when was it set up and what were they sending to Britain?</a:t>
            </a:r>
          </a:p>
          <a:p>
            <a:pPr marL="514350" indent="-514350">
              <a:buAutoNum type="arabicPeriod"/>
            </a:pPr>
            <a:endParaRPr lang="en-GB" sz="2800" b="1" dirty="0"/>
          </a:p>
          <a:p>
            <a:pPr marL="514350" indent="-514350">
              <a:buAutoNum type="arabicPeriod"/>
            </a:pPr>
            <a:r>
              <a:rPr lang="en-GB" sz="2800" b="1" dirty="0"/>
              <a:t>By 1732, how many people had come over to America from Britain and how many colonies had been created?</a:t>
            </a:r>
          </a:p>
          <a:p>
            <a:pPr marL="514350" indent="-514350">
              <a:buAutoNum type="arabicPeriod"/>
            </a:pPr>
            <a:endParaRPr lang="en-GB" sz="2800" dirty="0"/>
          </a:p>
          <a:p>
            <a:pPr marL="0" indent="0">
              <a:buNone/>
            </a:pPr>
            <a:r>
              <a:rPr lang="en-GB" sz="2800" b="1" dirty="0">
                <a:solidFill>
                  <a:srgbClr val="FF0000"/>
                </a:solidFill>
              </a:rPr>
              <a:t>Extension – </a:t>
            </a:r>
            <a:r>
              <a:rPr lang="en-GB" sz="2800" dirty="0"/>
              <a:t>What people were taken to America without a choice 		and how many were there? 	Why were they taken?</a:t>
            </a:r>
          </a:p>
          <a:p>
            <a:pPr marL="514350" indent="-514350">
              <a:buAutoNum type="arabicPeriod"/>
            </a:pPr>
            <a:endParaRPr lang="en-GB" sz="2800" dirty="0"/>
          </a:p>
          <a:p>
            <a:pPr marL="514350" indent="-514350">
              <a:buAutoNum type="arabicPeriod"/>
            </a:pPr>
            <a:endParaRPr lang="en-GB" sz="2800" dirty="0"/>
          </a:p>
        </p:txBody>
      </p:sp>
    </p:spTree>
    <p:extLst>
      <p:ext uri="{BB962C8B-B14F-4D97-AF65-F5344CB8AC3E}">
        <p14:creationId xmlns:p14="http://schemas.microsoft.com/office/powerpoint/2010/main" val="1187761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F5327DD-BA5C-45B4-8F2A-FA9EC5C5393A}"/>
              </a:ext>
            </a:extLst>
          </p:cNvPr>
          <p:cNvPicPr>
            <a:picLocks noChangeAspect="1"/>
          </p:cNvPicPr>
          <p:nvPr/>
        </p:nvPicPr>
        <p:blipFill rotWithShape="1">
          <a:blip r:embed="rId2"/>
          <a:srcRect l="6288" t="8257" r="2542" b="919"/>
          <a:stretch/>
        </p:blipFill>
        <p:spPr>
          <a:xfrm>
            <a:off x="2051720" y="116632"/>
            <a:ext cx="6840760" cy="6576402"/>
          </a:xfrm>
          <a:prstGeom prst="rect">
            <a:avLst/>
          </a:prstGeom>
        </p:spPr>
      </p:pic>
    </p:spTree>
    <p:extLst>
      <p:ext uri="{BB962C8B-B14F-4D97-AF65-F5344CB8AC3E}">
        <p14:creationId xmlns:p14="http://schemas.microsoft.com/office/powerpoint/2010/main" val="878489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101B4BAA-BF70-42D7-AF05-D5242E57BC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300" t="13179" r="8651" b="10040"/>
          <a:stretch/>
        </p:blipFill>
        <p:spPr bwMode="auto">
          <a:xfrm rot="5400000">
            <a:off x="800996" y="-504853"/>
            <a:ext cx="6101847" cy="734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90041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FF8D5-B02E-4EFF-905B-A1FE7FA8844B}"/>
              </a:ext>
            </a:extLst>
          </p:cNvPr>
          <p:cNvSpPr>
            <a:spLocks noGrp="1"/>
          </p:cNvSpPr>
          <p:nvPr>
            <p:ph type="title"/>
          </p:nvPr>
        </p:nvSpPr>
        <p:spPr>
          <a:xfrm>
            <a:off x="0" y="-414302"/>
            <a:ext cx="9144000" cy="1143000"/>
          </a:xfrm>
        </p:spPr>
        <p:txBody>
          <a:bodyPr>
            <a:noAutofit/>
          </a:bodyPr>
          <a:lstStyle/>
          <a:p>
            <a:r>
              <a:rPr lang="en-GB" sz="2000" b="1" u="sng" dirty="0"/>
              <a:t>The people involved in British colonisation of America </a:t>
            </a:r>
          </a:p>
        </p:txBody>
      </p:sp>
      <p:sp>
        <p:nvSpPr>
          <p:cNvPr id="3" name="Content Placeholder 2">
            <a:extLst>
              <a:ext uri="{FF2B5EF4-FFF2-40B4-BE49-F238E27FC236}">
                <a16:creationId xmlns:a16="http://schemas.microsoft.com/office/drawing/2014/main" id="{C8C9927D-775D-4164-97FE-51013B91C828}"/>
              </a:ext>
            </a:extLst>
          </p:cNvPr>
          <p:cNvSpPr>
            <a:spLocks noGrp="1"/>
          </p:cNvSpPr>
          <p:nvPr>
            <p:ph idx="1"/>
          </p:nvPr>
        </p:nvSpPr>
        <p:spPr>
          <a:xfrm>
            <a:off x="29340" y="332656"/>
            <a:ext cx="4542660" cy="3600401"/>
          </a:xfrm>
        </p:spPr>
        <p:txBody>
          <a:bodyPr>
            <a:normAutofit/>
          </a:bodyPr>
          <a:lstStyle/>
          <a:p>
            <a:pPr marL="0" indent="0">
              <a:buNone/>
            </a:pPr>
            <a:r>
              <a:rPr lang="en-GB" sz="1800" b="1" u="sng" dirty="0"/>
              <a:t>The Virginia Company</a:t>
            </a:r>
          </a:p>
          <a:p>
            <a:pPr marL="0" indent="0">
              <a:buNone/>
            </a:pPr>
            <a:r>
              <a:rPr lang="en-GB" sz="1800" b="1" dirty="0"/>
              <a:t>What did they do to set up colonies?</a:t>
            </a:r>
          </a:p>
          <a:p>
            <a:pPr marL="0" indent="0">
              <a:buNone/>
            </a:pPr>
            <a:endParaRPr lang="en-GB" sz="1800" b="1" dirty="0"/>
          </a:p>
          <a:p>
            <a:pPr marL="0" indent="0">
              <a:buNone/>
            </a:pPr>
            <a:endParaRPr lang="en-GB" sz="1800" b="1" dirty="0"/>
          </a:p>
          <a:p>
            <a:pPr marL="0" indent="0">
              <a:buNone/>
            </a:pPr>
            <a:endParaRPr lang="en-GB" sz="1800" b="1" dirty="0"/>
          </a:p>
          <a:p>
            <a:pPr marL="0" indent="0">
              <a:buNone/>
            </a:pPr>
            <a:r>
              <a:rPr lang="en-GB" sz="1800" b="1" dirty="0"/>
              <a:t>Why did they want American colonies?</a:t>
            </a:r>
          </a:p>
        </p:txBody>
      </p:sp>
      <p:sp>
        <p:nvSpPr>
          <p:cNvPr id="4" name="Content Placeholder 2">
            <a:extLst>
              <a:ext uri="{FF2B5EF4-FFF2-40B4-BE49-F238E27FC236}">
                <a16:creationId xmlns:a16="http://schemas.microsoft.com/office/drawing/2014/main" id="{25CABBF6-B1D9-4CAC-B50B-53E5B21D49F7}"/>
              </a:ext>
            </a:extLst>
          </p:cNvPr>
          <p:cNvSpPr txBox="1">
            <a:spLocks/>
          </p:cNvSpPr>
          <p:nvPr/>
        </p:nvSpPr>
        <p:spPr>
          <a:xfrm>
            <a:off x="4211960" y="332656"/>
            <a:ext cx="4902700" cy="3600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800" b="1" u="sng" dirty="0"/>
              <a:t>King James I</a:t>
            </a:r>
          </a:p>
          <a:p>
            <a:pPr marL="0" indent="0">
              <a:buFont typeface="Arial" panose="020B0604020202020204" pitchFamily="34" charset="0"/>
              <a:buNone/>
            </a:pPr>
            <a:r>
              <a:rPr lang="en-GB" sz="1800" b="1" dirty="0"/>
              <a:t>What did he do to set up colonies?</a:t>
            </a:r>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r>
              <a:rPr lang="en-GB" sz="1800" b="1" dirty="0"/>
              <a:t>Why did he want American colonies?</a:t>
            </a:r>
          </a:p>
        </p:txBody>
      </p:sp>
      <p:sp>
        <p:nvSpPr>
          <p:cNvPr id="5" name="Content Placeholder 2">
            <a:extLst>
              <a:ext uri="{FF2B5EF4-FFF2-40B4-BE49-F238E27FC236}">
                <a16:creationId xmlns:a16="http://schemas.microsoft.com/office/drawing/2014/main" id="{193C11C8-9CA1-4F50-93A9-29F83CABAB1D}"/>
              </a:ext>
            </a:extLst>
          </p:cNvPr>
          <p:cNvSpPr txBox="1">
            <a:spLocks/>
          </p:cNvSpPr>
          <p:nvPr/>
        </p:nvSpPr>
        <p:spPr>
          <a:xfrm>
            <a:off x="29340" y="3429000"/>
            <a:ext cx="4902700" cy="34290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800" b="1" u="sng" dirty="0"/>
              <a:t>Indentured labourers </a:t>
            </a:r>
          </a:p>
          <a:p>
            <a:pPr marL="0" indent="0">
              <a:buFont typeface="Arial" panose="020B0604020202020204" pitchFamily="34" charset="0"/>
              <a:buNone/>
            </a:pPr>
            <a:r>
              <a:rPr lang="en-GB" sz="1800" b="1" dirty="0"/>
              <a:t>What did they do to set up colonies?</a:t>
            </a:r>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r>
              <a:rPr lang="en-GB" sz="1800" b="1" dirty="0"/>
              <a:t>Why did they want American colonies?</a:t>
            </a:r>
          </a:p>
        </p:txBody>
      </p:sp>
      <p:sp>
        <p:nvSpPr>
          <p:cNvPr id="6" name="Content Placeholder 2">
            <a:extLst>
              <a:ext uri="{FF2B5EF4-FFF2-40B4-BE49-F238E27FC236}">
                <a16:creationId xmlns:a16="http://schemas.microsoft.com/office/drawing/2014/main" id="{31C318E2-26B6-483F-8262-BE15400AC879}"/>
              </a:ext>
            </a:extLst>
          </p:cNvPr>
          <p:cNvSpPr txBox="1">
            <a:spLocks/>
          </p:cNvSpPr>
          <p:nvPr/>
        </p:nvSpPr>
        <p:spPr>
          <a:xfrm>
            <a:off x="4211960" y="3429000"/>
            <a:ext cx="4902700" cy="327180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sz="1800" b="1" u="sng" dirty="0"/>
              <a:t>The Pilgrim Fathers</a:t>
            </a:r>
          </a:p>
          <a:p>
            <a:pPr marL="0" indent="0">
              <a:buFont typeface="Arial" panose="020B0604020202020204" pitchFamily="34" charset="0"/>
              <a:buNone/>
            </a:pPr>
            <a:r>
              <a:rPr lang="en-GB" sz="1800" b="1" dirty="0"/>
              <a:t>What did they do to set up colonies?</a:t>
            </a:r>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endParaRPr lang="en-GB" sz="1800" b="1" dirty="0"/>
          </a:p>
          <a:p>
            <a:pPr marL="0" indent="0">
              <a:buFont typeface="Arial" panose="020B0604020202020204" pitchFamily="34" charset="0"/>
              <a:buNone/>
            </a:pPr>
            <a:r>
              <a:rPr lang="en-GB" sz="1800" b="1" dirty="0"/>
              <a:t>Why did they want American colonies?</a:t>
            </a:r>
          </a:p>
        </p:txBody>
      </p:sp>
    </p:spTree>
    <p:extLst>
      <p:ext uri="{BB962C8B-B14F-4D97-AF65-F5344CB8AC3E}">
        <p14:creationId xmlns:p14="http://schemas.microsoft.com/office/powerpoint/2010/main" val="686680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B54932-0EE7-499E-84C5-E98F073D9902}"/>
              </a:ext>
            </a:extLst>
          </p:cNvPr>
          <p:cNvSpPr>
            <a:spLocks noGrp="1"/>
          </p:cNvSpPr>
          <p:nvPr>
            <p:ph idx="1"/>
          </p:nvPr>
        </p:nvSpPr>
        <p:spPr>
          <a:xfrm>
            <a:off x="0" y="0"/>
            <a:ext cx="9144000" cy="6858000"/>
          </a:xfrm>
        </p:spPr>
        <p:txBody>
          <a:bodyPr>
            <a:normAutofit lnSpcReduction="10000"/>
          </a:bodyPr>
          <a:lstStyle/>
          <a:p>
            <a:pPr marL="0" indent="0" algn="ctr">
              <a:buNone/>
            </a:pPr>
            <a:r>
              <a:rPr lang="en-GB" sz="4000" b="1" u="sng" dirty="0"/>
              <a:t>Why was having an Empire so important for Britain? You must give reasons to support you answer.</a:t>
            </a:r>
          </a:p>
          <a:p>
            <a:pPr marL="0" indent="0">
              <a:buNone/>
            </a:pPr>
            <a:endParaRPr lang="en-GB" b="1" u="sng" dirty="0"/>
          </a:p>
          <a:p>
            <a:pPr marL="0" indent="0">
              <a:buNone/>
            </a:pPr>
            <a:r>
              <a:rPr lang="en-GB" sz="2800" b="1" dirty="0"/>
              <a:t>Try to use the following in your answer:</a:t>
            </a:r>
          </a:p>
          <a:p>
            <a:pPr>
              <a:buFontTx/>
              <a:buChar char="-"/>
            </a:pPr>
            <a:r>
              <a:rPr lang="en-GB" sz="2800" dirty="0"/>
              <a:t>Spain</a:t>
            </a:r>
          </a:p>
          <a:p>
            <a:pPr>
              <a:buFontTx/>
              <a:buChar char="-"/>
            </a:pPr>
            <a:r>
              <a:rPr lang="en-GB" sz="2800" dirty="0"/>
              <a:t>Profit</a:t>
            </a:r>
          </a:p>
          <a:p>
            <a:pPr>
              <a:buFontTx/>
              <a:buChar char="-"/>
            </a:pPr>
            <a:r>
              <a:rPr lang="en-GB" sz="2800" dirty="0"/>
              <a:t>Tobacco</a:t>
            </a:r>
          </a:p>
          <a:p>
            <a:pPr>
              <a:buFontTx/>
              <a:buChar char="-"/>
            </a:pPr>
            <a:endParaRPr lang="en-GB" sz="2800" dirty="0"/>
          </a:p>
          <a:p>
            <a:pPr>
              <a:buFontTx/>
              <a:buChar char="-"/>
            </a:pPr>
            <a:endParaRPr lang="en-GB" sz="2800" dirty="0"/>
          </a:p>
          <a:p>
            <a:pPr marL="0" indent="0">
              <a:buNone/>
            </a:pPr>
            <a:r>
              <a:rPr lang="en-GB" sz="2800" b="1" dirty="0">
                <a:solidFill>
                  <a:srgbClr val="FF0000"/>
                </a:solidFill>
              </a:rPr>
              <a:t>Extension – </a:t>
            </a:r>
            <a:r>
              <a:rPr lang="en-GB" sz="2800" dirty="0"/>
              <a:t>Explain why the Pilgrim Fathers wanted to escape Britain and move to America. Try to give an example of why they didn’t like living in Britain. </a:t>
            </a:r>
          </a:p>
        </p:txBody>
      </p:sp>
    </p:spTree>
    <p:extLst>
      <p:ext uri="{BB962C8B-B14F-4D97-AF65-F5344CB8AC3E}">
        <p14:creationId xmlns:p14="http://schemas.microsoft.com/office/powerpoint/2010/main" val="361780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19CABF-03FB-42A5-9108-D9AEAC050773}"/>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38781669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4689B-29D6-4F72-B14D-8802D5347DB8}"/>
              </a:ext>
            </a:extLst>
          </p:cNvPr>
          <p:cNvSpPr>
            <a:spLocks noGrp="1"/>
          </p:cNvSpPr>
          <p:nvPr>
            <p:ph type="ctrTitle"/>
          </p:nvPr>
        </p:nvSpPr>
        <p:spPr>
          <a:xfrm>
            <a:off x="0" y="32420"/>
            <a:ext cx="9144000" cy="1790700"/>
          </a:xfrm>
        </p:spPr>
        <p:txBody>
          <a:bodyPr>
            <a:normAutofit fontScale="90000"/>
          </a:bodyPr>
          <a:lstStyle/>
          <a:p>
            <a:r>
              <a:rPr lang="en-GB" b="1" u="sng" dirty="0"/>
              <a:t>Eighteenth-century gains and losses</a:t>
            </a:r>
            <a:br>
              <a:rPr lang="en-GB" dirty="0"/>
            </a:br>
            <a:r>
              <a:rPr lang="en-GB" b="1" dirty="0"/>
              <a:t>L/I: </a:t>
            </a:r>
            <a:r>
              <a:rPr lang="en-GB" dirty="0"/>
              <a:t>To understand the importance of the eighteenth century for the British Empire</a:t>
            </a:r>
          </a:p>
        </p:txBody>
      </p:sp>
      <p:pic>
        <p:nvPicPr>
          <p:cNvPr id="2050" name="Picture 2" descr="Revolutionary War - Timeline, Facts &amp; Battles - HISTORY">
            <a:extLst>
              <a:ext uri="{FF2B5EF4-FFF2-40B4-BE49-F238E27FC236}">
                <a16:creationId xmlns:a16="http://schemas.microsoft.com/office/drawing/2014/main" id="{B8A63F00-9A5F-45F6-8E02-4495AE83AB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988840"/>
            <a:ext cx="8572500"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418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143DD52-93C6-4930-9C47-8C63C6330218}"/>
              </a:ext>
            </a:extLst>
          </p:cNvPr>
          <p:cNvSpPr>
            <a:spLocks noGrp="1"/>
          </p:cNvSpPr>
          <p:nvPr>
            <p:ph type="title"/>
          </p:nvPr>
        </p:nvSpPr>
        <p:spPr>
          <a:xfrm>
            <a:off x="628650" y="0"/>
            <a:ext cx="7886700" cy="994172"/>
          </a:xfrm>
        </p:spPr>
        <p:txBody>
          <a:bodyPr/>
          <a:lstStyle/>
          <a:p>
            <a:r>
              <a:rPr lang="en-GB" b="1" u="sng" dirty="0"/>
              <a:t>1. Origins of Empire</a:t>
            </a:r>
          </a:p>
        </p:txBody>
      </p:sp>
      <p:sp>
        <p:nvSpPr>
          <p:cNvPr id="5" name="Content Placeholder 4">
            <a:extLst>
              <a:ext uri="{FF2B5EF4-FFF2-40B4-BE49-F238E27FC236}">
                <a16:creationId xmlns:a16="http://schemas.microsoft.com/office/drawing/2014/main" id="{FD44B09A-B64F-4F9A-A461-898159BC8FD9}"/>
              </a:ext>
            </a:extLst>
          </p:cNvPr>
          <p:cNvSpPr>
            <a:spLocks noGrp="1"/>
          </p:cNvSpPr>
          <p:nvPr>
            <p:ph idx="1"/>
          </p:nvPr>
        </p:nvSpPr>
        <p:spPr>
          <a:xfrm>
            <a:off x="27980" y="980728"/>
            <a:ext cx="9144000" cy="4597241"/>
          </a:xfrm>
        </p:spPr>
        <p:txBody>
          <a:bodyPr>
            <a:normAutofit fontScale="92500" lnSpcReduction="20000"/>
          </a:bodyPr>
          <a:lstStyle/>
          <a:p>
            <a:pPr marL="400050" lvl="1" indent="0">
              <a:buNone/>
            </a:pPr>
            <a:r>
              <a:rPr lang="en-GB" sz="3200" b="1" dirty="0"/>
              <a:t>Explain what an Empire is.</a:t>
            </a:r>
          </a:p>
          <a:p>
            <a:pPr marL="385763" indent="-385763">
              <a:buAutoNum type="arabicPeriod"/>
            </a:pPr>
            <a:endParaRPr lang="en-GB" b="1" dirty="0"/>
          </a:p>
          <a:p>
            <a:pPr marL="0" indent="0">
              <a:buNone/>
            </a:pPr>
            <a:endParaRPr lang="en-GB" b="1" dirty="0"/>
          </a:p>
          <a:p>
            <a:pPr marL="385763" indent="-385763">
              <a:buAutoNum type="arabicPeriod"/>
            </a:pPr>
            <a:endParaRPr lang="en-GB" b="1" dirty="0"/>
          </a:p>
          <a:p>
            <a:pPr marL="0" indent="0">
              <a:buNone/>
            </a:pPr>
            <a:r>
              <a:rPr lang="en-GB" b="1" dirty="0"/>
              <a:t>2. Explain what colonies are.</a:t>
            </a:r>
          </a:p>
          <a:p>
            <a:pPr marL="385763" indent="-385763">
              <a:buAutoNum type="arabicPeriod"/>
            </a:pPr>
            <a:endParaRPr lang="en-GB" b="1" dirty="0"/>
          </a:p>
          <a:p>
            <a:pPr marL="385763" indent="-385763">
              <a:buAutoNum type="arabicPeriod"/>
            </a:pPr>
            <a:endParaRPr lang="en-GB" b="1" dirty="0"/>
          </a:p>
          <a:p>
            <a:pPr marL="0" indent="0">
              <a:buNone/>
            </a:pPr>
            <a:endParaRPr lang="en-GB" b="1" dirty="0"/>
          </a:p>
          <a:p>
            <a:pPr marL="0" indent="0">
              <a:buNone/>
            </a:pPr>
            <a:r>
              <a:rPr lang="en-GB" b="1" dirty="0"/>
              <a:t>3. At it’s largest, how much of the worlds population did                the British Empire control?</a:t>
            </a:r>
          </a:p>
        </p:txBody>
      </p:sp>
    </p:spTree>
    <p:extLst>
      <p:ext uri="{BB962C8B-B14F-4D97-AF65-F5344CB8AC3E}">
        <p14:creationId xmlns:p14="http://schemas.microsoft.com/office/powerpoint/2010/main" val="215470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4F8EA-ECF1-43A3-9922-DB1A42C871B0}"/>
              </a:ext>
            </a:extLst>
          </p:cNvPr>
          <p:cNvSpPr>
            <a:spLocks noGrp="1"/>
          </p:cNvSpPr>
          <p:nvPr>
            <p:ph type="title"/>
          </p:nvPr>
        </p:nvSpPr>
        <p:spPr>
          <a:xfrm>
            <a:off x="0" y="638330"/>
            <a:ext cx="7886700" cy="994172"/>
          </a:xfrm>
        </p:spPr>
        <p:txBody>
          <a:bodyPr>
            <a:normAutofit fontScale="90000"/>
          </a:bodyPr>
          <a:lstStyle/>
          <a:p>
            <a:r>
              <a:rPr lang="en-GB" b="1" u="sng" dirty="0"/>
              <a:t>The Seven Years War (1756-1763)</a:t>
            </a:r>
          </a:p>
        </p:txBody>
      </p:sp>
      <p:sp>
        <p:nvSpPr>
          <p:cNvPr id="3" name="Content Placeholder 2">
            <a:extLst>
              <a:ext uri="{FF2B5EF4-FFF2-40B4-BE49-F238E27FC236}">
                <a16:creationId xmlns:a16="http://schemas.microsoft.com/office/drawing/2014/main" id="{1A7B8639-CA54-4E16-9BEB-795CB036FCC3}"/>
              </a:ext>
            </a:extLst>
          </p:cNvPr>
          <p:cNvSpPr>
            <a:spLocks noGrp="1"/>
          </p:cNvSpPr>
          <p:nvPr>
            <p:ph idx="1"/>
          </p:nvPr>
        </p:nvSpPr>
        <p:spPr>
          <a:xfrm>
            <a:off x="0" y="1344267"/>
            <a:ext cx="9144000" cy="2923192"/>
          </a:xfrm>
        </p:spPr>
        <p:txBody>
          <a:bodyPr>
            <a:normAutofit lnSpcReduction="10000"/>
          </a:bodyPr>
          <a:lstStyle/>
          <a:p>
            <a:r>
              <a:rPr lang="en-GB" dirty="0"/>
              <a:t>By 1756, England found itself at war against the Spanish and the French. </a:t>
            </a:r>
          </a:p>
          <a:p>
            <a:endParaRPr lang="en-GB" dirty="0"/>
          </a:p>
          <a:p>
            <a:r>
              <a:rPr lang="en-GB" dirty="0"/>
              <a:t>This was the largest war of the 18</a:t>
            </a:r>
            <a:r>
              <a:rPr lang="en-GB" baseline="30000" dirty="0"/>
              <a:t>th</a:t>
            </a:r>
            <a:r>
              <a:rPr lang="en-GB" dirty="0"/>
              <a:t> century. It stretched across the globe and ultimately resulted in a huge expansion of the British Empire.</a:t>
            </a:r>
          </a:p>
        </p:txBody>
      </p:sp>
      <p:pic>
        <p:nvPicPr>
          <p:cNvPr id="1026" name="Picture 2" descr="The Seven Years Wars - YouTube">
            <a:extLst>
              <a:ext uri="{FF2B5EF4-FFF2-40B4-BE49-F238E27FC236}">
                <a16:creationId xmlns:a16="http://schemas.microsoft.com/office/drawing/2014/main" id="{536AA955-66D8-439E-AB8C-FD70F79243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72458"/>
            <a:ext cx="9144000" cy="272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6412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37A50D02-657E-4C11-A528-BB911E6E4A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70" t="341" r="4519" b="1354"/>
          <a:stretch/>
        </p:blipFill>
        <p:spPr bwMode="auto">
          <a:xfrm rot="16200000">
            <a:off x="1168232" y="-1117768"/>
            <a:ext cx="6840576" cy="9110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Rounded Corners 3">
            <a:extLst>
              <a:ext uri="{FF2B5EF4-FFF2-40B4-BE49-F238E27FC236}">
                <a16:creationId xmlns:a16="http://schemas.microsoft.com/office/drawing/2014/main" id="{8069E9EE-15AD-4E7C-B806-E189B541C290}"/>
              </a:ext>
            </a:extLst>
          </p:cNvPr>
          <p:cNvSpPr/>
          <p:nvPr/>
        </p:nvSpPr>
        <p:spPr>
          <a:xfrm>
            <a:off x="33039" y="17423"/>
            <a:ext cx="4826993" cy="1539369"/>
          </a:xfrm>
          <a:prstGeom prst="roundRect">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800" dirty="0">
                <a:solidFill>
                  <a:schemeClr val="tx1"/>
                </a:solidFill>
              </a:rPr>
              <a:t>Using the information on this page, answer the questions on the following sheet.</a:t>
            </a:r>
          </a:p>
        </p:txBody>
      </p:sp>
    </p:spTree>
    <p:extLst>
      <p:ext uri="{BB962C8B-B14F-4D97-AF65-F5344CB8AC3E}">
        <p14:creationId xmlns:p14="http://schemas.microsoft.com/office/powerpoint/2010/main" val="23728370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E3FDAE-B5E3-4673-A302-0842F8D8007C}"/>
              </a:ext>
            </a:extLst>
          </p:cNvPr>
          <p:cNvSpPr>
            <a:spLocks noGrp="1"/>
          </p:cNvSpPr>
          <p:nvPr>
            <p:ph idx="1"/>
          </p:nvPr>
        </p:nvSpPr>
        <p:spPr>
          <a:xfrm>
            <a:off x="0" y="2332"/>
            <a:ext cx="4263887" cy="6451004"/>
          </a:xfrm>
        </p:spPr>
        <p:txBody>
          <a:bodyPr>
            <a:normAutofit lnSpcReduction="10000"/>
          </a:bodyPr>
          <a:lstStyle/>
          <a:p>
            <a:pPr marL="0" indent="0">
              <a:buNone/>
            </a:pPr>
            <a:r>
              <a:rPr lang="en-GB" sz="2400" b="1" u="sng" dirty="0"/>
              <a:t>What Territory did Britain gain in:</a:t>
            </a:r>
          </a:p>
          <a:p>
            <a:pPr marL="0" indent="0">
              <a:buNone/>
            </a:pPr>
            <a:r>
              <a:rPr lang="en-GB" sz="2400" b="1" dirty="0"/>
              <a:t>Canada – </a:t>
            </a:r>
          </a:p>
          <a:p>
            <a:pPr marL="0" indent="0">
              <a:buNone/>
            </a:pPr>
            <a:endParaRPr lang="en-GB" sz="2400" b="1" dirty="0"/>
          </a:p>
          <a:p>
            <a:pPr marL="0" indent="0">
              <a:buNone/>
            </a:pPr>
            <a:endParaRPr lang="en-GB" sz="2400" b="1" dirty="0"/>
          </a:p>
          <a:p>
            <a:pPr marL="0" indent="0">
              <a:buNone/>
            </a:pPr>
            <a:r>
              <a:rPr lang="en-GB" sz="2400" b="1" dirty="0"/>
              <a:t>North America – </a:t>
            </a:r>
          </a:p>
          <a:p>
            <a:pPr marL="0" indent="0">
              <a:buNone/>
            </a:pPr>
            <a:endParaRPr lang="en-GB" sz="2400" b="1" dirty="0"/>
          </a:p>
          <a:p>
            <a:pPr marL="0" indent="0">
              <a:buNone/>
            </a:pPr>
            <a:endParaRPr lang="en-GB" sz="2400" b="1" dirty="0"/>
          </a:p>
          <a:p>
            <a:pPr marL="0" indent="0">
              <a:buNone/>
            </a:pPr>
            <a:r>
              <a:rPr lang="en-GB" sz="2400" b="1" dirty="0"/>
              <a:t>West Indies – </a:t>
            </a:r>
          </a:p>
          <a:p>
            <a:pPr marL="0" indent="0">
              <a:buNone/>
            </a:pPr>
            <a:endParaRPr lang="en-GB" sz="2400" b="1" dirty="0"/>
          </a:p>
          <a:p>
            <a:pPr marL="0" indent="0">
              <a:buNone/>
            </a:pPr>
            <a:endParaRPr lang="en-GB" sz="2400" b="1" dirty="0"/>
          </a:p>
          <a:p>
            <a:pPr marL="0" indent="0">
              <a:buNone/>
            </a:pPr>
            <a:r>
              <a:rPr lang="en-GB" sz="2400" b="1" dirty="0"/>
              <a:t>West Africa – </a:t>
            </a:r>
          </a:p>
          <a:p>
            <a:pPr marL="0" indent="0">
              <a:buNone/>
            </a:pPr>
            <a:endParaRPr lang="en-GB" sz="2400" b="1" dirty="0"/>
          </a:p>
          <a:p>
            <a:pPr marL="0" indent="0">
              <a:buNone/>
            </a:pPr>
            <a:endParaRPr lang="en-GB" sz="2400" b="1" dirty="0"/>
          </a:p>
          <a:p>
            <a:pPr marL="0" indent="0">
              <a:buNone/>
            </a:pPr>
            <a:r>
              <a:rPr lang="en-GB" sz="2400" b="1" dirty="0"/>
              <a:t>Philippines – </a:t>
            </a:r>
          </a:p>
          <a:p>
            <a:pPr marL="0" indent="0">
              <a:buNone/>
            </a:pPr>
            <a:endParaRPr lang="en-GB" sz="4800" dirty="0"/>
          </a:p>
          <a:p>
            <a:pPr marL="0" indent="0">
              <a:buNone/>
            </a:pPr>
            <a:endParaRPr lang="en-GB" sz="4800" dirty="0"/>
          </a:p>
        </p:txBody>
      </p:sp>
      <p:sp>
        <p:nvSpPr>
          <p:cNvPr id="4" name="Content Placeholder 2">
            <a:extLst>
              <a:ext uri="{FF2B5EF4-FFF2-40B4-BE49-F238E27FC236}">
                <a16:creationId xmlns:a16="http://schemas.microsoft.com/office/drawing/2014/main" id="{07F5BBEB-285F-477C-AD25-DC1AD714A810}"/>
              </a:ext>
            </a:extLst>
          </p:cNvPr>
          <p:cNvSpPr txBox="1">
            <a:spLocks/>
          </p:cNvSpPr>
          <p:nvPr/>
        </p:nvSpPr>
        <p:spPr>
          <a:xfrm>
            <a:off x="4572000" y="116632"/>
            <a:ext cx="4263887" cy="6741368"/>
          </a:xfrm>
          <a:prstGeom prst="rect">
            <a:avLst/>
          </a:prstGeom>
        </p:spPr>
        <p:txBody>
          <a:bodyPr vert="horz" lIns="68580" tIns="34290" rIns="68580" bIns="3429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u="sng" dirty="0"/>
              <a:t>What did Britain gain from:</a:t>
            </a:r>
          </a:p>
          <a:p>
            <a:pPr marL="0" indent="0">
              <a:buNone/>
            </a:pPr>
            <a:r>
              <a:rPr lang="en-GB" sz="2400" b="1" dirty="0"/>
              <a:t>Canada – </a:t>
            </a:r>
          </a:p>
          <a:p>
            <a:pPr marL="0" indent="0">
              <a:buNone/>
            </a:pPr>
            <a:endParaRPr lang="en-GB" sz="2400" b="1" dirty="0"/>
          </a:p>
          <a:p>
            <a:pPr marL="0" indent="0">
              <a:buNone/>
            </a:pPr>
            <a:endParaRPr lang="en-GB" sz="2400" b="1" dirty="0"/>
          </a:p>
          <a:p>
            <a:pPr marL="0" indent="0">
              <a:buNone/>
            </a:pPr>
            <a:endParaRPr lang="en-GB" sz="2400" b="1" dirty="0"/>
          </a:p>
          <a:p>
            <a:pPr marL="0" indent="0">
              <a:buNone/>
            </a:pPr>
            <a:r>
              <a:rPr lang="en-GB" sz="2400" b="1" dirty="0"/>
              <a:t>Cuba –</a:t>
            </a:r>
          </a:p>
          <a:p>
            <a:pPr marL="0" indent="0">
              <a:buNone/>
            </a:pPr>
            <a:endParaRPr lang="en-GB" sz="2400" b="1" dirty="0"/>
          </a:p>
          <a:p>
            <a:pPr marL="0" indent="0">
              <a:buNone/>
            </a:pPr>
            <a:endParaRPr lang="en-GB" sz="2400" b="1" dirty="0"/>
          </a:p>
          <a:p>
            <a:pPr marL="0" indent="0">
              <a:buNone/>
            </a:pPr>
            <a:endParaRPr lang="en-GB" sz="2400" b="1" dirty="0"/>
          </a:p>
          <a:p>
            <a:pPr marL="0" indent="0">
              <a:buNone/>
            </a:pPr>
            <a:r>
              <a:rPr lang="en-GB" sz="2400" b="1" dirty="0"/>
              <a:t>Philippines – </a:t>
            </a:r>
          </a:p>
          <a:p>
            <a:pPr marL="0" indent="0">
              <a:buNone/>
            </a:pPr>
            <a:endParaRPr lang="en-GB" sz="3600" dirty="0"/>
          </a:p>
          <a:p>
            <a:pPr marL="0" indent="0">
              <a:buNone/>
            </a:pPr>
            <a:endParaRPr lang="en-GB" sz="3600" dirty="0"/>
          </a:p>
        </p:txBody>
      </p:sp>
    </p:spTree>
    <p:extLst>
      <p:ext uri="{BB962C8B-B14F-4D97-AF65-F5344CB8AC3E}">
        <p14:creationId xmlns:p14="http://schemas.microsoft.com/office/powerpoint/2010/main" val="29459643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7011BFF-8A7F-4144-B0DF-04F1391617F3}"/>
              </a:ext>
            </a:extLst>
          </p:cNvPr>
          <p:cNvSpPr>
            <a:spLocks noGrp="1"/>
          </p:cNvSpPr>
          <p:nvPr>
            <p:ph idx="1"/>
          </p:nvPr>
        </p:nvSpPr>
        <p:spPr>
          <a:xfrm>
            <a:off x="0" y="0"/>
            <a:ext cx="9144000" cy="6858000"/>
          </a:xfrm>
        </p:spPr>
        <p:txBody>
          <a:bodyPr>
            <a:normAutofit lnSpcReduction="10000"/>
          </a:bodyPr>
          <a:lstStyle/>
          <a:p>
            <a:pPr marL="0" indent="0">
              <a:buNone/>
            </a:pPr>
            <a:endParaRPr lang="en-GB" dirty="0"/>
          </a:p>
          <a:p>
            <a:pPr marL="0" indent="0">
              <a:buNone/>
            </a:pPr>
            <a:r>
              <a:rPr lang="en-GB" sz="2700" b="1" u="sng" dirty="0"/>
              <a:t>Why was the Seven Years War important for the British Empire? Explain your answer.</a:t>
            </a:r>
          </a:p>
          <a:p>
            <a:pPr marL="0" indent="0">
              <a:buNone/>
            </a:pPr>
            <a:endParaRPr lang="en-GB" dirty="0"/>
          </a:p>
          <a:p>
            <a:pPr marL="0" indent="0">
              <a:buNone/>
            </a:pPr>
            <a:r>
              <a:rPr lang="en-GB" b="1" dirty="0"/>
              <a:t>Using your answers from your sheet, to create a paragraph answering this question.</a:t>
            </a:r>
          </a:p>
          <a:p>
            <a:pPr marL="0" indent="0">
              <a:buNone/>
            </a:pPr>
            <a:r>
              <a:rPr lang="en-GB" b="1" dirty="0"/>
              <a:t>In your answer, make clear why it was important and then back up with evidence from your sheet.</a:t>
            </a:r>
          </a:p>
          <a:p>
            <a:pPr marL="0" indent="0">
              <a:buNone/>
            </a:pPr>
            <a:endParaRPr lang="en-GB" b="1" dirty="0"/>
          </a:p>
          <a:p>
            <a:pPr marL="0" indent="0">
              <a:buNone/>
            </a:pPr>
            <a:endParaRPr lang="en-GB" b="1" dirty="0"/>
          </a:p>
          <a:p>
            <a:pPr marL="0" indent="0">
              <a:buNone/>
            </a:pPr>
            <a:r>
              <a:rPr lang="en-GB" b="1" dirty="0">
                <a:solidFill>
                  <a:srgbClr val="FF0000"/>
                </a:solidFill>
              </a:rPr>
              <a:t>Challenge – </a:t>
            </a:r>
            <a:r>
              <a:rPr lang="en-GB" dirty="0"/>
              <a:t>What was the most valuable territory that the British Empire gained from the Seven Years War? Why?</a:t>
            </a:r>
          </a:p>
        </p:txBody>
      </p:sp>
    </p:spTree>
    <p:extLst>
      <p:ext uri="{BB962C8B-B14F-4D97-AF65-F5344CB8AC3E}">
        <p14:creationId xmlns:p14="http://schemas.microsoft.com/office/powerpoint/2010/main" val="2066989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19CABF-03FB-42A5-9108-D9AEAC050773}"/>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243110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FDBF30-DB1A-4F8E-BA33-F485E6336476}"/>
              </a:ext>
            </a:extLst>
          </p:cNvPr>
          <p:cNvSpPr>
            <a:spLocks noGrp="1"/>
          </p:cNvSpPr>
          <p:nvPr>
            <p:ph idx="1"/>
          </p:nvPr>
        </p:nvSpPr>
        <p:spPr>
          <a:xfrm>
            <a:off x="107504" y="5589240"/>
            <a:ext cx="8928992" cy="1163960"/>
          </a:xfrm>
        </p:spPr>
        <p:txBody>
          <a:bodyPr/>
          <a:lstStyle/>
          <a:p>
            <a:pPr marL="0" indent="0">
              <a:buNone/>
            </a:pPr>
            <a:r>
              <a:rPr lang="en-GB" b="1" dirty="0"/>
              <a:t>Video for after - </a:t>
            </a:r>
            <a:r>
              <a:rPr lang="en-GB" dirty="0">
                <a:hlinkClick r:id="rId2"/>
              </a:rPr>
              <a:t>https://www.youtube.com/watch?v=BWtW0gmh3kg</a:t>
            </a:r>
            <a:endParaRPr lang="en-GB" dirty="0"/>
          </a:p>
          <a:p>
            <a:pPr marL="0" indent="0">
              <a:buNone/>
            </a:pPr>
            <a:endParaRPr lang="en-GB" b="1" dirty="0"/>
          </a:p>
          <a:p>
            <a:pPr marL="0" indent="0">
              <a:buNone/>
            </a:pPr>
            <a:endParaRPr lang="en-GB" b="1" dirty="0"/>
          </a:p>
        </p:txBody>
      </p:sp>
      <p:pic>
        <p:nvPicPr>
          <p:cNvPr id="3074" name="Picture 2">
            <a:extLst>
              <a:ext uri="{FF2B5EF4-FFF2-40B4-BE49-F238E27FC236}">
                <a16:creationId xmlns:a16="http://schemas.microsoft.com/office/drawing/2014/main" id="{A1790E15-0493-421F-B776-84212C9A8D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501" t="15356" r="26774" b="7864"/>
          <a:stretch/>
        </p:blipFill>
        <p:spPr bwMode="auto">
          <a:xfrm rot="16200000">
            <a:off x="1809108" y="-1308772"/>
            <a:ext cx="5525783" cy="8352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7264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14BB1-96A8-4D51-BAE2-4EEDCF645164}"/>
              </a:ext>
            </a:extLst>
          </p:cNvPr>
          <p:cNvSpPr>
            <a:spLocks noGrp="1"/>
          </p:cNvSpPr>
          <p:nvPr>
            <p:ph type="ctrTitle"/>
          </p:nvPr>
        </p:nvSpPr>
        <p:spPr>
          <a:xfrm>
            <a:off x="0" y="2456"/>
            <a:ext cx="9144000" cy="1045586"/>
          </a:xfrm>
        </p:spPr>
        <p:txBody>
          <a:bodyPr anchor="t">
            <a:noAutofit/>
          </a:bodyPr>
          <a:lstStyle/>
          <a:p>
            <a:r>
              <a:rPr lang="en-GB" sz="2800" b="1" u="sng" dirty="0"/>
              <a:t>The British Empire in India</a:t>
            </a:r>
            <a:br>
              <a:rPr lang="en-GB" sz="2800" b="1" dirty="0"/>
            </a:br>
            <a:r>
              <a:rPr lang="en-GB" sz="2800" b="1" dirty="0"/>
              <a:t>L/I: </a:t>
            </a:r>
            <a:r>
              <a:rPr lang="en-GB" sz="2800" dirty="0"/>
              <a:t>To understand how the British took control in India.</a:t>
            </a:r>
          </a:p>
        </p:txBody>
      </p:sp>
      <p:pic>
        <p:nvPicPr>
          <p:cNvPr id="1026" name="Picture 2" descr="Image result for the british empire in india">
            <a:extLst>
              <a:ext uri="{FF2B5EF4-FFF2-40B4-BE49-F238E27FC236}">
                <a16:creationId xmlns:a16="http://schemas.microsoft.com/office/drawing/2014/main" id="{A8BF5D0F-39FB-45A5-AD29-74E19C4FB7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54" y="1114280"/>
            <a:ext cx="6256607" cy="319981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B0AFB79-A635-45BE-870D-E2C4ADA80283}"/>
              </a:ext>
            </a:extLst>
          </p:cNvPr>
          <p:cNvSpPr txBox="1"/>
          <p:nvPr/>
        </p:nvSpPr>
        <p:spPr>
          <a:xfrm>
            <a:off x="6588223" y="1021898"/>
            <a:ext cx="2397515" cy="2031325"/>
          </a:xfrm>
          <a:prstGeom prst="rect">
            <a:avLst/>
          </a:prstGeom>
          <a:noFill/>
        </p:spPr>
        <p:txBody>
          <a:bodyPr wrap="square" rtlCol="0">
            <a:spAutoFit/>
          </a:bodyPr>
          <a:lstStyle/>
          <a:p>
            <a:r>
              <a:rPr lang="en-GB" b="1" dirty="0"/>
              <a:t>What can we learn from this photo about the relationship between British people and Indian people, during the time of the British Empire?</a:t>
            </a:r>
          </a:p>
        </p:txBody>
      </p:sp>
      <p:sp>
        <p:nvSpPr>
          <p:cNvPr id="4" name="TextBox 3">
            <a:extLst>
              <a:ext uri="{FF2B5EF4-FFF2-40B4-BE49-F238E27FC236}">
                <a16:creationId xmlns:a16="http://schemas.microsoft.com/office/drawing/2014/main" id="{05122EC7-CD62-4068-8C0A-6D8E8B3B6233}"/>
              </a:ext>
            </a:extLst>
          </p:cNvPr>
          <p:cNvSpPr txBox="1"/>
          <p:nvPr/>
        </p:nvSpPr>
        <p:spPr>
          <a:xfrm>
            <a:off x="158262" y="4437112"/>
            <a:ext cx="8827476" cy="1754326"/>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101742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76CCD-3B79-4C72-87A3-EE489E9AE5D4}"/>
              </a:ext>
            </a:extLst>
          </p:cNvPr>
          <p:cNvSpPr>
            <a:spLocks noGrp="1"/>
          </p:cNvSpPr>
          <p:nvPr>
            <p:ph type="title"/>
          </p:nvPr>
        </p:nvSpPr>
        <p:spPr>
          <a:xfrm>
            <a:off x="251520" y="23788"/>
            <a:ext cx="7886700" cy="994172"/>
          </a:xfrm>
        </p:spPr>
        <p:txBody>
          <a:bodyPr/>
          <a:lstStyle/>
          <a:p>
            <a:r>
              <a:rPr lang="en-GB" b="1" u="sng" dirty="0"/>
              <a:t>2. Expanding the British Empire</a:t>
            </a:r>
          </a:p>
        </p:txBody>
      </p:sp>
      <p:sp>
        <p:nvSpPr>
          <p:cNvPr id="3" name="Content Placeholder 2">
            <a:extLst>
              <a:ext uri="{FF2B5EF4-FFF2-40B4-BE49-F238E27FC236}">
                <a16:creationId xmlns:a16="http://schemas.microsoft.com/office/drawing/2014/main" id="{8C4493E7-4A9E-4617-BE01-D6CE6D2BFB74}"/>
              </a:ext>
            </a:extLst>
          </p:cNvPr>
          <p:cNvSpPr>
            <a:spLocks noGrp="1"/>
          </p:cNvSpPr>
          <p:nvPr>
            <p:ph idx="1"/>
          </p:nvPr>
        </p:nvSpPr>
        <p:spPr>
          <a:xfrm>
            <a:off x="284436" y="1124744"/>
            <a:ext cx="8316416" cy="5551960"/>
          </a:xfrm>
        </p:spPr>
        <p:txBody>
          <a:bodyPr>
            <a:normAutofit fontScale="92500" lnSpcReduction="20000"/>
          </a:bodyPr>
          <a:lstStyle/>
          <a:p>
            <a:pPr marL="0" indent="0">
              <a:buNone/>
            </a:pPr>
            <a:r>
              <a:rPr lang="en-GB" sz="1800" b="1" dirty="0"/>
              <a:t>Explain in your own words, how the British Empire expanded in the 1700’s.</a:t>
            </a:r>
          </a:p>
          <a:p>
            <a:pPr marL="0" indent="0">
              <a:buNone/>
            </a:pPr>
            <a:r>
              <a:rPr lang="en-GB" sz="1800" b="1" dirty="0"/>
              <a:t>In your answer use the following:</a:t>
            </a:r>
          </a:p>
          <a:p>
            <a:pPr>
              <a:buFontTx/>
              <a:buChar char="-"/>
            </a:pPr>
            <a:r>
              <a:rPr lang="en-GB" sz="1800" b="1" dirty="0"/>
              <a:t>Seven Years War</a:t>
            </a:r>
          </a:p>
          <a:p>
            <a:pPr>
              <a:buFontTx/>
              <a:buChar char="-"/>
            </a:pPr>
            <a:r>
              <a:rPr lang="en-GB" sz="1800" b="1" dirty="0"/>
              <a:t>Spanish and French</a:t>
            </a:r>
          </a:p>
          <a:p>
            <a:pPr>
              <a:buFontTx/>
              <a:buChar char="-"/>
            </a:pPr>
            <a:r>
              <a:rPr lang="en-GB" sz="1800" b="1" dirty="0"/>
              <a:t>Canada, Cuba and the Philippines </a:t>
            </a:r>
          </a:p>
          <a:p>
            <a:pPr marL="0" indent="0">
              <a:buNone/>
            </a:pPr>
            <a:r>
              <a:rPr lang="en-GB" sz="1800" u="sng" dirty="0"/>
              <a:t>							________________	_____________________________________	________________________							________________	____							_______		____						_______			____					_______				____				_______					____			_______						____		_______							____	_______								_______								_______	____							_______		____						_______		__________________________________________________________	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endParaRPr lang="en-GB" sz="1800" b="1" u="sng" dirty="0"/>
          </a:p>
        </p:txBody>
      </p:sp>
    </p:spTree>
    <p:extLst>
      <p:ext uri="{BB962C8B-B14F-4D97-AF65-F5344CB8AC3E}">
        <p14:creationId xmlns:p14="http://schemas.microsoft.com/office/powerpoint/2010/main" val="17387397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32EFBC-2F67-451B-B13F-C3FCFE2DB2D2}"/>
              </a:ext>
            </a:extLst>
          </p:cNvPr>
          <p:cNvSpPr txBox="1"/>
          <p:nvPr/>
        </p:nvSpPr>
        <p:spPr>
          <a:xfrm>
            <a:off x="32296" y="0"/>
            <a:ext cx="8928992" cy="5262979"/>
          </a:xfrm>
          <a:prstGeom prst="rect">
            <a:avLst/>
          </a:prstGeom>
          <a:noFill/>
        </p:spPr>
        <p:txBody>
          <a:bodyPr wrap="square">
            <a:spAutoFit/>
          </a:bodyPr>
          <a:lstStyle/>
          <a:p>
            <a:pPr algn="l" rtl="0" fontAlgn="base"/>
            <a:r>
              <a:rPr lang="en-GB" sz="1600" b="1" i="0" u="sng" dirty="0">
                <a:solidFill>
                  <a:srgbClr val="000000"/>
                </a:solidFill>
                <a:effectLst/>
                <a:latin typeface="Calibri" panose="020F0502020204030204" pitchFamily="34" charset="0"/>
              </a:rPr>
              <a:t>British Expansion in India</a:t>
            </a:r>
            <a:r>
              <a:rPr lang="en-GB" sz="1600" b="0" i="0" dirty="0">
                <a:solidFill>
                  <a:srgbClr val="000000"/>
                </a:solidFill>
                <a:effectLst/>
                <a:latin typeface="Calibri" panose="020F0502020204030204" pitchFamily="34" charset="0"/>
              </a:rPr>
              <a:t> </a:t>
            </a:r>
          </a:p>
          <a:p>
            <a:pPr algn="l" rtl="0" fontAlgn="base"/>
            <a:endParaRPr lang="en-GB" sz="1600" b="0" i="0" dirty="0">
              <a:solidFill>
                <a:srgbClr val="000000"/>
              </a:solidFill>
              <a:effectLst/>
              <a:latin typeface="Segoe UI" panose="020B0502040204020203" pitchFamily="34" charset="0"/>
            </a:endParaRPr>
          </a:p>
          <a:p>
            <a:pPr algn="l" rtl="0" fontAlgn="base"/>
            <a:r>
              <a:rPr lang="en-GB" sz="1600" b="1" i="0" dirty="0">
                <a:solidFill>
                  <a:srgbClr val="000000"/>
                </a:solidFill>
                <a:effectLst/>
                <a:latin typeface="Calibri" panose="020F0502020204030204" pitchFamily="34" charset="0"/>
              </a:rPr>
              <a:t>The Mughal Empire</a:t>
            </a:r>
            <a:r>
              <a:rPr lang="en-GB" sz="1600" b="0" i="0" dirty="0">
                <a:solidFill>
                  <a:srgbClr val="000000"/>
                </a:solidFill>
                <a:effectLst/>
                <a:latin typeface="Calibri" panose="020F0502020204030204" pitchFamily="34" charset="0"/>
              </a:rPr>
              <a:t>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One of the most significant Empires to control India before Britain, was the Mughal Empire. The Mughals were Muslim rulers who invaded India from Afghanistan in the early 1500’s. The invasion was bloody and brutal, killing countless people.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Over time, Mughal power grew meaning beautiful mosques, palaces and forts were built all over India. The Taj Mahal was built during the time of the Mughal Empire. The Mughal Empire was extremely wealthy. It had a good system in place to collect money from the people the Empire controlled and traded a lot with the outside world.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During the 1600’s, small numbers of British, French, and Dutch traders began to arrive in India, keen to get their hands-on Indian spices and textiles.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 </a:t>
            </a:r>
            <a:endParaRPr lang="en-GB" sz="1600" b="0" i="0" dirty="0">
              <a:solidFill>
                <a:srgbClr val="000000"/>
              </a:solidFill>
              <a:effectLst/>
              <a:latin typeface="Segoe UI" panose="020B0502040204020203" pitchFamily="34" charset="0"/>
            </a:endParaRPr>
          </a:p>
          <a:p>
            <a:pPr algn="l" rtl="0" fontAlgn="base"/>
            <a:r>
              <a:rPr lang="en-GB" sz="1600" b="1" i="0" dirty="0">
                <a:solidFill>
                  <a:srgbClr val="000000"/>
                </a:solidFill>
                <a:effectLst/>
                <a:latin typeface="Calibri" panose="020F0502020204030204" pitchFamily="34" charset="0"/>
              </a:rPr>
              <a:t>The Decline of the Mughal Empire</a:t>
            </a:r>
            <a:r>
              <a:rPr lang="en-GB" sz="1600" b="0" i="0" dirty="0">
                <a:solidFill>
                  <a:srgbClr val="000000"/>
                </a:solidFill>
                <a:effectLst/>
                <a:latin typeface="Calibri" panose="020F0502020204030204" pitchFamily="34" charset="0"/>
              </a:rPr>
              <a:t>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Between 1618-1707, Emperor Aurangzeb destroyed Hindu temples and placed extra taxes on non-Muslims. These actions caused people to fight against the Emperor and the Empire became less stable.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In 1739, the Emperor of Persia (modern day-Iran), Nader Shah, took advantage of the weaknesses of the Mughal Empire and invaded. His armies caused destruction across India, including the Capital city of Delhi.  </a:t>
            </a:r>
            <a:endParaRPr lang="en-GB" sz="1600" b="0" i="0" dirty="0">
              <a:solidFill>
                <a:srgbClr val="000000"/>
              </a:solidFill>
              <a:effectLst/>
              <a:latin typeface="Segoe UI" panose="020B0502040204020203" pitchFamily="34" charset="0"/>
            </a:endParaRPr>
          </a:p>
          <a:p>
            <a:pPr algn="l" rtl="0" fontAlgn="base"/>
            <a:r>
              <a:rPr lang="en-GB" sz="1600" b="0" i="0" dirty="0">
                <a:solidFill>
                  <a:srgbClr val="000000"/>
                </a:solidFill>
                <a:effectLst/>
                <a:latin typeface="Calibri" panose="020F0502020204030204" pitchFamily="34" charset="0"/>
              </a:rPr>
              <a:t>The Mughals never recovered, and India became divided into regions at war with one another. This meant India could now be taken advantage of, by European powers.  </a:t>
            </a:r>
            <a:endParaRPr lang="en-GB" sz="1600"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6926872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F16A7-CC33-481A-AE62-35BDE73CCF95}"/>
              </a:ext>
            </a:extLst>
          </p:cNvPr>
          <p:cNvSpPr>
            <a:spLocks noGrp="1"/>
          </p:cNvSpPr>
          <p:nvPr>
            <p:ph type="title"/>
          </p:nvPr>
        </p:nvSpPr>
        <p:spPr/>
        <p:txBody>
          <a:bodyPr/>
          <a:lstStyle/>
          <a:p>
            <a:r>
              <a:rPr lang="en-GB" b="1" u="sng" dirty="0"/>
              <a:t>The East India Trading Company</a:t>
            </a:r>
          </a:p>
        </p:txBody>
      </p:sp>
      <p:sp>
        <p:nvSpPr>
          <p:cNvPr id="3" name="Content Placeholder 2">
            <a:extLst>
              <a:ext uri="{FF2B5EF4-FFF2-40B4-BE49-F238E27FC236}">
                <a16:creationId xmlns:a16="http://schemas.microsoft.com/office/drawing/2014/main" id="{8FFB394F-3B8D-4239-BBB7-7C009BE1B6C1}"/>
              </a:ext>
            </a:extLst>
          </p:cNvPr>
          <p:cNvSpPr>
            <a:spLocks noGrp="1"/>
          </p:cNvSpPr>
          <p:nvPr>
            <p:ph idx="1"/>
          </p:nvPr>
        </p:nvSpPr>
        <p:spPr/>
        <p:txBody>
          <a:bodyPr>
            <a:normAutofit lnSpcReduction="10000"/>
          </a:bodyPr>
          <a:lstStyle/>
          <a:p>
            <a:r>
              <a:rPr lang="en-GB" dirty="0"/>
              <a:t>From 1750, British power in India grew enormously. Yet this expansion was not led by the British government, but by the East India Company.</a:t>
            </a:r>
          </a:p>
          <a:p>
            <a:endParaRPr lang="en-GB" dirty="0"/>
          </a:p>
          <a:p>
            <a:r>
              <a:rPr lang="en-GB" dirty="0"/>
              <a:t>This was a company that had a large number of employees and a private army and used it to gain goods from India, like spices and silk, to sell around the world. </a:t>
            </a:r>
          </a:p>
        </p:txBody>
      </p:sp>
    </p:spTree>
    <p:extLst>
      <p:ext uri="{BB962C8B-B14F-4D97-AF65-F5344CB8AC3E}">
        <p14:creationId xmlns:p14="http://schemas.microsoft.com/office/powerpoint/2010/main" val="2532275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a:extLst>
              <a:ext uri="{FF2B5EF4-FFF2-40B4-BE49-F238E27FC236}">
                <a16:creationId xmlns:a16="http://schemas.microsoft.com/office/drawing/2014/main" id="{C37946A8-7158-451D-886A-1CC1D271E92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25" t="7865" r="10226" b="5905"/>
          <a:stretch/>
        </p:blipFill>
        <p:spPr bwMode="auto">
          <a:xfrm rot="5400000">
            <a:off x="598740" y="-594424"/>
            <a:ext cx="3378835" cy="4567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a:extLst>
              <a:ext uri="{FF2B5EF4-FFF2-40B4-BE49-F238E27FC236}">
                <a16:creationId xmlns:a16="http://schemas.microsoft.com/office/drawing/2014/main" id="{D7B67B5D-F7C0-4718-B6ED-B0D1B2D53C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525" t="5049" r="13775" b="6358"/>
          <a:stretch/>
        </p:blipFill>
        <p:spPr bwMode="auto">
          <a:xfrm rot="5400000">
            <a:off x="5183926" y="-581235"/>
            <a:ext cx="3378836" cy="4541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7">
            <a:extLst>
              <a:ext uri="{FF2B5EF4-FFF2-40B4-BE49-F238E27FC236}">
                <a16:creationId xmlns:a16="http://schemas.microsoft.com/office/drawing/2014/main" id="{A708974B-9803-4859-81E5-19497E1BAC5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2056" t="7176" r="29594" b="5413"/>
          <a:stretch/>
        </p:blipFill>
        <p:spPr bwMode="auto">
          <a:xfrm rot="5400000">
            <a:off x="3455419" y="284650"/>
            <a:ext cx="2160240" cy="88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79785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7C1B58F-7CC9-4058-8D8F-44B999F07143}"/>
              </a:ext>
            </a:extLst>
          </p:cNvPr>
          <p:cNvSpPr txBox="1">
            <a:spLocks/>
          </p:cNvSpPr>
          <p:nvPr/>
        </p:nvSpPr>
        <p:spPr>
          <a:xfrm>
            <a:off x="0" y="94320"/>
            <a:ext cx="9144000" cy="666936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dirty="0"/>
              <a:t>List the different methods these three men used to increase British power in India.</a:t>
            </a:r>
          </a:p>
          <a:p>
            <a:pPr marL="0" indent="0">
              <a:buFont typeface="Arial" pitchFamily="34" charset="0"/>
              <a:buNone/>
            </a:pPr>
            <a:endParaRPr lang="en-GB" sz="2400" u="sng" dirty="0"/>
          </a:p>
          <a:p>
            <a:pPr marL="0" indent="0">
              <a:buFont typeface="Arial" pitchFamily="34" charset="0"/>
              <a:buNone/>
            </a:pPr>
            <a:r>
              <a:rPr lang="en-GB" sz="2400" u="sng" dirty="0"/>
              <a:t>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4648744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58D8E5-4732-4CDB-A0FB-0588B7751F01}"/>
              </a:ext>
            </a:extLst>
          </p:cNvPr>
          <p:cNvSpPr>
            <a:spLocks noGrp="1"/>
          </p:cNvSpPr>
          <p:nvPr>
            <p:ph idx="1"/>
          </p:nvPr>
        </p:nvSpPr>
        <p:spPr>
          <a:xfrm>
            <a:off x="0" y="1"/>
            <a:ext cx="9144000" cy="6000750"/>
          </a:xfrm>
        </p:spPr>
        <p:txBody>
          <a:bodyPr>
            <a:normAutofit fontScale="92500" lnSpcReduction="20000"/>
          </a:bodyPr>
          <a:lstStyle/>
          <a:p>
            <a:pPr marL="0" indent="0">
              <a:buNone/>
            </a:pPr>
            <a:r>
              <a:rPr lang="en-GB" sz="3000" b="1" u="sng" dirty="0"/>
              <a:t>How did the British Empire gain control of India? You must explain your answer. </a:t>
            </a:r>
          </a:p>
          <a:p>
            <a:pPr marL="0" indent="0">
              <a:buNone/>
            </a:pPr>
            <a:endParaRPr lang="en-GB" dirty="0"/>
          </a:p>
          <a:p>
            <a:pPr marL="0" indent="0">
              <a:buNone/>
            </a:pPr>
            <a:r>
              <a:rPr lang="en-GB" b="1" dirty="0"/>
              <a:t>To answer this question properly:</a:t>
            </a:r>
          </a:p>
          <a:p>
            <a:pPr marL="0" indent="0">
              <a:buNone/>
            </a:pPr>
            <a:r>
              <a:rPr lang="en-GB" i="1" dirty="0"/>
              <a:t>A few sentences or a paragraph on how Robert Clive and Richard used force.</a:t>
            </a:r>
          </a:p>
          <a:p>
            <a:pPr marL="0" indent="0">
              <a:buNone/>
            </a:pPr>
            <a:endParaRPr lang="en-GB" i="1" dirty="0"/>
          </a:p>
          <a:p>
            <a:pPr marL="0" indent="0">
              <a:buNone/>
            </a:pPr>
            <a:r>
              <a:rPr lang="en-GB" i="1" dirty="0"/>
              <a:t>A few sentences on how James Ramsay didn’t use force. </a:t>
            </a:r>
          </a:p>
          <a:p>
            <a:pPr marL="0" indent="0">
              <a:buNone/>
            </a:pPr>
            <a:endParaRPr lang="en-GB" i="1" dirty="0"/>
          </a:p>
          <a:p>
            <a:pPr marL="0" indent="0">
              <a:buNone/>
            </a:pPr>
            <a:r>
              <a:rPr lang="en-GB" i="1" dirty="0"/>
              <a:t>A small conclusion</a:t>
            </a:r>
          </a:p>
          <a:p>
            <a:pPr marL="0" indent="0">
              <a:buNone/>
            </a:pPr>
            <a:endParaRPr lang="en-GB" i="1" dirty="0"/>
          </a:p>
          <a:p>
            <a:pPr marL="0" indent="0">
              <a:buNone/>
            </a:pPr>
            <a:r>
              <a:rPr lang="en-GB" b="1" dirty="0">
                <a:solidFill>
                  <a:srgbClr val="FF0000"/>
                </a:solidFill>
              </a:rPr>
              <a:t>Extension – </a:t>
            </a:r>
            <a:r>
              <a:rPr lang="en-GB" dirty="0"/>
              <a:t>Which of the three Empire Builders did the most to expand British power in India? Explain your answer. </a:t>
            </a:r>
          </a:p>
        </p:txBody>
      </p:sp>
    </p:spTree>
    <p:extLst>
      <p:ext uri="{BB962C8B-B14F-4D97-AF65-F5344CB8AC3E}">
        <p14:creationId xmlns:p14="http://schemas.microsoft.com/office/powerpoint/2010/main" val="1085699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BD4BB4D-4452-4110-9A21-6DE7E1E4B69C}"/>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21731390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2FF9-36FC-40AB-BAAC-452C4D0158A8}"/>
              </a:ext>
            </a:extLst>
          </p:cNvPr>
          <p:cNvSpPr>
            <a:spLocks noGrp="1"/>
          </p:cNvSpPr>
          <p:nvPr>
            <p:ph type="ctrTitle"/>
          </p:nvPr>
        </p:nvSpPr>
        <p:spPr>
          <a:xfrm>
            <a:off x="0" y="857250"/>
            <a:ext cx="9144000" cy="1790700"/>
          </a:xfrm>
        </p:spPr>
        <p:txBody>
          <a:bodyPr>
            <a:normAutofit fontScale="90000"/>
          </a:bodyPr>
          <a:lstStyle/>
          <a:p>
            <a:r>
              <a:rPr lang="en-GB" b="1" u="sng" dirty="0"/>
              <a:t>Resistance to the British Empire </a:t>
            </a:r>
            <a:br>
              <a:rPr lang="en-GB" b="1" u="sng" dirty="0"/>
            </a:br>
            <a:r>
              <a:rPr lang="en-GB" b="1" dirty="0"/>
              <a:t>L/I: </a:t>
            </a:r>
            <a:r>
              <a:rPr lang="en-GB" dirty="0"/>
              <a:t>To understand why people resisted the British Empire</a:t>
            </a:r>
          </a:p>
        </p:txBody>
      </p:sp>
      <p:pic>
        <p:nvPicPr>
          <p:cNvPr id="3074" name="Picture 2" descr="The Indian Rebellion of 1857 - YouTube">
            <a:extLst>
              <a:ext uri="{FF2B5EF4-FFF2-40B4-BE49-F238E27FC236}">
                <a16:creationId xmlns:a16="http://schemas.microsoft.com/office/drawing/2014/main" id="{5676BBD8-6F6F-4E1B-9671-F8DAA798DB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47950"/>
            <a:ext cx="9144000" cy="3949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11438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986398-12E6-4EFE-970B-56EC81E562CE}"/>
              </a:ext>
            </a:extLst>
          </p:cNvPr>
          <p:cNvSpPr>
            <a:spLocks noGrp="1"/>
          </p:cNvSpPr>
          <p:nvPr>
            <p:ph type="title"/>
          </p:nvPr>
        </p:nvSpPr>
        <p:spPr>
          <a:xfrm>
            <a:off x="628650" y="15777"/>
            <a:ext cx="7886700" cy="994172"/>
          </a:xfrm>
        </p:spPr>
        <p:txBody>
          <a:bodyPr>
            <a:normAutofit/>
          </a:bodyPr>
          <a:lstStyle/>
          <a:p>
            <a:r>
              <a:rPr lang="en-GB" sz="3200" b="1" u="sng" dirty="0"/>
              <a:t>3. The British Empire in India</a:t>
            </a:r>
          </a:p>
        </p:txBody>
      </p:sp>
      <p:sp>
        <p:nvSpPr>
          <p:cNvPr id="3" name="Content Placeholder 2">
            <a:extLst>
              <a:ext uri="{FF2B5EF4-FFF2-40B4-BE49-F238E27FC236}">
                <a16:creationId xmlns:a16="http://schemas.microsoft.com/office/drawing/2014/main" id="{C0031709-09DD-4FA1-A2D0-2E175DCF4C85}"/>
              </a:ext>
            </a:extLst>
          </p:cNvPr>
          <p:cNvSpPr>
            <a:spLocks noGrp="1"/>
          </p:cNvSpPr>
          <p:nvPr>
            <p:ph idx="1"/>
          </p:nvPr>
        </p:nvSpPr>
        <p:spPr>
          <a:xfrm>
            <a:off x="16913" y="764703"/>
            <a:ext cx="9144000" cy="6077519"/>
          </a:xfrm>
        </p:spPr>
        <p:txBody>
          <a:bodyPr>
            <a:normAutofit/>
          </a:bodyPr>
          <a:lstStyle/>
          <a:p>
            <a:pPr marL="0" indent="0">
              <a:buNone/>
            </a:pPr>
            <a:r>
              <a:rPr lang="en-GB" sz="2000" b="1" dirty="0"/>
              <a:t>True or False? Why? One mark for True or false, one mark for explaining why.</a:t>
            </a:r>
          </a:p>
          <a:p>
            <a:pPr marL="385763" indent="-385763">
              <a:buAutoNum type="arabicPeriod"/>
            </a:pPr>
            <a:r>
              <a:rPr lang="en-GB" sz="2000" i="1" dirty="0"/>
              <a:t>The British government controlled India during the 1700’s.</a:t>
            </a:r>
          </a:p>
          <a:p>
            <a:pPr marL="385763" indent="-385763">
              <a:buAutoNum type="arabicPeriod"/>
            </a:pPr>
            <a:endParaRPr lang="en-GB" sz="2000" i="1" dirty="0"/>
          </a:p>
          <a:p>
            <a:pPr marL="385763" indent="-385763">
              <a:buAutoNum type="arabicPeriod"/>
            </a:pPr>
            <a:endParaRPr lang="en-GB" sz="2000" i="1" dirty="0"/>
          </a:p>
          <a:p>
            <a:pPr marL="385763" indent="-385763">
              <a:buAutoNum type="arabicPeriod"/>
            </a:pPr>
            <a:r>
              <a:rPr lang="en-GB" sz="2000" i="1" dirty="0"/>
              <a:t>The East India Company had a private army it used to control India.</a:t>
            </a:r>
          </a:p>
          <a:p>
            <a:pPr marL="385763" indent="-385763">
              <a:buAutoNum type="arabicPeriod"/>
            </a:pPr>
            <a:endParaRPr lang="en-GB" sz="2000" i="1" dirty="0"/>
          </a:p>
          <a:p>
            <a:pPr marL="385763" indent="-385763">
              <a:buAutoNum type="arabicPeriod"/>
            </a:pPr>
            <a:endParaRPr lang="en-GB" sz="2000" i="1" dirty="0"/>
          </a:p>
          <a:p>
            <a:pPr marL="385763" indent="-385763">
              <a:buAutoNum type="arabicPeriod"/>
            </a:pPr>
            <a:endParaRPr lang="en-GB" sz="2000" i="1" dirty="0"/>
          </a:p>
          <a:p>
            <a:pPr marL="385763" indent="-385763">
              <a:buAutoNum type="arabicPeriod"/>
            </a:pPr>
            <a:r>
              <a:rPr lang="en-GB" sz="2000" i="1" dirty="0"/>
              <a:t>From India, the British Empire gained mainly animal furs to sell.</a:t>
            </a:r>
          </a:p>
          <a:p>
            <a:pPr marL="385763" indent="-385763">
              <a:buAutoNum type="arabicPeriod"/>
            </a:pPr>
            <a:endParaRPr lang="en-GB" sz="2000" b="1" i="1" dirty="0"/>
          </a:p>
          <a:p>
            <a:pPr marL="385763" indent="-385763">
              <a:buAutoNum type="arabicPeriod"/>
            </a:pPr>
            <a:endParaRPr lang="en-GB" sz="2000" b="1" i="1" dirty="0"/>
          </a:p>
          <a:p>
            <a:pPr marL="385763" indent="-385763">
              <a:buAutoNum type="arabicPeriod"/>
            </a:pPr>
            <a:endParaRPr lang="en-GB" sz="2000" b="1" i="1" dirty="0"/>
          </a:p>
          <a:p>
            <a:pPr marL="385763" indent="-385763">
              <a:buAutoNum type="arabicPeriod"/>
            </a:pPr>
            <a:r>
              <a:rPr lang="en-GB" sz="2000" i="1" dirty="0"/>
              <a:t>The most successful Empire Builders in India were Robert Clive, Lord Richard Wellesley, and James Ramsay. </a:t>
            </a:r>
            <a:endParaRPr lang="en-GB" sz="2000" b="1" i="1" dirty="0"/>
          </a:p>
          <a:p>
            <a:pPr marL="385763" indent="-385763">
              <a:buAutoNum type="arabicPeriod"/>
            </a:pPr>
            <a:endParaRPr lang="en-GB" sz="3600" b="1" dirty="0"/>
          </a:p>
          <a:p>
            <a:pPr marL="385763" indent="-385763">
              <a:buAutoNum type="arabicPeriod"/>
            </a:pPr>
            <a:endParaRPr lang="en-GB" sz="3600" b="1" dirty="0"/>
          </a:p>
          <a:p>
            <a:pPr marL="385763" indent="-385763">
              <a:buAutoNum type="arabicPeriod"/>
            </a:pPr>
            <a:endParaRPr lang="en-GB" sz="3600" b="1" dirty="0"/>
          </a:p>
          <a:p>
            <a:pPr marL="0" indent="0">
              <a:buNone/>
            </a:pPr>
            <a:endParaRPr lang="en-GB" sz="3600" dirty="0"/>
          </a:p>
          <a:p>
            <a:pPr marL="0" indent="0">
              <a:buNone/>
            </a:pPr>
            <a:endParaRPr lang="en-GB" sz="3600" dirty="0"/>
          </a:p>
          <a:p>
            <a:pPr marL="0" indent="0">
              <a:buNone/>
            </a:pPr>
            <a:endParaRPr lang="en-GB" sz="3600" dirty="0"/>
          </a:p>
        </p:txBody>
      </p:sp>
    </p:spTree>
    <p:extLst>
      <p:ext uri="{BB962C8B-B14F-4D97-AF65-F5344CB8AC3E}">
        <p14:creationId xmlns:p14="http://schemas.microsoft.com/office/powerpoint/2010/main" val="585856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55CAE-FF23-417F-862F-43CBB0D596D5}"/>
              </a:ext>
            </a:extLst>
          </p:cNvPr>
          <p:cNvSpPr>
            <a:spLocks noGrp="1"/>
          </p:cNvSpPr>
          <p:nvPr>
            <p:ph type="title"/>
          </p:nvPr>
        </p:nvSpPr>
        <p:spPr>
          <a:xfrm>
            <a:off x="467544" y="29845"/>
            <a:ext cx="7886700" cy="994172"/>
          </a:xfrm>
        </p:spPr>
        <p:txBody>
          <a:bodyPr/>
          <a:lstStyle/>
          <a:p>
            <a:r>
              <a:rPr lang="en-GB" b="1" u="sng" dirty="0"/>
              <a:t>The Indian Rebellion of 1857</a:t>
            </a:r>
          </a:p>
        </p:txBody>
      </p:sp>
      <p:sp>
        <p:nvSpPr>
          <p:cNvPr id="3" name="Content Placeholder 2">
            <a:extLst>
              <a:ext uri="{FF2B5EF4-FFF2-40B4-BE49-F238E27FC236}">
                <a16:creationId xmlns:a16="http://schemas.microsoft.com/office/drawing/2014/main" id="{75AB8FDA-8345-4084-905C-D72E7F0E728E}"/>
              </a:ext>
            </a:extLst>
          </p:cNvPr>
          <p:cNvSpPr>
            <a:spLocks noGrp="1"/>
          </p:cNvSpPr>
          <p:nvPr>
            <p:ph idx="1"/>
          </p:nvPr>
        </p:nvSpPr>
        <p:spPr>
          <a:xfrm>
            <a:off x="0" y="906340"/>
            <a:ext cx="9144000" cy="2810692"/>
          </a:xfrm>
        </p:spPr>
        <p:txBody>
          <a:bodyPr>
            <a:normAutofit fontScale="70000" lnSpcReduction="20000"/>
          </a:bodyPr>
          <a:lstStyle/>
          <a:p>
            <a:pPr>
              <a:buFontTx/>
              <a:buChar char="-"/>
            </a:pPr>
            <a:r>
              <a:rPr lang="en-GB" dirty="0"/>
              <a:t>In 1857, the Rebellion began and many Indian sepoys killed their officers and fellow soldiers. Indian civilians began to join, growing the rebellion.</a:t>
            </a:r>
          </a:p>
          <a:p>
            <a:pPr>
              <a:buFontTx/>
              <a:buChar char="-"/>
            </a:pPr>
            <a:endParaRPr lang="en-GB" dirty="0"/>
          </a:p>
          <a:p>
            <a:pPr>
              <a:buFontTx/>
              <a:buChar char="-"/>
            </a:pPr>
            <a:r>
              <a:rPr lang="en-GB" dirty="0"/>
              <a:t>Across India, hundreds of British men, women and children were murdered. </a:t>
            </a:r>
          </a:p>
          <a:p>
            <a:pPr>
              <a:buFontTx/>
              <a:buChar char="-"/>
            </a:pPr>
            <a:endParaRPr lang="en-GB" dirty="0"/>
          </a:p>
          <a:p>
            <a:pPr>
              <a:buFontTx/>
              <a:buChar char="-"/>
            </a:pPr>
            <a:r>
              <a:rPr lang="en-GB" dirty="0"/>
              <a:t>The Indian people were tired of paying high taxes, they were angry at Christians trying to convert them and felt they had lost their dignity. </a:t>
            </a:r>
          </a:p>
        </p:txBody>
      </p:sp>
      <p:pic>
        <p:nvPicPr>
          <p:cNvPr id="2050" name="Picture 2" descr="Indian Rebellion of 1857 - Warfare History Network">
            <a:extLst>
              <a:ext uri="{FF2B5EF4-FFF2-40B4-BE49-F238E27FC236}">
                <a16:creationId xmlns:a16="http://schemas.microsoft.com/office/drawing/2014/main" id="{554FFA5A-7375-4E02-9D37-13522A2C23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9000"/>
            <a:ext cx="9144000" cy="3401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74461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A3B8C6C-1793-403F-901C-2613BFDA6F2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 t="12467" r="3255" b="11935"/>
          <a:stretch/>
        </p:blipFill>
        <p:spPr bwMode="auto">
          <a:xfrm>
            <a:off x="2627784" y="94320"/>
            <a:ext cx="6408102" cy="6669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7E55619-41EC-49EC-9A1E-BE1495A9418C}"/>
              </a:ext>
            </a:extLst>
          </p:cNvPr>
          <p:cNvSpPr txBox="1"/>
          <p:nvPr/>
        </p:nvSpPr>
        <p:spPr>
          <a:xfrm>
            <a:off x="251520" y="116632"/>
            <a:ext cx="2160240" cy="923330"/>
          </a:xfrm>
          <a:prstGeom prst="rect">
            <a:avLst/>
          </a:prstGeom>
          <a:noFill/>
          <a:ln>
            <a:solidFill>
              <a:schemeClr val="tx1"/>
            </a:solidFill>
          </a:ln>
        </p:spPr>
        <p:txBody>
          <a:bodyPr wrap="square" rtlCol="0">
            <a:spAutoFit/>
          </a:bodyPr>
          <a:lstStyle/>
          <a:p>
            <a:r>
              <a:rPr lang="en-GB" b="1" dirty="0"/>
              <a:t>Sepoy</a:t>
            </a:r>
            <a:r>
              <a:rPr lang="en-GB" dirty="0"/>
              <a:t>: An Indian soldier in the British army.</a:t>
            </a:r>
            <a:endParaRPr lang="en-GB" b="1" dirty="0"/>
          </a:p>
        </p:txBody>
      </p:sp>
      <p:sp>
        <p:nvSpPr>
          <p:cNvPr id="6" name="TextBox 5">
            <a:extLst>
              <a:ext uri="{FF2B5EF4-FFF2-40B4-BE49-F238E27FC236}">
                <a16:creationId xmlns:a16="http://schemas.microsoft.com/office/drawing/2014/main" id="{1E1A8974-430E-461F-A6E4-AB6E1ED38B7A}"/>
              </a:ext>
            </a:extLst>
          </p:cNvPr>
          <p:cNvSpPr txBox="1"/>
          <p:nvPr/>
        </p:nvSpPr>
        <p:spPr>
          <a:xfrm>
            <a:off x="251520" y="1150287"/>
            <a:ext cx="2160240" cy="5663089"/>
          </a:xfrm>
          <a:prstGeom prst="rect">
            <a:avLst/>
          </a:prstGeom>
          <a:noFill/>
          <a:ln>
            <a:solidFill>
              <a:schemeClr val="tx1"/>
            </a:solidFill>
          </a:ln>
        </p:spPr>
        <p:txBody>
          <a:bodyPr wrap="square" rtlCol="0">
            <a:spAutoFit/>
          </a:bodyPr>
          <a:lstStyle/>
          <a:p>
            <a:r>
              <a:rPr lang="en-GB" dirty="0"/>
              <a:t>Identify the following:</a:t>
            </a:r>
          </a:p>
          <a:p>
            <a:endParaRPr lang="en-GB" sz="1000" dirty="0"/>
          </a:p>
          <a:p>
            <a:r>
              <a:rPr lang="en-GB" dirty="0"/>
              <a:t>Economic cause of the Indian rebellion:</a:t>
            </a:r>
          </a:p>
          <a:p>
            <a:r>
              <a:rPr lang="en-GB" dirty="0"/>
              <a:t>____________________________________________________________________</a:t>
            </a:r>
          </a:p>
          <a:p>
            <a:endParaRPr lang="en-GB" sz="1000" dirty="0"/>
          </a:p>
          <a:p>
            <a:r>
              <a:rPr lang="en-GB" dirty="0"/>
              <a:t>Political cause:</a:t>
            </a:r>
          </a:p>
          <a:p>
            <a:r>
              <a:rPr lang="en-GB" dirty="0"/>
              <a:t>____________________________________________________________________</a:t>
            </a:r>
          </a:p>
          <a:p>
            <a:endParaRPr lang="en-GB" sz="1000" dirty="0"/>
          </a:p>
          <a:p>
            <a:r>
              <a:rPr lang="en-GB" dirty="0"/>
              <a:t>Religious cause:</a:t>
            </a:r>
          </a:p>
          <a:p>
            <a:r>
              <a:rPr lang="en-GB" dirty="0"/>
              <a:t>____________________________________________________________________</a:t>
            </a:r>
          </a:p>
        </p:txBody>
      </p:sp>
    </p:spTree>
    <p:extLst>
      <p:ext uri="{BB962C8B-B14F-4D97-AF65-F5344CB8AC3E}">
        <p14:creationId xmlns:p14="http://schemas.microsoft.com/office/powerpoint/2010/main" val="20217200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9E0E154-ECF0-45AE-A567-A89008242FCF}"/>
              </a:ext>
            </a:extLst>
          </p:cNvPr>
          <p:cNvSpPr>
            <a:spLocks noGrp="1"/>
          </p:cNvSpPr>
          <p:nvPr>
            <p:ph type="title"/>
          </p:nvPr>
        </p:nvSpPr>
        <p:spPr>
          <a:xfrm>
            <a:off x="0" y="-363745"/>
            <a:ext cx="8534400" cy="1325563"/>
          </a:xfrm>
        </p:spPr>
        <p:txBody>
          <a:bodyPr>
            <a:normAutofit fontScale="90000"/>
          </a:bodyPr>
          <a:lstStyle/>
          <a:p>
            <a:r>
              <a:rPr lang="en-GB" b="1" u="sng" dirty="0"/>
              <a:t>Consequences of the Indian Rebellion</a:t>
            </a:r>
          </a:p>
        </p:txBody>
      </p:sp>
      <p:sp>
        <p:nvSpPr>
          <p:cNvPr id="5" name="Content Placeholder 2">
            <a:extLst>
              <a:ext uri="{FF2B5EF4-FFF2-40B4-BE49-F238E27FC236}">
                <a16:creationId xmlns:a16="http://schemas.microsoft.com/office/drawing/2014/main" id="{3CEC8D52-6D80-4837-ACA7-B0F4DCD5FE8E}"/>
              </a:ext>
            </a:extLst>
          </p:cNvPr>
          <p:cNvSpPr>
            <a:spLocks noGrp="1"/>
          </p:cNvSpPr>
          <p:nvPr>
            <p:ph idx="1"/>
          </p:nvPr>
        </p:nvSpPr>
        <p:spPr>
          <a:xfrm>
            <a:off x="0" y="566668"/>
            <a:ext cx="9036495" cy="6291331"/>
          </a:xfrm>
        </p:spPr>
        <p:txBody>
          <a:bodyPr>
            <a:normAutofit/>
          </a:bodyPr>
          <a:lstStyle/>
          <a:p>
            <a:pPr marL="514350" indent="-514350">
              <a:buAutoNum type="arabicPeriod"/>
            </a:pPr>
            <a:r>
              <a:rPr lang="en-GB" sz="2000" b="1" dirty="0"/>
              <a:t>How did the British get their revenge on the Indian rebels?</a:t>
            </a:r>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r>
              <a:rPr lang="en-GB" sz="2000" b="1" dirty="0"/>
              <a:t>Why did the British want their revenge?</a:t>
            </a:r>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r>
              <a:rPr lang="en-GB" sz="2000" b="1" dirty="0"/>
              <a:t>How did the people of Britain feel about this revenge?</a:t>
            </a:r>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endParaRPr lang="en-GB" sz="2000" b="1" dirty="0"/>
          </a:p>
          <a:p>
            <a:pPr marL="514350" indent="-514350">
              <a:buAutoNum type="arabicPeriod"/>
            </a:pPr>
            <a:r>
              <a:rPr lang="en-GB" sz="2000" b="1" dirty="0"/>
              <a:t>What major consequence did the Rebellion have for India and the East India Trading Company?</a:t>
            </a:r>
          </a:p>
          <a:p>
            <a:pPr marL="514350" indent="-514350">
              <a:buAutoNum type="arabicPeriod"/>
            </a:pPr>
            <a:endParaRPr lang="en-GB" sz="2000" b="1" dirty="0"/>
          </a:p>
          <a:p>
            <a:pPr marL="514350" indent="-514350">
              <a:buAutoNum type="arabicPeriod"/>
            </a:pPr>
            <a:endParaRPr lang="en-GB" sz="2000" b="1" dirty="0"/>
          </a:p>
        </p:txBody>
      </p:sp>
    </p:spTree>
    <p:extLst>
      <p:ext uri="{BB962C8B-B14F-4D97-AF65-F5344CB8AC3E}">
        <p14:creationId xmlns:p14="http://schemas.microsoft.com/office/powerpoint/2010/main" val="4103859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B4B15-BD51-450B-8814-9653F486FAE1}"/>
              </a:ext>
            </a:extLst>
          </p:cNvPr>
          <p:cNvSpPr>
            <a:spLocks noGrp="1"/>
          </p:cNvSpPr>
          <p:nvPr>
            <p:ph type="title"/>
          </p:nvPr>
        </p:nvSpPr>
        <p:spPr/>
        <p:txBody>
          <a:bodyPr/>
          <a:lstStyle/>
          <a:p>
            <a:r>
              <a:rPr lang="en-GB" b="1" u="sng" dirty="0"/>
              <a:t>Positive or Negative impact? Why?</a:t>
            </a:r>
          </a:p>
        </p:txBody>
      </p:sp>
      <p:sp>
        <p:nvSpPr>
          <p:cNvPr id="3" name="Content Placeholder 2">
            <a:extLst>
              <a:ext uri="{FF2B5EF4-FFF2-40B4-BE49-F238E27FC236}">
                <a16:creationId xmlns:a16="http://schemas.microsoft.com/office/drawing/2014/main" id="{2E2A479C-3BCB-4D31-967E-6D06C12DF5FE}"/>
              </a:ext>
            </a:extLst>
          </p:cNvPr>
          <p:cNvSpPr>
            <a:spLocks noGrp="1"/>
          </p:cNvSpPr>
          <p:nvPr>
            <p:ph idx="1"/>
          </p:nvPr>
        </p:nvSpPr>
        <p:spPr/>
        <p:txBody>
          <a:bodyPr>
            <a:normAutofit/>
          </a:bodyPr>
          <a:lstStyle/>
          <a:p>
            <a:pPr marL="0" indent="0">
              <a:buNone/>
            </a:pPr>
            <a:r>
              <a:rPr lang="en-GB" b="1" dirty="0"/>
              <a:t>Decide whether or not the point is a positive or Empire or a negative. </a:t>
            </a:r>
          </a:p>
          <a:p>
            <a:pPr marL="0" indent="0">
              <a:buNone/>
            </a:pPr>
            <a:endParaRPr lang="en-GB" b="1" dirty="0"/>
          </a:p>
          <a:p>
            <a:pPr marL="0" indent="0">
              <a:buNone/>
            </a:pPr>
            <a:r>
              <a:rPr lang="en-GB" b="1" dirty="0"/>
              <a:t>Explain your judgment in writing in the space on the card.</a:t>
            </a:r>
          </a:p>
        </p:txBody>
      </p:sp>
    </p:spTree>
    <p:extLst>
      <p:ext uri="{BB962C8B-B14F-4D97-AF65-F5344CB8AC3E}">
        <p14:creationId xmlns:p14="http://schemas.microsoft.com/office/powerpoint/2010/main" val="34084196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68BB7B2-A308-4B5F-A87E-5872E8446B49}"/>
              </a:ext>
            </a:extLst>
          </p:cNvPr>
          <p:cNvPicPr>
            <a:picLocks noChangeAspect="1"/>
          </p:cNvPicPr>
          <p:nvPr/>
        </p:nvPicPr>
        <p:blipFill rotWithShape="1">
          <a:blip r:embed="rId2"/>
          <a:srcRect l="32675" t="20586" r="34250" b="9381"/>
          <a:stretch/>
        </p:blipFill>
        <p:spPr>
          <a:xfrm rot="16200000">
            <a:off x="813184" y="-545840"/>
            <a:ext cx="6653537" cy="7920879"/>
          </a:xfrm>
          <a:prstGeom prst="rect">
            <a:avLst/>
          </a:prstGeom>
        </p:spPr>
      </p:pic>
    </p:spTree>
    <p:extLst>
      <p:ext uri="{BB962C8B-B14F-4D97-AF65-F5344CB8AC3E}">
        <p14:creationId xmlns:p14="http://schemas.microsoft.com/office/powerpoint/2010/main" val="2732506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F6E19-D796-4F61-B8CD-BF769ADA2695}"/>
              </a:ext>
            </a:extLst>
          </p:cNvPr>
          <p:cNvSpPr>
            <a:spLocks noGrp="1"/>
          </p:cNvSpPr>
          <p:nvPr>
            <p:ph type="title"/>
          </p:nvPr>
        </p:nvSpPr>
        <p:spPr>
          <a:xfrm>
            <a:off x="755576" y="404664"/>
            <a:ext cx="7886700" cy="994172"/>
          </a:xfrm>
        </p:spPr>
        <p:txBody>
          <a:bodyPr>
            <a:normAutofit fontScale="90000"/>
          </a:bodyPr>
          <a:lstStyle/>
          <a:p>
            <a:r>
              <a:rPr lang="en-GB" b="1" u="sng" dirty="0"/>
              <a:t>Was the British evil a force of good or evil in the world? You must explain your answer. </a:t>
            </a:r>
          </a:p>
        </p:txBody>
      </p:sp>
      <p:sp>
        <p:nvSpPr>
          <p:cNvPr id="3" name="Content Placeholder 2">
            <a:extLst>
              <a:ext uri="{FF2B5EF4-FFF2-40B4-BE49-F238E27FC236}">
                <a16:creationId xmlns:a16="http://schemas.microsoft.com/office/drawing/2014/main" id="{0680F20E-C6AE-42DE-BDF2-BDC245F1F221}"/>
              </a:ext>
            </a:extLst>
          </p:cNvPr>
          <p:cNvSpPr>
            <a:spLocks noGrp="1"/>
          </p:cNvSpPr>
          <p:nvPr>
            <p:ph idx="1"/>
          </p:nvPr>
        </p:nvSpPr>
        <p:spPr>
          <a:xfrm>
            <a:off x="0" y="1797248"/>
            <a:ext cx="9144000" cy="5060752"/>
          </a:xfrm>
        </p:spPr>
        <p:txBody>
          <a:bodyPr>
            <a:normAutofit fontScale="92500" lnSpcReduction="20000"/>
          </a:bodyPr>
          <a:lstStyle/>
          <a:p>
            <a:pPr>
              <a:buFontTx/>
              <a:buChar char="-"/>
            </a:pPr>
            <a:r>
              <a:rPr lang="en-GB" dirty="0"/>
              <a:t>How was the British Empire a force for good in the world? Give examples of good the British Empire did.</a:t>
            </a:r>
          </a:p>
          <a:p>
            <a:pPr>
              <a:buFontTx/>
              <a:buChar char="-"/>
            </a:pPr>
            <a:endParaRPr lang="en-GB" dirty="0"/>
          </a:p>
          <a:p>
            <a:pPr>
              <a:buFontTx/>
              <a:buChar char="-"/>
            </a:pPr>
            <a:r>
              <a:rPr lang="en-GB" dirty="0"/>
              <a:t>How was the British Empire a force for evil? Give examples of the negative impact the British Empire had. Try to use India as an example.</a:t>
            </a:r>
          </a:p>
          <a:p>
            <a:pPr>
              <a:buFontTx/>
              <a:buChar char="-"/>
            </a:pPr>
            <a:endParaRPr lang="en-GB" dirty="0"/>
          </a:p>
          <a:p>
            <a:pPr>
              <a:buFontTx/>
              <a:buChar char="-"/>
            </a:pPr>
            <a:r>
              <a:rPr lang="en-GB" dirty="0"/>
              <a:t>A small conclusion. In your opinion, was the British Empire a force for good or a force for evil?</a:t>
            </a:r>
          </a:p>
          <a:p>
            <a:pPr>
              <a:buFontTx/>
              <a:buChar char="-"/>
            </a:pPr>
            <a:endParaRPr lang="en-GB" dirty="0"/>
          </a:p>
          <a:p>
            <a:pPr marL="0" indent="0">
              <a:buNone/>
            </a:pPr>
            <a:r>
              <a:rPr lang="en-GB" b="1" dirty="0">
                <a:solidFill>
                  <a:srgbClr val="FF0000"/>
                </a:solidFill>
              </a:rPr>
              <a:t>Challenge - </a:t>
            </a:r>
            <a:r>
              <a:rPr lang="en-GB" dirty="0"/>
              <a:t>Should the British Empire be celebrated by British people today? Explain your answer. </a:t>
            </a:r>
          </a:p>
        </p:txBody>
      </p:sp>
      <p:sp>
        <p:nvSpPr>
          <p:cNvPr id="4" name="AutoShape 2">
            <a:extLst>
              <a:ext uri="{FF2B5EF4-FFF2-40B4-BE49-F238E27FC236}">
                <a16:creationId xmlns:a16="http://schemas.microsoft.com/office/drawing/2014/main" id="{F90F5913-FEF5-455D-A38D-C1491594314D}"/>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7582211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50811"/>
            <a:ext cx="9144000" cy="1329397"/>
          </a:xfrm>
        </p:spPr>
        <p:txBody>
          <a:bodyPr>
            <a:normAutofit fontScale="90000"/>
          </a:bodyPr>
          <a:lstStyle/>
          <a:p>
            <a:r>
              <a:rPr lang="en-GB" b="1" u="sng" dirty="0"/>
              <a:t>The Industrial Revolution</a:t>
            </a:r>
            <a:br>
              <a:rPr lang="en-GB" b="1" u="sng" dirty="0"/>
            </a:br>
            <a:r>
              <a:rPr lang="en-GB" b="1" dirty="0"/>
              <a:t>L/I: </a:t>
            </a:r>
            <a:r>
              <a:rPr lang="en-GB" dirty="0"/>
              <a:t>To understand how the Industrial Revolution changed Britain.</a:t>
            </a:r>
            <a:endParaRPr lang="en-GB" b="1" dirty="0"/>
          </a:p>
        </p:txBody>
      </p:sp>
      <p:sp>
        <p:nvSpPr>
          <p:cNvPr id="3" name="Subtitle 2"/>
          <p:cNvSpPr>
            <a:spLocks noGrp="1"/>
          </p:cNvSpPr>
          <p:nvPr>
            <p:ph type="subTitle" idx="1"/>
          </p:nvPr>
        </p:nvSpPr>
        <p:spPr>
          <a:xfrm>
            <a:off x="251521" y="2000113"/>
            <a:ext cx="8697654" cy="1826057"/>
          </a:xfrm>
        </p:spPr>
        <p:txBody>
          <a:bodyPr>
            <a:normAutofit/>
          </a:bodyPr>
          <a:lstStyle/>
          <a:p>
            <a:r>
              <a:rPr lang="en-GB" sz="2100" b="1" dirty="0"/>
              <a:t>Starter - </a:t>
            </a:r>
            <a:r>
              <a:rPr lang="en-GB" sz="2100" dirty="0"/>
              <a:t>Match the Industrial Revolution keywords to the correct definition.</a:t>
            </a:r>
          </a:p>
          <a:p>
            <a:r>
              <a:rPr lang="en-GB" sz="2100" dirty="0"/>
              <a:t>Write them down in your book.</a:t>
            </a:r>
          </a:p>
          <a:p>
            <a:endParaRPr lang="en-GB" dirty="0"/>
          </a:p>
          <a:p>
            <a:endParaRPr lang="en-GB" dirty="0"/>
          </a:p>
        </p:txBody>
      </p:sp>
      <p:sp>
        <p:nvSpPr>
          <p:cNvPr id="5" name="Rectangle 4"/>
          <p:cNvSpPr/>
          <p:nvPr/>
        </p:nvSpPr>
        <p:spPr>
          <a:xfrm>
            <a:off x="611560" y="2996952"/>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Industrial</a:t>
            </a:r>
          </a:p>
        </p:txBody>
      </p:sp>
      <p:sp>
        <p:nvSpPr>
          <p:cNvPr id="8" name="Rectangle 7"/>
          <p:cNvSpPr/>
          <p:nvPr/>
        </p:nvSpPr>
        <p:spPr>
          <a:xfrm>
            <a:off x="611560" y="3724956"/>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Revolution</a:t>
            </a:r>
          </a:p>
        </p:txBody>
      </p:sp>
      <p:sp>
        <p:nvSpPr>
          <p:cNvPr id="9" name="Rectangle 8"/>
          <p:cNvSpPr/>
          <p:nvPr/>
        </p:nvSpPr>
        <p:spPr>
          <a:xfrm>
            <a:off x="611560" y="4452959"/>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Raw Materials</a:t>
            </a:r>
          </a:p>
        </p:txBody>
      </p:sp>
      <p:sp>
        <p:nvSpPr>
          <p:cNvPr id="10" name="Rectangle 9"/>
          <p:cNvSpPr/>
          <p:nvPr/>
        </p:nvSpPr>
        <p:spPr>
          <a:xfrm>
            <a:off x="611560" y="5223036"/>
            <a:ext cx="2074985" cy="612202"/>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Manufacturing</a:t>
            </a:r>
          </a:p>
        </p:txBody>
      </p:sp>
      <p:sp>
        <p:nvSpPr>
          <p:cNvPr id="11" name="Rectangle 10"/>
          <p:cNvSpPr/>
          <p:nvPr/>
        </p:nvSpPr>
        <p:spPr>
          <a:xfrm>
            <a:off x="5652121" y="2965962"/>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Rapid and dramatic change</a:t>
            </a:r>
          </a:p>
        </p:txBody>
      </p:sp>
      <p:sp>
        <p:nvSpPr>
          <p:cNvPr id="12" name="Rectangle 11"/>
          <p:cNvSpPr/>
          <p:nvPr/>
        </p:nvSpPr>
        <p:spPr>
          <a:xfrm>
            <a:off x="5652120" y="3693966"/>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Materials used to make other materials, </a:t>
            </a:r>
          </a:p>
          <a:p>
            <a:pPr algn="ctr"/>
            <a:r>
              <a:rPr lang="en-GB" sz="1350" dirty="0"/>
              <a:t>e.g. wood, wool and coal.</a:t>
            </a:r>
          </a:p>
        </p:txBody>
      </p:sp>
      <p:sp>
        <p:nvSpPr>
          <p:cNvPr id="13" name="Rectangle 12"/>
          <p:cNvSpPr/>
          <p:nvPr/>
        </p:nvSpPr>
        <p:spPr>
          <a:xfrm>
            <a:off x="5652120" y="4421969"/>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Making goods to sell</a:t>
            </a:r>
          </a:p>
        </p:txBody>
      </p:sp>
      <p:sp>
        <p:nvSpPr>
          <p:cNvPr id="14" name="Rectangle 13"/>
          <p:cNvSpPr/>
          <p:nvPr/>
        </p:nvSpPr>
        <p:spPr>
          <a:xfrm>
            <a:off x="5652120" y="5192046"/>
            <a:ext cx="2727155" cy="612202"/>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50" dirty="0"/>
              <a:t>The use of machines to manufacture goods on a large scale</a:t>
            </a:r>
          </a:p>
        </p:txBody>
      </p:sp>
      <p:sp>
        <p:nvSpPr>
          <p:cNvPr id="7" name="Rectangle 6">
            <a:extLst>
              <a:ext uri="{FF2B5EF4-FFF2-40B4-BE49-F238E27FC236}">
                <a16:creationId xmlns:a16="http://schemas.microsoft.com/office/drawing/2014/main" id="{42F2307F-E53D-43A0-8A87-905223D615B6}"/>
              </a:ext>
            </a:extLst>
          </p:cNvPr>
          <p:cNvSpPr/>
          <p:nvPr/>
        </p:nvSpPr>
        <p:spPr>
          <a:xfrm>
            <a:off x="8461717" y="4697601"/>
            <a:ext cx="682283"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2212992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D4B00-474B-4D2A-B0B6-C155B408BA6A}"/>
              </a:ext>
            </a:extLst>
          </p:cNvPr>
          <p:cNvSpPr>
            <a:spLocks noGrp="1"/>
          </p:cNvSpPr>
          <p:nvPr>
            <p:ph type="title"/>
          </p:nvPr>
        </p:nvSpPr>
        <p:spPr>
          <a:xfrm>
            <a:off x="179512" y="116632"/>
            <a:ext cx="8784976" cy="994172"/>
          </a:xfrm>
        </p:spPr>
        <p:txBody>
          <a:bodyPr>
            <a:normAutofit fontScale="90000"/>
          </a:bodyPr>
          <a:lstStyle/>
          <a:p>
            <a:r>
              <a:rPr lang="en-GB" b="1" u="sng" dirty="0"/>
              <a:t>4. Resistance against the British Empire</a:t>
            </a:r>
          </a:p>
        </p:txBody>
      </p:sp>
      <p:sp>
        <p:nvSpPr>
          <p:cNvPr id="3" name="Content Placeholder 2">
            <a:extLst>
              <a:ext uri="{FF2B5EF4-FFF2-40B4-BE49-F238E27FC236}">
                <a16:creationId xmlns:a16="http://schemas.microsoft.com/office/drawing/2014/main" id="{4E0489DD-55F6-4E4A-B66E-64C5C3E14D51}"/>
              </a:ext>
            </a:extLst>
          </p:cNvPr>
          <p:cNvSpPr>
            <a:spLocks noGrp="1"/>
          </p:cNvSpPr>
          <p:nvPr>
            <p:ph idx="1"/>
          </p:nvPr>
        </p:nvSpPr>
        <p:spPr>
          <a:xfrm>
            <a:off x="0" y="1292191"/>
            <a:ext cx="9144000" cy="5565809"/>
          </a:xfrm>
        </p:spPr>
        <p:txBody>
          <a:bodyPr>
            <a:normAutofit fontScale="70000" lnSpcReduction="20000"/>
          </a:bodyPr>
          <a:lstStyle/>
          <a:p>
            <a:pPr marL="0" indent="0">
              <a:buNone/>
            </a:pPr>
            <a:r>
              <a:rPr lang="en-GB" b="1" dirty="0"/>
              <a:t>Explain with as much detail as possible, the Indian Rebellion of 1857.</a:t>
            </a:r>
          </a:p>
          <a:p>
            <a:pPr marL="0" indent="0">
              <a:buNone/>
            </a:pPr>
            <a:r>
              <a:rPr lang="en-GB" b="1" u="sng" dirty="0"/>
              <a:t>																																																																																																																																																																									</a:t>
            </a:r>
            <a:r>
              <a:rPr lang="en-GB" dirty="0"/>
              <a:t>_____________</a:t>
            </a:r>
            <a:endParaRPr lang="en-GB" b="1" u="sng" dirty="0"/>
          </a:p>
          <a:p>
            <a:pPr marL="0" indent="0">
              <a:buNone/>
            </a:pPr>
            <a:endParaRPr lang="en-GB" dirty="0"/>
          </a:p>
        </p:txBody>
      </p:sp>
    </p:spTree>
    <p:extLst>
      <p:ext uri="{BB962C8B-B14F-4D97-AF65-F5344CB8AC3E}">
        <p14:creationId xmlns:p14="http://schemas.microsoft.com/office/powerpoint/2010/main" val="9313967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550" y="598618"/>
            <a:ext cx="7886700" cy="994172"/>
          </a:xfrm>
        </p:spPr>
        <p:txBody>
          <a:bodyPr>
            <a:normAutofit fontScale="90000"/>
          </a:bodyPr>
          <a:lstStyle/>
          <a:p>
            <a:r>
              <a:rPr lang="en-GB" b="1" dirty="0"/>
              <a:t>Examine the images in front of you.</a:t>
            </a:r>
          </a:p>
        </p:txBody>
      </p:sp>
      <p:sp>
        <p:nvSpPr>
          <p:cNvPr id="7" name="Rounded Rectangle 6"/>
          <p:cNvSpPr/>
          <p:nvPr/>
        </p:nvSpPr>
        <p:spPr>
          <a:xfrm>
            <a:off x="7292045" y="2010256"/>
            <a:ext cx="1811064" cy="3856434"/>
          </a:xfrm>
          <a:prstGeom prst="round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changes do you notice?</a:t>
            </a:r>
          </a:p>
          <a:p>
            <a:pPr algn="ctr"/>
            <a:endParaRPr lang="en-GB" dirty="0"/>
          </a:p>
          <a:p>
            <a:pPr algn="ctr"/>
            <a:r>
              <a:rPr lang="en-GB" dirty="0"/>
              <a:t>What has caused them?</a:t>
            </a:r>
          </a:p>
          <a:p>
            <a:pPr algn="ctr"/>
            <a:endParaRPr lang="en-GB" dirty="0"/>
          </a:p>
          <a:p>
            <a:pPr algn="ctr"/>
            <a:r>
              <a:rPr lang="en-GB" dirty="0"/>
              <a:t>What might the consequences be?</a:t>
            </a:r>
          </a:p>
        </p:txBody>
      </p:sp>
      <p:pic>
        <p:nvPicPr>
          <p:cNvPr id="1026" name="Picture 2" descr="F:\Industrial Revolution SOW\SWScan00006.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09" r="51844"/>
          <a:stretch/>
        </p:blipFill>
        <p:spPr bwMode="auto">
          <a:xfrm>
            <a:off x="528638" y="1761714"/>
            <a:ext cx="3207790" cy="4000583"/>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pic>
        <p:nvPicPr>
          <p:cNvPr id="1027" name="Picture 3" descr="F:\Industrial Revolution SOW\SWScan00007.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1736" b="2545"/>
          <a:stretch/>
        </p:blipFill>
        <p:spPr bwMode="auto">
          <a:xfrm rot="5400000">
            <a:off x="3510693" y="2154858"/>
            <a:ext cx="4007086" cy="3207791"/>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
        <p:nvSpPr>
          <p:cNvPr id="8" name="Title 1"/>
          <p:cNvSpPr txBox="1">
            <a:spLocks/>
          </p:cNvSpPr>
          <p:nvPr/>
        </p:nvSpPr>
        <p:spPr>
          <a:xfrm>
            <a:off x="2599340" y="1750383"/>
            <a:ext cx="1137088" cy="497086"/>
          </a:xfrm>
          <a:prstGeom prst="rect">
            <a:avLst/>
          </a:prstGeom>
        </p:spPr>
        <p:txBody>
          <a:bodyPr vert="horz" lIns="68580" tIns="34290" rIns="68580" bIns="3429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t>1750</a:t>
            </a:r>
          </a:p>
        </p:txBody>
      </p:sp>
      <p:sp>
        <p:nvSpPr>
          <p:cNvPr id="9" name="Title 1"/>
          <p:cNvSpPr txBox="1">
            <a:spLocks/>
          </p:cNvSpPr>
          <p:nvPr/>
        </p:nvSpPr>
        <p:spPr>
          <a:xfrm>
            <a:off x="5981044" y="1761714"/>
            <a:ext cx="1137088" cy="497086"/>
          </a:xfrm>
          <a:prstGeom prst="rect">
            <a:avLst/>
          </a:prstGeom>
        </p:spPr>
        <p:txBody>
          <a:bodyPr vert="horz" lIns="68580" tIns="34290" rIns="68580" bIns="3429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300" b="1" dirty="0"/>
              <a:t>1900</a:t>
            </a:r>
          </a:p>
        </p:txBody>
      </p:sp>
    </p:spTree>
    <p:extLst>
      <p:ext uri="{BB962C8B-B14F-4D97-AF65-F5344CB8AC3E}">
        <p14:creationId xmlns:p14="http://schemas.microsoft.com/office/powerpoint/2010/main" val="31091793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Carefully watch the video and complete the grid with as many observations as you can.</a:t>
            </a:r>
          </a:p>
        </p:txBody>
      </p:sp>
      <p:pic>
        <p:nvPicPr>
          <p:cNvPr id="3074" name="Picture 2" descr="http://upload.wikimedia.org/wikipedia/commons/3/34/2012_Olympics_opening_ceremony,_Industrial_Revolution_scene.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87749" y="2379182"/>
            <a:ext cx="6368501" cy="424463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51520" y="1871351"/>
            <a:ext cx="8747341" cy="300082"/>
          </a:xfrm>
          <a:prstGeom prst="rect">
            <a:avLst/>
          </a:prstGeom>
        </p:spPr>
        <p:txBody>
          <a:bodyPr wrap="square">
            <a:spAutoFit/>
          </a:bodyPr>
          <a:lstStyle/>
          <a:p>
            <a:r>
              <a:rPr lang="en-US" sz="1350" dirty="0">
                <a:hlinkClick r:id="rId4"/>
              </a:rPr>
              <a:t>https://www.youtube.com/watch?v=HBITyBdRv_Q</a:t>
            </a:r>
            <a:endParaRPr lang="en-GB" sz="1350" dirty="0"/>
          </a:p>
        </p:txBody>
      </p:sp>
      <p:sp>
        <p:nvSpPr>
          <p:cNvPr id="6" name="Rectangle 5">
            <a:extLst>
              <a:ext uri="{FF2B5EF4-FFF2-40B4-BE49-F238E27FC236}">
                <a16:creationId xmlns:a16="http://schemas.microsoft.com/office/drawing/2014/main" id="{C4D9AAA1-315F-422D-B7F9-281035BE1750}"/>
              </a:ext>
            </a:extLst>
          </p:cNvPr>
          <p:cNvSpPr/>
          <p:nvPr/>
        </p:nvSpPr>
        <p:spPr>
          <a:xfrm>
            <a:off x="8461717" y="4697601"/>
            <a:ext cx="682283"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9794774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b="1" u="sng" dirty="0"/>
              <a:t>What did you see take place?</a:t>
            </a:r>
          </a:p>
        </p:txBody>
      </p:sp>
      <p:graphicFrame>
        <p:nvGraphicFramePr>
          <p:cNvPr id="4" name="Table 3"/>
          <p:cNvGraphicFramePr>
            <a:graphicFrameLocks noGrp="1"/>
          </p:cNvGraphicFramePr>
          <p:nvPr>
            <p:extLst>
              <p:ext uri="{D42A27DB-BD31-4B8C-83A1-F6EECF244321}">
                <p14:modId xmlns:p14="http://schemas.microsoft.com/office/powerpoint/2010/main" val="3241776388"/>
              </p:ext>
            </p:extLst>
          </p:nvPr>
        </p:nvGraphicFramePr>
        <p:xfrm>
          <a:off x="611560" y="1340768"/>
          <a:ext cx="8202345" cy="5184576"/>
        </p:xfrm>
        <a:graphic>
          <a:graphicData uri="http://schemas.openxmlformats.org/drawingml/2006/table">
            <a:tbl>
              <a:tblPr firstRow="1" bandRow="1">
                <a:tableStyleId>{21E4AEA4-8DFA-4A89-87EB-49C32662AFE0}</a:tableStyleId>
              </a:tblPr>
              <a:tblGrid>
                <a:gridCol w="1640469">
                  <a:extLst>
                    <a:ext uri="{9D8B030D-6E8A-4147-A177-3AD203B41FA5}">
                      <a16:colId xmlns:a16="http://schemas.microsoft.com/office/drawing/2014/main" val="20000"/>
                    </a:ext>
                  </a:extLst>
                </a:gridCol>
                <a:gridCol w="1640469">
                  <a:extLst>
                    <a:ext uri="{9D8B030D-6E8A-4147-A177-3AD203B41FA5}">
                      <a16:colId xmlns:a16="http://schemas.microsoft.com/office/drawing/2014/main" val="20001"/>
                    </a:ext>
                  </a:extLst>
                </a:gridCol>
                <a:gridCol w="1640469">
                  <a:extLst>
                    <a:ext uri="{9D8B030D-6E8A-4147-A177-3AD203B41FA5}">
                      <a16:colId xmlns:a16="http://schemas.microsoft.com/office/drawing/2014/main" val="20002"/>
                    </a:ext>
                  </a:extLst>
                </a:gridCol>
                <a:gridCol w="1640469">
                  <a:extLst>
                    <a:ext uri="{9D8B030D-6E8A-4147-A177-3AD203B41FA5}">
                      <a16:colId xmlns:a16="http://schemas.microsoft.com/office/drawing/2014/main" val="20003"/>
                    </a:ext>
                  </a:extLst>
                </a:gridCol>
                <a:gridCol w="1640469">
                  <a:extLst>
                    <a:ext uri="{9D8B030D-6E8A-4147-A177-3AD203B41FA5}">
                      <a16:colId xmlns:a16="http://schemas.microsoft.com/office/drawing/2014/main" val="20004"/>
                    </a:ext>
                  </a:extLst>
                </a:gridCol>
              </a:tblGrid>
              <a:tr h="506914">
                <a:tc>
                  <a:txBody>
                    <a:bodyPr/>
                    <a:lstStyle/>
                    <a:p>
                      <a:pPr algn="ctr"/>
                      <a:r>
                        <a:rPr lang="en-GB" sz="1400" dirty="0"/>
                        <a:t>Environment</a:t>
                      </a:r>
                    </a:p>
                  </a:txBody>
                  <a:tcPr marL="68580" marR="68580" marT="34290" marB="34290"/>
                </a:tc>
                <a:tc>
                  <a:txBody>
                    <a:bodyPr/>
                    <a:lstStyle/>
                    <a:p>
                      <a:pPr algn="ctr"/>
                      <a:r>
                        <a:rPr lang="en-GB" sz="1400" dirty="0"/>
                        <a:t>Rich and poor</a:t>
                      </a:r>
                    </a:p>
                  </a:txBody>
                  <a:tcPr marL="68580" marR="68580" marT="34290" marB="34290"/>
                </a:tc>
                <a:tc>
                  <a:txBody>
                    <a:bodyPr/>
                    <a:lstStyle/>
                    <a:p>
                      <a:pPr algn="ctr"/>
                      <a:r>
                        <a:rPr lang="en-GB" sz="1400" dirty="0"/>
                        <a:t>Industry</a:t>
                      </a:r>
                    </a:p>
                  </a:txBody>
                  <a:tcPr marL="68580" marR="68580" marT="34290" marB="34290"/>
                </a:tc>
                <a:tc>
                  <a:txBody>
                    <a:bodyPr/>
                    <a:lstStyle/>
                    <a:p>
                      <a:pPr algn="ctr"/>
                      <a:r>
                        <a:rPr lang="en-GB" sz="1400" dirty="0"/>
                        <a:t>Events</a:t>
                      </a:r>
                    </a:p>
                  </a:txBody>
                  <a:tcPr marL="68580" marR="68580" marT="34290" marB="34290"/>
                </a:tc>
                <a:tc>
                  <a:txBody>
                    <a:bodyPr/>
                    <a:lstStyle/>
                    <a:p>
                      <a:pPr algn="ctr"/>
                      <a:r>
                        <a:rPr lang="en-GB" sz="1400" dirty="0"/>
                        <a:t>Individuals</a:t>
                      </a:r>
                    </a:p>
                  </a:txBody>
                  <a:tcPr marL="68580" marR="68580" marT="34290" marB="34290"/>
                </a:tc>
                <a:extLst>
                  <a:ext uri="{0D108BD9-81ED-4DB2-BD59-A6C34878D82A}">
                    <a16:rowId xmlns:a16="http://schemas.microsoft.com/office/drawing/2014/main" val="10000"/>
                  </a:ext>
                </a:extLst>
              </a:tr>
              <a:tr h="4677662">
                <a:tc>
                  <a:txBody>
                    <a:bodyPr/>
                    <a:lstStyle/>
                    <a:p>
                      <a:pPr algn="ctr"/>
                      <a:r>
                        <a:rPr lang="en-GB" sz="1400" dirty="0"/>
                        <a:t>The countryside</a:t>
                      </a:r>
                      <a:r>
                        <a:rPr lang="en-GB" sz="1400" baseline="0" dirty="0"/>
                        <a:t> ‘retreated’ and was replaced with industry.</a:t>
                      </a:r>
                    </a:p>
                    <a:p>
                      <a:pPr algn="ctr"/>
                      <a:endParaRPr lang="en-GB" sz="1400" baseline="0" dirty="0"/>
                    </a:p>
                    <a:p>
                      <a:pPr algn="ctr"/>
                      <a:r>
                        <a:rPr lang="en-GB" sz="1400" baseline="0" dirty="0"/>
                        <a:t>The skyline was dominated by huge factories and chimneys.</a:t>
                      </a:r>
                    </a:p>
                    <a:p>
                      <a:pPr algn="ctr"/>
                      <a:endParaRPr lang="en-GB" sz="1400" baseline="0" dirty="0"/>
                    </a:p>
                    <a:p>
                      <a:pPr algn="ctr"/>
                      <a:endParaRPr lang="en-GB" sz="1400" dirty="0"/>
                    </a:p>
                  </a:txBody>
                  <a:tcPr marL="68580" marR="68580" marT="34290" marB="34290"/>
                </a:tc>
                <a:tc>
                  <a:txBody>
                    <a:bodyPr/>
                    <a:lstStyle/>
                    <a:p>
                      <a:pPr algn="ctr"/>
                      <a:r>
                        <a:rPr lang="en-GB" sz="1400" dirty="0"/>
                        <a:t>Two very distinct classes.</a:t>
                      </a:r>
                    </a:p>
                    <a:p>
                      <a:pPr algn="ctr"/>
                      <a:endParaRPr lang="en-GB" sz="1400" dirty="0"/>
                    </a:p>
                    <a:p>
                      <a:pPr algn="ctr"/>
                      <a:r>
                        <a:rPr lang="en-GB" sz="1400" dirty="0"/>
                        <a:t>Two</a:t>
                      </a:r>
                      <a:r>
                        <a:rPr lang="en-GB" sz="1400" baseline="0" dirty="0"/>
                        <a:t> very different ways of dressing.</a:t>
                      </a:r>
                    </a:p>
                    <a:p>
                      <a:pPr algn="ctr"/>
                      <a:endParaRPr lang="en-GB" sz="1400" baseline="0" dirty="0"/>
                    </a:p>
                    <a:p>
                      <a:pPr algn="ctr"/>
                      <a:r>
                        <a:rPr lang="en-GB" sz="1400" baseline="0" dirty="0"/>
                        <a:t>Two different levels of activity/manual labour.</a:t>
                      </a:r>
                      <a:endParaRPr lang="en-GB" sz="1400" dirty="0"/>
                    </a:p>
                  </a:txBody>
                  <a:tcPr marL="68580" marR="68580" marT="34290" marB="34290"/>
                </a:tc>
                <a:tc>
                  <a:txBody>
                    <a:bodyPr/>
                    <a:lstStyle/>
                    <a:p>
                      <a:pPr algn="ctr"/>
                      <a:endParaRPr lang="en-GB" sz="1400" dirty="0"/>
                    </a:p>
                    <a:p>
                      <a:pPr algn="ctr"/>
                      <a:r>
                        <a:rPr lang="en-GB" sz="1400" dirty="0"/>
                        <a:t>New wealth</a:t>
                      </a:r>
                    </a:p>
                    <a:p>
                      <a:pPr algn="ctr"/>
                      <a:endParaRPr lang="en-GB" sz="1400" dirty="0"/>
                    </a:p>
                    <a:p>
                      <a:pPr algn="ctr"/>
                      <a:r>
                        <a:rPr lang="en-GB" sz="1400" dirty="0"/>
                        <a:t>Smoke</a:t>
                      </a:r>
                    </a:p>
                    <a:p>
                      <a:pPr algn="ctr"/>
                      <a:endParaRPr lang="en-GB" sz="1400" dirty="0"/>
                    </a:p>
                    <a:p>
                      <a:pPr algn="ctr"/>
                      <a:r>
                        <a:rPr lang="en-GB" sz="1400" dirty="0"/>
                        <a:t>Burning coal</a:t>
                      </a:r>
                    </a:p>
                    <a:p>
                      <a:pPr algn="ctr"/>
                      <a:endParaRPr lang="en-GB" sz="1400" dirty="0"/>
                    </a:p>
                    <a:p>
                      <a:pPr algn="ctr"/>
                      <a:r>
                        <a:rPr lang="en-GB" sz="1400" dirty="0"/>
                        <a:t>Factories</a:t>
                      </a:r>
                    </a:p>
                    <a:p>
                      <a:pPr algn="ctr"/>
                      <a:endParaRPr lang="en-GB" sz="1400" dirty="0"/>
                    </a:p>
                    <a:p>
                      <a:pPr algn="ctr"/>
                      <a:r>
                        <a:rPr lang="en-GB" sz="1400" dirty="0"/>
                        <a:t>Mass</a:t>
                      </a:r>
                      <a:r>
                        <a:rPr lang="en-GB" sz="1400" baseline="0" dirty="0"/>
                        <a:t> production.</a:t>
                      </a:r>
                      <a:endParaRPr lang="en-GB" sz="1400" dirty="0"/>
                    </a:p>
                    <a:p>
                      <a:pPr algn="ctr"/>
                      <a:endParaRPr lang="en-GB" sz="1400" dirty="0"/>
                    </a:p>
                    <a:p>
                      <a:pPr algn="ctr"/>
                      <a:endParaRPr lang="en-GB" sz="1400" dirty="0"/>
                    </a:p>
                  </a:txBody>
                  <a:tcPr marL="68580" marR="68580" marT="34290" marB="34290"/>
                </a:tc>
                <a:tc>
                  <a:txBody>
                    <a:bodyPr/>
                    <a:lstStyle/>
                    <a:p>
                      <a:pPr algn="ctr"/>
                      <a:endParaRPr lang="en-GB" sz="1400" baseline="0" dirty="0"/>
                    </a:p>
                    <a:p>
                      <a:pPr algn="ctr"/>
                      <a:r>
                        <a:rPr lang="en-GB" sz="1400" baseline="0" dirty="0"/>
                        <a:t>Suffrage movement (right to vote)</a:t>
                      </a:r>
                    </a:p>
                    <a:p>
                      <a:pPr algn="ctr"/>
                      <a:endParaRPr lang="en-GB" sz="1400" baseline="0" dirty="0"/>
                    </a:p>
                    <a:p>
                      <a:pPr algn="ctr"/>
                      <a:r>
                        <a:rPr lang="en-GB" sz="1400" dirty="0"/>
                        <a:t>First</a:t>
                      </a:r>
                      <a:r>
                        <a:rPr lang="en-GB" sz="1400" baseline="0" dirty="0"/>
                        <a:t> World War</a:t>
                      </a:r>
                    </a:p>
                    <a:p>
                      <a:pPr algn="ctr"/>
                      <a:endParaRPr lang="en-GB" sz="1400" baseline="0" dirty="0"/>
                    </a:p>
                    <a:p>
                      <a:pPr marL="0" marR="0" indent="0" algn="ctr" defTabSz="914400" rtl="0" eaLnBrk="1" fontAlgn="auto" latinLnBrk="0" hangingPunct="1">
                        <a:lnSpc>
                          <a:spcPct val="100000"/>
                        </a:lnSpc>
                        <a:spcBef>
                          <a:spcPts val="0"/>
                        </a:spcBef>
                        <a:spcAft>
                          <a:spcPts val="0"/>
                        </a:spcAft>
                        <a:buClrTx/>
                        <a:buSzTx/>
                        <a:buFontTx/>
                        <a:buNone/>
                        <a:tabLst/>
                        <a:defRPr/>
                      </a:pPr>
                      <a:r>
                        <a:rPr lang="en-GB" sz="1400" dirty="0"/>
                        <a:t>Jarrow March</a:t>
                      </a:r>
                    </a:p>
                    <a:p>
                      <a:pPr algn="ctr"/>
                      <a:endParaRPr lang="en-GB" sz="1400" dirty="0"/>
                    </a:p>
                  </a:txBody>
                  <a:tcPr marL="68580" marR="68580" marT="34290" marB="34290"/>
                </a:tc>
                <a:tc>
                  <a:txBody>
                    <a:bodyPr/>
                    <a:lstStyle/>
                    <a:p>
                      <a:pPr algn="ctr"/>
                      <a:endParaRPr lang="en-GB" sz="1400" dirty="0"/>
                    </a:p>
                    <a:p>
                      <a:pPr algn="ctr"/>
                      <a:r>
                        <a:rPr lang="en-GB" sz="1400" dirty="0"/>
                        <a:t>Brunel</a:t>
                      </a:r>
                    </a:p>
                    <a:p>
                      <a:pPr algn="ctr"/>
                      <a:r>
                        <a:rPr lang="en-GB" sz="1400" dirty="0"/>
                        <a:t> (The</a:t>
                      </a:r>
                      <a:r>
                        <a:rPr lang="en-GB" sz="1400" baseline="0" dirty="0"/>
                        <a:t> e</a:t>
                      </a:r>
                      <a:r>
                        <a:rPr lang="en-GB" sz="1400" dirty="0"/>
                        <a:t>ngineer/industrialist</a:t>
                      </a:r>
                      <a:r>
                        <a:rPr lang="en-GB" sz="1400" baseline="0" dirty="0"/>
                        <a:t> in the top hat)</a:t>
                      </a:r>
                    </a:p>
                    <a:p>
                      <a:pPr algn="ctr"/>
                      <a:endParaRPr lang="en-GB" sz="1400" baseline="0" dirty="0"/>
                    </a:p>
                    <a:p>
                      <a:pPr algn="ctr"/>
                      <a:endParaRPr lang="en-GB" sz="1400" baseline="0" dirty="0"/>
                    </a:p>
                    <a:p>
                      <a:pPr algn="ctr"/>
                      <a:r>
                        <a:rPr lang="en-GB" sz="1400" baseline="0" dirty="0"/>
                        <a:t>Emily Davidson (The suffragette who is run down by the Kings’ horse)</a:t>
                      </a:r>
                      <a:endParaRPr lang="en-GB" sz="1400" dirty="0"/>
                    </a:p>
                  </a:txBody>
                  <a:tcPr marL="68580" marR="68580" marT="34290" marB="34290"/>
                </a:tc>
                <a:extLst>
                  <a:ext uri="{0D108BD9-81ED-4DB2-BD59-A6C34878D82A}">
                    <a16:rowId xmlns:a16="http://schemas.microsoft.com/office/drawing/2014/main" val="10001"/>
                  </a:ext>
                </a:extLst>
              </a:tr>
            </a:tbl>
          </a:graphicData>
        </a:graphic>
      </p:graphicFrame>
      <p:sp>
        <p:nvSpPr>
          <p:cNvPr id="5" name="Rectangle 4"/>
          <p:cNvSpPr/>
          <p:nvPr/>
        </p:nvSpPr>
        <p:spPr>
          <a:xfrm>
            <a:off x="622083" y="1772816"/>
            <a:ext cx="1620774"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ectangle 5"/>
          <p:cNvSpPr/>
          <p:nvPr/>
        </p:nvSpPr>
        <p:spPr>
          <a:xfrm>
            <a:off x="2242857" y="1772816"/>
            <a:ext cx="1656371"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7" name="Rectangle 6"/>
          <p:cNvSpPr/>
          <p:nvPr/>
        </p:nvSpPr>
        <p:spPr>
          <a:xfrm>
            <a:off x="3899227" y="1772816"/>
            <a:ext cx="1653758"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Rectangle 7"/>
          <p:cNvSpPr/>
          <p:nvPr/>
        </p:nvSpPr>
        <p:spPr>
          <a:xfrm>
            <a:off x="5552985" y="1772816"/>
            <a:ext cx="1607058"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9" name="Rectangle 8"/>
          <p:cNvSpPr/>
          <p:nvPr/>
        </p:nvSpPr>
        <p:spPr>
          <a:xfrm>
            <a:off x="7160043" y="1772816"/>
            <a:ext cx="1607058" cy="4752528"/>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1621352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6"/>
                                        </p:tgtEl>
                                        <p:attrNameLst>
                                          <p:attrName>ppt_x</p:attrName>
                                        </p:attrNameLst>
                                      </p:cBhvr>
                                      <p:tavLst>
                                        <p:tav tm="0">
                                          <p:val>
                                            <p:strVal val="ppt_x"/>
                                          </p:val>
                                        </p:tav>
                                        <p:tav tm="100000">
                                          <p:val>
                                            <p:strVal val="ppt_x"/>
                                          </p:val>
                                        </p:tav>
                                      </p:tavLst>
                                    </p:anim>
                                    <p:anim calcmode="lin" valueType="num">
                                      <p:cBhvr additive="base">
                                        <p:cTn id="13" dur="500"/>
                                        <p:tgtEl>
                                          <p:spTgt spid="6"/>
                                        </p:tgtEl>
                                        <p:attrNameLst>
                                          <p:attrName>ppt_y</p:attrName>
                                        </p:attrNameLst>
                                      </p:cBhvr>
                                      <p:tavLst>
                                        <p:tav tm="0">
                                          <p:val>
                                            <p:strVal val="ppt_y"/>
                                          </p:val>
                                        </p:tav>
                                        <p:tav tm="100000">
                                          <p:val>
                                            <p:strVal val="1+ppt_h/2"/>
                                          </p:val>
                                        </p:tav>
                                      </p:tavLst>
                                    </p:anim>
                                    <p:set>
                                      <p:cBhvr>
                                        <p:cTn id="14" dur="1" fill="hold">
                                          <p:stCondLst>
                                            <p:cond delay="499"/>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7"/>
                                        </p:tgtEl>
                                        <p:attrNameLst>
                                          <p:attrName>ppt_x</p:attrName>
                                        </p:attrNameLst>
                                      </p:cBhvr>
                                      <p:tavLst>
                                        <p:tav tm="0">
                                          <p:val>
                                            <p:strVal val="ppt_x"/>
                                          </p:val>
                                        </p:tav>
                                        <p:tav tm="100000">
                                          <p:val>
                                            <p:strVal val="ppt_x"/>
                                          </p:val>
                                        </p:tav>
                                      </p:tavLst>
                                    </p:anim>
                                    <p:anim calcmode="lin" valueType="num">
                                      <p:cBhvr additive="base">
                                        <p:cTn id="19" dur="500"/>
                                        <p:tgtEl>
                                          <p:spTgt spid="7"/>
                                        </p:tgtEl>
                                        <p:attrNameLst>
                                          <p:attrName>ppt_y</p:attrName>
                                        </p:attrNameLst>
                                      </p:cBhvr>
                                      <p:tavLst>
                                        <p:tav tm="0">
                                          <p:val>
                                            <p:strVal val="ppt_y"/>
                                          </p:val>
                                        </p:tav>
                                        <p:tav tm="100000">
                                          <p:val>
                                            <p:strVal val="1+ppt_h/2"/>
                                          </p:val>
                                        </p:tav>
                                      </p:tavLst>
                                    </p:anim>
                                    <p:set>
                                      <p:cBhvr>
                                        <p:cTn id="20" dur="1" fill="hold">
                                          <p:stCondLst>
                                            <p:cond delay="499"/>
                                          </p:stCondLst>
                                        </p:cTn>
                                        <p:tgtEl>
                                          <p:spTgt spid="7"/>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grpId="0" nodeType="clickEffect">
                                  <p:stCondLst>
                                    <p:cond delay="0"/>
                                  </p:stCondLst>
                                  <p:childTnLst>
                                    <p:anim calcmode="lin" valueType="num">
                                      <p:cBhvr additive="base">
                                        <p:cTn id="24" dur="500"/>
                                        <p:tgtEl>
                                          <p:spTgt spid="8"/>
                                        </p:tgtEl>
                                        <p:attrNameLst>
                                          <p:attrName>ppt_x</p:attrName>
                                        </p:attrNameLst>
                                      </p:cBhvr>
                                      <p:tavLst>
                                        <p:tav tm="0">
                                          <p:val>
                                            <p:strVal val="ppt_x"/>
                                          </p:val>
                                        </p:tav>
                                        <p:tav tm="100000">
                                          <p:val>
                                            <p:strVal val="ppt_x"/>
                                          </p:val>
                                        </p:tav>
                                      </p:tavLst>
                                    </p:anim>
                                    <p:anim calcmode="lin" valueType="num">
                                      <p:cBhvr additive="base">
                                        <p:cTn id="25" dur="500"/>
                                        <p:tgtEl>
                                          <p:spTgt spid="8"/>
                                        </p:tgtEl>
                                        <p:attrNameLst>
                                          <p:attrName>ppt_y</p:attrName>
                                        </p:attrNameLst>
                                      </p:cBhvr>
                                      <p:tavLst>
                                        <p:tav tm="0">
                                          <p:val>
                                            <p:strVal val="ppt_y"/>
                                          </p:val>
                                        </p:tav>
                                        <p:tav tm="100000">
                                          <p:val>
                                            <p:strVal val="1+ppt_h/2"/>
                                          </p:val>
                                        </p:tav>
                                      </p:tavLst>
                                    </p:anim>
                                    <p:set>
                                      <p:cBhvr>
                                        <p:cTn id="26" dur="1" fill="hold">
                                          <p:stCondLst>
                                            <p:cond delay="499"/>
                                          </p:stCondLst>
                                        </p:cTn>
                                        <p:tgtEl>
                                          <p:spTgt spid="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0" nodeType="clickEffect">
                                  <p:stCondLst>
                                    <p:cond delay="0"/>
                                  </p:stCondLst>
                                  <p:childTnLst>
                                    <p:anim calcmode="lin" valueType="num">
                                      <p:cBhvr additive="base">
                                        <p:cTn id="30" dur="500"/>
                                        <p:tgtEl>
                                          <p:spTgt spid="9"/>
                                        </p:tgtEl>
                                        <p:attrNameLst>
                                          <p:attrName>ppt_x</p:attrName>
                                        </p:attrNameLst>
                                      </p:cBhvr>
                                      <p:tavLst>
                                        <p:tav tm="0">
                                          <p:val>
                                            <p:strVal val="ppt_x"/>
                                          </p:val>
                                        </p:tav>
                                        <p:tav tm="100000">
                                          <p:val>
                                            <p:strVal val="ppt_x"/>
                                          </p:val>
                                        </p:tav>
                                      </p:tavLst>
                                    </p:anim>
                                    <p:anim calcmode="lin" valueType="num">
                                      <p:cBhvr additive="base">
                                        <p:cTn id="31" dur="500"/>
                                        <p:tgtEl>
                                          <p:spTgt spid="9"/>
                                        </p:tgtEl>
                                        <p:attrNameLst>
                                          <p:attrName>ppt_y</p:attrName>
                                        </p:attrNameLst>
                                      </p:cBhvr>
                                      <p:tavLst>
                                        <p:tav tm="0">
                                          <p:val>
                                            <p:strVal val="ppt_y"/>
                                          </p:val>
                                        </p:tav>
                                        <p:tav tm="100000">
                                          <p:val>
                                            <p:strVal val="1+ppt_h/2"/>
                                          </p:val>
                                        </p:tav>
                                      </p:tavLst>
                                    </p:anim>
                                    <p:set>
                                      <p:cBhvr>
                                        <p:cTn id="3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http://img.ehowcdn.com/article-new/ehow/images/a08/6p/av/typical-workday-factories-industrial-revolution-800x8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959177"/>
            <a:ext cx="9144000" cy="212468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37234" y="188640"/>
            <a:ext cx="8869531" cy="4248472"/>
          </a:xfrm>
          <a:solidFill>
            <a:schemeClr val="accent1">
              <a:lumMod val="60000"/>
              <a:lumOff val="40000"/>
            </a:schemeClr>
          </a:solidFill>
        </p:spPr>
        <p:txBody>
          <a:bodyPr>
            <a:noAutofit/>
          </a:bodyPr>
          <a:lstStyle/>
          <a:p>
            <a:r>
              <a:rPr lang="en-GB" sz="3200" b="1" dirty="0"/>
              <a:t>On the following pages you will see a series of statements about the Industrial Revolution.</a:t>
            </a:r>
            <a:br>
              <a:rPr lang="en-GB" sz="3200" b="1" dirty="0"/>
            </a:br>
            <a:br>
              <a:rPr lang="en-GB" sz="3200" b="1" dirty="0"/>
            </a:br>
            <a:r>
              <a:rPr lang="en-GB" sz="3200" b="1" dirty="0"/>
              <a:t>Read them and add any new information you learn from them to your tables. Try to get as many new details and facts as you can.</a:t>
            </a:r>
          </a:p>
        </p:txBody>
      </p:sp>
    </p:spTree>
    <p:extLst>
      <p:ext uri="{BB962C8B-B14F-4D97-AF65-F5344CB8AC3E}">
        <p14:creationId xmlns:p14="http://schemas.microsoft.com/office/powerpoint/2010/main" val="48307537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784976" cy="994172"/>
          </a:xfrm>
        </p:spPr>
        <p:txBody>
          <a:bodyPr>
            <a:normAutofit fontScale="90000"/>
          </a:bodyPr>
          <a:lstStyle/>
          <a:p>
            <a:r>
              <a:rPr lang="en-GB" b="1" dirty="0"/>
              <a:t>The Industrial Revolution – what was it?</a:t>
            </a:r>
          </a:p>
        </p:txBody>
      </p:sp>
      <p:sp>
        <p:nvSpPr>
          <p:cNvPr id="3" name="Content Placeholder 2"/>
          <p:cNvSpPr>
            <a:spLocks noGrp="1"/>
          </p:cNvSpPr>
          <p:nvPr>
            <p:ph idx="1"/>
          </p:nvPr>
        </p:nvSpPr>
        <p:spPr>
          <a:xfrm>
            <a:off x="700839" y="1687429"/>
            <a:ext cx="7886700" cy="4114800"/>
          </a:xfrm>
          <a:solidFill>
            <a:schemeClr val="accent2">
              <a:lumMod val="20000"/>
              <a:lumOff val="80000"/>
            </a:schemeClr>
          </a:solidFill>
        </p:spPr>
        <p:txBody>
          <a:bodyPr>
            <a:normAutofit fontScale="70000" lnSpcReduction="20000"/>
          </a:bodyPr>
          <a:lstStyle/>
          <a:p>
            <a:r>
              <a:rPr lang="en-GB" dirty="0"/>
              <a:t>The Industrial Revolution is normally said to have occurred in Britain between 1750 and 1900. It was a period of rapid economic and social change. It was made up of many different factors which all interlinked.</a:t>
            </a:r>
          </a:p>
          <a:p>
            <a:pPr lvl="1"/>
            <a:r>
              <a:rPr lang="en-GB" b="1" dirty="0"/>
              <a:t>Agriculture</a:t>
            </a:r>
            <a:r>
              <a:rPr lang="en-GB" dirty="0"/>
              <a:t>. New methods allowed farmers grow much more food than ever before. For example ‘Turnip’ Townshend introduced the Norfolk four-course rotation of farm land and Robert Bakewell used selective breeding to develop the New Leicester sheep.</a:t>
            </a:r>
          </a:p>
          <a:p>
            <a:pPr lvl="1"/>
            <a:r>
              <a:rPr lang="en-GB" b="1" dirty="0"/>
              <a:t>Industry</a:t>
            </a:r>
            <a:r>
              <a:rPr lang="en-GB" dirty="0"/>
              <a:t>. New methods of manufacturing using large factories made thousands of basic products like clothes and tools easier to build and cheaper to buy. Richard Arkwright's Mill at </a:t>
            </a:r>
            <a:r>
              <a:rPr lang="en-GB" dirty="0" err="1"/>
              <a:t>Cromford</a:t>
            </a:r>
            <a:r>
              <a:rPr lang="en-GB" dirty="0"/>
              <a:t> heralded 'the Factory Age' of the textile industry, production of iron increased 30-fold, and production of coal increased 20-fold.</a:t>
            </a:r>
          </a:p>
        </p:txBody>
      </p:sp>
      <p:sp>
        <p:nvSpPr>
          <p:cNvPr id="5" name="Rectangle 4">
            <a:extLst>
              <a:ext uri="{FF2B5EF4-FFF2-40B4-BE49-F238E27FC236}">
                <a16:creationId xmlns:a16="http://schemas.microsoft.com/office/drawing/2014/main" id="{A60C632B-3C30-41B3-9E58-A771FFC704C4}"/>
              </a:ext>
            </a:extLst>
          </p:cNvPr>
          <p:cNvSpPr/>
          <p:nvPr/>
        </p:nvSpPr>
        <p:spPr>
          <a:xfrm>
            <a:off x="8587539" y="4697601"/>
            <a:ext cx="556461"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24924575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994172"/>
          </a:xfrm>
        </p:spPr>
        <p:txBody>
          <a:bodyPr>
            <a:normAutofit fontScale="90000"/>
          </a:bodyPr>
          <a:lstStyle/>
          <a:p>
            <a:r>
              <a:rPr lang="en-GB" b="1" dirty="0"/>
              <a:t>The Industrial Revolution – what was it?</a:t>
            </a:r>
          </a:p>
        </p:txBody>
      </p:sp>
      <p:sp>
        <p:nvSpPr>
          <p:cNvPr id="3" name="Content Placeholder 2"/>
          <p:cNvSpPr>
            <a:spLocks noGrp="1"/>
          </p:cNvSpPr>
          <p:nvPr>
            <p:ph idx="1"/>
          </p:nvPr>
        </p:nvSpPr>
        <p:spPr>
          <a:xfrm>
            <a:off x="628650" y="1687429"/>
            <a:ext cx="7886700" cy="4114800"/>
          </a:xfrm>
          <a:solidFill>
            <a:schemeClr val="accent2">
              <a:lumMod val="20000"/>
              <a:lumOff val="80000"/>
            </a:schemeClr>
          </a:solidFill>
        </p:spPr>
        <p:txBody>
          <a:bodyPr>
            <a:normAutofit/>
          </a:bodyPr>
          <a:lstStyle/>
          <a:p>
            <a:pPr lvl="1"/>
            <a:r>
              <a:rPr lang="en-GB" sz="2400" b="1" dirty="0"/>
              <a:t>Cities</a:t>
            </a:r>
            <a:r>
              <a:rPr lang="en-GB" sz="2400" dirty="0"/>
              <a:t>: Hundreds of thousands of families left the countryside and moved to new but often cramped and small houses in the rapidly expanding cities. The skyline became dominated by large chimney and soot and smoke polluted the air.</a:t>
            </a:r>
          </a:p>
          <a:p>
            <a:pPr lvl="1"/>
            <a:r>
              <a:rPr lang="en-GB" sz="2400" b="1" dirty="0"/>
              <a:t>Transport and communications</a:t>
            </a:r>
            <a:r>
              <a:rPr lang="en-GB" sz="2400" dirty="0"/>
              <a:t>. Quicker ways of traveling were developed and they changed the world forever. Thomas Telford built roads and canals in the 1700s, and George Stephenson and </a:t>
            </a:r>
            <a:r>
              <a:rPr lang="en-GB" sz="2400" dirty="0" err="1"/>
              <a:t>Isambard</a:t>
            </a:r>
            <a:r>
              <a:rPr lang="en-GB" sz="2400" dirty="0"/>
              <a:t> Kingdom Brunel oversaw the 'Railway Mania' of the 1800s.</a:t>
            </a:r>
          </a:p>
        </p:txBody>
      </p:sp>
      <p:sp>
        <p:nvSpPr>
          <p:cNvPr id="4" name="Rectangle 3">
            <a:extLst>
              <a:ext uri="{FF2B5EF4-FFF2-40B4-BE49-F238E27FC236}">
                <a16:creationId xmlns:a16="http://schemas.microsoft.com/office/drawing/2014/main" id="{7C3B4C0F-6115-4D22-8B86-9C129878D511}"/>
              </a:ext>
            </a:extLst>
          </p:cNvPr>
          <p:cNvSpPr/>
          <p:nvPr/>
        </p:nvSpPr>
        <p:spPr>
          <a:xfrm>
            <a:off x="8515350" y="4697601"/>
            <a:ext cx="628650"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7426484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994172"/>
          </a:xfrm>
        </p:spPr>
        <p:txBody>
          <a:bodyPr>
            <a:normAutofit fontScale="90000"/>
          </a:bodyPr>
          <a:lstStyle/>
          <a:p>
            <a:r>
              <a:rPr lang="en-GB" b="1" dirty="0"/>
              <a:t>The Industrial Revolution – what was it?</a:t>
            </a:r>
          </a:p>
        </p:txBody>
      </p:sp>
      <p:sp>
        <p:nvSpPr>
          <p:cNvPr id="3" name="Content Placeholder 2"/>
          <p:cNvSpPr>
            <a:spLocks noGrp="1"/>
          </p:cNvSpPr>
          <p:nvPr>
            <p:ph idx="1"/>
          </p:nvPr>
        </p:nvSpPr>
        <p:spPr>
          <a:xfrm>
            <a:off x="628650" y="1687429"/>
            <a:ext cx="7886700" cy="4114800"/>
          </a:xfrm>
          <a:solidFill>
            <a:schemeClr val="accent2">
              <a:lumMod val="20000"/>
              <a:lumOff val="80000"/>
            </a:schemeClr>
          </a:solidFill>
        </p:spPr>
        <p:txBody>
          <a:bodyPr>
            <a:normAutofit/>
          </a:bodyPr>
          <a:lstStyle/>
          <a:p>
            <a:pPr lvl="1"/>
            <a:r>
              <a:rPr lang="en-GB" sz="2400" b="1" dirty="0"/>
              <a:t>Science and technology</a:t>
            </a:r>
            <a:r>
              <a:rPr lang="en-GB" sz="2400" dirty="0"/>
              <a:t>: At the same time there occurred a long list of scientific discoveries and technological inventions that changed society and industry.</a:t>
            </a:r>
          </a:p>
          <a:p>
            <a:pPr lvl="1"/>
            <a:r>
              <a:rPr lang="en-GB" sz="2400" b="1" dirty="0"/>
              <a:t>Society</a:t>
            </a:r>
            <a:r>
              <a:rPr lang="en-GB" sz="2400" dirty="0"/>
              <a:t>: Women and children began to enter the workforce and receive a salary the relationships that had held societies together began to change. Factory owners often became ‘super rich’ and challenged the old Lords for control over the country.</a:t>
            </a:r>
          </a:p>
        </p:txBody>
      </p:sp>
      <p:sp>
        <p:nvSpPr>
          <p:cNvPr id="4" name="Rectangle 3">
            <a:extLst>
              <a:ext uri="{FF2B5EF4-FFF2-40B4-BE49-F238E27FC236}">
                <a16:creationId xmlns:a16="http://schemas.microsoft.com/office/drawing/2014/main" id="{777B8C4B-1A26-4675-8D8C-C43A734F81EF}"/>
              </a:ext>
            </a:extLst>
          </p:cNvPr>
          <p:cNvSpPr/>
          <p:nvPr/>
        </p:nvSpPr>
        <p:spPr>
          <a:xfrm>
            <a:off x="8515350" y="4697601"/>
            <a:ext cx="628650"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22403919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b="1" u="sng" dirty="0"/>
              <a:t>Explain three important changes that took place during the Industrial Revolution.</a:t>
            </a:r>
          </a:p>
        </p:txBody>
      </p:sp>
      <p:sp>
        <p:nvSpPr>
          <p:cNvPr id="3" name="Content Placeholder 2"/>
          <p:cNvSpPr>
            <a:spLocks noGrp="1"/>
          </p:cNvSpPr>
          <p:nvPr>
            <p:ph idx="1"/>
          </p:nvPr>
        </p:nvSpPr>
        <p:spPr>
          <a:xfrm>
            <a:off x="628650" y="2503170"/>
            <a:ext cx="7886700" cy="2986802"/>
          </a:xfrm>
        </p:spPr>
        <p:txBody>
          <a:bodyPr>
            <a:normAutofit fontScale="77500" lnSpcReduction="20000"/>
          </a:bodyPr>
          <a:lstStyle/>
          <a:p>
            <a:r>
              <a:rPr lang="en-GB" dirty="0"/>
              <a:t>You will need to write three paragraphs to answer this question.</a:t>
            </a:r>
          </a:p>
          <a:p>
            <a:endParaRPr lang="en-GB" dirty="0"/>
          </a:p>
          <a:p>
            <a:r>
              <a:rPr lang="en-GB" dirty="0"/>
              <a:t>Each paragraph must be about a different change.</a:t>
            </a:r>
          </a:p>
          <a:p>
            <a:endParaRPr lang="en-GB" dirty="0"/>
          </a:p>
          <a:p>
            <a:pPr marL="0" indent="0">
              <a:buNone/>
            </a:pPr>
            <a:endParaRPr lang="en-GB" dirty="0"/>
          </a:p>
          <a:p>
            <a:pPr marL="0" indent="0">
              <a:buNone/>
            </a:pPr>
            <a:r>
              <a:rPr lang="en-GB" b="1" dirty="0"/>
              <a:t>Challenge – </a:t>
            </a:r>
            <a:r>
              <a:rPr lang="en-GB" dirty="0"/>
              <a:t>What was the most important change of the Industrial Revolution? You must explain your answer. </a:t>
            </a:r>
          </a:p>
        </p:txBody>
      </p:sp>
      <p:sp>
        <p:nvSpPr>
          <p:cNvPr id="7" name="Rectangle 6">
            <a:extLst>
              <a:ext uri="{FF2B5EF4-FFF2-40B4-BE49-F238E27FC236}">
                <a16:creationId xmlns:a16="http://schemas.microsoft.com/office/drawing/2014/main" id="{F273AF45-FBB4-4F89-ADD9-E8869A7CEB75}"/>
              </a:ext>
            </a:extLst>
          </p:cNvPr>
          <p:cNvSpPr/>
          <p:nvPr/>
        </p:nvSpPr>
        <p:spPr>
          <a:xfrm>
            <a:off x="8461717" y="4697601"/>
            <a:ext cx="682283" cy="1303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dirty="0"/>
          </a:p>
        </p:txBody>
      </p:sp>
    </p:spTree>
    <p:extLst>
      <p:ext uri="{BB962C8B-B14F-4D97-AF65-F5344CB8AC3E}">
        <p14:creationId xmlns:p14="http://schemas.microsoft.com/office/powerpoint/2010/main" val="8019002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53E17-F45C-4750-A0B4-58F005DC5B5C}"/>
              </a:ext>
            </a:extLst>
          </p:cNvPr>
          <p:cNvSpPr>
            <a:spLocks noGrp="1"/>
          </p:cNvSpPr>
          <p:nvPr>
            <p:ph type="ctrTitle"/>
          </p:nvPr>
        </p:nvSpPr>
        <p:spPr>
          <a:xfrm>
            <a:off x="-22662" y="383247"/>
            <a:ext cx="9144000" cy="1790700"/>
          </a:xfrm>
        </p:spPr>
        <p:txBody>
          <a:bodyPr>
            <a:noAutofit/>
          </a:bodyPr>
          <a:lstStyle/>
          <a:p>
            <a:r>
              <a:rPr lang="en-GB" sz="3600" b="1" u="sng" dirty="0"/>
              <a:t>Children labour during the Industrial Revolution</a:t>
            </a:r>
            <a:br>
              <a:rPr lang="en-GB" sz="3600" b="1" u="sng" dirty="0"/>
            </a:br>
            <a:r>
              <a:rPr lang="en-GB" sz="3600" b="1" dirty="0"/>
              <a:t>L/I: </a:t>
            </a:r>
            <a:r>
              <a:rPr lang="en-GB" sz="3600" dirty="0"/>
              <a:t>To look at the children of the Industrial Revolution.</a:t>
            </a:r>
          </a:p>
        </p:txBody>
      </p:sp>
      <p:pic>
        <p:nvPicPr>
          <p:cNvPr id="1026" name="Picture 2" descr="child labor | Definition, History, &amp; Facts | Britannica">
            <a:extLst>
              <a:ext uri="{FF2B5EF4-FFF2-40B4-BE49-F238E27FC236}">
                <a16:creationId xmlns:a16="http://schemas.microsoft.com/office/drawing/2014/main" id="{6FF2E152-1FF0-4FB3-983E-38EF1D8578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85" y="2871580"/>
            <a:ext cx="8388221" cy="3581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56293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892F1-342F-430D-9D2E-E29B7D63F6FE}"/>
              </a:ext>
            </a:extLst>
          </p:cNvPr>
          <p:cNvSpPr>
            <a:spLocks noGrp="1"/>
          </p:cNvSpPr>
          <p:nvPr>
            <p:ph type="title"/>
          </p:nvPr>
        </p:nvSpPr>
        <p:spPr>
          <a:xfrm>
            <a:off x="628650" y="188640"/>
            <a:ext cx="7886700" cy="994172"/>
          </a:xfrm>
        </p:spPr>
        <p:txBody>
          <a:bodyPr>
            <a:normAutofit fontScale="90000"/>
          </a:bodyPr>
          <a:lstStyle/>
          <a:p>
            <a:r>
              <a:rPr lang="en-GB" b="1" u="sng" dirty="0"/>
              <a:t>5. The Industrial Revolution </a:t>
            </a:r>
            <a:br>
              <a:rPr lang="en-GB" dirty="0"/>
            </a:br>
            <a:endParaRPr lang="en-GB" dirty="0"/>
          </a:p>
        </p:txBody>
      </p:sp>
      <p:sp>
        <p:nvSpPr>
          <p:cNvPr id="3" name="Content Placeholder 2">
            <a:extLst>
              <a:ext uri="{FF2B5EF4-FFF2-40B4-BE49-F238E27FC236}">
                <a16:creationId xmlns:a16="http://schemas.microsoft.com/office/drawing/2014/main" id="{66082122-C2DC-4886-AF61-7535A2D61473}"/>
              </a:ext>
            </a:extLst>
          </p:cNvPr>
          <p:cNvSpPr>
            <a:spLocks noGrp="1"/>
          </p:cNvSpPr>
          <p:nvPr>
            <p:ph idx="1"/>
          </p:nvPr>
        </p:nvSpPr>
        <p:spPr>
          <a:xfrm>
            <a:off x="0" y="836712"/>
            <a:ext cx="9144000" cy="4646414"/>
          </a:xfrm>
        </p:spPr>
        <p:txBody>
          <a:bodyPr>
            <a:normAutofit fontScale="92500" lnSpcReduction="10000"/>
          </a:bodyPr>
          <a:lstStyle/>
          <a:p>
            <a:pPr marL="0" indent="0">
              <a:buNone/>
            </a:pPr>
            <a:r>
              <a:rPr lang="en-GB" b="1" dirty="0"/>
              <a:t>Answer the following.</a:t>
            </a:r>
          </a:p>
          <a:p>
            <a:pPr marL="0" indent="0">
              <a:buNone/>
            </a:pPr>
            <a:r>
              <a:rPr lang="en-GB" b="1" dirty="0"/>
              <a:t>What was the Industrial Revolution?</a:t>
            </a:r>
          </a:p>
          <a:p>
            <a:pPr marL="0" indent="0">
              <a:buNone/>
            </a:pPr>
            <a:endParaRPr lang="en-GB" b="1" dirty="0"/>
          </a:p>
          <a:p>
            <a:pPr marL="0" indent="0">
              <a:buNone/>
            </a:pPr>
            <a:endParaRPr lang="en-GB" dirty="0"/>
          </a:p>
          <a:p>
            <a:pPr marL="0" indent="0">
              <a:buNone/>
            </a:pPr>
            <a:r>
              <a:rPr lang="en-GB" b="1" dirty="0"/>
              <a:t>What was life like for families that moved in to new Industrial cities and why did they move there?</a:t>
            </a:r>
          </a:p>
          <a:p>
            <a:pPr marL="0" indent="0">
              <a:buNone/>
            </a:pPr>
            <a:endParaRPr lang="en-GB" b="1" dirty="0"/>
          </a:p>
          <a:p>
            <a:pPr marL="0" indent="0">
              <a:buNone/>
            </a:pPr>
            <a:endParaRPr lang="en-GB" dirty="0"/>
          </a:p>
          <a:p>
            <a:pPr marL="0" indent="0">
              <a:buNone/>
            </a:pPr>
            <a:r>
              <a:rPr lang="en-GB" b="1" dirty="0"/>
              <a:t>Who was Jack the Ripper?</a:t>
            </a:r>
            <a:endParaRPr lang="en-GB" dirty="0"/>
          </a:p>
          <a:p>
            <a:pPr marL="0" indent="0">
              <a:buNone/>
            </a:pPr>
            <a:endParaRPr lang="en-GB" dirty="0"/>
          </a:p>
        </p:txBody>
      </p:sp>
    </p:spTree>
    <p:extLst>
      <p:ext uri="{BB962C8B-B14F-4D97-AF65-F5344CB8AC3E}">
        <p14:creationId xmlns:p14="http://schemas.microsoft.com/office/powerpoint/2010/main" val="10445621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C7203443-A1CD-484A-B932-865C9457963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50" t="42913" r="3925" b="6294"/>
          <a:stretch/>
        </p:blipFill>
        <p:spPr bwMode="auto">
          <a:xfrm>
            <a:off x="224726" y="260648"/>
            <a:ext cx="8694547" cy="6336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9990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17A8DA28-7BB0-4289-9556-A684ACE5562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376" t="9838" r="43748"/>
          <a:stretch/>
        </p:blipFill>
        <p:spPr bwMode="auto">
          <a:xfrm>
            <a:off x="251520" y="23660"/>
            <a:ext cx="4248472" cy="6717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ontent Placeholder 2">
            <a:extLst>
              <a:ext uri="{FF2B5EF4-FFF2-40B4-BE49-F238E27FC236}">
                <a16:creationId xmlns:a16="http://schemas.microsoft.com/office/drawing/2014/main" id="{2B1EA9D3-1BED-4AF1-90FC-820FC4D8B00E}"/>
              </a:ext>
            </a:extLst>
          </p:cNvPr>
          <p:cNvSpPr txBox="1">
            <a:spLocks/>
          </p:cNvSpPr>
          <p:nvPr/>
        </p:nvSpPr>
        <p:spPr>
          <a:xfrm>
            <a:off x="4644009" y="88536"/>
            <a:ext cx="4490931" cy="6717707"/>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600" b="1" u="sng" dirty="0"/>
              <a:t>Working in mills</a:t>
            </a:r>
          </a:p>
          <a:p>
            <a:pPr marL="0" indent="0">
              <a:buFont typeface="Arial" pitchFamily="34" charset="0"/>
              <a:buNone/>
            </a:pPr>
            <a:r>
              <a:rPr lang="en-GB" sz="1600" b="1" dirty="0"/>
              <a:t>Explain, in your own words, what it was like for children that were working in the mills.</a:t>
            </a:r>
          </a:p>
          <a:p>
            <a:pPr marL="0" indent="0">
              <a:buFont typeface="Arial" pitchFamily="34" charset="0"/>
              <a:buNone/>
            </a:pPr>
            <a:r>
              <a:rPr lang="en-GB" sz="1600" b="1" dirty="0"/>
              <a:t>Include where they worked before, the conditions and why mill owners liked hiring children.</a:t>
            </a:r>
          </a:p>
          <a:p>
            <a:pPr marL="0" indent="0">
              <a:buFont typeface="Arial" pitchFamily="34" charset="0"/>
              <a:buNone/>
            </a:pPr>
            <a:r>
              <a:rPr lang="en-GB" sz="1600" b="1"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Font typeface="Arial" pitchFamily="34" charset="0"/>
              <a:buNone/>
            </a:pPr>
            <a:endParaRPr lang="en-GB" sz="1000" b="1" dirty="0"/>
          </a:p>
          <a:p>
            <a:pPr marL="0" indent="0">
              <a:buFont typeface="Arial" pitchFamily="34" charset="0"/>
              <a:buNone/>
            </a:pPr>
            <a:r>
              <a:rPr lang="en-GB" sz="1600" b="1" u="sng" dirty="0"/>
              <a:t>Working in mines</a:t>
            </a:r>
          </a:p>
          <a:p>
            <a:pPr marL="0" indent="0">
              <a:buFont typeface="Arial" pitchFamily="34" charset="0"/>
              <a:buNone/>
            </a:pPr>
            <a:r>
              <a:rPr lang="en-GB" sz="1600" b="1" dirty="0"/>
              <a:t>Explain, in your own words, what it was like for children that were working in the mills.</a:t>
            </a:r>
          </a:p>
          <a:p>
            <a:pPr marL="0" indent="0">
              <a:buFont typeface="Arial" pitchFamily="34" charset="0"/>
              <a:buNone/>
            </a:pPr>
            <a:r>
              <a:rPr lang="en-GB" sz="1600" b="1" dirty="0"/>
              <a:t>Include where they worked before, the conditions and why mill owners liked hiring children.</a:t>
            </a:r>
          </a:p>
          <a:p>
            <a:pPr marL="0" indent="0">
              <a:buFont typeface="Arial" pitchFamily="34" charset="0"/>
              <a:buNone/>
            </a:pPr>
            <a:r>
              <a:rPr lang="en-GB" sz="1600" b="1"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Font typeface="Arial" pitchFamily="34" charset="0"/>
              <a:buNone/>
            </a:pPr>
            <a:endParaRPr lang="en-GB" sz="1600" dirty="0"/>
          </a:p>
          <a:p>
            <a:pPr marL="0" indent="0">
              <a:buFont typeface="Arial" pitchFamily="34" charset="0"/>
              <a:buNone/>
            </a:pPr>
            <a:endParaRPr lang="en-GB" sz="1600" b="1" u="sng" dirty="0"/>
          </a:p>
        </p:txBody>
      </p:sp>
    </p:spTree>
    <p:extLst>
      <p:ext uri="{BB962C8B-B14F-4D97-AF65-F5344CB8AC3E}">
        <p14:creationId xmlns:p14="http://schemas.microsoft.com/office/powerpoint/2010/main" val="17737822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75BD0-4260-48F9-8DE9-1AB4D517A56C}"/>
              </a:ext>
            </a:extLst>
          </p:cNvPr>
          <p:cNvSpPr>
            <a:spLocks noGrp="1"/>
          </p:cNvSpPr>
          <p:nvPr>
            <p:ph type="title"/>
          </p:nvPr>
        </p:nvSpPr>
        <p:spPr/>
        <p:txBody>
          <a:bodyPr>
            <a:normAutofit fontScale="90000"/>
          </a:bodyPr>
          <a:lstStyle/>
          <a:p>
            <a:r>
              <a:rPr lang="en-GB" b="1" u="sng" dirty="0"/>
              <a:t>Children and the Industrial Revolution - Sources</a:t>
            </a:r>
          </a:p>
        </p:txBody>
      </p:sp>
      <p:sp>
        <p:nvSpPr>
          <p:cNvPr id="3" name="Content Placeholder 2">
            <a:extLst>
              <a:ext uri="{FF2B5EF4-FFF2-40B4-BE49-F238E27FC236}">
                <a16:creationId xmlns:a16="http://schemas.microsoft.com/office/drawing/2014/main" id="{021276C8-212F-450D-8F22-C74F178C026A}"/>
              </a:ext>
            </a:extLst>
          </p:cNvPr>
          <p:cNvSpPr>
            <a:spLocks noGrp="1"/>
          </p:cNvSpPr>
          <p:nvPr>
            <p:ph idx="1"/>
          </p:nvPr>
        </p:nvSpPr>
        <p:spPr>
          <a:xfrm>
            <a:off x="107504" y="1600200"/>
            <a:ext cx="8856984" cy="5069160"/>
          </a:xfrm>
        </p:spPr>
        <p:txBody>
          <a:bodyPr>
            <a:normAutofit lnSpcReduction="10000"/>
          </a:bodyPr>
          <a:lstStyle/>
          <a:p>
            <a:pPr marL="0" indent="0">
              <a:buNone/>
            </a:pPr>
            <a:r>
              <a:rPr lang="en-GB" sz="2400" dirty="0"/>
              <a:t>Pick one of the Sources and explain what the Source tells us about children’s experiences during the Industrial Revolution. Include what the Source is, when it was written and who wrote it.</a:t>
            </a:r>
          </a:p>
          <a:p>
            <a:pPr marL="0" indent="0">
              <a:buNone/>
            </a:pPr>
            <a:r>
              <a:rPr lang="en-GB" sz="24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pPr marL="0" indent="0">
              <a:buNone/>
            </a:pPr>
            <a:r>
              <a:rPr lang="en-GB" sz="2400" b="1" dirty="0">
                <a:solidFill>
                  <a:srgbClr val="FF0000"/>
                </a:solidFill>
              </a:rPr>
              <a:t>Extension – </a:t>
            </a:r>
            <a:r>
              <a:rPr lang="en-GB" sz="2400" dirty="0"/>
              <a:t>How reliable is the source?  What makes it reliable to you?</a:t>
            </a:r>
            <a:endParaRPr lang="en-GB" dirty="0"/>
          </a:p>
        </p:txBody>
      </p:sp>
    </p:spTree>
    <p:extLst>
      <p:ext uri="{BB962C8B-B14F-4D97-AF65-F5344CB8AC3E}">
        <p14:creationId xmlns:p14="http://schemas.microsoft.com/office/powerpoint/2010/main" val="17918456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a:extLst>
              <a:ext uri="{FF2B5EF4-FFF2-40B4-BE49-F238E27FC236}">
                <a16:creationId xmlns:a16="http://schemas.microsoft.com/office/drawing/2014/main" id="{4CA7F7F7-EB83-470F-9490-0A3229849B1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547" t="10104" r="4829" b="2485"/>
          <a:stretch/>
        </p:blipFill>
        <p:spPr bwMode="auto">
          <a:xfrm rot="16200000">
            <a:off x="1180313" y="-1155695"/>
            <a:ext cx="6833383" cy="9194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20246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48413-4BB5-4AFE-9C71-4965B13BA35C}"/>
              </a:ext>
            </a:extLst>
          </p:cNvPr>
          <p:cNvSpPr>
            <a:spLocks noGrp="1"/>
          </p:cNvSpPr>
          <p:nvPr>
            <p:ph type="title"/>
          </p:nvPr>
        </p:nvSpPr>
        <p:spPr>
          <a:xfrm>
            <a:off x="628650" y="0"/>
            <a:ext cx="7886700" cy="994172"/>
          </a:xfrm>
        </p:spPr>
        <p:txBody>
          <a:bodyPr/>
          <a:lstStyle/>
          <a:p>
            <a:r>
              <a:rPr lang="en-GB" b="1" u="sng" dirty="0"/>
              <a:t>Laws relating to children’s work</a:t>
            </a:r>
          </a:p>
        </p:txBody>
      </p:sp>
      <p:sp>
        <p:nvSpPr>
          <p:cNvPr id="3" name="Content Placeholder 2">
            <a:extLst>
              <a:ext uri="{FF2B5EF4-FFF2-40B4-BE49-F238E27FC236}">
                <a16:creationId xmlns:a16="http://schemas.microsoft.com/office/drawing/2014/main" id="{021633ED-0ED5-4C0C-BEEA-7EEAAABFFE2E}"/>
              </a:ext>
            </a:extLst>
          </p:cNvPr>
          <p:cNvSpPr>
            <a:spLocks noGrp="1"/>
          </p:cNvSpPr>
          <p:nvPr>
            <p:ph idx="1"/>
          </p:nvPr>
        </p:nvSpPr>
        <p:spPr>
          <a:xfrm>
            <a:off x="0" y="836712"/>
            <a:ext cx="9144000" cy="6021288"/>
          </a:xfrm>
        </p:spPr>
        <p:txBody>
          <a:bodyPr>
            <a:normAutofit fontScale="92500" lnSpcReduction="10000"/>
          </a:bodyPr>
          <a:lstStyle/>
          <a:p>
            <a:pPr marL="0" indent="0">
              <a:buNone/>
            </a:pPr>
            <a:endParaRPr lang="en-GB" b="1" dirty="0"/>
          </a:p>
          <a:p>
            <a:pPr marL="0" indent="0">
              <a:buNone/>
            </a:pPr>
            <a:r>
              <a:rPr lang="en-GB" b="1" dirty="0"/>
              <a:t>1833 – </a:t>
            </a:r>
            <a:r>
              <a:rPr lang="en-GB" dirty="0"/>
              <a:t>No child under the age of 9 could work in a factory.</a:t>
            </a:r>
          </a:p>
          <a:p>
            <a:pPr marL="0" indent="0">
              <a:buNone/>
            </a:pPr>
            <a:endParaRPr lang="en-GB" dirty="0"/>
          </a:p>
          <a:p>
            <a:pPr marL="0" indent="0">
              <a:buNone/>
            </a:pPr>
            <a:r>
              <a:rPr lang="en-GB" b="1" dirty="0"/>
              <a:t>1842 – </a:t>
            </a:r>
            <a:r>
              <a:rPr lang="en-GB" dirty="0"/>
              <a:t>No girl could work underground and neither could any boy under 10 years old.</a:t>
            </a:r>
          </a:p>
          <a:p>
            <a:pPr marL="0" indent="0">
              <a:buNone/>
            </a:pPr>
            <a:endParaRPr lang="en-GB" dirty="0"/>
          </a:p>
          <a:p>
            <a:pPr marL="0" indent="0">
              <a:buNone/>
            </a:pPr>
            <a:r>
              <a:rPr lang="en-GB" b="1" dirty="0"/>
              <a:t>1847 – </a:t>
            </a:r>
            <a:r>
              <a:rPr lang="en-GB" dirty="0"/>
              <a:t>Children could not work for longer than 10 hours a day in a factory.</a:t>
            </a:r>
          </a:p>
          <a:p>
            <a:pPr marL="0" indent="0">
              <a:buNone/>
            </a:pPr>
            <a:endParaRPr lang="en-GB" dirty="0"/>
          </a:p>
          <a:p>
            <a:pPr marL="0" indent="0">
              <a:buNone/>
            </a:pPr>
            <a:r>
              <a:rPr lang="en-GB" b="1" dirty="0"/>
              <a:t>1870 - </a:t>
            </a:r>
            <a:r>
              <a:rPr lang="en-GB" dirty="0"/>
              <a:t>Gradually, every child in Britain was introduced to schooling. They were going to school instead of work. </a:t>
            </a:r>
          </a:p>
          <a:p>
            <a:pPr marL="0" indent="0">
              <a:buNone/>
            </a:pPr>
            <a:endParaRPr lang="en-GB" dirty="0"/>
          </a:p>
        </p:txBody>
      </p:sp>
    </p:spTree>
    <p:extLst>
      <p:ext uri="{BB962C8B-B14F-4D97-AF65-F5344CB8AC3E}">
        <p14:creationId xmlns:p14="http://schemas.microsoft.com/office/powerpoint/2010/main" val="15864811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37EC9-F830-4580-80E8-81B04DF93193}"/>
              </a:ext>
            </a:extLst>
          </p:cNvPr>
          <p:cNvSpPr>
            <a:spLocks noGrp="1"/>
          </p:cNvSpPr>
          <p:nvPr>
            <p:ph type="title"/>
          </p:nvPr>
        </p:nvSpPr>
        <p:spPr/>
        <p:txBody>
          <a:bodyPr>
            <a:normAutofit fontScale="90000"/>
          </a:bodyPr>
          <a:lstStyle/>
          <a:p>
            <a:r>
              <a:rPr lang="en-GB" b="1" u="sng" dirty="0"/>
              <a:t>Explain what life was like for children during the Industrial Revolution.</a:t>
            </a:r>
          </a:p>
        </p:txBody>
      </p:sp>
      <p:sp>
        <p:nvSpPr>
          <p:cNvPr id="3" name="Content Placeholder 2">
            <a:extLst>
              <a:ext uri="{FF2B5EF4-FFF2-40B4-BE49-F238E27FC236}">
                <a16:creationId xmlns:a16="http://schemas.microsoft.com/office/drawing/2014/main" id="{94AEEF30-1C43-4545-AB4C-503B997FEF41}"/>
              </a:ext>
            </a:extLst>
          </p:cNvPr>
          <p:cNvSpPr>
            <a:spLocks noGrp="1"/>
          </p:cNvSpPr>
          <p:nvPr>
            <p:ph idx="1"/>
          </p:nvPr>
        </p:nvSpPr>
        <p:spPr>
          <a:xfrm>
            <a:off x="179512" y="1600200"/>
            <a:ext cx="8784976" cy="4983162"/>
          </a:xfrm>
        </p:spPr>
        <p:txBody>
          <a:bodyPr>
            <a:normAutofit fontScale="92500" lnSpcReduction="10000"/>
          </a:bodyPr>
          <a:lstStyle/>
          <a:p>
            <a:pPr>
              <a:buFontTx/>
              <a:buChar char="-"/>
            </a:pPr>
            <a:r>
              <a:rPr lang="en-GB" dirty="0"/>
              <a:t>This answer needs three paragraphs.</a:t>
            </a:r>
          </a:p>
          <a:p>
            <a:pPr>
              <a:buFontTx/>
              <a:buChar char="-"/>
            </a:pPr>
            <a:endParaRPr lang="en-GB" dirty="0"/>
          </a:p>
          <a:p>
            <a:pPr>
              <a:buFontTx/>
              <a:buChar char="-"/>
            </a:pPr>
            <a:r>
              <a:rPr lang="en-GB" dirty="0"/>
              <a:t>Each paragraph should be on something we have studied today. E.g. Mines, factories and the laws.</a:t>
            </a:r>
          </a:p>
          <a:p>
            <a:pPr>
              <a:buFontTx/>
              <a:buChar char="-"/>
            </a:pPr>
            <a:endParaRPr lang="en-GB" dirty="0"/>
          </a:p>
          <a:p>
            <a:pPr>
              <a:buFontTx/>
              <a:buChar char="-"/>
            </a:pPr>
            <a:r>
              <a:rPr lang="en-GB" dirty="0"/>
              <a:t>State clearly what each paragraph is about and then explain your point.</a:t>
            </a:r>
          </a:p>
          <a:p>
            <a:pPr>
              <a:buFontTx/>
              <a:buChar char="-"/>
            </a:pPr>
            <a:endParaRPr lang="en-GB" dirty="0"/>
          </a:p>
          <a:p>
            <a:pPr marL="0" indent="0">
              <a:buNone/>
            </a:pPr>
            <a:r>
              <a:rPr lang="en-GB" b="1" dirty="0">
                <a:solidFill>
                  <a:srgbClr val="FF0000"/>
                </a:solidFill>
              </a:rPr>
              <a:t>Challenge – </a:t>
            </a:r>
            <a:r>
              <a:rPr lang="en-GB" dirty="0"/>
              <a:t>Was life difficult for children during the Industrial Revolution? You must explain your answer. </a:t>
            </a:r>
          </a:p>
          <a:p>
            <a:pPr>
              <a:buFontTx/>
              <a:buChar char="-"/>
            </a:pPr>
            <a:endParaRPr lang="en-GB" dirty="0"/>
          </a:p>
          <a:p>
            <a:pPr marL="0" indent="0">
              <a:buNone/>
            </a:pPr>
            <a:endParaRPr lang="en-GB" dirty="0"/>
          </a:p>
        </p:txBody>
      </p:sp>
    </p:spTree>
    <p:extLst>
      <p:ext uri="{BB962C8B-B14F-4D97-AF65-F5344CB8AC3E}">
        <p14:creationId xmlns:p14="http://schemas.microsoft.com/office/powerpoint/2010/main" val="111095228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BD4BB4D-4452-4110-9A21-6DE7E1E4B69C}"/>
              </a:ext>
            </a:extLst>
          </p:cNvPr>
          <p:cNvSpPr>
            <a:spLocks noGrp="1"/>
          </p:cNvSpPr>
          <p:nvPr>
            <p:ph idx="1"/>
          </p:nvPr>
        </p:nvSpPr>
        <p:spPr>
          <a:xfrm>
            <a:off x="0" y="94320"/>
            <a:ext cx="9144000" cy="6669360"/>
          </a:xfrm>
        </p:spPr>
        <p:txBody>
          <a:bodyPr>
            <a:normAutofit lnSpcReduction="10000"/>
          </a:bodyPr>
          <a:lstStyle/>
          <a:p>
            <a:pPr marL="0" indent="0">
              <a:buNone/>
            </a:pPr>
            <a:r>
              <a:rPr lang="en-GB" sz="2400" u="sng" dirty="0"/>
              <a:t>							________________	_____________________________________	__________									____									____									____									____									____									____									____									____									____									____									____							________________	___________________________________________	____								__________	______________________________________________________________________________________________________________</a:t>
            </a:r>
          </a:p>
        </p:txBody>
      </p:sp>
    </p:spTree>
    <p:extLst>
      <p:ext uri="{BB962C8B-B14F-4D97-AF65-F5344CB8AC3E}">
        <p14:creationId xmlns:p14="http://schemas.microsoft.com/office/powerpoint/2010/main" val="133531601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7" descr="jack-the-ripper1">
            <a:extLst>
              <a:ext uri="{FF2B5EF4-FFF2-40B4-BE49-F238E27FC236}">
                <a16:creationId xmlns:a16="http://schemas.microsoft.com/office/drawing/2014/main" id="{8E9AD05A-E36F-4683-AC99-53991C6DEB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00200"/>
            <a:ext cx="914400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WordArt 4">
            <a:extLst>
              <a:ext uri="{FF2B5EF4-FFF2-40B4-BE49-F238E27FC236}">
                <a16:creationId xmlns:a16="http://schemas.microsoft.com/office/drawing/2014/main" id="{1E86D46D-E606-437C-A2CC-2813025A3B26}"/>
              </a:ext>
            </a:extLst>
          </p:cNvPr>
          <p:cNvSpPr>
            <a:spLocks noChangeArrowheads="1" noChangeShapeType="1" noTextEdit="1"/>
          </p:cNvSpPr>
          <p:nvPr/>
        </p:nvSpPr>
        <p:spPr bwMode="auto">
          <a:xfrm>
            <a:off x="755650" y="347304"/>
            <a:ext cx="7632700" cy="863600"/>
          </a:xfrm>
          <a:prstGeom prst="rect">
            <a:avLst/>
          </a:prstGeom>
        </p:spPr>
        <p:txBody>
          <a:bodyPr wrap="none" fromWordArt="1">
            <a:prstTxWarp prst="textPlain">
              <a:avLst>
                <a:gd name="adj" fmla="val 50000"/>
              </a:avLst>
            </a:prstTxWarp>
          </a:bodyPr>
          <a:lstStyle/>
          <a:p>
            <a:pPr algn="ctr">
              <a:defRPr/>
            </a:pPr>
            <a:r>
              <a:rPr lang="en-GB" sz="2000" b="1" u="sng" kern="10" dirty="0">
                <a:ln w="9525">
                  <a:solidFill>
                    <a:srgbClr val="000000"/>
                  </a:solidFill>
                  <a:round/>
                  <a:headEnd/>
                  <a:tailEnd/>
                </a:ln>
                <a:latin typeface="Arial Black" panose="020B0A04020102020204" pitchFamily="34" charset="0"/>
              </a:rPr>
              <a:t>Who was Jack the Ripper?</a:t>
            </a:r>
          </a:p>
        </p:txBody>
      </p:sp>
      <p:sp>
        <p:nvSpPr>
          <p:cNvPr id="3076" name="Rectangle 5">
            <a:extLst>
              <a:ext uri="{FF2B5EF4-FFF2-40B4-BE49-F238E27FC236}">
                <a16:creationId xmlns:a16="http://schemas.microsoft.com/office/drawing/2014/main" id="{A14AEF16-C3C5-4120-B239-19A62593D3F1}"/>
              </a:ext>
            </a:extLst>
          </p:cNvPr>
          <p:cNvSpPr>
            <a:spLocks noChangeArrowheads="1"/>
          </p:cNvSpPr>
          <p:nvPr/>
        </p:nvSpPr>
        <p:spPr bwMode="auto">
          <a:xfrm>
            <a:off x="0" y="1624013"/>
            <a:ext cx="9144000" cy="1222375"/>
          </a:xfrm>
          <a:prstGeom prst="rect">
            <a:avLst/>
          </a:prstGeom>
          <a:solidFill>
            <a:srgbClr val="FFFFCC"/>
          </a:solidFill>
          <a:ln w="9525">
            <a:solidFill>
              <a:schemeClr val="tx1"/>
            </a:solidFill>
            <a:miter lim="800000"/>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en-GB" altLang="en-US" sz="1000">
              <a:latin typeface="Arial Black" panose="020B0A04020102020204" pitchFamily="34" charset="0"/>
            </a:endParaRPr>
          </a:p>
          <a:p>
            <a:pPr algn="ctr" eaLnBrk="1" hangingPunct="1"/>
            <a:r>
              <a:rPr lang="en-GB" altLang="en-US" sz="2400">
                <a:latin typeface="Arial Black" panose="020B0A04020102020204" pitchFamily="34" charset="0"/>
              </a:rPr>
              <a:t>L/I: – To identify the most likely suspect in the Whitechapel murders.</a:t>
            </a:r>
            <a:endParaRPr lang="en-US" altLang="en-US" sz="2400">
              <a:latin typeface="Arial Black" panose="020B0A04020102020204" pitchFamily="3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635B8AE0-8F52-48B9-B120-EA425F430AA3}"/>
              </a:ext>
            </a:extLst>
          </p:cNvPr>
          <p:cNvSpPr txBox="1"/>
          <p:nvPr/>
        </p:nvSpPr>
        <p:spPr>
          <a:xfrm>
            <a:off x="251520" y="764704"/>
            <a:ext cx="8640960" cy="3168352"/>
          </a:xfrm>
          <a:prstGeom prst="rect">
            <a:avLst/>
          </a:prstGeom>
          <a:noFill/>
          <a:ln>
            <a:noFill/>
          </a:ln>
          <a:effectLst/>
          <a:extLst>
            <a:ext uri="{C572A759-6A51-4108-AA02-DFA0A04FC94B}">
              <ma14:wrappingTextBox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A</a:t>
            </a:r>
            <a:r>
              <a:rPr lang="en-GB" sz="1100">
                <a:effectLst/>
                <a:ea typeface="Calibri" panose="020F0502020204030204" pitchFamily="34" charset="0"/>
                <a:cs typeface="Times New Roman" panose="02020603050405020304" pitchFamily="18" charset="0"/>
              </a:rPr>
              <a:t>: JACK THE RIPPER was an unknown murderer who terrorized London in 1888. From August 31 to November 9 that year, five prostitutes were killed and horribly mutilated. The murderer was called Jack the Ripper because a knife was used to cut the victim’s throats and slash their bodies.</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a:effectLst/>
                <a:ea typeface="Calibri" panose="020F0502020204030204" pitchFamily="34" charset="0"/>
                <a:cs typeface="Times New Roman" panose="02020603050405020304" pitchFamily="18" charset="0"/>
              </a:rPr>
              <a:t>The murderer was never caught in spite of the efforts of police, citizen patrols, bloodhounds, and even fortune-tellers. Scotland Yard, the headquarters of the London Metropolitan Police, identified three principal suspects. All were men known to be insane. However, the police failed to prove that any of them had committed the murders. Widespread charges of police incompetence caused the commissioner of Scotland Yard, Sir Charles Warren, to resign on November 8, the day before the fifth murder.</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a:effectLst/>
                <a:ea typeface="Calibri" panose="020F0502020204030204" pitchFamily="34" charset="0"/>
                <a:cs typeface="Times New Roman" panose="02020603050405020304" pitchFamily="18" charset="0"/>
              </a:rPr>
              <a:t>The London Police received hundreds of letters from people who claimed to be the murderer. Only one of the letters seemed to be authentic. The sender’s address was “From Hell,” and part of a kidney of one of the victims was enclosed.</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i="1">
                <a:effectLst/>
                <a:ea typeface="Calibri" panose="020F0502020204030204" pitchFamily="34" charset="0"/>
                <a:cs typeface="Times New Roman" panose="02020603050405020304" pitchFamily="18" charset="0"/>
              </a:rPr>
              <a:t>By Donald Rumbelow</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p:txBody>
      </p:sp>
      <p:pic>
        <p:nvPicPr>
          <p:cNvPr id="3" name="Picture 2">
            <a:extLst>
              <a:ext uri="{FF2B5EF4-FFF2-40B4-BE49-F238E27FC236}">
                <a16:creationId xmlns:a16="http://schemas.microsoft.com/office/drawing/2014/main" id="{3860EA34-CC61-44B2-8A44-C38C06F4FDD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143489" y="3140968"/>
            <a:ext cx="2748280" cy="3467100"/>
          </a:xfrm>
          <a:prstGeom prst="rect">
            <a:avLst/>
          </a:prstGeom>
          <a:noFill/>
          <a:ln>
            <a:noFill/>
          </a:ln>
        </p:spPr>
      </p:pic>
      <p:pic>
        <p:nvPicPr>
          <p:cNvPr id="4" name="Picture 3">
            <a:extLst>
              <a:ext uri="{FF2B5EF4-FFF2-40B4-BE49-F238E27FC236}">
                <a16:creationId xmlns:a16="http://schemas.microsoft.com/office/drawing/2014/main" id="{A3A7F823-6F64-45E4-B127-270A89EB94F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51520" y="49694"/>
            <a:ext cx="2374265" cy="715010"/>
          </a:xfrm>
          <a:prstGeom prst="rect">
            <a:avLst/>
          </a:prstGeom>
          <a:noFill/>
          <a:ln>
            <a:noFill/>
          </a:ln>
        </p:spPr>
      </p:pic>
    </p:spTree>
    <p:extLst>
      <p:ext uri="{BB962C8B-B14F-4D97-AF65-F5344CB8AC3E}">
        <p14:creationId xmlns:p14="http://schemas.microsoft.com/office/powerpoint/2010/main" val="29914420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a:extLst>
              <a:ext uri="{FF2B5EF4-FFF2-40B4-BE49-F238E27FC236}">
                <a16:creationId xmlns:a16="http://schemas.microsoft.com/office/drawing/2014/main" id="{17F3A31D-95DF-43FF-8D2B-C4B415803137}"/>
              </a:ext>
            </a:extLst>
          </p:cNvPr>
          <p:cNvSpPr txBox="1"/>
          <p:nvPr/>
        </p:nvSpPr>
        <p:spPr>
          <a:xfrm>
            <a:off x="179512" y="188640"/>
            <a:ext cx="8712968" cy="2660650"/>
          </a:xfrm>
          <a:prstGeom prst="rect">
            <a:avLst/>
          </a:prstGeom>
          <a:noFill/>
          <a:ln>
            <a:noFill/>
          </a:ln>
          <a:effectLst/>
          <a:extLst>
            <a:ext uri="{C572A759-6A51-4108-AA02-DFA0A04FC94B}">
              <ma14:wrappingTextBox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C</a:t>
            </a:r>
            <a:r>
              <a:rPr lang="en-GB" sz="1100">
                <a:effectLst/>
                <a:ea typeface="Calibri" panose="020F0502020204030204" pitchFamily="34" charset="0"/>
                <a:cs typeface="Times New Roman" panose="02020603050405020304" pitchFamily="18" charset="0"/>
              </a:rPr>
              <a:t>: Jack the Ripper, name given to the unknown murderer of at least seven women, all prostitutes, in or near the Whitechapel district of the East End of London, from Aug. 7 to Nov. 10, 1888. One of the most famous unsolved mysteries of English crime; the case has retained its hold on the popular imagination. All but one of Jack’s victims was killed while soliciting customers on the street. In each instance the throat was cut, and usually the body was mutilated in a manner indicating that the murderer had considerable knowledge of human anatomy. On one occasion half of a human kidney, which may have been extracted from a murder victim, was mailed to the police. The authorities also received a series of taunting notes from a person calling himself Jack the Ripper and purporting to be the murderer. Strenuous and sometimes curious efforts were made to identify and to trap the killer; the eyes of one of the murdered women were photographed in the belief (later discredited) that the assailant’s image might be recorded on the retinas. </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pPr>
            <a:r>
              <a:rPr lang="en-GB" sz="1100" i="1">
                <a:effectLst/>
                <a:ea typeface="Calibri" panose="020F0502020204030204" pitchFamily="34" charset="0"/>
                <a:cs typeface="Times New Roman" panose="02020603050405020304" pitchFamily="18" charset="0"/>
              </a:rPr>
              <a:t>From a modern Encyclopaedia </a:t>
            </a:r>
            <a:endParaRPr lang="en-GB" sz="1100">
              <a:effectLst/>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E6D8AE08-43FB-4253-A425-827BFB290AC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3987" y="2348880"/>
            <a:ext cx="6149975" cy="4114800"/>
          </a:xfrm>
          <a:prstGeom prst="rect">
            <a:avLst/>
          </a:prstGeom>
          <a:noFill/>
          <a:ln>
            <a:noFill/>
          </a:ln>
        </p:spPr>
      </p:pic>
      <p:sp>
        <p:nvSpPr>
          <p:cNvPr id="4" name="Text Box 8">
            <a:extLst>
              <a:ext uri="{FF2B5EF4-FFF2-40B4-BE49-F238E27FC236}">
                <a16:creationId xmlns:a16="http://schemas.microsoft.com/office/drawing/2014/main" id="{162B1863-471A-45A8-AE4E-3F9AC22FB8A3}"/>
              </a:ext>
            </a:extLst>
          </p:cNvPr>
          <p:cNvSpPr txBox="1"/>
          <p:nvPr/>
        </p:nvSpPr>
        <p:spPr>
          <a:xfrm>
            <a:off x="6012160" y="2825027"/>
            <a:ext cx="2880320" cy="546100"/>
          </a:xfrm>
          <a:prstGeom prst="rect">
            <a:avLst/>
          </a:prstGeom>
          <a:noFill/>
          <a:ln>
            <a:noFill/>
          </a:ln>
          <a:effectLst/>
          <a:extLst>
            <a:ext uri="{C572A759-6A51-4108-AA02-DFA0A04FC94B}">
              <ma14:wrappingTextBox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D</a:t>
            </a:r>
            <a:r>
              <a:rPr lang="en-GB" sz="1100">
                <a:effectLst/>
                <a:ea typeface="Calibri" panose="020F0502020204030204" pitchFamily="34" charset="0"/>
                <a:cs typeface="Times New Roman" panose="02020603050405020304" pitchFamily="18" charset="0"/>
              </a:rPr>
              <a:t>: Locality of the 5 ‘canonical’ murders.</a:t>
            </a:r>
          </a:p>
        </p:txBody>
      </p:sp>
    </p:spTree>
    <p:extLst>
      <p:ext uri="{BB962C8B-B14F-4D97-AF65-F5344CB8AC3E}">
        <p14:creationId xmlns:p14="http://schemas.microsoft.com/office/powerpoint/2010/main" val="6886344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9">
            <a:extLst>
              <a:ext uri="{FF2B5EF4-FFF2-40B4-BE49-F238E27FC236}">
                <a16:creationId xmlns:a16="http://schemas.microsoft.com/office/drawing/2014/main" id="{5411A6FA-1147-448D-9777-336BB48B27DF}"/>
              </a:ext>
            </a:extLst>
          </p:cNvPr>
          <p:cNvSpPr txBox="1"/>
          <p:nvPr/>
        </p:nvSpPr>
        <p:spPr>
          <a:xfrm>
            <a:off x="395536" y="332656"/>
            <a:ext cx="8568952" cy="4406900"/>
          </a:xfrm>
          <a:prstGeom prst="rect">
            <a:avLst/>
          </a:prstGeom>
          <a:noFill/>
          <a:ln>
            <a:noFill/>
          </a:ln>
          <a:effectLst/>
          <a:extLst>
            <a:ext uri="{C572A759-6A51-4108-AA02-DFA0A04FC94B}">
              <ma14:wrappingTextBox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val="1"/>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07000"/>
              </a:lnSpc>
              <a:spcAft>
                <a:spcPts val="800"/>
              </a:spcAft>
            </a:pPr>
            <a:r>
              <a:rPr lang="en-GB" sz="1100" b="1">
                <a:effectLst/>
                <a:ea typeface="Calibri" panose="020F0502020204030204" pitchFamily="34" charset="0"/>
                <a:cs typeface="Times New Roman" panose="02020603050405020304" pitchFamily="18" charset="0"/>
              </a:rPr>
              <a:t>SOURCE E</a:t>
            </a:r>
            <a:r>
              <a:rPr lang="en-GB" sz="1100">
                <a:effectLst/>
                <a:ea typeface="Calibri" panose="020F0502020204030204" pitchFamily="34" charset="0"/>
                <a:cs typeface="Times New Roman" panose="02020603050405020304" pitchFamily="18" charset="0"/>
              </a:rPr>
              <a:t>: One of the alleged Ripper letters</a:t>
            </a:r>
          </a:p>
          <a:p>
            <a:pPr>
              <a:lnSpc>
                <a:spcPct val="107000"/>
              </a:lnSpc>
              <a:spcAft>
                <a:spcPts val="800"/>
              </a:spcAft>
            </a:pPr>
            <a:r>
              <a:rPr lang="en-GB" sz="1100">
                <a:effectLst/>
                <a:ea typeface="Calibri" panose="020F0502020204030204" pitchFamily="34" charset="0"/>
                <a:cs typeface="Times New Roman" panose="02020603050405020304" pitchFamily="18" charset="0"/>
              </a:rPr>
              <a:t> </a:t>
            </a: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Dear Boss,</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I keep on hearing the police have caught me but they wont fix me just yet. I have laughed when they look so clever and talk about being on the right track. That joke about Leather Apron gave me real fits. I am down on whores and I shant quit ripping them till I do get buckled. Grand work the last job was. I gave the lady no time to squeal. How can they catch me now. I love my work and want to start again. You will soon hear of me with my funny little games. I saved some of the proper red stuff in a ginger beer bottle over the last job to write with but it went thick like glue and I cant use it. Red ink is fit enough I hope ha. ha. The next job I do I shall clip the ladys ears off and send to the police officers just for jolly wouldn't you. Keep this letter back till I do a bit more work, then give it out straight. My knife's so nice and sharp I want to get to work right away if I get a chance. Good Luck.</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Yours truly</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Jack the Ripper Dont mind me giving the trade name</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US" sz="1100">
                <a:solidFill>
                  <a:srgbClr val="000000"/>
                </a:solidFill>
                <a:effectLst/>
                <a:ea typeface="Calibri" panose="020F0502020204030204" pitchFamily="34" charset="0"/>
                <a:cs typeface="Comic Sans MS" panose="030F0702030302020204" pitchFamily="66" charset="0"/>
              </a:rPr>
              <a:t>PS Wasnt good enough to post this before I got all the red ink off my hands curse it No luck yet. They say I'm a doctor now. ha ha</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US" sz="1100">
                <a:solidFill>
                  <a:srgbClr val="000000"/>
                </a:solidFill>
                <a:effectLst/>
                <a:ea typeface="Calibri" panose="020F0502020204030204" pitchFamily="34" charset="0"/>
                <a:cs typeface="Comic Sans MS" panose="030F0702030302020204" pitchFamily="66" charset="0"/>
              </a:rPr>
              <a:t> </a:t>
            </a:r>
            <a:endParaRPr lang="en-GB" sz="1100">
              <a:effectLst/>
              <a:ea typeface="Calibri" panose="020F0502020204030204" pitchFamily="34" charset="0"/>
              <a:cs typeface="Times New Roman" panose="02020603050405020304" pitchFamily="18" charset="0"/>
            </a:endParaRPr>
          </a:p>
          <a:p>
            <a:pPr>
              <a:lnSpc>
                <a:spcPct val="107000"/>
              </a:lnSpc>
              <a:spcAft>
                <a:spcPts val="800"/>
              </a:spcAft>
            </a:pPr>
            <a:r>
              <a:rPr lang="en-US" sz="1100">
                <a:solidFill>
                  <a:srgbClr val="000000"/>
                </a:solidFill>
                <a:effectLst/>
                <a:ea typeface="Calibri" panose="020F0502020204030204" pitchFamily="34" charset="0"/>
                <a:cs typeface="Comic Sans MS" panose="030F0702030302020204" pitchFamily="66" charset="0"/>
              </a:rPr>
              <a:t>(Letter is reproduced with original grammatical and spelling mistakes)</a:t>
            </a:r>
            <a:endParaRPr lang="en-GB" sz="110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702857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4DB875-2AB4-4BDA-BEFC-9F5E5AFA8067}"/>
              </a:ext>
            </a:extLst>
          </p:cNvPr>
          <p:cNvSpPr/>
          <p:nvPr/>
        </p:nvSpPr>
        <p:spPr>
          <a:xfrm>
            <a:off x="-10654" y="283295"/>
            <a:ext cx="9263174" cy="646331"/>
          </a:xfrm>
          <a:prstGeom prst="rect">
            <a:avLst/>
          </a:prstGeom>
        </p:spPr>
        <p:txBody>
          <a:bodyPr>
            <a:spAutoFit/>
          </a:bodyPr>
          <a:lstStyle/>
          <a:p>
            <a:pPr algn="ctr" eaLnBrk="1" hangingPunct="1">
              <a:defRPr/>
            </a:pPr>
            <a:r>
              <a:rPr lang="en-GB" sz="3600" u="sng" kern="10" dirty="0">
                <a:ln w="9525">
                  <a:solidFill>
                    <a:srgbClr val="000000"/>
                  </a:solidFill>
                  <a:round/>
                  <a:headEnd/>
                  <a:tailEnd/>
                </a:ln>
                <a:solidFill>
                  <a:srgbClr val="FFFF00"/>
                </a:solidFill>
                <a:latin typeface="Arial Black" panose="020B0A04020102020204" pitchFamily="34" charset="0"/>
              </a:rPr>
              <a:t>What did Jack the Ripper look like?</a:t>
            </a:r>
          </a:p>
        </p:txBody>
      </p:sp>
      <p:sp>
        <p:nvSpPr>
          <p:cNvPr id="5" name="TextBox 4">
            <a:extLst>
              <a:ext uri="{FF2B5EF4-FFF2-40B4-BE49-F238E27FC236}">
                <a16:creationId xmlns:a16="http://schemas.microsoft.com/office/drawing/2014/main" id="{DA09F804-FF5C-421B-9355-862C6997328D}"/>
              </a:ext>
            </a:extLst>
          </p:cNvPr>
          <p:cNvSpPr txBox="1"/>
          <p:nvPr/>
        </p:nvSpPr>
        <p:spPr>
          <a:xfrm>
            <a:off x="268288" y="1449388"/>
            <a:ext cx="4243387" cy="4216400"/>
          </a:xfrm>
          <a:prstGeom prst="rect">
            <a:avLst/>
          </a:prstGeom>
          <a:solidFill>
            <a:srgbClr val="FFFFCC"/>
          </a:solidFill>
          <a:ln>
            <a:solidFill>
              <a:schemeClr val="tx1"/>
            </a:solidFill>
          </a:ln>
        </p:spPr>
        <p:txBody>
          <a:bodyPr>
            <a:spAutoFit/>
          </a:bodyPr>
          <a:lstStyle/>
          <a:p>
            <a:pPr marL="228600" algn="ctr" eaLnBrk="1" hangingPunct="1">
              <a:spcAft>
                <a:spcPts val="0"/>
              </a:spcAft>
              <a:defRPr/>
            </a:pPr>
            <a:r>
              <a:rPr lang="en-GB" sz="2800" b="1" u="sng" dirty="0">
                <a:latin typeface="Courier New" panose="02070309020205020404" pitchFamily="49" charset="0"/>
                <a:ea typeface="Times New Roman" panose="02020603050405020304" pitchFamily="18" charset="0"/>
              </a:rPr>
              <a:t>Appearance:</a:t>
            </a:r>
            <a:r>
              <a:rPr lang="en-GB" sz="2800" dirty="0">
                <a:latin typeface="Courier New" panose="02070309020205020404" pitchFamily="49" charset="0"/>
                <a:ea typeface="Times New Roman" panose="02020603050405020304" pitchFamily="18" charset="0"/>
              </a:rPr>
              <a:t> </a:t>
            </a:r>
            <a:endParaRPr lang="en-GB" sz="28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defRPr/>
            </a:pPr>
            <a:r>
              <a:rPr lang="en-GB" sz="2000" dirty="0">
                <a:latin typeface="Courier New" panose="02070309020205020404" pitchFamily="49" charset="0"/>
                <a:ea typeface="Times New Roman" panose="02020603050405020304" pitchFamily="18" charset="0"/>
              </a:rPr>
              <a:t>Poor personal hygiene. </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tabLst>
                <a:tab pos="457200" algn="l"/>
              </a:tabLst>
              <a:defRPr/>
            </a:pPr>
            <a:r>
              <a:rPr lang="en-GB" sz="2000" dirty="0">
                <a:latin typeface="Courier New" panose="02070309020205020404" pitchFamily="49" charset="0"/>
                <a:ea typeface="Times New Roman" panose="02020603050405020304" pitchFamily="18" charset="0"/>
              </a:rPr>
              <a:t>Unlikely that he looked like a gentleman.</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tabLst>
                <a:tab pos="457200" algn="l"/>
              </a:tabLst>
              <a:defRPr/>
            </a:pPr>
            <a:r>
              <a:rPr lang="en-GB" sz="2000" dirty="0">
                <a:latin typeface="Courier New" panose="02070309020205020404" pitchFamily="49" charset="0"/>
                <a:ea typeface="Times New Roman" panose="02020603050405020304" pitchFamily="18" charset="0"/>
              </a:rPr>
              <a:t>Would probably appear dirty/unwashed.</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tabLst>
                <a:tab pos="457200" algn="l"/>
              </a:tabLst>
              <a:defRPr/>
            </a:pPr>
            <a:r>
              <a:rPr lang="en-GB" sz="2000" dirty="0">
                <a:latin typeface="Courier New" panose="02070309020205020404" pitchFamily="49" charset="0"/>
                <a:ea typeface="Times New Roman" panose="02020603050405020304" pitchFamily="18" charset="0"/>
              </a:rPr>
              <a:t>If he worked it was probably a very low position where he had little contact with the public. </a:t>
            </a:r>
            <a:endParaRPr lang="en-GB" sz="2000" dirty="0">
              <a:latin typeface="Times New Roman" panose="02020603050405020304" pitchFamily="18" charset="0"/>
              <a:ea typeface="Times New Roman" panose="02020603050405020304" pitchFamily="18" charset="0"/>
            </a:endParaRPr>
          </a:p>
          <a:p>
            <a:pPr marL="171450" indent="-171450" eaLnBrk="1" hangingPunct="1">
              <a:spcAft>
                <a:spcPts val="0"/>
              </a:spcAft>
              <a:buFont typeface="Arial" panose="020B0604020202020204" pitchFamily="34" charset="0"/>
              <a:buChar char="•"/>
              <a:defRPr/>
            </a:pPr>
            <a:r>
              <a:rPr lang="en-GB" sz="2000" dirty="0">
                <a:latin typeface="Courier New" panose="02070309020205020404" pitchFamily="49" charset="0"/>
                <a:ea typeface="Times New Roman" panose="02020603050405020304" pitchFamily="18" charset="0"/>
              </a:rPr>
              <a:t>Certainly not a professional.</a:t>
            </a:r>
            <a:r>
              <a:rPr lang="en-GB" sz="2000" b="1" dirty="0">
                <a:latin typeface="Courier New" panose="02070309020205020404" pitchFamily="49" charset="0"/>
                <a:ea typeface="Times New Roman" panose="02020603050405020304" pitchFamily="18" charset="0"/>
              </a:rPr>
              <a:t> </a:t>
            </a:r>
            <a:endParaRPr lang="en-GB" sz="2000" dirty="0">
              <a:latin typeface="Times New Roman" panose="02020603050405020304" pitchFamily="18" charset="0"/>
              <a:ea typeface="Times New Roman" panose="02020603050405020304" pitchFamily="18" charset="0"/>
            </a:endParaRPr>
          </a:p>
        </p:txBody>
      </p:sp>
      <p:pic>
        <p:nvPicPr>
          <p:cNvPr id="5124" name="Picture 5">
            <a:extLst>
              <a:ext uri="{FF2B5EF4-FFF2-40B4-BE49-F238E27FC236}">
                <a16:creationId xmlns:a16="http://schemas.microsoft.com/office/drawing/2014/main" id="{3BDCBA06-3FAB-48EE-9C4F-B1A61084370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6463" y="1439863"/>
            <a:ext cx="4052887" cy="469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6">
            <a:extLst>
              <a:ext uri="{FF2B5EF4-FFF2-40B4-BE49-F238E27FC236}">
                <a16:creationId xmlns:a16="http://schemas.microsoft.com/office/drawing/2014/main" id="{9E75F770-6EF1-4463-8286-9E919DCCFB7A}"/>
              </a:ext>
            </a:extLst>
          </p:cNvPr>
          <p:cNvPicPr>
            <a:picLocks noChangeAspect="1"/>
          </p:cNvPicPr>
          <p:nvPr/>
        </p:nvPicPr>
        <p:blipFill>
          <a:blip r:embed="rId3">
            <a:extLst>
              <a:ext uri="{28A0092B-C50C-407E-A947-70E740481C1C}">
                <a14:useLocalDpi xmlns:a14="http://schemas.microsoft.com/office/drawing/2010/main" val="0"/>
              </a:ext>
            </a:extLst>
          </a:blip>
          <a:srcRect l="28288" t="27036" r="29082" b="37674"/>
          <a:stretch>
            <a:fillRect/>
          </a:stretch>
        </p:blipFill>
        <p:spPr bwMode="auto">
          <a:xfrm>
            <a:off x="5867400" y="2708275"/>
            <a:ext cx="1728788"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7">
            <a:extLst>
              <a:ext uri="{FF2B5EF4-FFF2-40B4-BE49-F238E27FC236}">
                <a16:creationId xmlns:a16="http://schemas.microsoft.com/office/drawing/2014/main" id="{677EB2C4-FB76-48CE-AEA5-B1BDC189BD69}"/>
              </a:ext>
            </a:extLst>
          </p:cNvPr>
          <p:cNvPicPr>
            <a:picLocks noChangeAspect="1"/>
          </p:cNvPicPr>
          <p:nvPr/>
        </p:nvPicPr>
        <p:blipFill>
          <a:blip r:embed="rId4">
            <a:extLst>
              <a:ext uri="{28A0092B-C50C-407E-A947-70E740481C1C}">
                <a14:useLocalDpi xmlns:a14="http://schemas.microsoft.com/office/drawing/2010/main" val="0"/>
              </a:ext>
            </a:extLst>
          </a:blip>
          <a:srcRect l="28288" t="27036" r="29082" b="37674"/>
          <a:stretch>
            <a:fillRect/>
          </a:stretch>
        </p:blipFill>
        <p:spPr bwMode="auto">
          <a:xfrm>
            <a:off x="5867400" y="2708275"/>
            <a:ext cx="1728788"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FFD37178-79B8-478A-8276-8F3D44124D26}"/>
              </a:ext>
            </a:extLst>
          </p:cNvPr>
          <p:cNvSpPr/>
          <p:nvPr/>
        </p:nvSpPr>
        <p:spPr>
          <a:xfrm>
            <a:off x="6253582" y="2929293"/>
            <a:ext cx="957313" cy="1569660"/>
          </a:xfrm>
          <a:prstGeom prst="rect">
            <a:avLst/>
          </a:prstGeom>
        </p:spPr>
        <p:txBody>
          <a:bodyPr wrap="none">
            <a:spAutoFit/>
          </a:bodyPr>
          <a:lstStyle/>
          <a:p>
            <a:pPr eaLnBrk="1" hangingPunct="1">
              <a:defRPr/>
            </a:pPr>
            <a:r>
              <a:rPr lang="en-GB" sz="9600" kern="10" dirty="0">
                <a:ln w="9525">
                  <a:solidFill>
                    <a:srgbClr val="000000"/>
                  </a:solidFill>
                  <a:round/>
                  <a:headEnd/>
                  <a:tailEnd/>
                </a:ln>
                <a:solidFill>
                  <a:srgbClr val="FF0000"/>
                </a:solidFill>
                <a:latin typeface="Arial Black" panose="020B0A04020102020204" pitchFamily="34" charset="0"/>
              </a:rPr>
              <a:t>?</a:t>
            </a:r>
            <a:endParaRPr lang="en-GB" sz="96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ppt_x"/>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a:extLst>
              <a:ext uri="{FF2B5EF4-FFF2-40B4-BE49-F238E27FC236}">
                <a16:creationId xmlns:a16="http://schemas.microsoft.com/office/drawing/2014/main" id="{55FFC1D0-07C5-47B1-9898-F60C233A9F09}"/>
              </a:ext>
            </a:extLst>
          </p:cNvPr>
          <p:cNvPicPr>
            <a:picLocks noChangeAspect="1"/>
          </p:cNvPicPr>
          <p:nvPr/>
        </p:nvPicPr>
        <p:blipFill>
          <a:blip r:embed="rId2">
            <a:extLst>
              <a:ext uri="{28A0092B-C50C-407E-A947-70E740481C1C}">
                <a14:useLocalDpi xmlns:a14="http://schemas.microsoft.com/office/drawing/2010/main" val="0"/>
              </a:ext>
            </a:extLst>
          </a:blip>
          <a:srcRect l="20863" t="34601" r="21651" b="13600"/>
          <a:stretch>
            <a:fillRect/>
          </a:stretch>
        </p:blipFill>
        <p:spPr bwMode="auto">
          <a:xfrm>
            <a:off x="0" y="836613"/>
            <a:ext cx="9093200" cy="460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7F04711A-BD71-4E3C-B296-B3C2AF22F0EF}"/>
              </a:ext>
            </a:extLst>
          </p:cNvPr>
          <p:cNvSpPr/>
          <p:nvPr/>
        </p:nvSpPr>
        <p:spPr>
          <a:xfrm>
            <a:off x="388993" y="44624"/>
            <a:ext cx="8361136" cy="769441"/>
          </a:xfrm>
          <a:prstGeom prst="rect">
            <a:avLst/>
          </a:prstGeom>
        </p:spPr>
        <p:txBody>
          <a:bodyPr wrap="none">
            <a:spAutoFit/>
          </a:bodyPr>
          <a:lstStyle/>
          <a:p>
            <a:pPr algn="ctr" eaLnBrk="1" hangingPunct="1">
              <a:defRPr/>
            </a:pPr>
            <a:r>
              <a:rPr lang="en-GB" sz="4400" kern="10" dirty="0">
                <a:ln w="9525">
                  <a:solidFill>
                    <a:srgbClr val="000000"/>
                  </a:solidFill>
                  <a:round/>
                  <a:headEnd/>
                  <a:tailEnd/>
                </a:ln>
                <a:latin typeface="Arial Black" panose="020B0A04020102020204" pitchFamily="34" charset="0"/>
              </a:rPr>
              <a:t>Who was Jack the Ripper?</a:t>
            </a:r>
          </a:p>
        </p:txBody>
      </p:sp>
      <p:sp>
        <p:nvSpPr>
          <p:cNvPr id="5" name="Rectangle 5">
            <a:extLst>
              <a:ext uri="{FF2B5EF4-FFF2-40B4-BE49-F238E27FC236}">
                <a16:creationId xmlns:a16="http://schemas.microsoft.com/office/drawing/2014/main" id="{FBD7C1CB-B651-473B-AE22-DBE8589140D2}"/>
              </a:ext>
            </a:extLst>
          </p:cNvPr>
          <p:cNvSpPr>
            <a:spLocks noChangeArrowheads="1"/>
          </p:cNvSpPr>
          <p:nvPr/>
        </p:nvSpPr>
        <p:spPr bwMode="auto">
          <a:xfrm>
            <a:off x="-12700" y="5445125"/>
            <a:ext cx="9156700" cy="1412875"/>
          </a:xfrm>
          <a:prstGeom prst="rect">
            <a:avLst/>
          </a:prstGeom>
          <a:solidFill>
            <a:schemeClr val="bg1"/>
          </a:solidFill>
          <a:ln w="9525">
            <a:solidFill>
              <a:schemeClr val="tx1"/>
            </a:solidFill>
            <a:miter lim="800000"/>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a:latin typeface="Arial Black" panose="020B0A04020102020204" pitchFamily="34" charset="0"/>
              </a:rPr>
              <a:t>More than 50 men have been linked to the Jack the Ripper killings. We have narrowed down the search to the 6 most popular suspects.</a:t>
            </a:r>
            <a:endParaRPr lang="en-US" altLang="en-US" sz="2400">
              <a:latin typeface="Arial Black" panose="020B0A040201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0" name="AutoShape 8">
            <a:extLst>
              <a:ext uri="{FF2B5EF4-FFF2-40B4-BE49-F238E27FC236}">
                <a16:creationId xmlns:a16="http://schemas.microsoft.com/office/drawing/2014/main" id="{0D430DA4-C4CC-4B63-AEF9-031D86DD4628}"/>
              </a:ext>
            </a:extLst>
          </p:cNvPr>
          <p:cNvSpPr>
            <a:spLocks noChangeArrowheads="1"/>
          </p:cNvSpPr>
          <p:nvPr/>
        </p:nvSpPr>
        <p:spPr bwMode="auto">
          <a:xfrm>
            <a:off x="2555875" y="3530600"/>
            <a:ext cx="4302125" cy="1122363"/>
          </a:xfrm>
          <a:prstGeom prst="wedgeRoundRectCallout">
            <a:avLst>
              <a:gd name="adj1" fmla="val -40889"/>
              <a:gd name="adj2" fmla="val -102486"/>
              <a:gd name="adj3" fmla="val 16667"/>
            </a:avLst>
          </a:prstGeom>
          <a:solidFill>
            <a:schemeClr val="accent5">
              <a:lumMod val="90000"/>
            </a:schemeClr>
          </a:solidFill>
          <a:ln w="9525">
            <a:solidFill>
              <a:schemeClr val="tx1"/>
            </a:solidFill>
            <a:miter lim="800000"/>
            <a:headEnd/>
            <a:tailEnd/>
          </a:ln>
          <a:effectLst/>
        </p:spPr>
        <p:txBody>
          <a:bodyPr/>
          <a:lstStyle/>
          <a:p>
            <a:pPr algn="ctr" eaLnBrk="1" hangingPunct="1">
              <a:defRPr/>
            </a:pPr>
            <a:r>
              <a:rPr lang="en-GB" altLang="en-US" sz="2000" dirty="0">
                <a:latin typeface="Arial Black" panose="020B0A04020102020204" pitchFamily="34" charset="0"/>
              </a:rPr>
              <a:t>We now need to start investigating who Jack the Ripper might have been. </a:t>
            </a:r>
          </a:p>
        </p:txBody>
      </p:sp>
      <p:pic>
        <p:nvPicPr>
          <p:cNvPr id="7171" name="Picture 5">
            <a:extLst>
              <a:ext uri="{FF2B5EF4-FFF2-40B4-BE49-F238E27FC236}">
                <a16:creationId xmlns:a16="http://schemas.microsoft.com/office/drawing/2014/main" id="{8B3DF668-9986-42F3-A97E-016DD566E4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642938"/>
            <a:ext cx="2517775" cy="472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3078" name="AutoShape 6">
            <a:extLst>
              <a:ext uri="{FF2B5EF4-FFF2-40B4-BE49-F238E27FC236}">
                <a16:creationId xmlns:a16="http://schemas.microsoft.com/office/drawing/2014/main" id="{2B0E10E5-F7BC-466B-BA2B-259A81638B4F}"/>
              </a:ext>
            </a:extLst>
          </p:cNvPr>
          <p:cNvSpPr>
            <a:spLocks noChangeArrowheads="1"/>
          </p:cNvSpPr>
          <p:nvPr/>
        </p:nvSpPr>
        <p:spPr bwMode="auto">
          <a:xfrm>
            <a:off x="3803650" y="933450"/>
            <a:ext cx="4321175" cy="1774825"/>
          </a:xfrm>
          <a:prstGeom prst="wedgeRoundRectCallout">
            <a:avLst>
              <a:gd name="adj1" fmla="val -67204"/>
              <a:gd name="adj2" fmla="val -19560"/>
              <a:gd name="adj3" fmla="val 16667"/>
            </a:avLst>
          </a:prstGeom>
          <a:solidFill>
            <a:srgbClr val="FFFFCC"/>
          </a:solidFill>
          <a:ln w="9525">
            <a:solidFill>
              <a:schemeClr val="tx1"/>
            </a:solidFill>
            <a:miter lim="800000"/>
            <a:headEnd/>
            <a:tailEnd/>
          </a:ln>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2000">
                <a:latin typeface="Arial Black" panose="020B0A04020102020204" pitchFamily="34" charset="0"/>
              </a:rPr>
              <a:t>Well done on finding so much information on Jack’s victims. Your work has led us onto a number of possible suspects….</a:t>
            </a:r>
            <a:endParaRPr lang="en-US" altLang="en-US" sz="2000">
              <a:latin typeface="Arial Black" panose="020B0A04020102020204" pitchFamily="34" charset="0"/>
            </a:endParaRPr>
          </a:p>
        </p:txBody>
      </p:sp>
      <p:sp>
        <p:nvSpPr>
          <p:cNvPr id="10" name="Rectangle 9">
            <a:extLst>
              <a:ext uri="{FF2B5EF4-FFF2-40B4-BE49-F238E27FC236}">
                <a16:creationId xmlns:a16="http://schemas.microsoft.com/office/drawing/2014/main" id="{FCFFDD2F-2662-454D-ABF4-EDB900C7DDD5}"/>
              </a:ext>
            </a:extLst>
          </p:cNvPr>
          <p:cNvSpPr/>
          <p:nvPr/>
        </p:nvSpPr>
        <p:spPr>
          <a:xfrm>
            <a:off x="466529" y="94754"/>
            <a:ext cx="8361136" cy="769441"/>
          </a:xfrm>
          <a:prstGeom prst="rect">
            <a:avLst/>
          </a:prstGeom>
        </p:spPr>
        <p:txBody>
          <a:bodyPr wrap="none">
            <a:spAutoFit/>
          </a:bodyPr>
          <a:lstStyle/>
          <a:p>
            <a:pPr algn="ctr" eaLnBrk="1" hangingPunct="1">
              <a:defRPr/>
            </a:pPr>
            <a:r>
              <a:rPr lang="en-GB" sz="4400" kern="10" dirty="0">
                <a:ln w="9525">
                  <a:solidFill>
                    <a:srgbClr val="000000"/>
                  </a:solidFill>
                  <a:round/>
                  <a:headEnd/>
                  <a:tailEnd/>
                </a:ln>
                <a:latin typeface="Arial Black" panose="020B0A04020102020204" pitchFamily="34" charset="0"/>
              </a:rPr>
              <a:t>Who was Jack the Ripper?</a:t>
            </a:r>
          </a:p>
        </p:txBody>
      </p:sp>
      <p:sp>
        <p:nvSpPr>
          <p:cNvPr id="11" name="Rectangle 5">
            <a:extLst>
              <a:ext uri="{FF2B5EF4-FFF2-40B4-BE49-F238E27FC236}">
                <a16:creationId xmlns:a16="http://schemas.microsoft.com/office/drawing/2014/main" id="{D7863124-F074-473D-AE65-A9B3546CE596}"/>
              </a:ext>
            </a:extLst>
          </p:cNvPr>
          <p:cNvSpPr>
            <a:spLocks noChangeArrowheads="1"/>
          </p:cNvSpPr>
          <p:nvPr/>
        </p:nvSpPr>
        <p:spPr bwMode="auto">
          <a:xfrm>
            <a:off x="-13186" y="5445224"/>
            <a:ext cx="9157185" cy="1412542"/>
          </a:xfrm>
          <a:prstGeom prst="rect">
            <a:avLst/>
          </a:prstGeom>
          <a:solidFill>
            <a:schemeClr val="bg1"/>
          </a:solidFill>
          <a:ln w="9525">
            <a:solidFill>
              <a:schemeClr val="tx1"/>
            </a:solidFill>
            <a:miter lim="800000"/>
            <a:headEnd/>
            <a:tailEnd/>
          </a:ln>
          <a:effectLst/>
        </p:spPr>
        <p:txBody>
          <a:bodyPr anchor="ctr"/>
          <a:lstStyle/>
          <a:p>
            <a:pPr algn="ctr" eaLnBrk="1" hangingPunct="1">
              <a:defRPr/>
            </a:pPr>
            <a:r>
              <a:rPr lang="en-GB" altLang="en-US" sz="2000" dirty="0">
                <a:ln>
                  <a:solidFill>
                    <a:sysClr val="windowText" lastClr="000000"/>
                  </a:solidFill>
                </a:ln>
                <a:solidFill>
                  <a:srgbClr val="FF0000"/>
                </a:solidFill>
                <a:latin typeface="Arial Black" panose="020B0A04020102020204" pitchFamily="34" charset="0"/>
              </a:rPr>
              <a:t>TASK: </a:t>
            </a:r>
            <a:r>
              <a:rPr lang="en-GB" altLang="en-US" sz="2000" dirty="0">
                <a:latin typeface="Arial Black" panose="020B0A04020102020204" pitchFamily="34" charset="0"/>
              </a:rPr>
              <a:t>You have been given information on the Jack the Ripper suspects. You must create a small spider diagram to record the key information about your suspects. </a:t>
            </a:r>
            <a:endParaRPr lang="en-US" altLang="en-US" sz="2000" dirty="0">
              <a:latin typeface="Arial Black" panose="020B0A040201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8"/>
                                        </p:tgtEl>
                                        <p:attrNameLst>
                                          <p:attrName>style.visibility</p:attrName>
                                        </p:attrNameLst>
                                      </p:cBhvr>
                                      <p:to>
                                        <p:strVal val="visible"/>
                                      </p:to>
                                    </p:set>
                                    <p:anim calcmode="lin" valueType="num">
                                      <p:cBhvr additive="base">
                                        <p:cTn id="7" dur="500" fill="hold"/>
                                        <p:tgtEl>
                                          <p:spTgt spid="3078"/>
                                        </p:tgtEl>
                                        <p:attrNameLst>
                                          <p:attrName>ppt_x</p:attrName>
                                        </p:attrNameLst>
                                      </p:cBhvr>
                                      <p:tavLst>
                                        <p:tav tm="0">
                                          <p:val>
                                            <p:strVal val="#ppt_x"/>
                                          </p:val>
                                        </p:tav>
                                        <p:tav tm="100000">
                                          <p:val>
                                            <p:strVal val="#ppt_x"/>
                                          </p:val>
                                        </p:tav>
                                      </p:tavLst>
                                    </p:anim>
                                    <p:anim calcmode="lin" valueType="num">
                                      <p:cBhvr additive="base">
                                        <p:cTn id="8" dur="500" fill="hold"/>
                                        <p:tgtEl>
                                          <p:spTgt spid="307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80"/>
                                        </p:tgtEl>
                                        <p:attrNameLst>
                                          <p:attrName>style.visibility</p:attrName>
                                        </p:attrNameLst>
                                      </p:cBhvr>
                                      <p:to>
                                        <p:strVal val="visible"/>
                                      </p:to>
                                    </p:set>
                                    <p:anim calcmode="lin" valueType="num">
                                      <p:cBhvr additive="base">
                                        <p:cTn id="13" dur="500" fill="hold"/>
                                        <p:tgtEl>
                                          <p:spTgt spid="3080"/>
                                        </p:tgtEl>
                                        <p:attrNameLst>
                                          <p:attrName>ppt_x</p:attrName>
                                        </p:attrNameLst>
                                      </p:cBhvr>
                                      <p:tavLst>
                                        <p:tav tm="0">
                                          <p:val>
                                            <p:strVal val="#ppt_x"/>
                                          </p:val>
                                        </p:tav>
                                        <p:tav tm="100000">
                                          <p:val>
                                            <p:strVal val="#ppt_x"/>
                                          </p:val>
                                        </p:tav>
                                      </p:tavLst>
                                    </p:anim>
                                    <p:anim calcmode="lin" valueType="num">
                                      <p:cBhvr additive="base">
                                        <p:cTn id="14" dur="500" fill="hold"/>
                                        <p:tgtEl>
                                          <p:spTgt spid="308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animBg="1"/>
      <p:bldP spid="307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75EAFBE2C15DD49940074A84F764654" ma:contentTypeVersion="13" ma:contentTypeDescription="Create a new document." ma:contentTypeScope="" ma:versionID="9e5e2a7c14b0bb7cc09f92ed18c2e932">
  <xsd:schema xmlns:xsd="http://www.w3.org/2001/XMLSchema" xmlns:xs="http://www.w3.org/2001/XMLSchema" xmlns:p="http://schemas.microsoft.com/office/2006/metadata/properties" xmlns:ns2="8e0e145d-effa-4e20-92b3-5f937c9a65c9" xmlns:ns3="2f46933e-b8e7-4902-a76f-274d9499962a" targetNamespace="http://schemas.microsoft.com/office/2006/metadata/properties" ma:root="true" ma:fieldsID="d1a53b2b319614884869f165c92c3bcd" ns2:_="" ns3:_="">
    <xsd:import namespace="8e0e145d-effa-4e20-92b3-5f937c9a65c9"/>
    <xsd:import namespace="2f46933e-b8e7-4902-a76f-274d9499962a"/>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0e145d-effa-4e20-92b3-5f937c9a65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f46933e-b8e7-4902-a76f-274d9499962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DA486-C312-498F-8BC0-2650E87D7A8E}">
  <ds:schemaRefs>
    <ds:schemaRef ds:uri="http://schemas.microsoft.com/sharepoint/v3/contenttype/forms"/>
  </ds:schemaRefs>
</ds:datastoreItem>
</file>

<file path=customXml/itemProps2.xml><?xml version="1.0" encoding="utf-8"?>
<ds:datastoreItem xmlns:ds="http://schemas.openxmlformats.org/officeDocument/2006/customXml" ds:itemID="{99BFD03D-B8EE-46E8-9DDC-38382CE01F99}">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E48D2FAD-0D8D-46BF-812D-5B084BD1BF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0e145d-effa-4e20-92b3-5f937c9a65c9"/>
    <ds:schemaRef ds:uri="2f46933e-b8e7-4902-a76f-274d949996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3783</TotalTime>
  <Words>4693</Words>
  <Application>Microsoft Office PowerPoint</Application>
  <PresentationFormat>On-screen Show (4:3)</PresentationFormat>
  <Paragraphs>446</Paragraphs>
  <Slides>62</Slides>
  <Notes>3</Notes>
  <HiddenSlides>0</HiddenSlides>
  <MMClips>0</MMClips>
  <ScaleCrop>false</ScaleCrop>
  <HeadingPairs>
    <vt:vector size="4" baseType="variant">
      <vt:variant>
        <vt:lpstr>Theme</vt:lpstr>
      </vt:variant>
      <vt:variant>
        <vt:i4>1</vt:i4>
      </vt:variant>
      <vt:variant>
        <vt:lpstr>Slide Titles</vt:lpstr>
      </vt:variant>
      <vt:variant>
        <vt:i4>62</vt:i4>
      </vt:variant>
    </vt:vector>
  </HeadingPairs>
  <TitlesOfParts>
    <vt:vector size="63" baseType="lpstr">
      <vt:lpstr>Office Theme</vt:lpstr>
      <vt:lpstr>History Year 7 KS3 Summer 2 Blended Learning Booklet Empire and Trade</vt:lpstr>
      <vt:lpstr>PowerPoint Presentation</vt:lpstr>
      <vt:lpstr>PowerPoint Presentation</vt:lpstr>
      <vt:lpstr>PowerPoint Presentation</vt:lpstr>
      <vt:lpstr>PowerPoint Presentation</vt:lpstr>
      <vt:lpstr>What is an Empire?</vt:lpstr>
      <vt:lpstr>Early English colonies in America</vt:lpstr>
      <vt:lpstr>PowerPoint Presentation</vt:lpstr>
      <vt:lpstr>PowerPoint Presentation</vt:lpstr>
      <vt:lpstr>The people involved in British colonisation of America </vt:lpstr>
      <vt:lpstr>PowerPoint Presentation</vt:lpstr>
      <vt:lpstr>PowerPoint Presentation</vt:lpstr>
      <vt:lpstr>Eighteenth-century gains and losses L/I: To understand the importance of the eighteenth century for the British Empire</vt:lpstr>
      <vt:lpstr>1. Origins of Empire</vt:lpstr>
      <vt:lpstr>The Seven Years War (1756-1763)</vt:lpstr>
      <vt:lpstr>PowerPoint Presentation</vt:lpstr>
      <vt:lpstr>PowerPoint Presentation</vt:lpstr>
      <vt:lpstr>PowerPoint Presentation</vt:lpstr>
      <vt:lpstr>PowerPoint Presentation</vt:lpstr>
      <vt:lpstr>PowerPoint Presentation</vt:lpstr>
      <vt:lpstr>The British Empire in India L/I: To understand how the British took control in India.</vt:lpstr>
      <vt:lpstr>2. Expanding the British Empire</vt:lpstr>
      <vt:lpstr>PowerPoint Presentation</vt:lpstr>
      <vt:lpstr>The East India Trading Company</vt:lpstr>
      <vt:lpstr>PowerPoint Presentation</vt:lpstr>
      <vt:lpstr>PowerPoint Presentation</vt:lpstr>
      <vt:lpstr>PowerPoint Presentation</vt:lpstr>
      <vt:lpstr>PowerPoint Presentation</vt:lpstr>
      <vt:lpstr>Resistance to the British Empire  L/I: To understand why people resisted the British Empire</vt:lpstr>
      <vt:lpstr>3. The British Empire in India</vt:lpstr>
      <vt:lpstr>The Indian Rebellion of 1857</vt:lpstr>
      <vt:lpstr>PowerPoint Presentation</vt:lpstr>
      <vt:lpstr>Consequences of the Indian Rebellion</vt:lpstr>
      <vt:lpstr>Positive or Negative impact? Why?</vt:lpstr>
      <vt:lpstr>PowerPoint Presentation</vt:lpstr>
      <vt:lpstr>Was the British evil a force of good or evil in the world? You must explain your answer. </vt:lpstr>
      <vt:lpstr>The Industrial Revolution L/I: To understand how the Industrial Revolution changed Britain.</vt:lpstr>
      <vt:lpstr>4. Resistance against the British Empire</vt:lpstr>
      <vt:lpstr>Examine the images in front of you.</vt:lpstr>
      <vt:lpstr>Carefully watch the video and complete the grid with as many observations as you can.</vt:lpstr>
      <vt:lpstr>What did you see take place?</vt:lpstr>
      <vt:lpstr>On the following pages you will see a series of statements about the Industrial Revolution.  Read them and add any new information you learn from them to your tables. Try to get as many new details and facts as you can.</vt:lpstr>
      <vt:lpstr>The Industrial Revolution – what was it?</vt:lpstr>
      <vt:lpstr>The Industrial Revolution – what was it?</vt:lpstr>
      <vt:lpstr>The Industrial Revolution – what was it?</vt:lpstr>
      <vt:lpstr>Explain three important changes that took place during the Industrial Revolution.</vt:lpstr>
      <vt:lpstr>Children labour during the Industrial Revolution L/I: To look at the children of the Industrial Revolution.</vt:lpstr>
      <vt:lpstr>5. The Industrial Revolution  </vt:lpstr>
      <vt:lpstr>PowerPoint Presentation</vt:lpstr>
      <vt:lpstr>PowerPoint Presentation</vt:lpstr>
      <vt:lpstr>Children and the Industrial Revolution - Sources</vt:lpstr>
      <vt:lpstr>PowerPoint Presentation</vt:lpstr>
      <vt:lpstr>Laws relating to children’s work</vt:lpstr>
      <vt:lpstr>Explain what life was like for children during the Industrial Revolution.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dc:creator>
  <cp:lastModifiedBy>Colin Hawk</cp:lastModifiedBy>
  <cp:revision>37</cp:revision>
  <dcterms:created xsi:type="dcterms:W3CDTF">2013-06-22T20:11:56Z</dcterms:created>
  <dcterms:modified xsi:type="dcterms:W3CDTF">2021-12-06T11:38:38Z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0x010100375EAFBE2C15DD49940074A84F764654</vt:lpwstr>
  </property>
</Properties>
</file>