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9" r:id="rId5"/>
  </p:sldIdLst>
  <p:sldSz cx="9601200" cy="12801600" type="A3"/>
  <p:notesSz cx="9926638" cy="1435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0000"/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30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Woolley" userId="7d0d0a98-3c9e-42aa-989f-c5ae4f13d65f" providerId="ADAL" clId="{6559944D-27D3-4088-A94C-4BB138FC4783}"/>
    <pc:docChg chg="delSld">
      <pc:chgData name="Emma Woolley" userId="7d0d0a98-3c9e-42aa-989f-c5ae4f13d65f" providerId="ADAL" clId="{6559944D-27D3-4088-A94C-4BB138FC4783}" dt="2025-10-10T12:17:40.767" v="2" actId="47"/>
      <pc:docMkLst>
        <pc:docMk/>
      </pc:docMkLst>
      <pc:sldChg chg="del">
        <pc:chgData name="Emma Woolley" userId="7d0d0a98-3c9e-42aa-989f-c5ae4f13d65f" providerId="ADAL" clId="{6559944D-27D3-4088-A94C-4BB138FC4783}" dt="2025-10-10T12:17:38.513" v="0" actId="47"/>
        <pc:sldMkLst>
          <pc:docMk/>
          <pc:sldMk cId="2218826974" sldId="256"/>
        </pc:sldMkLst>
      </pc:sldChg>
      <pc:sldChg chg="del">
        <pc:chgData name="Emma Woolley" userId="7d0d0a98-3c9e-42aa-989f-c5ae4f13d65f" providerId="ADAL" clId="{6559944D-27D3-4088-A94C-4BB138FC4783}" dt="2025-10-10T12:17:39.539" v="1" actId="47"/>
        <pc:sldMkLst>
          <pc:docMk/>
          <pc:sldMk cId="606262862" sldId="257"/>
        </pc:sldMkLst>
      </pc:sldChg>
      <pc:sldChg chg="del">
        <pc:chgData name="Emma Woolley" userId="7d0d0a98-3c9e-42aa-989f-c5ae4f13d65f" providerId="ADAL" clId="{6559944D-27D3-4088-A94C-4BB138FC4783}" dt="2025-10-10T12:17:40.767" v="2" actId="47"/>
        <pc:sldMkLst>
          <pc:docMk/>
          <pc:sldMk cId="2799275165" sldId="25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043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316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717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161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07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34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95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537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744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986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256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C0A77-DB05-458E-AE51-A0BB53803E42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766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42D8F2-00DF-64BB-6DE7-C8BC8BB962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raphic 4">
            <a:extLst>
              <a:ext uri="{FF2B5EF4-FFF2-40B4-BE49-F238E27FC236}">
                <a16:creationId xmlns:a16="http://schemas.microsoft.com/office/drawing/2014/main" id="{14776654-4D26-13DD-E2C2-962AA71AA4A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30792"/>
          <a:stretch/>
        </p:blipFill>
        <p:spPr>
          <a:xfrm>
            <a:off x="395519" y="6013592"/>
            <a:ext cx="8753312" cy="6055401"/>
          </a:xfrm>
          <a:prstGeom prst="rect">
            <a:avLst/>
          </a:prstGeom>
        </p:spPr>
      </p:pic>
      <p:pic>
        <p:nvPicPr>
          <p:cNvPr id="110" name="Graphic 4">
            <a:extLst>
              <a:ext uri="{FF2B5EF4-FFF2-40B4-BE49-F238E27FC236}">
                <a16:creationId xmlns:a16="http://schemas.microsoft.com/office/drawing/2014/main" id="{DA53E106-D297-AFFC-B3A8-E89ED6B54A2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6590" b="31529"/>
          <a:stretch/>
        </p:blipFill>
        <p:spPr>
          <a:xfrm>
            <a:off x="353495" y="1542829"/>
            <a:ext cx="8795336" cy="4470763"/>
          </a:xfrm>
          <a:prstGeom prst="rect">
            <a:avLst/>
          </a:prstGeom>
        </p:spPr>
      </p:pic>
      <p:pic>
        <p:nvPicPr>
          <p:cNvPr id="1051" name="Picture 1050">
            <a:extLst>
              <a:ext uri="{FF2B5EF4-FFF2-40B4-BE49-F238E27FC236}">
                <a16:creationId xmlns:a16="http://schemas.microsoft.com/office/drawing/2014/main" id="{06FAE683-5324-9D62-F2DD-3EEA094631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440" y="1388848"/>
            <a:ext cx="1247884" cy="695422"/>
          </a:xfrm>
          <a:prstGeom prst="rect">
            <a:avLst/>
          </a:prstGeom>
        </p:spPr>
      </p:pic>
      <p:sp>
        <p:nvSpPr>
          <p:cNvPr id="163" name="6-Point Star 162">
            <a:extLst>
              <a:ext uri="{FF2B5EF4-FFF2-40B4-BE49-F238E27FC236}">
                <a16:creationId xmlns:a16="http://schemas.microsoft.com/office/drawing/2014/main" id="{5A857431-22BD-1231-5AD9-19108A8A8B80}"/>
              </a:ext>
            </a:extLst>
          </p:cNvPr>
          <p:cNvSpPr/>
          <p:nvPr/>
        </p:nvSpPr>
        <p:spPr>
          <a:xfrm>
            <a:off x="751968" y="1151727"/>
            <a:ext cx="1512000" cy="1512000"/>
          </a:xfrm>
          <a:prstGeom prst="star6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/>
              <a:t>Exam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E50DFF5C-1BA0-E71C-4A84-41EBFF0954D7}"/>
              </a:ext>
            </a:extLst>
          </p:cNvPr>
          <p:cNvSpPr txBox="1"/>
          <p:nvPr/>
        </p:nvSpPr>
        <p:spPr>
          <a:xfrm>
            <a:off x="-100871" y="83738"/>
            <a:ext cx="8892378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Big Picture – Year 10 and 11 Foundation Working towards Overview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C146186-78BE-3C3C-4615-FF1234767E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0058" y="82252"/>
            <a:ext cx="948420" cy="102401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CEEB97-592D-500F-C7D7-BD2674E9C15F}"/>
              </a:ext>
            </a:extLst>
          </p:cNvPr>
          <p:cNvSpPr/>
          <p:nvPr/>
        </p:nvSpPr>
        <p:spPr>
          <a:xfrm>
            <a:off x="3077135" y="565637"/>
            <a:ext cx="34469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Mathematics Department</a:t>
            </a:r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E066EAF7-4435-7933-4036-C31282538246}"/>
              </a:ext>
            </a:extLst>
          </p:cNvPr>
          <p:cNvGrpSpPr/>
          <p:nvPr/>
        </p:nvGrpSpPr>
        <p:grpSpPr>
          <a:xfrm>
            <a:off x="7306999" y="1479212"/>
            <a:ext cx="914400" cy="914400"/>
            <a:chOff x="6971180" y="11775192"/>
            <a:chExt cx="914400" cy="914400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A210CDF9-5CFE-7DFB-D06A-E0DD625A6C23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17D36361-3EA5-FDF6-7BF3-A266B83DC218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US" sz="1200" b="1" dirty="0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ea typeface="Calibri"/>
                  <a:cs typeface="Calibri"/>
                </a:rPr>
                <a:t>Exam</a:t>
              </a:r>
              <a:endParaRPr lang="en-US" dirty="0"/>
            </a:p>
            <a:p>
              <a:pPr algn="ctr"/>
              <a:r>
                <a:rPr lang="en-US" sz="1200" b="1" dirty="0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ea typeface="Calibri"/>
                  <a:cs typeface="Calibri"/>
                </a:rPr>
                <a:t>Prep.</a:t>
              </a:r>
              <a:endParaRPr 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037" name="Group 1036">
            <a:extLst>
              <a:ext uri="{FF2B5EF4-FFF2-40B4-BE49-F238E27FC236}">
                <a16:creationId xmlns:a16="http://schemas.microsoft.com/office/drawing/2014/main" id="{33776DFD-6218-85FF-1A28-9074F7B2A26D}"/>
              </a:ext>
            </a:extLst>
          </p:cNvPr>
          <p:cNvGrpSpPr/>
          <p:nvPr/>
        </p:nvGrpSpPr>
        <p:grpSpPr>
          <a:xfrm>
            <a:off x="1071382" y="2658714"/>
            <a:ext cx="7278479" cy="9607588"/>
            <a:chOff x="4141782" y="9172098"/>
            <a:chExt cx="2613183" cy="1060362"/>
          </a:xfrm>
        </p:grpSpPr>
        <p:sp>
          <p:nvSpPr>
            <p:cNvPr id="1038" name="Rectangle: Rounded Corners 1037">
              <a:extLst>
                <a:ext uri="{FF2B5EF4-FFF2-40B4-BE49-F238E27FC236}">
                  <a16:creationId xmlns:a16="http://schemas.microsoft.com/office/drawing/2014/main" id="{B60E0377-6946-920F-7794-5B53D14177BD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039" name="Rectangle: Rounded Corners 1038">
              <a:extLst>
                <a:ext uri="{FF2B5EF4-FFF2-40B4-BE49-F238E27FC236}">
                  <a16:creationId xmlns:a16="http://schemas.microsoft.com/office/drawing/2014/main" id="{3AFB1A50-58B8-B5FB-DEEA-8D37845DD8A7}"/>
                </a:ext>
              </a:extLst>
            </p:cNvPr>
            <p:cNvSpPr/>
            <p:nvPr/>
          </p:nvSpPr>
          <p:spPr>
            <a:xfrm>
              <a:off x="4212333" y="9189646"/>
              <a:ext cx="2472081" cy="1021038"/>
            </a:xfrm>
            <a:prstGeom prst="roundRect">
              <a:avLst>
                <a:gd name="adj" fmla="val 15191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>
                <a:spcAft>
                  <a:spcPts val="300"/>
                </a:spcAft>
              </a:pPr>
              <a:r>
                <a:rPr lang="en-GB" sz="1400" b="1" dirty="0">
                  <a:solidFill>
                    <a:srgbClr val="00B050"/>
                  </a:solidFill>
                </a:rPr>
                <a:t>Year 10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Integers and place value – use columns to order, multiply and divide, use negative numbers.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Decimals – use columns to represent, multiply and divide numbers which are not whole, round to different degrees of accuracy.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Integers, powers and roots – find square/cube  numbers and roots, use index notation and calculators.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Factors, multiples and primes - identify special numbers.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Algebra: the basics –use notation and simplify terms.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Expressions and substitution – put numbers into algebraic problems.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Time and timetables – use 12- and 24-hour time, calculate journeys.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 Tables: collecting and reading – collect and interpret data.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Questionnaires – collect data.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Pictograms – represent data visually.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Line graphs – represent data on a graph.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Bar charts – represent categorical data.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Stem and leaf diagrams – represent numerical data visually.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Fractions – compare and order parts of a whole, visually and numerically.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Fractions, decimals and percentages – convert.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Percentages – find percentages of amounts, increase and decrease by a percentage. 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Worded percentage problems – use your skills to solve problems.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Angles – use notation, measure and calculate angles.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Units of measure – use scales, convert units.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2D shapes &amp; 2D shapes on coordinate grids – name and use properties of 2D shapes, find angles.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Perimeter – measure and calculate the distance around a 2D shape.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Area – find and calculate the space a 2D shape takes up.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3D forms – name and use properties of 3D shapes.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3D nets – sketch the flat shapes which make a 3D shape.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Circles – name and use properties of circles.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Constructions – measure and accurately draw lines, angles and shapes using special equipment.</a:t>
              </a:r>
            </a:p>
            <a:p>
              <a:pPr marL="342900" indent="-342900" algn="ctr">
                <a:spcAft>
                  <a:spcPts val="300"/>
                </a:spcAft>
                <a:buFont typeface="+mj-lt"/>
                <a:buAutoNum type="arabicPeriod"/>
              </a:pPr>
              <a:r>
                <a:rPr lang="en-GB" sz="1400" b="1" dirty="0">
                  <a:solidFill>
                    <a:srgbClr val="00B050"/>
                  </a:solidFill>
                </a:rPr>
                <a:t>Probability scales and theoretical probability – list and find the chances of events happening.</a:t>
              </a:r>
            </a:p>
            <a:p>
              <a:pPr algn="ctr">
                <a:spcAft>
                  <a:spcPts val="300"/>
                </a:spcAft>
              </a:pPr>
              <a:r>
                <a:rPr lang="en-GB" sz="1400" b="1" dirty="0">
                  <a:solidFill>
                    <a:srgbClr val="0070C0"/>
                  </a:solidFill>
                </a:rPr>
                <a:t>Year 11</a:t>
              </a:r>
            </a:p>
            <a:p>
              <a:pPr algn="ctr">
                <a:spcAft>
                  <a:spcPts val="300"/>
                </a:spcAft>
              </a:pPr>
              <a:r>
                <a:rPr lang="en-GB" sz="1400" b="1" dirty="0">
                  <a:solidFill>
                    <a:srgbClr val="0070C0"/>
                  </a:solidFill>
                </a:rPr>
                <a:t>Begin Crossover scheme of learning</a:t>
              </a:r>
            </a:p>
          </p:txBody>
        </p:sp>
      </p:grpSp>
      <p:grpSp>
        <p:nvGrpSpPr>
          <p:cNvPr id="1056" name="Group 1055">
            <a:extLst>
              <a:ext uri="{FF2B5EF4-FFF2-40B4-BE49-F238E27FC236}">
                <a16:creationId xmlns:a16="http://schemas.microsoft.com/office/drawing/2014/main" id="{92E43A22-DF4C-C864-7130-46E920F9C8A7}"/>
              </a:ext>
            </a:extLst>
          </p:cNvPr>
          <p:cNvGrpSpPr/>
          <p:nvPr/>
        </p:nvGrpSpPr>
        <p:grpSpPr>
          <a:xfrm>
            <a:off x="8238295" y="11538511"/>
            <a:ext cx="1106424" cy="914400"/>
            <a:chOff x="6971180" y="11775192"/>
            <a:chExt cx="914400" cy="914400"/>
          </a:xfrm>
        </p:grpSpPr>
        <p:sp>
          <p:nvSpPr>
            <p:cNvPr id="1057" name="Oval 1056">
              <a:extLst>
                <a:ext uri="{FF2B5EF4-FFF2-40B4-BE49-F238E27FC236}">
                  <a16:creationId xmlns:a16="http://schemas.microsoft.com/office/drawing/2014/main" id="{F763D488-1AB5-90A5-ABDD-FA765858DD2A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58" name="Oval 1057">
              <a:extLst>
                <a:ext uri="{FF2B5EF4-FFF2-40B4-BE49-F238E27FC236}">
                  <a16:creationId xmlns:a16="http://schemas.microsoft.com/office/drawing/2014/main" id="{20213BF4-2EBB-39E9-21AA-2F1C09F23308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Year 10</a:t>
              </a:r>
              <a:endParaRPr lang="en-US" sz="105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sp>
        <p:nvSpPr>
          <p:cNvPr id="4" name="6-Point Star 159">
            <a:extLst>
              <a:ext uri="{FF2B5EF4-FFF2-40B4-BE49-F238E27FC236}">
                <a16:creationId xmlns:a16="http://schemas.microsoft.com/office/drawing/2014/main" id="{7B871926-8E70-59B2-F41E-1CEC59D9C104}"/>
              </a:ext>
            </a:extLst>
          </p:cNvPr>
          <p:cNvSpPr/>
          <p:nvPr/>
        </p:nvSpPr>
        <p:spPr>
          <a:xfrm>
            <a:off x="877968" y="1277727"/>
            <a:ext cx="1260000" cy="1260000"/>
          </a:xfrm>
          <a:prstGeom prst="star6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GCSE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8304B07-94CC-E3FE-9AD0-55921735FE39}"/>
              </a:ext>
            </a:extLst>
          </p:cNvPr>
          <p:cNvGrpSpPr/>
          <p:nvPr/>
        </p:nvGrpSpPr>
        <p:grpSpPr>
          <a:xfrm>
            <a:off x="3306621" y="1292404"/>
            <a:ext cx="2808000" cy="1152000"/>
            <a:chOff x="4141782" y="9172098"/>
            <a:chExt cx="2613183" cy="1060362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4036A2F8-2CB2-32F5-56B7-4956ED19A1BE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1D3B1D89-5660-6E50-8BCB-FFA8AA47BA3B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Practice Papers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You will work through previous GCSE papers to improve your ability to answer exam-style questions.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88659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e0e145d-effa-4e20-92b3-5f937c9a65c9">
      <Terms xmlns="http://schemas.microsoft.com/office/infopath/2007/PartnerControls"/>
    </lcf76f155ced4ddcb4097134ff3c332f>
    <TaxCatchAll xmlns="2f46933e-b8e7-4902-a76f-274d9499962a" xsi:nil="true"/>
    <date xmlns="8e0e145d-effa-4e20-92b3-5f937c9a65c9" xsi:nil="true"/>
    <Psychology xmlns="8e0e145d-effa-4e20-92b3-5f937c9a65c9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5EAFBE2C15DD49940074A84F764654" ma:contentTypeVersion="22" ma:contentTypeDescription="Create a new document." ma:contentTypeScope="" ma:versionID="1758b7679de6672852c37f411b2d5098">
  <xsd:schema xmlns:xsd="http://www.w3.org/2001/XMLSchema" xmlns:xs="http://www.w3.org/2001/XMLSchema" xmlns:p="http://schemas.microsoft.com/office/2006/metadata/properties" xmlns:ns2="8e0e145d-effa-4e20-92b3-5f937c9a65c9" xmlns:ns3="2f46933e-b8e7-4902-a76f-274d9499962a" targetNamespace="http://schemas.microsoft.com/office/2006/metadata/properties" ma:root="true" ma:fieldsID="9621eee853acca264c6401909fc4bd2a" ns2:_="" ns3:_="">
    <xsd:import namespace="8e0e145d-effa-4e20-92b3-5f937c9a65c9"/>
    <xsd:import namespace="2f46933e-b8e7-4902-a76f-274d9499962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date" minOccurs="0"/>
                <xsd:element ref="ns2:MediaServiceObjectDetectorVersions" minOccurs="0"/>
                <xsd:element ref="ns2:MediaServiceSearchProperties" minOccurs="0"/>
                <xsd:element ref="ns2:Psychology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0e145d-effa-4e20-92b3-5f937c9a65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6ba049b4-1c82-4be4-b017-7f3dd0fbdb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date" ma:index="23" nillable="true" ma:displayName="date " ma:format="Dropdown" ma:internalName="date">
      <xsd:simpleType>
        <xsd:restriction base="dms:Text">
          <xsd:maxLength value="255"/>
        </xsd:restriction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Psychology" ma:index="26" nillable="true" ma:displayName="Psychology" ma:format="Dropdown" ma:internalName="Psychology">
      <xsd:simpleType>
        <xsd:restriction base="dms:Text">
          <xsd:maxLength value="255"/>
        </xsd:restriction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46933e-b8e7-4902-a76f-274d9499962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0fbbbd47-98fb-41dd-a6f5-f68adb599921}" ma:internalName="TaxCatchAll" ma:showField="CatchAllData" ma:web="2f46933e-b8e7-4902-a76f-274d9499962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9F202BB-A896-4DD9-B187-4ED231E9F40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D30BC74-B119-4948-94F3-EC3F28FCDBBC}">
  <ds:schemaRefs>
    <ds:schemaRef ds:uri="http://www.w3.org/XML/1998/namespace"/>
    <ds:schemaRef ds:uri="http://schemas.microsoft.com/office/2006/documentManagement/types"/>
    <ds:schemaRef ds:uri="http://purl.org/dc/elements/1.1/"/>
    <ds:schemaRef ds:uri="http://purl.org/dc/terms/"/>
    <ds:schemaRef ds:uri="8e0e145d-effa-4e20-92b3-5f937c9a65c9"/>
    <ds:schemaRef ds:uri="http://schemas.openxmlformats.org/package/2006/metadata/core-properties"/>
    <ds:schemaRef ds:uri="2f46933e-b8e7-4902-a76f-274d9499962a"/>
    <ds:schemaRef ds:uri="http://purl.org/dc/dcmitype/"/>
    <ds:schemaRef ds:uri="http://schemas.microsoft.com/office/infopath/2007/PartnerControl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F314EDCA-E347-407D-A563-6F32BB228D7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0e145d-effa-4e20-92b3-5f937c9a65c9"/>
    <ds:schemaRef ds:uri="2f46933e-b8e7-4902-a76f-274d9499962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</TotalTime>
  <Words>376</Words>
  <Application>Microsoft Office PowerPoint</Application>
  <PresentationFormat>A3 Paper (297x420 mm)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J Stockley</dc:creator>
  <cp:lastModifiedBy>Emma Woolley</cp:lastModifiedBy>
  <cp:revision>14</cp:revision>
  <cp:lastPrinted>2022-11-21T13:15:41Z</cp:lastPrinted>
  <dcterms:created xsi:type="dcterms:W3CDTF">2019-12-03T13:48:09Z</dcterms:created>
  <dcterms:modified xsi:type="dcterms:W3CDTF">2025-10-10T12:17:44Z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0x010100375EAFBE2C15DD49940074A84F764654</vt:lpwstr>
  </property>
  <property fmtid="{D5CDD505-2E9C-101B-9397-08002B2CF9AE}" pid="3" name="MediaServiceImageTags">
    <vt:lpwstr/>
  </property>
</Properties>
</file>