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8" r:id="rId7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30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Gannon" userId="34a41dd0-76ad-4682-9f93-d92c0abb2afd" providerId="ADAL" clId="{5A2B5116-F3B6-4877-8853-D6EEBB30A0B6}"/>
    <pc:docChg chg="delSld">
      <pc:chgData name="Emma Gannon" userId="34a41dd0-76ad-4682-9f93-d92c0abb2afd" providerId="ADAL" clId="{5A2B5116-F3B6-4877-8853-D6EEBB30A0B6}" dt="2025-10-10T12:20:35.280" v="0" actId="47"/>
      <pc:docMkLst>
        <pc:docMk/>
      </pc:docMkLst>
      <pc:sldChg chg="del">
        <pc:chgData name="Emma Gannon" userId="34a41dd0-76ad-4682-9f93-d92c0abb2afd" providerId="ADAL" clId="{5A2B5116-F3B6-4877-8853-D6EEBB30A0B6}" dt="2025-10-10T12:20:35.280" v="0" actId="47"/>
        <pc:sldMkLst>
          <pc:docMk/>
          <pc:sldMk cId="248865944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3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6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07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4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6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95519" y="6013592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542829"/>
            <a:ext cx="8795336" cy="4470763"/>
          </a:xfrm>
          <a:prstGeom prst="rect">
            <a:avLst/>
          </a:prstGeom>
        </p:spPr>
      </p:pic>
      <p:pic>
        <p:nvPicPr>
          <p:cNvPr id="1051" name="Picture 1050">
            <a:extLst>
              <a:ext uri="{FF2B5EF4-FFF2-40B4-BE49-F238E27FC236}">
                <a16:creationId xmlns:a16="http://schemas.microsoft.com/office/drawing/2014/main" id="{BECCB168-7CB1-296D-C6D1-ACA41CE64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40" y="1388848"/>
            <a:ext cx="1247884" cy="695422"/>
          </a:xfrm>
          <a:prstGeom prst="rect">
            <a:avLst/>
          </a:prstGeom>
        </p:spPr>
      </p:pic>
      <p:sp>
        <p:nvSpPr>
          <p:cNvPr id="163" name="6-Point Star 162"/>
          <p:cNvSpPr/>
          <p:nvPr/>
        </p:nvSpPr>
        <p:spPr>
          <a:xfrm>
            <a:off x="751968" y="1151727"/>
            <a:ext cx="1512000" cy="1512000"/>
          </a:xfrm>
          <a:prstGeom prst="star6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-100871" y="83738"/>
            <a:ext cx="889237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10 and 11 Foundation Crossover Overview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70EB2C-C8A7-4E85-81CC-71C75C3E5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F952F5-759D-4D8C-86B6-61D70C2B8E43}"/>
              </a:ext>
            </a:extLst>
          </p:cNvPr>
          <p:cNvSpPr/>
          <p:nvPr/>
        </p:nvSpPr>
        <p:spPr>
          <a:xfrm>
            <a:off x="3077135" y="565637"/>
            <a:ext cx="34469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84EA19A-3BE2-8D5E-0124-C1EC785ED060}"/>
              </a:ext>
            </a:extLst>
          </p:cNvPr>
          <p:cNvGrpSpPr/>
          <p:nvPr/>
        </p:nvGrpSpPr>
        <p:grpSpPr>
          <a:xfrm>
            <a:off x="7306999" y="1479212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4599C1E-3B6B-7F3F-DAE2-C0CA0008488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2F3AF14-E551-BF19-2AB2-E124EFC7E43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Exam</a:t>
              </a:r>
              <a:endParaRPr lang="en-US" dirty="0"/>
            </a:p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Prep.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6C74C45D-1454-457E-C2D9-16E264F387DD}"/>
              </a:ext>
            </a:extLst>
          </p:cNvPr>
          <p:cNvGrpSpPr/>
          <p:nvPr/>
        </p:nvGrpSpPr>
        <p:grpSpPr>
          <a:xfrm>
            <a:off x="1071382" y="2658714"/>
            <a:ext cx="7278479" cy="9607588"/>
            <a:chOff x="4141782" y="9172098"/>
            <a:chExt cx="2613183" cy="1060362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FE79938D-CBD7-B50D-B750-2D52EA44A974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30D471EE-0C4F-5589-B475-D56EDA2E1499}"/>
                </a:ext>
              </a:extLst>
            </p:cNvPr>
            <p:cNvSpPr/>
            <p:nvPr/>
          </p:nvSpPr>
          <p:spPr>
            <a:xfrm>
              <a:off x="4212333" y="9189646"/>
              <a:ext cx="2466728" cy="1021038"/>
            </a:xfrm>
            <a:prstGeom prst="roundRect">
              <a:avLst>
                <a:gd name="adj" fmla="val 151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spcAft>
                  <a:spcPts val="300"/>
                </a:spcAft>
              </a:pPr>
              <a:r>
                <a:rPr lang="en-GB" sz="1400" b="1">
                  <a:solidFill>
                    <a:srgbClr val="00B050"/>
                  </a:solidFill>
                </a:rPr>
                <a:t>Year 10</a:t>
              </a:r>
            </a:p>
            <a:p>
              <a:pPr algn="ctr">
                <a:spcAft>
                  <a:spcPts val="300"/>
                </a:spcAft>
              </a:pPr>
              <a:endParaRPr lang="en-GB" sz="1400" b="1" dirty="0">
                <a:solidFill>
                  <a:srgbClr val="00B050"/>
                </a:solidFill>
              </a:endParaRP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Two-way tables – presenting and reading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Frequency trees – presenting and reading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Venn diagrams – organise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Product of primes – decomposing numbers and finding HCF/LCM.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Real life multiples – solve problems using LCM.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Best value – solve financial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Exchange rates &amp; negative numbers – converting between currencies and four operations with negatives.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Rounding and Estimation – rounding and checking answers.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Percentage of an amount &amp; simple interest – find percentages including in real life situations.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Use of a calculator – solve problems with calculators.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Interest and depreciation– solve compound interest problems involving repeated increases or decreases.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Reverse percentages – Finding original amounts.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Fractions – operations with fractions.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Ratio – split amounts into unequal parts and solve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Proportion: recipes –  use unitary method and solve real life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Standard index form – convert numbers and perform calculations.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Index laws – simplify and evaluate.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Expand and simplify – use algebraic notation and rules.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Factorising – use algebraic notation and rules , solve quadratic equations.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Solving equations – write and solve algebraic equations.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Changing the subject – rearrange formulae.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Averages – from lists, ungrouped and grouped tables.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Inequalities – represent and solve.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Frequency diagrams/polygons – produce and interpret graphs of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Straight line graphs – plot lines to show relationships between variables.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Real life graphs – draw and interpret graphs, distance-time and others.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Scatter graphs – draw and interpret relationships on graphs of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Time series – draw and interpret trends over time on graphs of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Speed, distance, time – convert and calculate.</a:t>
              </a:r>
            </a:p>
            <a:p>
              <a:pPr algn="ctr"/>
              <a:endParaRPr lang="en-GB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6CCF025E-C7F5-A53D-2DA8-DF4DB3AC0509}"/>
              </a:ext>
            </a:extLst>
          </p:cNvPr>
          <p:cNvGrpSpPr/>
          <p:nvPr/>
        </p:nvGrpSpPr>
        <p:grpSpPr>
          <a:xfrm>
            <a:off x="8238295" y="11538511"/>
            <a:ext cx="1106424" cy="914400"/>
            <a:chOff x="6971180" y="11775192"/>
            <a:chExt cx="914400" cy="914400"/>
          </a:xfrm>
        </p:grpSpPr>
        <p:sp>
          <p:nvSpPr>
            <p:cNvPr id="1057" name="Oval 1056">
              <a:extLst>
                <a:ext uri="{FF2B5EF4-FFF2-40B4-BE49-F238E27FC236}">
                  <a16:creationId xmlns:a16="http://schemas.microsoft.com/office/drawing/2014/main" id="{F11AE15D-5B84-BD59-7E43-57412F624C48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58" name="Oval 1057">
              <a:extLst>
                <a:ext uri="{FF2B5EF4-FFF2-40B4-BE49-F238E27FC236}">
                  <a16:creationId xmlns:a16="http://schemas.microsoft.com/office/drawing/2014/main" id="{15C73800-435D-F079-79E5-DF3303CF1647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10</a:t>
              </a:r>
              <a:endParaRPr lang="en-US" sz="105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4" name="6-Point Star 159">
            <a:extLst>
              <a:ext uri="{FF2B5EF4-FFF2-40B4-BE49-F238E27FC236}">
                <a16:creationId xmlns:a16="http://schemas.microsoft.com/office/drawing/2014/main" id="{D14AB990-C822-4A57-9068-04E47E244178}"/>
              </a:ext>
            </a:extLst>
          </p:cNvPr>
          <p:cNvSpPr/>
          <p:nvPr/>
        </p:nvSpPr>
        <p:spPr>
          <a:xfrm>
            <a:off x="877968" y="1277727"/>
            <a:ext cx="1260000" cy="1260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GCSE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A77F9FF-62C2-BE28-49DB-B5BA194A68EF}"/>
              </a:ext>
            </a:extLst>
          </p:cNvPr>
          <p:cNvGrpSpPr/>
          <p:nvPr/>
        </p:nvGrpSpPr>
        <p:grpSpPr>
          <a:xfrm>
            <a:off x="3306621" y="1292404"/>
            <a:ext cx="2808000" cy="1152000"/>
            <a:chOff x="4141782" y="9172098"/>
            <a:chExt cx="2613183" cy="1060362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E73D1156-CE2C-52A4-C601-887690F66BB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D4379430-350B-4745-22FE-2F465718483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Practice Papers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You will work through previous GCSE papers to improve your ability to answer exam-style questions.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8826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A09676-14C7-EAFB-A129-6E272D0B9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FCBBD370-1116-F25A-5E30-1594CBDCD5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95519" y="6013592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794B25B1-188F-7202-6546-073D829E40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542829"/>
            <a:ext cx="8795336" cy="4470763"/>
          </a:xfrm>
          <a:prstGeom prst="rect">
            <a:avLst/>
          </a:prstGeom>
        </p:spPr>
      </p:pic>
      <p:pic>
        <p:nvPicPr>
          <p:cNvPr id="1051" name="Picture 1050">
            <a:extLst>
              <a:ext uri="{FF2B5EF4-FFF2-40B4-BE49-F238E27FC236}">
                <a16:creationId xmlns:a16="http://schemas.microsoft.com/office/drawing/2014/main" id="{63C3B0DB-443C-6774-C98D-25E2DA97F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40" y="1388848"/>
            <a:ext cx="1247884" cy="695422"/>
          </a:xfrm>
          <a:prstGeom prst="rect">
            <a:avLst/>
          </a:prstGeom>
        </p:spPr>
      </p:pic>
      <p:sp>
        <p:nvSpPr>
          <p:cNvPr id="163" name="6-Point Star 162">
            <a:extLst>
              <a:ext uri="{FF2B5EF4-FFF2-40B4-BE49-F238E27FC236}">
                <a16:creationId xmlns:a16="http://schemas.microsoft.com/office/drawing/2014/main" id="{8A98B1DB-AFD2-9B32-0E62-C6F749A10447}"/>
              </a:ext>
            </a:extLst>
          </p:cNvPr>
          <p:cNvSpPr/>
          <p:nvPr/>
        </p:nvSpPr>
        <p:spPr>
          <a:xfrm>
            <a:off x="751968" y="1151727"/>
            <a:ext cx="1512000" cy="1512000"/>
          </a:xfrm>
          <a:prstGeom prst="star6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4A0AC0E-53E5-924C-2E48-DA3730BC7FC3}"/>
              </a:ext>
            </a:extLst>
          </p:cNvPr>
          <p:cNvSpPr txBox="1"/>
          <p:nvPr/>
        </p:nvSpPr>
        <p:spPr>
          <a:xfrm>
            <a:off x="-100871" y="83738"/>
            <a:ext cx="889237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10 and 11 Foundation Crossover Overview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43A9CD-7326-E8C9-69A8-448D6063F5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BDE206F-D78A-C245-391D-AB347A75DF73}"/>
              </a:ext>
            </a:extLst>
          </p:cNvPr>
          <p:cNvSpPr/>
          <p:nvPr/>
        </p:nvSpPr>
        <p:spPr>
          <a:xfrm>
            <a:off x="3077135" y="565637"/>
            <a:ext cx="34469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E282F86-125B-185C-ED7F-AF61726E038D}"/>
              </a:ext>
            </a:extLst>
          </p:cNvPr>
          <p:cNvGrpSpPr/>
          <p:nvPr/>
        </p:nvGrpSpPr>
        <p:grpSpPr>
          <a:xfrm>
            <a:off x="7306999" y="1479212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B84DDBB2-3DA8-8E64-9CBC-D819DE96F2CE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3FD01859-F13F-48DB-5D7A-555F6E94019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Exam</a:t>
              </a:r>
              <a:endParaRPr lang="en-US" dirty="0"/>
            </a:p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Prep.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6CAEEA0B-336D-EE30-4CDF-1DA2508602F2}"/>
              </a:ext>
            </a:extLst>
          </p:cNvPr>
          <p:cNvGrpSpPr/>
          <p:nvPr/>
        </p:nvGrpSpPr>
        <p:grpSpPr>
          <a:xfrm>
            <a:off x="1071382" y="2658714"/>
            <a:ext cx="7278479" cy="9607588"/>
            <a:chOff x="4141782" y="9172098"/>
            <a:chExt cx="2613183" cy="1060362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ADCEE1A9-EBAF-91C6-5AF5-3577BA2E8B3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C87AA1AC-65EA-F35E-A63A-D8C6E05D4580}"/>
                </a:ext>
              </a:extLst>
            </p:cNvPr>
            <p:cNvSpPr/>
            <p:nvPr/>
          </p:nvSpPr>
          <p:spPr>
            <a:xfrm>
              <a:off x="4212333" y="9189646"/>
              <a:ext cx="2472081" cy="1021038"/>
            </a:xfrm>
            <a:prstGeom prst="roundRect">
              <a:avLst>
                <a:gd name="adj" fmla="val 151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spcAft>
                  <a:spcPts val="300"/>
                </a:spcAft>
              </a:pPr>
              <a:r>
                <a:rPr lang="en-GB" sz="1600" b="1" dirty="0">
                  <a:solidFill>
                    <a:srgbClr val="0070C0"/>
                  </a:solidFill>
                </a:rPr>
                <a:t>Year 11</a:t>
              </a:r>
            </a:p>
            <a:p>
              <a:pPr algn="ctr">
                <a:spcAft>
                  <a:spcPts val="300"/>
                </a:spcAft>
              </a:pPr>
              <a:endParaRPr lang="en-GB" sz="1600" b="1" dirty="0">
                <a:solidFill>
                  <a:srgbClr val="0070C0"/>
                </a:solidFill>
              </a:endParaRP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0"/>
              </a:pPr>
              <a:r>
                <a:rPr lang="en-GB" sz="1600" b="1" dirty="0">
                  <a:solidFill>
                    <a:srgbClr val="0070C0"/>
                  </a:solidFill>
                </a:rPr>
                <a:t>Compound measures – density and pressure.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0"/>
              </a:pPr>
              <a:r>
                <a:rPr lang="en-GB" sz="1600" b="1" dirty="0">
                  <a:solidFill>
                    <a:srgbClr val="0070C0"/>
                  </a:solidFill>
                </a:rPr>
                <a:t>Quadratic and cubic graphs – plot and interpret graphs with special shapes.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Coordinate geometry – find coordinates of points and identify equations.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Pythagoras 1 – use algebra to find sides on right-angled triangles.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Trigonometry: use ratios to solve problems with right angled triangles and angles.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Bearings – make accurate drawing and use calculations to find angles on a map.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Pythagoras with trigonometry – solve problems requiring both.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Alternate/corresponding angles – use angle properties on parallel lines.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Interior &amp; exterior angles – calculate and use angle facts.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Sampling &amp; questionnaires – plan data collection.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Pie charts – represent and read proportional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Probability from a table – list outcomes and find the chances of them happening.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Probability trees 1 – draw diagrams to calculate the probabilities of independent and dependent combined events.  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Plans &amp; elevations – draw views of 3D objects.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32"/>
              </a:pPr>
              <a:r>
                <a:rPr lang="en-GB" sz="1600" b="1" dirty="0">
                  <a:solidFill>
                    <a:srgbClr val="0070C0"/>
                  </a:solidFill>
                </a:rPr>
                <a:t>Constructions and loci – draw paths and regions accurately using special equipment.</a:t>
              </a:r>
            </a:p>
            <a:p>
              <a:pPr algn="ctr"/>
              <a:endParaRPr lang="en-GB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69C72680-E36C-4D33-C419-1F22C7F6A958}"/>
              </a:ext>
            </a:extLst>
          </p:cNvPr>
          <p:cNvGrpSpPr/>
          <p:nvPr/>
        </p:nvGrpSpPr>
        <p:grpSpPr>
          <a:xfrm>
            <a:off x="8238295" y="11538511"/>
            <a:ext cx="1106424" cy="914400"/>
            <a:chOff x="6971180" y="11775192"/>
            <a:chExt cx="914400" cy="914400"/>
          </a:xfrm>
        </p:grpSpPr>
        <p:sp>
          <p:nvSpPr>
            <p:cNvPr id="1057" name="Oval 1056">
              <a:extLst>
                <a:ext uri="{FF2B5EF4-FFF2-40B4-BE49-F238E27FC236}">
                  <a16:creationId xmlns:a16="http://schemas.microsoft.com/office/drawing/2014/main" id="{AF593F22-E8D6-9165-B86E-B0E32550C792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58" name="Oval 1057">
              <a:extLst>
                <a:ext uri="{FF2B5EF4-FFF2-40B4-BE49-F238E27FC236}">
                  <a16:creationId xmlns:a16="http://schemas.microsoft.com/office/drawing/2014/main" id="{722944A5-46DB-5B6E-4383-2D7AA07BBA69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11</a:t>
              </a:r>
              <a:endParaRPr lang="en-US" sz="105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4" name="6-Point Star 159">
            <a:extLst>
              <a:ext uri="{FF2B5EF4-FFF2-40B4-BE49-F238E27FC236}">
                <a16:creationId xmlns:a16="http://schemas.microsoft.com/office/drawing/2014/main" id="{9D5FA932-DDFB-4BA3-09C8-6F21172138AF}"/>
              </a:ext>
            </a:extLst>
          </p:cNvPr>
          <p:cNvSpPr/>
          <p:nvPr/>
        </p:nvSpPr>
        <p:spPr>
          <a:xfrm>
            <a:off x="877968" y="1277727"/>
            <a:ext cx="1260000" cy="1260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GCSE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082284F-3C0D-8A23-173B-259BAC426407}"/>
              </a:ext>
            </a:extLst>
          </p:cNvPr>
          <p:cNvGrpSpPr/>
          <p:nvPr/>
        </p:nvGrpSpPr>
        <p:grpSpPr>
          <a:xfrm>
            <a:off x="3306621" y="1292404"/>
            <a:ext cx="2808000" cy="1152000"/>
            <a:chOff x="4141782" y="9172098"/>
            <a:chExt cx="2613183" cy="1060362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4A5A66E6-B067-C113-97DD-4E5A4EB4CDAF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E7F9F035-9548-C270-9B38-E5F6C6F24EA5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Practice Papers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You will work through previous GCSE papers to improve your ability to answer exam-style questions.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6262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116F1-04C6-D052-1234-61FDA00E9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6A9E3F07-F210-FE6D-C067-E3FB6DBC70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95519" y="6013592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B27BD786-FD87-55F2-3AB3-C1917F7ECD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542829"/>
            <a:ext cx="8795336" cy="4470763"/>
          </a:xfrm>
          <a:prstGeom prst="rect">
            <a:avLst/>
          </a:prstGeom>
        </p:spPr>
      </p:pic>
      <p:pic>
        <p:nvPicPr>
          <p:cNvPr id="1051" name="Picture 1050">
            <a:extLst>
              <a:ext uri="{FF2B5EF4-FFF2-40B4-BE49-F238E27FC236}">
                <a16:creationId xmlns:a16="http://schemas.microsoft.com/office/drawing/2014/main" id="{2B14C8A0-9261-2695-9452-F968CEEB5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40" y="1388848"/>
            <a:ext cx="1247884" cy="695422"/>
          </a:xfrm>
          <a:prstGeom prst="rect">
            <a:avLst/>
          </a:prstGeom>
        </p:spPr>
      </p:pic>
      <p:sp>
        <p:nvSpPr>
          <p:cNvPr id="163" name="6-Point Star 162">
            <a:extLst>
              <a:ext uri="{FF2B5EF4-FFF2-40B4-BE49-F238E27FC236}">
                <a16:creationId xmlns:a16="http://schemas.microsoft.com/office/drawing/2014/main" id="{091DA44D-076F-8773-591B-2CB73CD3EFE0}"/>
              </a:ext>
            </a:extLst>
          </p:cNvPr>
          <p:cNvSpPr/>
          <p:nvPr/>
        </p:nvSpPr>
        <p:spPr>
          <a:xfrm>
            <a:off x="751968" y="1151727"/>
            <a:ext cx="1512000" cy="1512000"/>
          </a:xfrm>
          <a:prstGeom prst="star6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6CA724BA-9904-8353-1F51-B4E4586C152C}"/>
              </a:ext>
            </a:extLst>
          </p:cNvPr>
          <p:cNvSpPr txBox="1"/>
          <p:nvPr/>
        </p:nvSpPr>
        <p:spPr>
          <a:xfrm>
            <a:off x="-100871" y="83738"/>
            <a:ext cx="889237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10 and 11 Foundation Crossover Overview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5505933-AA19-34B2-35A5-15CC33FB66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DBB3794-4D74-0D1F-6FF1-A6740ED46DB5}"/>
              </a:ext>
            </a:extLst>
          </p:cNvPr>
          <p:cNvSpPr/>
          <p:nvPr/>
        </p:nvSpPr>
        <p:spPr>
          <a:xfrm>
            <a:off x="3077135" y="565637"/>
            <a:ext cx="34469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9479BEBA-47B2-6434-6F29-C27EFC22387E}"/>
              </a:ext>
            </a:extLst>
          </p:cNvPr>
          <p:cNvGrpSpPr/>
          <p:nvPr/>
        </p:nvGrpSpPr>
        <p:grpSpPr>
          <a:xfrm>
            <a:off x="7306999" y="1479212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A269973F-CC97-DF11-4D70-2DE1A30352DE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806EAB3F-81A9-190A-A3CC-BD564E74094F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Exam</a:t>
              </a:r>
              <a:endParaRPr lang="en-US" dirty="0"/>
            </a:p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Prep.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83ACC177-0357-2F40-E550-43E99B915FD7}"/>
              </a:ext>
            </a:extLst>
          </p:cNvPr>
          <p:cNvGrpSpPr/>
          <p:nvPr/>
        </p:nvGrpSpPr>
        <p:grpSpPr>
          <a:xfrm>
            <a:off x="1071382" y="2658714"/>
            <a:ext cx="7278479" cy="9607588"/>
            <a:chOff x="4141782" y="9172098"/>
            <a:chExt cx="2613183" cy="1060362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C0B8A888-5B50-AC7A-44E3-A3FFEB607338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02F08703-12A5-27BE-FBC5-84520C6795E6}"/>
                </a:ext>
              </a:extLst>
            </p:cNvPr>
            <p:cNvSpPr/>
            <p:nvPr/>
          </p:nvSpPr>
          <p:spPr>
            <a:xfrm>
              <a:off x="4212333" y="9189646"/>
              <a:ext cx="2472081" cy="1021038"/>
            </a:xfrm>
            <a:prstGeom prst="roundRect">
              <a:avLst>
                <a:gd name="adj" fmla="val 151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spcAft>
                  <a:spcPts val="300"/>
                </a:spcAft>
              </a:pPr>
              <a:r>
                <a:rPr lang="en-GB" sz="1600" b="1" dirty="0">
                  <a:solidFill>
                    <a:srgbClr val="0070C0"/>
                  </a:solidFill>
                </a:rPr>
                <a:t>Year 11 continued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45"/>
              </a:pPr>
              <a:endParaRPr lang="en-GB" sz="1600" dirty="0">
                <a:solidFill>
                  <a:srgbClr val="0070C0"/>
                </a:solidFill>
              </a:endParaRP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45"/>
              </a:pPr>
              <a:r>
                <a:rPr lang="en-GB" sz="1600" b="1" dirty="0">
                  <a:solidFill>
                    <a:srgbClr val="0070C0"/>
                  </a:solidFill>
                </a:rPr>
                <a:t>Circles 1 – calculate circle area and circumference.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45"/>
              </a:pPr>
              <a:r>
                <a:rPr lang="en-GB" sz="1600" b="1" dirty="0">
                  <a:solidFill>
                    <a:srgbClr val="0070C0"/>
                  </a:solidFill>
                </a:rPr>
                <a:t>Arcs &amp; sectors – find area and arc length of parts of circles.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45"/>
              </a:pPr>
              <a:r>
                <a:rPr lang="en-GB" sz="1600" b="1" dirty="0">
                  <a:solidFill>
                    <a:srgbClr val="0070C0"/>
                  </a:solidFill>
                </a:rPr>
                <a:t>Surface area and volume – find total face area and space taken up by 3D objects.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45"/>
              </a:pPr>
              <a:r>
                <a:rPr lang="en-GB" sz="1600" b="1" dirty="0">
                  <a:solidFill>
                    <a:srgbClr val="0070C0"/>
                  </a:solidFill>
                </a:rPr>
                <a:t>Congruence – use identical shapes to solve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45"/>
              </a:pPr>
              <a:r>
                <a:rPr lang="en-GB" sz="1600" b="1" dirty="0">
                  <a:solidFill>
                    <a:srgbClr val="0070C0"/>
                  </a:solidFill>
                </a:rPr>
                <a:t>Similar shapes - use enlarged shapes and scale factors to solve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Enlargements – transform shapes by changing their size.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Reflections – transform shapes by flipping them.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Rotations – transform shapes by turning them.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Reflections with rotations.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Translations – transform shapes by moving them.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Vectors – represent translations with column notation.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Sequences – find and use algebraic rules for sequences.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 Forming and solving equations – Set up equations from problems and find missing values.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Simultaneous equations  – Solve linear equations together.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 startAt="50"/>
              </a:pPr>
              <a:r>
                <a:rPr lang="en-GB" sz="1600" b="1" dirty="0">
                  <a:solidFill>
                    <a:srgbClr val="0070C0"/>
                  </a:solidFill>
                </a:rPr>
                <a:t>Direct &amp; inverse proportion – solve problems, represent problems graphically and algebraically.</a:t>
              </a:r>
            </a:p>
          </p:txBody>
        </p:sp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D1198A48-837C-082F-12C9-3DA57B9EAA36}"/>
              </a:ext>
            </a:extLst>
          </p:cNvPr>
          <p:cNvGrpSpPr/>
          <p:nvPr/>
        </p:nvGrpSpPr>
        <p:grpSpPr>
          <a:xfrm>
            <a:off x="8238295" y="11538511"/>
            <a:ext cx="1106424" cy="914400"/>
            <a:chOff x="6971180" y="11775192"/>
            <a:chExt cx="914400" cy="914400"/>
          </a:xfrm>
        </p:grpSpPr>
        <p:sp>
          <p:nvSpPr>
            <p:cNvPr id="1057" name="Oval 1056">
              <a:extLst>
                <a:ext uri="{FF2B5EF4-FFF2-40B4-BE49-F238E27FC236}">
                  <a16:creationId xmlns:a16="http://schemas.microsoft.com/office/drawing/2014/main" id="{9CEBF49A-B490-4D74-F9F3-300DADA08620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58" name="Oval 1057">
              <a:extLst>
                <a:ext uri="{FF2B5EF4-FFF2-40B4-BE49-F238E27FC236}">
                  <a16:creationId xmlns:a16="http://schemas.microsoft.com/office/drawing/2014/main" id="{215E8D7F-078A-AE6B-86F3-F69CC1A15DD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11</a:t>
              </a:r>
              <a:endParaRPr lang="en-US" sz="105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4" name="6-Point Star 159">
            <a:extLst>
              <a:ext uri="{FF2B5EF4-FFF2-40B4-BE49-F238E27FC236}">
                <a16:creationId xmlns:a16="http://schemas.microsoft.com/office/drawing/2014/main" id="{3E731230-036C-32AC-2393-671F91A2D14C}"/>
              </a:ext>
            </a:extLst>
          </p:cNvPr>
          <p:cNvSpPr/>
          <p:nvPr/>
        </p:nvSpPr>
        <p:spPr>
          <a:xfrm>
            <a:off x="877968" y="1277727"/>
            <a:ext cx="1260000" cy="1260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GCSE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8140E51-CDCE-4278-2D3B-AF7558C282D8}"/>
              </a:ext>
            </a:extLst>
          </p:cNvPr>
          <p:cNvGrpSpPr/>
          <p:nvPr/>
        </p:nvGrpSpPr>
        <p:grpSpPr>
          <a:xfrm>
            <a:off x="3306621" y="1292404"/>
            <a:ext cx="2808000" cy="1152000"/>
            <a:chOff x="4141782" y="9172098"/>
            <a:chExt cx="2613183" cy="1060362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D0D1E9C-348E-A3CC-C61E-60B0C13ABD03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E732C7C4-6FBE-9DFD-32CA-CD7BDF916618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Practice Papers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You will work through previous GCSE papers to improve your ability to answer exam-style questions.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9275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22" ma:contentTypeDescription="Create a new document." ma:contentTypeScope="" ma:versionID="1758b7679de6672852c37f411b2d5098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9621eee853acca264c6401909fc4bd2a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Psychology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a049b4-1c82-4be4-b017-7f3dd0fbdb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3" nillable="true" ma:displayName="date " ma:format="Dropdown" ma:internalName="dat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Psychology" ma:index="26" nillable="true" ma:displayName="Psychology" ma:format="Dropdown" ma:internalName="Psychology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fbbbd47-98fb-41dd-a6f5-f68adb599921}" ma:internalName="TaxCatchAll" ma:showField="CatchAllData" ma:web="2f46933e-b8e7-4902-a76f-274d94999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0e145d-effa-4e20-92b3-5f937c9a65c9">
      <Terms xmlns="http://schemas.microsoft.com/office/infopath/2007/PartnerControls"/>
    </lcf76f155ced4ddcb4097134ff3c332f>
    <TaxCatchAll xmlns="2f46933e-b8e7-4902-a76f-274d9499962a" xsi:nil="true"/>
    <date xmlns="8e0e145d-effa-4e20-92b3-5f937c9a65c9" xsi:nil="true"/>
    <Psychology xmlns="8e0e145d-effa-4e20-92b3-5f937c9a65c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14EDCA-E347-407D-A563-6F32BB228D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0e145d-effa-4e20-92b3-5f937c9a65c9"/>
    <ds:schemaRef ds:uri="2f46933e-b8e7-4902-a76f-274d949996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30BC74-B119-4948-94F3-EC3F28FCDBBC}">
  <ds:schemaRefs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2f46933e-b8e7-4902-a76f-274d9499962a"/>
    <ds:schemaRef ds:uri="8e0e145d-effa-4e20-92b3-5f937c9a65c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9F202BB-A896-4DD9-B187-4ED231E9F4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744</Words>
  <Application>Microsoft Office PowerPoint</Application>
  <PresentationFormat>A3 Paper (297x420 mm)</PresentationFormat>
  <Paragraphs>92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Stockley</dc:creator>
  <cp:lastModifiedBy>Emma Gannon</cp:lastModifiedBy>
  <cp:revision>14</cp:revision>
  <cp:lastPrinted>2022-11-21T13:15:41Z</cp:lastPrinted>
  <dcterms:created xsi:type="dcterms:W3CDTF">2019-12-03T13:48:09Z</dcterms:created>
  <dcterms:modified xsi:type="dcterms:W3CDTF">2025-10-10T12:20:44Z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  <property fmtid="{D5CDD505-2E9C-101B-9397-08002B2CF9AE}" pid="3" name="MediaServiceImageTags">
    <vt:lpwstr/>
  </property>
</Properties>
</file>