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 id="2147483958" r:id="rId5"/>
    <p:sldMasterId id="2147483768" r:id="rId6"/>
    <p:sldMasterId id="2147483792" r:id="rId7"/>
    <p:sldMasterId id="2147483713" r:id="rId8"/>
    <p:sldMasterId id="2147483917" r:id="rId9"/>
    <p:sldMasterId id="2147483929" r:id="rId10"/>
    <p:sldMasterId id="2147483946" r:id="rId11"/>
  </p:sldMasterIdLst>
  <p:notesMasterIdLst>
    <p:notesMasterId r:id="rId57"/>
  </p:notesMasterIdLst>
  <p:sldIdLst>
    <p:sldId id="258" r:id="rId12"/>
    <p:sldId id="542" r:id="rId13"/>
    <p:sldId id="559" r:id="rId14"/>
    <p:sldId id="600" r:id="rId15"/>
    <p:sldId id="601" r:id="rId16"/>
    <p:sldId id="560" r:id="rId17"/>
    <p:sldId id="557" r:id="rId18"/>
    <p:sldId id="579" r:id="rId19"/>
    <p:sldId id="469" r:id="rId20"/>
    <p:sldId id="570" r:id="rId21"/>
    <p:sldId id="563" r:id="rId22"/>
    <p:sldId id="567" r:id="rId23"/>
    <p:sldId id="575" r:id="rId24"/>
    <p:sldId id="576" r:id="rId25"/>
    <p:sldId id="477" r:id="rId26"/>
    <p:sldId id="478" r:id="rId27"/>
    <p:sldId id="479" r:id="rId28"/>
    <p:sldId id="480" r:id="rId29"/>
    <p:sldId id="561" r:id="rId30"/>
    <p:sldId id="543" r:id="rId31"/>
    <p:sldId id="580" r:id="rId32"/>
    <p:sldId id="545" r:id="rId33"/>
    <p:sldId id="544" r:id="rId34"/>
    <p:sldId id="547" r:id="rId35"/>
    <p:sldId id="548" r:id="rId36"/>
    <p:sldId id="553" r:id="rId37"/>
    <p:sldId id="564" r:id="rId38"/>
    <p:sldId id="549" r:id="rId39"/>
    <p:sldId id="555" r:id="rId40"/>
    <p:sldId id="502" r:id="rId41"/>
    <p:sldId id="551" r:id="rId42"/>
    <p:sldId id="554" r:id="rId43"/>
    <p:sldId id="552" r:id="rId44"/>
    <p:sldId id="562" r:id="rId45"/>
    <p:sldId id="577" r:id="rId46"/>
    <p:sldId id="581" r:id="rId47"/>
    <p:sldId id="583" r:id="rId48"/>
    <p:sldId id="427" r:id="rId49"/>
    <p:sldId id="443" r:id="rId50"/>
    <p:sldId id="426" r:id="rId51"/>
    <p:sldId id="444" r:id="rId52"/>
    <p:sldId id="445" r:id="rId53"/>
    <p:sldId id="446" r:id="rId54"/>
    <p:sldId id="582" r:id="rId55"/>
    <p:sldId id="585" r:id="rId56"/>
  </p:sldIdLst>
  <p:sldSz cx="9906000" cy="6858000" type="A4"/>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11B456-A1F8-44C6-AAB1-F9612E965518}" v="1" dt="2021-12-15T10:27:55.166"/>
    <p1510:client id="{4A543E69-1338-4DAF-A6C4-F1A87601194F}" v="8" dt="2021-12-14T10:16:57.7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03" autoAdjust="0"/>
    <p:restoredTop sz="94660"/>
  </p:normalViewPr>
  <p:slideViewPr>
    <p:cSldViewPr snapToGrid="0">
      <p:cViewPr varScale="1">
        <p:scale>
          <a:sx n="106" d="100"/>
          <a:sy n="106" d="100"/>
        </p:scale>
        <p:origin x="2208" y="9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slide" Target="slides/slide44.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8" Type="http://schemas.openxmlformats.org/officeDocument/2006/relationships/slideMaster" Target="slideMasters/slideMaster5.xml"/><Relationship Id="rId51" Type="http://schemas.openxmlformats.org/officeDocument/2006/relationships/slide" Target="slides/slide40.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viewProps" Target="viewProps.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notesMaster" Target="notesMasters/notesMaster1.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560311-FFB4-4228-8D7F-E5BDC7750ECA}" type="doc">
      <dgm:prSet loTypeId="urn:microsoft.com/office/officeart/2005/8/layout/cycle2" loCatId="cycle" qsTypeId="urn:microsoft.com/office/officeart/2005/8/quickstyle/simple1" qsCatId="simple" csTypeId="urn:microsoft.com/office/officeart/2005/8/colors/accent0_2" csCatId="mainScheme" phldr="1"/>
      <dgm:spPr/>
      <dgm:t>
        <a:bodyPr/>
        <a:lstStyle/>
        <a:p>
          <a:endParaRPr lang="en-US"/>
        </a:p>
      </dgm:t>
    </dgm:pt>
    <dgm:pt modelId="{32825653-4480-455E-8BF8-A61D939AF54D}">
      <dgm:prSet phldrT="[Text]" phldr="1"/>
      <dgm:spPr/>
      <dgm:t>
        <a:bodyPr/>
        <a:lstStyle/>
        <a:p>
          <a:endParaRPr lang="en-US"/>
        </a:p>
      </dgm:t>
    </dgm:pt>
    <dgm:pt modelId="{94A9A92C-9C6F-4FC4-B0E9-D763F3776A04}" type="parTrans" cxnId="{8F044011-3651-4344-897D-04D894B1AF7B}">
      <dgm:prSet/>
      <dgm:spPr/>
      <dgm:t>
        <a:bodyPr/>
        <a:lstStyle/>
        <a:p>
          <a:endParaRPr lang="en-US"/>
        </a:p>
      </dgm:t>
    </dgm:pt>
    <dgm:pt modelId="{8C3F22BF-5E02-423E-87E1-F62ED6CEFEDE}" type="sibTrans" cxnId="{8F044011-3651-4344-897D-04D894B1AF7B}">
      <dgm:prSet/>
      <dgm:spPr/>
      <dgm:t>
        <a:bodyPr/>
        <a:lstStyle/>
        <a:p>
          <a:endParaRPr lang="en-US"/>
        </a:p>
      </dgm:t>
    </dgm:pt>
    <dgm:pt modelId="{DB6F09AE-52E2-4EC7-ADA7-33097E2EDA84}">
      <dgm:prSet phldrT="[Text]" phldr="1"/>
      <dgm:spPr/>
      <dgm:t>
        <a:bodyPr/>
        <a:lstStyle/>
        <a:p>
          <a:endParaRPr lang="en-US"/>
        </a:p>
      </dgm:t>
    </dgm:pt>
    <dgm:pt modelId="{DE2A5890-DCE6-41D1-B239-5D70AEC37143}" type="parTrans" cxnId="{DC2554A1-6C9F-4411-9E25-E5D413C15EE8}">
      <dgm:prSet/>
      <dgm:spPr/>
      <dgm:t>
        <a:bodyPr/>
        <a:lstStyle/>
        <a:p>
          <a:endParaRPr lang="en-US"/>
        </a:p>
      </dgm:t>
    </dgm:pt>
    <dgm:pt modelId="{CC07E9E5-EBA2-448C-B7CB-BE99204A388F}" type="sibTrans" cxnId="{DC2554A1-6C9F-4411-9E25-E5D413C15EE8}">
      <dgm:prSet/>
      <dgm:spPr/>
      <dgm:t>
        <a:bodyPr/>
        <a:lstStyle/>
        <a:p>
          <a:endParaRPr lang="en-US"/>
        </a:p>
      </dgm:t>
    </dgm:pt>
    <dgm:pt modelId="{EF89E973-DA1F-4EB0-84B2-DBB227459742}">
      <dgm:prSet phldrT="[Text]" phldr="1"/>
      <dgm:spPr/>
      <dgm:t>
        <a:bodyPr/>
        <a:lstStyle/>
        <a:p>
          <a:endParaRPr lang="en-US"/>
        </a:p>
      </dgm:t>
    </dgm:pt>
    <dgm:pt modelId="{F34A78D0-D6A3-46A8-B322-50E66D19F2FF}" type="parTrans" cxnId="{FA4BB41D-8E54-46C6-87F2-E5345BA07106}">
      <dgm:prSet/>
      <dgm:spPr/>
      <dgm:t>
        <a:bodyPr/>
        <a:lstStyle/>
        <a:p>
          <a:endParaRPr lang="en-US"/>
        </a:p>
      </dgm:t>
    </dgm:pt>
    <dgm:pt modelId="{009568FF-E34A-435E-9A29-26D44AF95DF0}" type="sibTrans" cxnId="{FA4BB41D-8E54-46C6-87F2-E5345BA07106}">
      <dgm:prSet/>
      <dgm:spPr/>
      <dgm:t>
        <a:bodyPr/>
        <a:lstStyle/>
        <a:p>
          <a:endParaRPr lang="en-US"/>
        </a:p>
      </dgm:t>
    </dgm:pt>
    <dgm:pt modelId="{49EB861F-AE89-4E15-8756-7705AA56F298}">
      <dgm:prSet phldrT="[Text]" phldr="1"/>
      <dgm:spPr/>
      <dgm:t>
        <a:bodyPr/>
        <a:lstStyle/>
        <a:p>
          <a:endParaRPr lang="en-US"/>
        </a:p>
      </dgm:t>
    </dgm:pt>
    <dgm:pt modelId="{804CECC7-D65E-45EB-A314-7EFC5EB8173C}" type="parTrans" cxnId="{A218EDC9-0C58-4A6B-9F8D-7FD429DAE6EC}">
      <dgm:prSet/>
      <dgm:spPr/>
      <dgm:t>
        <a:bodyPr/>
        <a:lstStyle/>
        <a:p>
          <a:endParaRPr lang="en-US"/>
        </a:p>
      </dgm:t>
    </dgm:pt>
    <dgm:pt modelId="{F1C0EF32-0ABA-4D56-963C-FBB42B0032B5}" type="sibTrans" cxnId="{A218EDC9-0C58-4A6B-9F8D-7FD429DAE6EC}">
      <dgm:prSet/>
      <dgm:spPr/>
      <dgm:t>
        <a:bodyPr/>
        <a:lstStyle/>
        <a:p>
          <a:endParaRPr lang="en-US"/>
        </a:p>
      </dgm:t>
    </dgm:pt>
    <dgm:pt modelId="{ED861F12-7ACF-4F82-AAC3-1BE5F7B97C3B}">
      <dgm:prSet phldrT="[Text]" phldr="1"/>
      <dgm:spPr/>
      <dgm:t>
        <a:bodyPr/>
        <a:lstStyle/>
        <a:p>
          <a:endParaRPr lang="en-US"/>
        </a:p>
      </dgm:t>
    </dgm:pt>
    <dgm:pt modelId="{C98647DA-A9A3-47F6-8168-3C8BD099CC28}" type="parTrans" cxnId="{FA1234E1-C580-4327-ABDE-14167160D36C}">
      <dgm:prSet/>
      <dgm:spPr/>
      <dgm:t>
        <a:bodyPr/>
        <a:lstStyle/>
        <a:p>
          <a:endParaRPr lang="en-US"/>
        </a:p>
      </dgm:t>
    </dgm:pt>
    <dgm:pt modelId="{5634CF16-5980-4975-A77E-E815AD145C2B}" type="sibTrans" cxnId="{FA1234E1-C580-4327-ABDE-14167160D36C}">
      <dgm:prSet/>
      <dgm:spPr/>
      <dgm:t>
        <a:bodyPr/>
        <a:lstStyle/>
        <a:p>
          <a:endParaRPr lang="en-US"/>
        </a:p>
      </dgm:t>
    </dgm:pt>
    <dgm:pt modelId="{902C63C0-8E01-4B7B-8BE5-28CA3367D919}">
      <dgm:prSet phldrT="[Text]" phldr="1"/>
      <dgm:spPr/>
      <dgm:t>
        <a:bodyPr/>
        <a:lstStyle/>
        <a:p>
          <a:endParaRPr lang="en-US"/>
        </a:p>
      </dgm:t>
    </dgm:pt>
    <dgm:pt modelId="{74A10CDA-E422-405A-A998-8E8E30B56CB8}" type="parTrans" cxnId="{01B8FA6A-BBE6-49F9-9D32-C7B2824E7CC5}">
      <dgm:prSet/>
      <dgm:spPr/>
      <dgm:t>
        <a:bodyPr/>
        <a:lstStyle/>
        <a:p>
          <a:endParaRPr lang="en-GB"/>
        </a:p>
      </dgm:t>
    </dgm:pt>
    <dgm:pt modelId="{572DA757-B3FE-482E-A25C-53085EE19855}" type="sibTrans" cxnId="{01B8FA6A-BBE6-49F9-9D32-C7B2824E7CC5}">
      <dgm:prSet/>
      <dgm:spPr/>
      <dgm:t>
        <a:bodyPr/>
        <a:lstStyle/>
        <a:p>
          <a:endParaRPr lang="en-GB"/>
        </a:p>
      </dgm:t>
    </dgm:pt>
    <dgm:pt modelId="{0144C20F-11AC-431F-9FB4-DB06B1BF7C99}">
      <dgm:prSet phldrT="[Text]" phldr="1"/>
      <dgm:spPr/>
      <dgm:t>
        <a:bodyPr/>
        <a:lstStyle/>
        <a:p>
          <a:endParaRPr lang="en-US"/>
        </a:p>
      </dgm:t>
    </dgm:pt>
    <dgm:pt modelId="{3EE792FF-1424-49A6-BA06-71C05881ED2F}" type="parTrans" cxnId="{7767FC03-0A98-4E42-850A-0EBA8153D4F1}">
      <dgm:prSet/>
      <dgm:spPr/>
      <dgm:t>
        <a:bodyPr/>
        <a:lstStyle/>
        <a:p>
          <a:endParaRPr lang="en-GB"/>
        </a:p>
      </dgm:t>
    </dgm:pt>
    <dgm:pt modelId="{4925603F-E31E-4FF5-91C2-D5B248995B08}" type="sibTrans" cxnId="{7767FC03-0A98-4E42-850A-0EBA8153D4F1}">
      <dgm:prSet/>
      <dgm:spPr/>
      <dgm:t>
        <a:bodyPr/>
        <a:lstStyle/>
        <a:p>
          <a:endParaRPr lang="en-GB"/>
        </a:p>
      </dgm:t>
    </dgm:pt>
    <dgm:pt modelId="{DC07275F-9215-463D-8E30-2F2721C7BE47}" type="pres">
      <dgm:prSet presAssocID="{14560311-FFB4-4228-8D7F-E5BDC7750ECA}" presName="cycle" presStyleCnt="0">
        <dgm:presLayoutVars>
          <dgm:dir/>
          <dgm:resizeHandles val="exact"/>
        </dgm:presLayoutVars>
      </dgm:prSet>
      <dgm:spPr/>
    </dgm:pt>
    <dgm:pt modelId="{E19AE25D-0996-4CA0-BF0C-2C8CCC7FC1AC}" type="pres">
      <dgm:prSet presAssocID="{32825653-4480-455E-8BF8-A61D939AF54D}" presName="node" presStyleLbl="node1" presStyleIdx="0" presStyleCnt="7">
        <dgm:presLayoutVars>
          <dgm:bulletEnabled val="1"/>
        </dgm:presLayoutVars>
      </dgm:prSet>
      <dgm:spPr/>
    </dgm:pt>
    <dgm:pt modelId="{2F68D121-CBCF-41E4-8D79-D40C939082CD}" type="pres">
      <dgm:prSet presAssocID="{8C3F22BF-5E02-423E-87E1-F62ED6CEFEDE}" presName="sibTrans" presStyleLbl="sibTrans2D1" presStyleIdx="0" presStyleCnt="7"/>
      <dgm:spPr/>
    </dgm:pt>
    <dgm:pt modelId="{F590B152-C41C-42D1-8CEC-BD96B4A3D98C}" type="pres">
      <dgm:prSet presAssocID="{8C3F22BF-5E02-423E-87E1-F62ED6CEFEDE}" presName="connectorText" presStyleLbl="sibTrans2D1" presStyleIdx="0" presStyleCnt="7"/>
      <dgm:spPr/>
    </dgm:pt>
    <dgm:pt modelId="{9CA7C6C0-4FB8-463B-97A6-3CCE4E58BE79}" type="pres">
      <dgm:prSet presAssocID="{DB6F09AE-52E2-4EC7-ADA7-33097E2EDA84}" presName="node" presStyleLbl="node1" presStyleIdx="1" presStyleCnt="7">
        <dgm:presLayoutVars>
          <dgm:bulletEnabled val="1"/>
        </dgm:presLayoutVars>
      </dgm:prSet>
      <dgm:spPr/>
    </dgm:pt>
    <dgm:pt modelId="{28DB1E01-CBD8-4BD9-B82E-66B594D04012}" type="pres">
      <dgm:prSet presAssocID="{CC07E9E5-EBA2-448C-B7CB-BE99204A388F}" presName="sibTrans" presStyleLbl="sibTrans2D1" presStyleIdx="1" presStyleCnt="7"/>
      <dgm:spPr/>
    </dgm:pt>
    <dgm:pt modelId="{9E13A0CC-2DBE-4295-A115-4EAA083A088C}" type="pres">
      <dgm:prSet presAssocID="{CC07E9E5-EBA2-448C-B7CB-BE99204A388F}" presName="connectorText" presStyleLbl="sibTrans2D1" presStyleIdx="1" presStyleCnt="7"/>
      <dgm:spPr/>
    </dgm:pt>
    <dgm:pt modelId="{BE6A6422-C530-4AF1-B6C3-46478165E0D5}" type="pres">
      <dgm:prSet presAssocID="{EF89E973-DA1F-4EB0-84B2-DBB227459742}" presName="node" presStyleLbl="node1" presStyleIdx="2" presStyleCnt="7">
        <dgm:presLayoutVars>
          <dgm:bulletEnabled val="1"/>
        </dgm:presLayoutVars>
      </dgm:prSet>
      <dgm:spPr/>
    </dgm:pt>
    <dgm:pt modelId="{67F6DF41-F8F2-4DD5-A74D-F4B6E3EB0555}" type="pres">
      <dgm:prSet presAssocID="{009568FF-E34A-435E-9A29-26D44AF95DF0}" presName="sibTrans" presStyleLbl="sibTrans2D1" presStyleIdx="2" presStyleCnt="7"/>
      <dgm:spPr/>
    </dgm:pt>
    <dgm:pt modelId="{480C0A9E-3690-491E-AD65-E778DED4F6B5}" type="pres">
      <dgm:prSet presAssocID="{009568FF-E34A-435E-9A29-26D44AF95DF0}" presName="connectorText" presStyleLbl="sibTrans2D1" presStyleIdx="2" presStyleCnt="7"/>
      <dgm:spPr/>
    </dgm:pt>
    <dgm:pt modelId="{955DB0C8-415D-4394-94A6-ED6A0D538392}" type="pres">
      <dgm:prSet presAssocID="{49EB861F-AE89-4E15-8756-7705AA56F298}" presName="node" presStyleLbl="node1" presStyleIdx="3" presStyleCnt="7">
        <dgm:presLayoutVars>
          <dgm:bulletEnabled val="1"/>
        </dgm:presLayoutVars>
      </dgm:prSet>
      <dgm:spPr/>
    </dgm:pt>
    <dgm:pt modelId="{950221E5-1065-486B-B096-D7242B279F5D}" type="pres">
      <dgm:prSet presAssocID="{F1C0EF32-0ABA-4D56-963C-FBB42B0032B5}" presName="sibTrans" presStyleLbl="sibTrans2D1" presStyleIdx="3" presStyleCnt="7"/>
      <dgm:spPr/>
    </dgm:pt>
    <dgm:pt modelId="{CD919A9C-9A7F-4076-86F8-05A9DC673A24}" type="pres">
      <dgm:prSet presAssocID="{F1C0EF32-0ABA-4D56-963C-FBB42B0032B5}" presName="connectorText" presStyleLbl="sibTrans2D1" presStyleIdx="3" presStyleCnt="7"/>
      <dgm:spPr/>
    </dgm:pt>
    <dgm:pt modelId="{82E4BEF8-4E98-41DF-A74A-DDA509188EA7}" type="pres">
      <dgm:prSet presAssocID="{ED861F12-7ACF-4F82-AAC3-1BE5F7B97C3B}" presName="node" presStyleLbl="node1" presStyleIdx="4" presStyleCnt="7">
        <dgm:presLayoutVars>
          <dgm:bulletEnabled val="1"/>
        </dgm:presLayoutVars>
      </dgm:prSet>
      <dgm:spPr/>
    </dgm:pt>
    <dgm:pt modelId="{F2FAACBC-F299-459E-9042-63283AAB352E}" type="pres">
      <dgm:prSet presAssocID="{5634CF16-5980-4975-A77E-E815AD145C2B}" presName="sibTrans" presStyleLbl="sibTrans2D1" presStyleIdx="4" presStyleCnt="7"/>
      <dgm:spPr/>
    </dgm:pt>
    <dgm:pt modelId="{391D09C0-C476-4518-95D5-C5F8B783ECE3}" type="pres">
      <dgm:prSet presAssocID="{5634CF16-5980-4975-A77E-E815AD145C2B}" presName="connectorText" presStyleLbl="sibTrans2D1" presStyleIdx="4" presStyleCnt="7"/>
      <dgm:spPr/>
    </dgm:pt>
    <dgm:pt modelId="{192CD946-9A6F-4189-82C7-CBDF8AAA186F}" type="pres">
      <dgm:prSet presAssocID="{902C63C0-8E01-4B7B-8BE5-28CA3367D919}" presName="node" presStyleLbl="node1" presStyleIdx="5" presStyleCnt="7">
        <dgm:presLayoutVars>
          <dgm:bulletEnabled val="1"/>
        </dgm:presLayoutVars>
      </dgm:prSet>
      <dgm:spPr/>
    </dgm:pt>
    <dgm:pt modelId="{49504EFF-586E-45F1-9A72-FAB2C41586F3}" type="pres">
      <dgm:prSet presAssocID="{572DA757-B3FE-482E-A25C-53085EE19855}" presName="sibTrans" presStyleLbl="sibTrans2D1" presStyleIdx="5" presStyleCnt="7"/>
      <dgm:spPr/>
    </dgm:pt>
    <dgm:pt modelId="{17BFB509-7A6C-4E02-BC9B-5B49A0C2F67D}" type="pres">
      <dgm:prSet presAssocID="{572DA757-B3FE-482E-A25C-53085EE19855}" presName="connectorText" presStyleLbl="sibTrans2D1" presStyleIdx="5" presStyleCnt="7"/>
      <dgm:spPr/>
    </dgm:pt>
    <dgm:pt modelId="{945163C6-DA33-443A-99BA-182D272DB702}" type="pres">
      <dgm:prSet presAssocID="{0144C20F-11AC-431F-9FB4-DB06B1BF7C99}" presName="node" presStyleLbl="node1" presStyleIdx="6" presStyleCnt="7">
        <dgm:presLayoutVars>
          <dgm:bulletEnabled val="1"/>
        </dgm:presLayoutVars>
      </dgm:prSet>
      <dgm:spPr/>
    </dgm:pt>
    <dgm:pt modelId="{CFAA84ED-519B-47AF-BDF8-8C75494A370C}" type="pres">
      <dgm:prSet presAssocID="{4925603F-E31E-4FF5-91C2-D5B248995B08}" presName="sibTrans" presStyleLbl="sibTrans2D1" presStyleIdx="6" presStyleCnt="7"/>
      <dgm:spPr/>
    </dgm:pt>
    <dgm:pt modelId="{9FC54BA5-29D8-4681-88F8-15C48113A632}" type="pres">
      <dgm:prSet presAssocID="{4925603F-E31E-4FF5-91C2-D5B248995B08}" presName="connectorText" presStyleLbl="sibTrans2D1" presStyleIdx="6" presStyleCnt="7"/>
      <dgm:spPr/>
    </dgm:pt>
  </dgm:ptLst>
  <dgm:cxnLst>
    <dgm:cxn modelId="{7767FC03-0A98-4E42-850A-0EBA8153D4F1}" srcId="{14560311-FFB4-4228-8D7F-E5BDC7750ECA}" destId="{0144C20F-11AC-431F-9FB4-DB06B1BF7C99}" srcOrd="6" destOrd="0" parTransId="{3EE792FF-1424-49A6-BA06-71C05881ED2F}" sibTransId="{4925603F-E31E-4FF5-91C2-D5B248995B08}"/>
    <dgm:cxn modelId="{A9135A05-797D-4B4B-BA7E-A7C4669A9E17}" type="presOf" srcId="{F1C0EF32-0ABA-4D56-963C-FBB42B0032B5}" destId="{CD919A9C-9A7F-4076-86F8-05A9DC673A24}" srcOrd="1" destOrd="0" presId="urn:microsoft.com/office/officeart/2005/8/layout/cycle2"/>
    <dgm:cxn modelId="{4BF72A10-C4E4-4F3D-A02D-9CC935EF84AA}" type="presOf" srcId="{009568FF-E34A-435E-9A29-26D44AF95DF0}" destId="{67F6DF41-F8F2-4DD5-A74D-F4B6E3EB0555}" srcOrd="0" destOrd="0" presId="urn:microsoft.com/office/officeart/2005/8/layout/cycle2"/>
    <dgm:cxn modelId="{8F044011-3651-4344-897D-04D894B1AF7B}" srcId="{14560311-FFB4-4228-8D7F-E5BDC7750ECA}" destId="{32825653-4480-455E-8BF8-A61D939AF54D}" srcOrd="0" destOrd="0" parTransId="{94A9A92C-9C6F-4FC4-B0E9-D763F3776A04}" sibTransId="{8C3F22BF-5E02-423E-87E1-F62ED6CEFEDE}"/>
    <dgm:cxn modelId="{FA4BB41D-8E54-46C6-87F2-E5345BA07106}" srcId="{14560311-FFB4-4228-8D7F-E5BDC7750ECA}" destId="{EF89E973-DA1F-4EB0-84B2-DBB227459742}" srcOrd="2" destOrd="0" parTransId="{F34A78D0-D6A3-46A8-B322-50E66D19F2FF}" sibTransId="{009568FF-E34A-435E-9A29-26D44AF95DF0}"/>
    <dgm:cxn modelId="{28534031-664C-4354-9664-B0C9E1CD1EB4}" type="presOf" srcId="{ED861F12-7ACF-4F82-AAC3-1BE5F7B97C3B}" destId="{82E4BEF8-4E98-41DF-A74A-DDA509188EA7}" srcOrd="0" destOrd="0" presId="urn:microsoft.com/office/officeart/2005/8/layout/cycle2"/>
    <dgm:cxn modelId="{5195AA33-4B51-4811-8B9D-CDA50E05E3C9}" type="presOf" srcId="{CC07E9E5-EBA2-448C-B7CB-BE99204A388F}" destId="{9E13A0CC-2DBE-4295-A115-4EAA083A088C}" srcOrd="1" destOrd="0" presId="urn:microsoft.com/office/officeart/2005/8/layout/cycle2"/>
    <dgm:cxn modelId="{9443DB39-467F-442C-9431-132930B8320F}" type="presOf" srcId="{902C63C0-8E01-4B7B-8BE5-28CA3367D919}" destId="{192CD946-9A6F-4189-82C7-CBDF8AAA186F}" srcOrd="0" destOrd="0" presId="urn:microsoft.com/office/officeart/2005/8/layout/cycle2"/>
    <dgm:cxn modelId="{F1BFB23C-1209-456E-BF67-858E51D5306F}" type="presOf" srcId="{572DA757-B3FE-482E-A25C-53085EE19855}" destId="{49504EFF-586E-45F1-9A72-FAB2C41586F3}" srcOrd="0" destOrd="0" presId="urn:microsoft.com/office/officeart/2005/8/layout/cycle2"/>
    <dgm:cxn modelId="{D64B4F3E-A240-4CF8-BE66-B0872640B612}" type="presOf" srcId="{572DA757-B3FE-482E-A25C-53085EE19855}" destId="{17BFB509-7A6C-4E02-BC9B-5B49A0C2F67D}" srcOrd="1" destOrd="0" presId="urn:microsoft.com/office/officeart/2005/8/layout/cycle2"/>
    <dgm:cxn modelId="{03DE8867-459E-41F2-A363-709789663881}" type="presOf" srcId="{009568FF-E34A-435E-9A29-26D44AF95DF0}" destId="{480C0A9E-3690-491E-AD65-E778DED4F6B5}" srcOrd="1" destOrd="0" presId="urn:microsoft.com/office/officeart/2005/8/layout/cycle2"/>
    <dgm:cxn modelId="{01B8FA6A-BBE6-49F9-9D32-C7B2824E7CC5}" srcId="{14560311-FFB4-4228-8D7F-E5BDC7750ECA}" destId="{902C63C0-8E01-4B7B-8BE5-28CA3367D919}" srcOrd="5" destOrd="0" parTransId="{74A10CDA-E422-405A-A998-8E8E30B56CB8}" sibTransId="{572DA757-B3FE-482E-A25C-53085EE19855}"/>
    <dgm:cxn modelId="{D848FB6D-9931-41B4-B246-4A7A0BE76620}" type="presOf" srcId="{5634CF16-5980-4975-A77E-E815AD145C2B}" destId="{F2FAACBC-F299-459E-9042-63283AAB352E}" srcOrd="0" destOrd="0" presId="urn:microsoft.com/office/officeart/2005/8/layout/cycle2"/>
    <dgm:cxn modelId="{51248C6F-AFC5-4DB1-BAA0-8BBBFC776AD8}" type="presOf" srcId="{4925603F-E31E-4FF5-91C2-D5B248995B08}" destId="{CFAA84ED-519B-47AF-BDF8-8C75494A370C}" srcOrd="0" destOrd="0" presId="urn:microsoft.com/office/officeart/2005/8/layout/cycle2"/>
    <dgm:cxn modelId="{38D91272-B1B9-4BE9-8639-A0F4D8DEF664}" type="presOf" srcId="{5634CF16-5980-4975-A77E-E815AD145C2B}" destId="{391D09C0-C476-4518-95D5-C5F8B783ECE3}" srcOrd="1" destOrd="0" presId="urn:microsoft.com/office/officeart/2005/8/layout/cycle2"/>
    <dgm:cxn modelId="{FCAF5F5A-8848-4372-B9D1-26EA2B7A6440}" type="presOf" srcId="{8C3F22BF-5E02-423E-87E1-F62ED6CEFEDE}" destId="{F590B152-C41C-42D1-8CEC-BD96B4A3D98C}" srcOrd="1" destOrd="0" presId="urn:microsoft.com/office/officeart/2005/8/layout/cycle2"/>
    <dgm:cxn modelId="{9026DA7C-1A04-4E96-9263-F41884389205}" type="presOf" srcId="{EF89E973-DA1F-4EB0-84B2-DBB227459742}" destId="{BE6A6422-C530-4AF1-B6C3-46478165E0D5}" srcOrd="0" destOrd="0" presId="urn:microsoft.com/office/officeart/2005/8/layout/cycle2"/>
    <dgm:cxn modelId="{5DE44295-2494-4E47-86AE-620F73158DDE}" type="presOf" srcId="{CC07E9E5-EBA2-448C-B7CB-BE99204A388F}" destId="{28DB1E01-CBD8-4BD9-B82E-66B594D04012}" srcOrd="0" destOrd="0" presId="urn:microsoft.com/office/officeart/2005/8/layout/cycle2"/>
    <dgm:cxn modelId="{BC8EE696-28B9-4683-A4D1-FD70174237AC}" type="presOf" srcId="{49EB861F-AE89-4E15-8756-7705AA56F298}" destId="{955DB0C8-415D-4394-94A6-ED6A0D538392}" srcOrd="0" destOrd="0" presId="urn:microsoft.com/office/officeart/2005/8/layout/cycle2"/>
    <dgm:cxn modelId="{DC2554A1-6C9F-4411-9E25-E5D413C15EE8}" srcId="{14560311-FFB4-4228-8D7F-E5BDC7750ECA}" destId="{DB6F09AE-52E2-4EC7-ADA7-33097E2EDA84}" srcOrd="1" destOrd="0" parTransId="{DE2A5890-DCE6-41D1-B239-5D70AEC37143}" sibTransId="{CC07E9E5-EBA2-448C-B7CB-BE99204A388F}"/>
    <dgm:cxn modelId="{8322DFA8-D2CE-4AB7-B9ED-6E0C9FFE6D0E}" type="presOf" srcId="{32825653-4480-455E-8BF8-A61D939AF54D}" destId="{E19AE25D-0996-4CA0-BF0C-2C8CCC7FC1AC}" srcOrd="0" destOrd="0" presId="urn:microsoft.com/office/officeart/2005/8/layout/cycle2"/>
    <dgm:cxn modelId="{432778AE-9E23-409A-B6CF-53514738526A}" type="presOf" srcId="{DB6F09AE-52E2-4EC7-ADA7-33097E2EDA84}" destId="{9CA7C6C0-4FB8-463B-97A6-3CCE4E58BE79}" srcOrd="0" destOrd="0" presId="urn:microsoft.com/office/officeart/2005/8/layout/cycle2"/>
    <dgm:cxn modelId="{6CE792AF-00A1-4BD6-8BD0-533749E77A4E}" type="presOf" srcId="{4925603F-E31E-4FF5-91C2-D5B248995B08}" destId="{9FC54BA5-29D8-4681-88F8-15C48113A632}" srcOrd="1" destOrd="0" presId="urn:microsoft.com/office/officeart/2005/8/layout/cycle2"/>
    <dgm:cxn modelId="{C12C5DC4-576B-44B8-A557-523DC6E66D0D}" type="presOf" srcId="{F1C0EF32-0ABA-4D56-963C-FBB42B0032B5}" destId="{950221E5-1065-486B-B096-D7242B279F5D}" srcOrd="0" destOrd="0" presId="urn:microsoft.com/office/officeart/2005/8/layout/cycle2"/>
    <dgm:cxn modelId="{A218EDC9-0C58-4A6B-9F8D-7FD429DAE6EC}" srcId="{14560311-FFB4-4228-8D7F-E5BDC7750ECA}" destId="{49EB861F-AE89-4E15-8756-7705AA56F298}" srcOrd="3" destOrd="0" parTransId="{804CECC7-D65E-45EB-A314-7EFC5EB8173C}" sibTransId="{F1C0EF32-0ABA-4D56-963C-FBB42B0032B5}"/>
    <dgm:cxn modelId="{8E292CCB-68DC-4825-A542-DBB2FCBB2F3B}" type="presOf" srcId="{8C3F22BF-5E02-423E-87E1-F62ED6CEFEDE}" destId="{2F68D121-CBCF-41E4-8D79-D40C939082CD}" srcOrd="0" destOrd="0" presId="urn:microsoft.com/office/officeart/2005/8/layout/cycle2"/>
    <dgm:cxn modelId="{D57BDCDE-3862-48E5-9D00-674B2B3BF3D3}" type="presOf" srcId="{14560311-FFB4-4228-8D7F-E5BDC7750ECA}" destId="{DC07275F-9215-463D-8E30-2F2721C7BE47}" srcOrd="0" destOrd="0" presId="urn:microsoft.com/office/officeart/2005/8/layout/cycle2"/>
    <dgm:cxn modelId="{FA1234E1-C580-4327-ABDE-14167160D36C}" srcId="{14560311-FFB4-4228-8D7F-E5BDC7750ECA}" destId="{ED861F12-7ACF-4F82-AAC3-1BE5F7B97C3B}" srcOrd="4" destOrd="0" parTransId="{C98647DA-A9A3-47F6-8168-3C8BD099CC28}" sibTransId="{5634CF16-5980-4975-A77E-E815AD145C2B}"/>
    <dgm:cxn modelId="{96CCE2E8-2BCF-4800-9F34-44C25AF9EAA9}" type="presOf" srcId="{0144C20F-11AC-431F-9FB4-DB06B1BF7C99}" destId="{945163C6-DA33-443A-99BA-182D272DB702}" srcOrd="0" destOrd="0" presId="urn:microsoft.com/office/officeart/2005/8/layout/cycle2"/>
    <dgm:cxn modelId="{D798CC34-3FF9-4C53-89F7-23AC423D8694}" type="presParOf" srcId="{DC07275F-9215-463D-8E30-2F2721C7BE47}" destId="{E19AE25D-0996-4CA0-BF0C-2C8CCC7FC1AC}" srcOrd="0" destOrd="0" presId="urn:microsoft.com/office/officeart/2005/8/layout/cycle2"/>
    <dgm:cxn modelId="{C9E538BB-A0FE-4E05-AC6A-E172A641556C}" type="presParOf" srcId="{DC07275F-9215-463D-8E30-2F2721C7BE47}" destId="{2F68D121-CBCF-41E4-8D79-D40C939082CD}" srcOrd="1" destOrd="0" presId="urn:microsoft.com/office/officeart/2005/8/layout/cycle2"/>
    <dgm:cxn modelId="{28C621A0-1AA5-4696-BC1E-D7016777D720}" type="presParOf" srcId="{2F68D121-CBCF-41E4-8D79-D40C939082CD}" destId="{F590B152-C41C-42D1-8CEC-BD96B4A3D98C}" srcOrd="0" destOrd="0" presId="urn:microsoft.com/office/officeart/2005/8/layout/cycle2"/>
    <dgm:cxn modelId="{7AB0FDB7-3333-48A0-B99E-F2E40727CCD8}" type="presParOf" srcId="{DC07275F-9215-463D-8E30-2F2721C7BE47}" destId="{9CA7C6C0-4FB8-463B-97A6-3CCE4E58BE79}" srcOrd="2" destOrd="0" presId="urn:microsoft.com/office/officeart/2005/8/layout/cycle2"/>
    <dgm:cxn modelId="{3FBFC6A5-A56D-4B73-B969-49517D5F8E9F}" type="presParOf" srcId="{DC07275F-9215-463D-8E30-2F2721C7BE47}" destId="{28DB1E01-CBD8-4BD9-B82E-66B594D04012}" srcOrd="3" destOrd="0" presId="urn:microsoft.com/office/officeart/2005/8/layout/cycle2"/>
    <dgm:cxn modelId="{878EC814-79A4-45F0-8126-81AE65D5C008}" type="presParOf" srcId="{28DB1E01-CBD8-4BD9-B82E-66B594D04012}" destId="{9E13A0CC-2DBE-4295-A115-4EAA083A088C}" srcOrd="0" destOrd="0" presId="urn:microsoft.com/office/officeart/2005/8/layout/cycle2"/>
    <dgm:cxn modelId="{8FB832FF-28C8-4AAE-B973-E49846E181B5}" type="presParOf" srcId="{DC07275F-9215-463D-8E30-2F2721C7BE47}" destId="{BE6A6422-C530-4AF1-B6C3-46478165E0D5}" srcOrd="4" destOrd="0" presId="urn:microsoft.com/office/officeart/2005/8/layout/cycle2"/>
    <dgm:cxn modelId="{51B64016-2ED7-417D-B7EC-42D073CDE058}" type="presParOf" srcId="{DC07275F-9215-463D-8E30-2F2721C7BE47}" destId="{67F6DF41-F8F2-4DD5-A74D-F4B6E3EB0555}" srcOrd="5" destOrd="0" presId="urn:microsoft.com/office/officeart/2005/8/layout/cycle2"/>
    <dgm:cxn modelId="{98DCE701-279D-4198-A707-3A6EC27A85F7}" type="presParOf" srcId="{67F6DF41-F8F2-4DD5-A74D-F4B6E3EB0555}" destId="{480C0A9E-3690-491E-AD65-E778DED4F6B5}" srcOrd="0" destOrd="0" presId="urn:microsoft.com/office/officeart/2005/8/layout/cycle2"/>
    <dgm:cxn modelId="{8E7253D9-9C76-4ED8-BE6D-3148FB49133F}" type="presParOf" srcId="{DC07275F-9215-463D-8E30-2F2721C7BE47}" destId="{955DB0C8-415D-4394-94A6-ED6A0D538392}" srcOrd="6" destOrd="0" presId="urn:microsoft.com/office/officeart/2005/8/layout/cycle2"/>
    <dgm:cxn modelId="{0989FB31-B361-4502-8291-0CAE3FC0D204}" type="presParOf" srcId="{DC07275F-9215-463D-8E30-2F2721C7BE47}" destId="{950221E5-1065-486B-B096-D7242B279F5D}" srcOrd="7" destOrd="0" presId="urn:microsoft.com/office/officeart/2005/8/layout/cycle2"/>
    <dgm:cxn modelId="{14E56EA3-FF24-46EB-B44C-127FD0B0B9DC}" type="presParOf" srcId="{950221E5-1065-486B-B096-D7242B279F5D}" destId="{CD919A9C-9A7F-4076-86F8-05A9DC673A24}" srcOrd="0" destOrd="0" presId="urn:microsoft.com/office/officeart/2005/8/layout/cycle2"/>
    <dgm:cxn modelId="{460358A5-1E18-4898-A8BF-803C5B39F5E6}" type="presParOf" srcId="{DC07275F-9215-463D-8E30-2F2721C7BE47}" destId="{82E4BEF8-4E98-41DF-A74A-DDA509188EA7}" srcOrd="8" destOrd="0" presId="urn:microsoft.com/office/officeart/2005/8/layout/cycle2"/>
    <dgm:cxn modelId="{F7E164AC-4863-4323-A50B-48F8BA2A7567}" type="presParOf" srcId="{DC07275F-9215-463D-8E30-2F2721C7BE47}" destId="{F2FAACBC-F299-459E-9042-63283AAB352E}" srcOrd="9" destOrd="0" presId="urn:microsoft.com/office/officeart/2005/8/layout/cycle2"/>
    <dgm:cxn modelId="{2C71F4C2-224C-43D7-8159-06D82CD99602}" type="presParOf" srcId="{F2FAACBC-F299-459E-9042-63283AAB352E}" destId="{391D09C0-C476-4518-95D5-C5F8B783ECE3}" srcOrd="0" destOrd="0" presId="urn:microsoft.com/office/officeart/2005/8/layout/cycle2"/>
    <dgm:cxn modelId="{9124E4AD-8975-4017-AB08-45956161B280}" type="presParOf" srcId="{DC07275F-9215-463D-8E30-2F2721C7BE47}" destId="{192CD946-9A6F-4189-82C7-CBDF8AAA186F}" srcOrd="10" destOrd="0" presId="urn:microsoft.com/office/officeart/2005/8/layout/cycle2"/>
    <dgm:cxn modelId="{5E145F26-DEA4-4B0D-A572-5223AA2747D1}" type="presParOf" srcId="{DC07275F-9215-463D-8E30-2F2721C7BE47}" destId="{49504EFF-586E-45F1-9A72-FAB2C41586F3}" srcOrd="11" destOrd="0" presId="urn:microsoft.com/office/officeart/2005/8/layout/cycle2"/>
    <dgm:cxn modelId="{94B3E262-8005-4E11-9C51-34614D8D3EBC}" type="presParOf" srcId="{49504EFF-586E-45F1-9A72-FAB2C41586F3}" destId="{17BFB509-7A6C-4E02-BC9B-5B49A0C2F67D}" srcOrd="0" destOrd="0" presId="urn:microsoft.com/office/officeart/2005/8/layout/cycle2"/>
    <dgm:cxn modelId="{8DE91ECF-6D0E-4048-8EBE-3CD01759927F}" type="presParOf" srcId="{DC07275F-9215-463D-8E30-2F2721C7BE47}" destId="{945163C6-DA33-443A-99BA-182D272DB702}" srcOrd="12" destOrd="0" presId="urn:microsoft.com/office/officeart/2005/8/layout/cycle2"/>
    <dgm:cxn modelId="{12BFC69E-6772-449B-86B2-55C6638DA2B7}" type="presParOf" srcId="{DC07275F-9215-463D-8E30-2F2721C7BE47}" destId="{CFAA84ED-519B-47AF-BDF8-8C75494A370C}" srcOrd="13" destOrd="0" presId="urn:microsoft.com/office/officeart/2005/8/layout/cycle2"/>
    <dgm:cxn modelId="{DF684C9D-2E12-4F28-B316-9644168679BE}" type="presParOf" srcId="{CFAA84ED-519B-47AF-BDF8-8C75494A370C}" destId="{9FC54BA5-29D8-4681-88F8-15C48113A63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9AE25D-0996-4CA0-BF0C-2C8CCC7FC1AC}">
      <dsp:nvSpPr>
        <dsp:cNvPr id="0" name=""/>
        <dsp:cNvSpPr/>
      </dsp:nvSpPr>
      <dsp:spPr>
        <a:xfrm>
          <a:off x="2587911" y="1940"/>
          <a:ext cx="1120634" cy="1120634"/>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2752024" y="166053"/>
        <a:ext cx="792408" cy="792408"/>
      </dsp:txXfrm>
    </dsp:sp>
    <dsp:sp modelId="{2F68D121-CBCF-41E4-8D79-D40C939082CD}">
      <dsp:nvSpPr>
        <dsp:cNvPr id="0" name=""/>
        <dsp:cNvSpPr/>
      </dsp:nvSpPr>
      <dsp:spPr>
        <a:xfrm rot="1542857">
          <a:off x="3749620" y="734424"/>
          <a:ext cx="297602" cy="37821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754041" y="790698"/>
        <a:ext cx="208321" cy="226927"/>
      </dsp:txXfrm>
    </dsp:sp>
    <dsp:sp modelId="{9CA7C6C0-4FB8-463B-97A6-3CCE4E58BE79}">
      <dsp:nvSpPr>
        <dsp:cNvPr id="0" name=""/>
        <dsp:cNvSpPr/>
      </dsp:nvSpPr>
      <dsp:spPr>
        <a:xfrm>
          <a:off x="4103474" y="731797"/>
          <a:ext cx="1120634" cy="1120634"/>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267587" y="895910"/>
        <a:ext cx="792408" cy="792408"/>
      </dsp:txXfrm>
    </dsp:sp>
    <dsp:sp modelId="{28DB1E01-CBD8-4BD9-B82E-66B594D04012}">
      <dsp:nvSpPr>
        <dsp:cNvPr id="0" name=""/>
        <dsp:cNvSpPr/>
      </dsp:nvSpPr>
      <dsp:spPr>
        <a:xfrm rot="4628571">
          <a:off x="4700272" y="1914782"/>
          <a:ext cx="297602" cy="37821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734979" y="1946904"/>
        <a:ext cx="208321" cy="226927"/>
      </dsp:txXfrm>
    </dsp:sp>
    <dsp:sp modelId="{BE6A6422-C530-4AF1-B6C3-46478165E0D5}">
      <dsp:nvSpPr>
        <dsp:cNvPr id="0" name=""/>
        <dsp:cNvSpPr/>
      </dsp:nvSpPr>
      <dsp:spPr>
        <a:xfrm>
          <a:off x="4477787" y="2371770"/>
          <a:ext cx="1120634" cy="1120634"/>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641900" y="2535883"/>
        <a:ext cx="792408" cy="792408"/>
      </dsp:txXfrm>
    </dsp:sp>
    <dsp:sp modelId="{67F6DF41-F8F2-4DD5-A74D-F4B6E3EB0555}">
      <dsp:nvSpPr>
        <dsp:cNvPr id="0" name=""/>
        <dsp:cNvSpPr/>
      </dsp:nvSpPr>
      <dsp:spPr>
        <a:xfrm rot="7714286">
          <a:off x="4370153" y="3393973"/>
          <a:ext cx="297602" cy="37821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4442626" y="3434715"/>
        <a:ext cx="208321" cy="226927"/>
      </dsp:txXfrm>
    </dsp:sp>
    <dsp:sp modelId="{955DB0C8-415D-4394-94A6-ED6A0D538392}">
      <dsp:nvSpPr>
        <dsp:cNvPr id="0" name=""/>
        <dsp:cNvSpPr/>
      </dsp:nvSpPr>
      <dsp:spPr>
        <a:xfrm>
          <a:off x="3428985" y="3686926"/>
          <a:ext cx="1120634" cy="1120634"/>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3593098" y="3851039"/>
        <a:ext cx="792408" cy="792408"/>
      </dsp:txXfrm>
    </dsp:sp>
    <dsp:sp modelId="{950221E5-1065-486B-B096-D7242B279F5D}">
      <dsp:nvSpPr>
        <dsp:cNvPr id="0" name=""/>
        <dsp:cNvSpPr/>
      </dsp:nvSpPr>
      <dsp:spPr>
        <a:xfrm rot="10800000">
          <a:off x="3007850" y="4058136"/>
          <a:ext cx="297602" cy="37821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3097131" y="4133779"/>
        <a:ext cx="208321" cy="226927"/>
      </dsp:txXfrm>
    </dsp:sp>
    <dsp:sp modelId="{82E4BEF8-4E98-41DF-A74A-DDA509188EA7}">
      <dsp:nvSpPr>
        <dsp:cNvPr id="0" name=""/>
        <dsp:cNvSpPr/>
      </dsp:nvSpPr>
      <dsp:spPr>
        <a:xfrm>
          <a:off x="1746837" y="3686926"/>
          <a:ext cx="1120634" cy="1120634"/>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1910950" y="3851039"/>
        <a:ext cx="792408" cy="792408"/>
      </dsp:txXfrm>
    </dsp:sp>
    <dsp:sp modelId="{F2FAACBC-F299-459E-9042-63283AAB352E}">
      <dsp:nvSpPr>
        <dsp:cNvPr id="0" name=""/>
        <dsp:cNvSpPr/>
      </dsp:nvSpPr>
      <dsp:spPr>
        <a:xfrm rot="13885714">
          <a:off x="1639203" y="3407143"/>
          <a:ext cx="297602" cy="37821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1711676" y="3517687"/>
        <a:ext cx="208321" cy="226927"/>
      </dsp:txXfrm>
    </dsp:sp>
    <dsp:sp modelId="{192CD946-9A6F-4189-82C7-CBDF8AAA186F}">
      <dsp:nvSpPr>
        <dsp:cNvPr id="0" name=""/>
        <dsp:cNvSpPr/>
      </dsp:nvSpPr>
      <dsp:spPr>
        <a:xfrm>
          <a:off x="698035" y="2371770"/>
          <a:ext cx="1120634" cy="1120634"/>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862148" y="2535883"/>
        <a:ext cx="792408" cy="792408"/>
      </dsp:txXfrm>
    </dsp:sp>
    <dsp:sp modelId="{49504EFF-586E-45F1-9A72-FAB2C41586F3}">
      <dsp:nvSpPr>
        <dsp:cNvPr id="0" name=""/>
        <dsp:cNvSpPr/>
      </dsp:nvSpPr>
      <dsp:spPr>
        <a:xfrm rot="16971429">
          <a:off x="1294833" y="1931205"/>
          <a:ext cx="297602" cy="37821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1329540" y="2050369"/>
        <a:ext cx="208321" cy="226927"/>
      </dsp:txXfrm>
    </dsp:sp>
    <dsp:sp modelId="{945163C6-DA33-443A-99BA-182D272DB702}">
      <dsp:nvSpPr>
        <dsp:cNvPr id="0" name=""/>
        <dsp:cNvSpPr/>
      </dsp:nvSpPr>
      <dsp:spPr>
        <a:xfrm>
          <a:off x="1072348" y="731797"/>
          <a:ext cx="1120634" cy="1120634"/>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1236461" y="895910"/>
        <a:ext cx="792408" cy="792408"/>
      </dsp:txXfrm>
    </dsp:sp>
    <dsp:sp modelId="{CFAA84ED-519B-47AF-BDF8-8C75494A370C}">
      <dsp:nvSpPr>
        <dsp:cNvPr id="0" name=""/>
        <dsp:cNvSpPr/>
      </dsp:nvSpPr>
      <dsp:spPr>
        <a:xfrm rot="20057143">
          <a:off x="2234057" y="741733"/>
          <a:ext cx="297602" cy="37821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2238478" y="836745"/>
        <a:ext cx="208321" cy="226927"/>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C9AC91E1-4ECD-41F5-8BDE-A44166297147}" type="datetimeFigureOut">
              <a:rPr lang="en-GB" smtClean="0"/>
              <a:t>15/12/2021</a:t>
            </a:fld>
            <a:endParaRPr lang="en-GB"/>
          </a:p>
        </p:txBody>
      </p:sp>
      <p:sp>
        <p:nvSpPr>
          <p:cNvPr id="4" name="Slide Image Placehold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A691C382-4252-4D15-8ED6-531FFB3644D5}" type="slidenum">
              <a:rPr lang="en-GB" smtClean="0"/>
              <a:t>‹#›</a:t>
            </a:fld>
            <a:endParaRPr lang="en-GB"/>
          </a:p>
        </p:txBody>
      </p:sp>
    </p:spTree>
    <p:extLst>
      <p:ext uri="{BB962C8B-B14F-4D97-AF65-F5344CB8AC3E}">
        <p14:creationId xmlns:p14="http://schemas.microsoft.com/office/powerpoint/2010/main" val="3402214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91C382-4252-4D15-8ED6-531FFB3644D5}" type="slidenum">
              <a:rPr lang="en-GB" smtClean="0"/>
              <a:t>5</a:t>
            </a:fld>
            <a:endParaRPr lang="en-GB"/>
          </a:p>
        </p:txBody>
      </p:sp>
    </p:spTree>
    <p:extLst>
      <p:ext uri="{BB962C8B-B14F-4D97-AF65-F5344CB8AC3E}">
        <p14:creationId xmlns:p14="http://schemas.microsoft.com/office/powerpoint/2010/main" val="250563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91C382-4252-4D15-8ED6-531FFB3644D5}" type="slidenum">
              <a:rPr lang="en-GB" smtClean="0"/>
              <a:t>10</a:t>
            </a:fld>
            <a:endParaRPr lang="en-GB"/>
          </a:p>
        </p:txBody>
      </p:sp>
    </p:spTree>
    <p:extLst>
      <p:ext uri="{BB962C8B-B14F-4D97-AF65-F5344CB8AC3E}">
        <p14:creationId xmlns:p14="http://schemas.microsoft.com/office/powerpoint/2010/main" val="1921449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12</a:t>
            </a:fld>
            <a:endParaRPr lang="en-GB"/>
          </a:p>
        </p:txBody>
      </p:sp>
    </p:spTree>
    <p:extLst>
      <p:ext uri="{BB962C8B-B14F-4D97-AF65-F5344CB8AC3E}">
        <p14:creationId xmlns:p14="http://schemas.microsoft.com/office/powerpoint/2010/main" val="510988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91C382-4252-4D15-8ED6-531FFB3644D5}" type="slidenum">
              <a:rPr lang="en-GB" smtClean="0"/>
              <a:t>33</a:t>
            </a:fld>
            <a:endParaRPr lang="en-GB"/>
          </a:p>
        </p:txBody>
      </p:sp>
    </p:spTree>
    <p:extLst>
      <p:ext uri="{BB962C8B-B14F-4D97-AF65-F5344CB8AC3E}">
        <p14:creationId xmlns:p14="http://schemas.microsoft.com/office/powerpoint/2010/main" val="3583342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91C382-4252-4D15-8ED6-531FFB3644D5}" type="slidenum">
              <a:rPr lang="en-GB" smtClean="0"/>
              <a:t>37</a:t>
            </a:fld>
            <a:endParaRPr lang="en-GB"/>
          </a:p>
        </p:txBody>
      </p:sp>
    </p:spTree>
    <p:extLst>
      <p:ext uri="{BB962C8B-B14F-4D97-AF65-F5344CB8AC3E}">
        <p14:creationId xmlns:p14="http://schemas.microsoft.com/office/powerpoint/2010/main" val="3710118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5A011A1-AA30-4025-81FE-E615FB2D335E}" type="slidenum">
              <a:rPr lang="en-GB" smtClean="0"/>
              <a:pPr>
                <a:defRPr/>
              </a:pPr>
              <a:t>40</a:t>
            </a:fld>
            <a:endParaRPr lang="en-GB"/>
          </a:p>
        </p:txBody>
      </p:sp>
    </p:spTree>
    <p:extLst>
      <p:ext uri="{BB962C8B-B14F-4D97-AF65-F5344CB8AC3E}">
        <p14:creationId xmlns:p14="http://schemas.microsoft.com/office/powerpoint/2010/main" val="19770506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91C382-4252-4D15-8ED6-531FFB3644D5}" type="slidenum">
              <a:rPr lang="en-GB" smtClean="0"/>
              <a:t>42</a:t>
            </a:fld>
            <a:endParaRPr lang="en-GB"/>
          </a:p>
        </p:txBody>
      </p:sp>
    </p:spTree>
    <p:extLst>
      <p:ext uri="{BB962C8B-B14F-4D97-AF65-F5344CB8AC3E}">
        <p14:creationId xmlns:p14="http://schemas.microsoft.com/office/powerpoint/2010/main" val="3660242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91C382-4252-4D15-8ED6-531FFB3644D5}" type="slidenum">
              <a:rPr lang="en-GB" smtClean="0"/>
              <a:t>45</a:t>
            </a:fld>
            <a:endParaRPr lang="en-GB"/>
          </a:p>
        </p:txBody>
      </p:sp>
    </p:spTree>
    <p:extLst>
      <p:ext uri="{BB962C8B-B14F-4D97-AF65-F5344CB8AC3E}">
        <p14:creationId xmlns:p14="http://schemas.microsoft.com/office/powerpoint/2010/main" val="4261760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905001"/>
            <a:ext cx="8172450" cy="2593975"/>
          </a:xfrm>
        </p:spPr>
        <p:txBody>
          <a:bodyPr anchor="b"/>
          <a:lstStyle>
            <a:lvl1pPr>
              <a:defRPr sz="6600">
                <a:ln>
                  <a:noFill/>
                </a:ln>
                <a:solidFill>
                  <a:schemeClr val="tx2"/>
                </a:solidFill>
              </a:defRPr>
            </a:lvl1pPr>
          </a:lstStyle>
          <a:p>
            <a:r>
              <a:rPr lang="en-US"/>
              <a:t>Click to edit Master title style</a:t>
            </a:r>
          </a:p>
        </p:txBody>
      </p:sp>
      <p:sp>
        <p:nvSpPr>
          <p:cNvPr id="3" name="Subtitle 2"/>
          <p:cNvSpPr>
            <a:spLocks noGrp="1"/>
          </p:cNvSpPr>
          <p:nvPr>
            <p:ph type="subTitle" idx="1"/>
          </p:nvPr>
        </p:nvSpPr>
        <p:spPr>
          <a:xfrm>
            <a:off x="742950" y="4572000"/>
            <a:ext cx="700024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147597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1453111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5486400"/>
            <a:ext cx="8297994" cy="1168400"/>
          </a:xfrm>
        </p:spPr>
        <p:txBody>
          <a:bodyPr anchor="t"/>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782506" y="3852863"/>
            <a:ext cx="6646994"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598947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1536192"/>
            <a:ext cx="39624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87900" y="1536192"/>
            <a:ext cx="39624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6" name="Footer Placeholder 5"/>
          <p:cNvSpPr>
            <a:spLocks noGrp="1"/>
          </p:cNvSpPr>
          <p:nvPr>
            <p:ph type="ftr" sz="quarter" idx="11"/>
          </p:nvPr>
        </p:nvSpPr>
        <p:spPr/>
        <p:txBody>
          <a:bodyPr/>
          <a:lstStyle/>
          <a:p>
            <a:endParaRPr lang="en-GB">
              <a:solidFill>
                <a:srgbClr val="CAF278"/>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199436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95300" y="1535113"/>
            <a:ext cx="39624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39624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787900" y="1535113"/>
            <a:ext cx="39624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87900" y="2174875"/>
            <a:ext cx="39624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8" name="Footer Placeholder 7"/>
          <p:cNvSpPr>
            <a:spLocks noGrp="1"/>
          </p:cNvSpPr>
          <p:nvPr>
            <p:ph type="ftr" sz="quarter" idx="11"/>
          </p:nvPr>
        </p:nvSpPr>
        <p:spPr/>
        <p:txBody>
          <a:bodyPr/>
          <a:lstStyle/>
          <a:p>
            <a:endParaRPr lang="en-GB">
              <a:solidFill>
                <a:srgbClr val="CAF278"/>
              </a:solidFill>
            </a:endParaRPr>
          </a:p>
        </p:txBody>
      </p:sp>
      <p:sp>
        <p:nvSpPr>
          <p:cNvPr id="9" name="Slide Number Placeholder 8"/>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3981342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4" name="Footer Placeholder 3"/>
          <p:cNvSpPr>
            <a:spLocks noGrp="1"/>
          </p:cNvSpPr>
          <p:nvPr>
            <p:ph type="ftr" sz="quarter" idx="11"/>
          </p:nvPr>
        </p:nvSpPr>
        <p:spPr/>
        <p:txBody>
          <a:bodyPr/>
          <a:lstStyle/>
          <a:p>
            <a:endParaRPr lang="en-GB">
              <a:solidFill>
                <a:srgbClr val="CAF278"/>
              </a:solidFill>
            </a:endParaRPr>
          </a:p>
        </p:txBody>
      </p:sp>
      <p:sp>
        <p:nvSpPr>
          <p:cNvPr id="5" name="Slide Number Placeholder 4"/>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4229630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3" name="Footer Placeholder 2"/>
          <p:cNvSpPr>
            <a:spLocks noGrp="1"/>
          </p:cNvSpPr>
          <p:nvPr>
            <p:ph type="ftr" sz="quarter" idx="11"/>
          </p:nvPr>
        </p:nvSpPr>
        <p:spPr/>
        <p:txBody>
          <a:bodyPr/>
          <a:lstStyle/>
          <a:p>
            <a:endParaRPr lang="en-GB">
              <a:solidFill>
                <a:srgbClr val="CAF278"/>
              </a:solidFill>
            </a:endParaRPr>
          </a:p>
        </p:txBody>
      </p:sp>
      <p:sp>
        <p:nvSpPr>
          <p:cNvPr id="4" name="Slide Number Placeholder 3"/>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111921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30201" y="5495544"/>
            <a:ext cx="8420100" cy="594360"/>
          </a:xfrm>
        </p:spPr>
        <p:txBody>
          <a:bodyPr anchor="b"/>
          <a:lstStyle>
            <a:lvl1pPr algn="ctr">
              <a:defRPr sz="2200" b="1"/>
            </a:lvl1pPr>
          </a:lstStyle>
          <a:p>
            <a:r>
              <a:rPr lang="en-US"/>
              <a:t>Click to edit Master title style</a:t>
            </a:r>
          </a:p>
        </p:txBody>
      </p:sp>
      <p:sp>
        <p:nvSpPr>
          <p:cNvPr id="4" name="Text Placeholder 3"/>
          <p:cNvSpPr>
            <a:spLocks noGrp="1"/>
          </p:cNvSpPr>
          <p:nvPr>
            <p:ph type="body" sz="half" idx="2"/>
          </p:nvPr>
        </p:nvSpPr>
        <p:spPr>
          <a:xfrm>
            <a:off x="330199" y="6096000"/>
            <a:ext cx="84201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6" name="Footer Placeholder 5"/>
          <p:cNvSpPr>
            <a:spLocks noGrp="1"/>
          </p:cNvSpPr>
          <p:nvPr>
            <p:ph type="ftr" sz="quarter" idx="11"/>
          </p:nvPr>
        </p:nvSpPr>
        <p:spPr/>
        <p:txBody>
          <a:bodyPr/>
          <a:lstStyle/>
          <a:p>
            <a:endParaRPr lang="en-GB">
              <a:solidFill>
                <a:srgbClr val="CAF278"/>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pPr/>
              <a:t>‹#›</a:t>
            </a:fld>
            <a:endParaRPr lang="en-GB"/>
          </a:p>
        </p:txBody>
      </p:sp>
      <p:sp>
        <p:nvSpPr>
          <p:cNvPr id="9" name="Content Placeholder 8"/>
          <p:cNvSpPr>
            <a:spLocks noGrp="1"/>
          </p:cNvSpPr>
          <p:nvPr>
            <p:ph sz="quarter" idx="13"/>
          </p:nvPr>
        </p:nvSpPr>
        <p:spPr>
          <a:xfrm>
            <a:off x="330200" y="381000"/>
            <a:ext cx="84201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64148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6898" y="5495278"/>
            <a:ext cx="8420100" cy="594626"/>
          </a:xfrm>
        </p:spPr>
        <p:txBody>
          <a:bodyPr anchor="b"/>
          <a:lstStyle>
            <a:lvl1pPr algn="ctr">
              <a:defRPr sz="2200" b="1">
                <a:ln>
                  <a:noFill/>
                </a:ln>
                <a:solidFill>
                  <a:schemeClr val="tx2"/>
                </a:solidFill>
              </a:defRPr>
            </a:lvl1pPr>
          </a:lstStyle>
          <a:p>
            <a:r>
              <a:rPr lang="en-US"/>
              <a:t>Click to edit Master title style</a:t>
            </a:r>
          </a:p>
        </p:txBody>
      </p:sp>
      <p:sp>
        <p:nvSpPr>
          <p:cNvPr id="3" name="Picture Placeholder 2"/>
          <p:cNvSpPr>
            <a:spLocks noGrp="1"/>
          </p:cNvSpPr>
          <p:nvPr>
            <p:ph type="pic" idx="1"/>
          </p:nvPr>
        </p:nvSpPr>
        <p:spPr>
          <a:xfrm>
            <a:off x="0" y="0"/>
            <a:ext cx="916305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326898" y="6096000"/>
            <a:ext cx="84201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9" name="Slide Number Placeholder 8"/>
          <p:cNvSpPr>
            <a:spLocks noGrp="1"/>
          </p:cNvSpPr>
          <p:nvPr>
            <p:ph type="sldNum" sz="quarter" idx="11"/>
          </p:nvPr>
        </p:nvSpPr>
        <p:spPr/>
        <p:txBody>
          <a:bodyPr/>
          <a:lstStyle/>
          <a:p>
            <a:fld id="{86DA3267-21BA-4D68-B2C6-26FBC64956BD}" type="slidenum">
              <a:rPr lang="en-GB" smtClean="0"/>
              <a:pPr/>
              <a:t>‹#›</a:t>
            </a:fld>
            <a:endParaRPr lang="en-GB"/>
          </a:p>
        </p:txBody>
      </p:sp>
      <p:sp>
        <p:nvSpPr>
          <p:cNvPr id="10" name="Footer Placeholder 9"/>
          <p:cNvSpPr>
            <a:spLocks noGrp="1"/>
          </p:cNvSpPr>
          <p:nvPr>
            <p:ph type="ftr" sz="quarter" idx="12"/>
          </p:nvPr>
        </p:nvSpPr>
        <p:spPr/>
        <p:txBody>
          <a:bodyPr/>
          <a:lstStyle/>
          <a:p>
            <a:endParaRPr lang="en-GB">
              <a:solidFill>
                <a:srgbClr val="CAF278"/>
              </a:solidFill>
            </a:endParaRPr>
          </a:p>
        </p:txBody>
      </p:sp>
    </p:spTree>
    <p:extLst>
      <p:ext uri="{BB962C8B-B14F-4D97-AF65-F5344CB8AC3E}">
        <p14:creationId xmlns:p14="http://schemas.microsoft.com/office/powerpoint/2010/main" val="4265794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4247279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1898650" cy="58515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CAF278"/>
                </a:solidFill>
              </a:rPr>
              <a:pPr/>
              <a:t>15/12/2021</a:t>
            </a:fld>
            <a:endParaRPr lang="en-GB">
              <a:solidFill>
                <a:srgbClr val="CAF278"/>
              </a:solidFill>
            </a:endParaRPr>
          </a:p>
        </p:txBody>
      </p:sp>
      <p:sp>
        <p:nvSpPr>
          <p:cNvPr id="5" name="Footer Placeholder 4"/>
          <p:cNvSpPr>
            <a:spLocks noGrp="1"/>
          </p:cNvSpPr>
          <p:nvPr>
            <p:ph type="ftr" sz="quarter" idx="11"/>
          </p:nvPr>
        </p:nvSpPr>
        <p:spPr/>
        <p:txBody>
          <a:bodyPr/>
          <a:lstStyle/>
          <a:p>
            <a:endParaRPr lang="en-GB">
              <a:solidFill>
                <a:srgbClr val="CAF278"/>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pPr/>
              <a:t>‹#›</a:t>
            </a:fld>
            <a:endParaRPr lang="en-GB"/>
          </a:p>
        </p:txBody>
      </p:sp>
    </p:spTree>
    <p:extLst>
      <p:ext uri="{BB962C8B-B14F-4D97-AF65-F5344CB8AC3E}">
        <p14:creationId xmlns:p14="http://schemas.microsoft.com/office/powerpoint/2010/main" val="23483716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20A88-510B-4273-93C0-5A62ED70F6A3}"/>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88B850-E9E2-4C11-BD5C-B2F2F96A90EA}"/>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51A2774-F53A-400D-901D-38A30B0435C0}"/>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5" name="Footer Placeholder 4">
            <a:extLst>
              <a:ext uri="{FF2B5EF4-FFF2-40B4-BE49-F238E27FC236}">
                <a16:creationId xmlns:a16="http://schemas.microsoft.com/office/drawing/2014/main" id="{C8B57CE5-C725-4D14-B6A0-1249B63E75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79BA5F-74A2-4F04-A434-A0BCCFFC8EB1}"/>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3188602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6F192-3E80-44ED-8648-CCE02475EE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662C05-2CC7-43B2-ABDD-E14BA25E41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AD0A96-F062-4A72-AF41-A21C7C83B7FA}"/>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5" name="Footer Placeholder 4">
            <a:extLst>
              <a:ext uri="{FF2B5EF4-FFF2-40B4-BE49-F238E27FC236}">
                <a16:creationId xmlns:a16="http://schemas.microsoft.com/office/drawing/2014/main" id="{40156822-0CAF-4C1F-991D-60D8078A3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205D3A-5CAB-4149-BEEC-F8B0C084ADE1}"/>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571160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9851A-982A-45DE-A298-D456C20D96F5}"/>
              </a:ext>
            </a:extLst>
          </p:cNvPr>
          <p:cNvSpPr>
            <a:spLocks noGrp="1"/>
          </p:cNvSpPr>
          <p:nvPr>
            <p:ph type="title"/>
          </p:nvPr>
        </p:nvSpPr>
        <p:spPr>
          <a:xfrm>
            <a:off x="676275" y="1709738"/>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1C401AF-1EAA-4DD1-9548-D77205476EE5}"/>
              </a:ext>
            </a:extLst>
          </p:cNvPr>
          <p:cNvSpPr>
            <a:spLocks noGrp="1"/>
          </p:cNvSpPr>
          <p:nvPr>
            <p:ph type="body" idx="1"/>
          </p:nvPr>
        </p:nvSpPr>
        <p:spPr>
          <a:xfrm>
            <a:off x="676275" y="4589463"/>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4F77A9-3CB7-4EA3-A6D7-8890536828BD}"/>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5" name="Footer Placeholder 4">
            <a:extLst>
              <a:ext uri="{FF2B5EF4-FFF2-40B4-BE49-F238E27FC236}">
                <a16:creationId xmlns:a16="http://schemas.microsoft.com/office/drawing/2014/main" id="{D09EE071-FF43-4846-813A-99A623982A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F02FE4-0485-44DC-8D8C-F87878B0A9A9}"/>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3042248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580B2-4CC1-447D-A938-94F95B25B7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76F472-BABA-407E-BBB3-44B44D67EF6D}"/>
              </a:ext>
            </a:extLst>
          </p:cNvPr>
          <p:cNvSpPr>
            <a:spLocks noGrp="1"/>
          </p:cNvSpPr>
          <p:nvPr>
            <p:ph sz="half" idx="1"/>
          </p:nvPr>
        </p:nvSpPr>
        <p:spPr>
          <a:xfrm>
            <a:off x="681038" y="1825625"/>
            <a:ext cx="419576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E3E63B9-52F2-46C2-A31B-8A57442C0EE3}"/>
              </a:ext>
            </a:extLst>
          </p:cNvPr>
          <p:cNvSpPr>
            <a:spLocks noGrp="1"/>
          </p:cNvSpPr>
          <p:nvPr>
            <p:ph sz="half" idx="2"/>
          </p:nvPr>
        </p:nvSpPr>
        <p:spPr>
          <a:xfrm>
            <a:off x="5029200" y="1825625"/>
            <a:ext cx="419576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940D86-3022-47ED-BE27-29DDCE80476D}"/>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6" name="Footer Placeholder 5">
            <a:extLst>
              <a:ext uri="{FF2B5EF4-FFF2-40B4-BE49-F238E27FC236}">
                <a16:creationId xmlns:a16="http://schemas.microsoft.com/office/drawing/2014/main" id="{4AA2E273-5BA4-435B-880A-196367D782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E02996-A3D4-4B88-A091-D438E0334E12}"/>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1198667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5B9C2-4E5E-406B-8263-0B3200537FF7}"/>
              </a:ext>
            </a:extLst>
          </p:cNvPr>
          <p:cNvSpPr>
            <a:spLocks noGrp="1"/>
          </p:cNvSpPr>
          <p:nvPr>
            <p:ph type="title"/>
          </p:nvPr>
        </p:nvSpPr>
        <p:spPr>
          <a:xfrm>
            <a:off x="682625" y="365125"/>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7E990A8-69E9-495D-AF6E-64D00C44E3A5}"/>
              </a:ext>
            </a:extLst>
          </p:cNvPr>
          <p:cNvSpPr>
            <a:spLocks noGrp="1"/>
          </p:cNvSpPr>
          <p:nvPr>
            <p:ph type="body" idx="1"/>
          </p:nvPr>
        </p:nvSpPr>
        <p:spPr>
          <a:xfrm>
            <a:off x="682625" y="1681163"/>
            <a:ext cx="419100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CCA35D-F964-42B2-AA27-B8C7E9E47A13}"/>
              </a:ext>
            </a:extLst>
          </p:cNvPr>
          <p:cNvSpPr>
            <a:spLocks noGrp="1"/>
          </p:cNvSpPr>
          <p:nvPr>
            <p:ph sz="half" idx="2"/>
          </p:nvPr>
        </p:nvSpPr>
        <p:spPr>
          <a:xfrm>
            <a:off x="682625" y="2505075"/>
            <a:ext cx="41910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B3DADCA-AA76-4C77-87D4-7FAFFD0E182C}"/>
              </a:ext>
            </a:extLst>
          </p:cNvPr>
          <p:cNvSpPr>
            <a:spLocks noGrp="1"/>
          </p:cNvSpPr>
          <p:nvPr>
            <p:ph type="body" sz="quarter" idx="3"/>
          </p:nvPr>
        </p:nvSpPr>
        <p:spPr>
          <a:xfrm>
            <a:off x="5014913" y="1681163"/>
            <a:ext cx="42116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D62A123-949F-4483-842A-8E2120CEBC3C}"/>
              </a:ext>
            </a:extLst>
          </p:cNvPr>
          <p:cNvSpPr>
            <a:spLocks noGrp="1"/>
          </p:cNvSpPr>
          <p:nvPr>
            <p:ph sz="quarter" idx="4"/>
          </p:nvPr>
        </p:nvSpPr>
        <p:spPr>
          <a:xfrm>
            <a:off x="5014913" y="2505075"/>
            <a:ext cx="42116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E504D8-55D5-444C-A695-0F18E77928C5}"/>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8" name="Footer Placeholder 7">
            <a:extLst>
              <a:ext uri="{FF2B5EF4-FFF2-40B4-BE49-F238E27FC236}">
                <a16:creationId xmlns:a16="http://schemas.microsoft.com/office/drawing/2014/main" id="{30B20F58-D411-4310-93E5-2FD21BABB9B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0DF4772-9C7D-4A15-BDE6-7A059B8C1CE7}"/>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1451685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AFAD8-9467-41AF-A915-73AFCAFCFD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6DBB1A-2675-40B0-9242-D00A6ADCDEC9}"/>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4" name="Footer Placeholder 3">
            <a:extLst>
              <a:ext uri="{FF2B5EF4-FFF2-40B4-BE49-F238E27FC236}">
                <a16:creationId xmlns:a16="http://schemas.microsoft.com/office/drawing/2014/main" id="{5BE97973-EB20-4469-A2AD-E67496BE5E2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E9E75F1-5C51-43F3-9383-B2669B825966}"/>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900001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B17560-C41E-4B20-85D0-2DAC8AE31982}"/>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3" name="Footer Placeholder 2">
            <a:extLst>
              <a:ext uri="{FF2B5EF4-FFF2-40B4-BE49-F238E27FC236}">
                <a16:creationId xmlns:a16="http://schemas.microsoft.com/office/drawing/2014/main" id="{A7E2DB22-F2E2-4984-9734-A016857D86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A500301-3755-408C-B287-CCF01C57EC48}"/>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2652717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0F0D1-3989-486F-9124-E8C05340ECBC}"/>
              </a:ext>
            </a:extLst>
          </p:cNvPr>
          <p:cNvSpPr>
            <a:spLocks noGrp="1"/>
          </p:cNvSpPr>
          <p:nvPr>
            <p:ph type="title"/>
          </p:nvPr>
        </p:nvSpPr>
        <p:spPr>
          <a:xfrm>
            <a:off x="682625" y="457200"/>
            <a:ext cx="3194050"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814AFF6-3FB4-41C5-814A-B6748217DBA0}"/>
              </a:ext>
            </a:extLst>
          </p:cNvPr>
          <p:cNvSpPr>
            <a:spLocks noGrp="1"/>
          </p:cNvSpPr>
          <p:nvPr>
            <p:ph idx="1"/>
          </p:nvPr>
        </p:nvSpPr>
        <p:spPr>
          <a:xfrm>
            <a:off x="4211638" y="987425"/>
            <a:ext cx="501491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3834240-DE4C-4F7B-957F-728044DFCF38}"/>
              </a:ext>
            </a:extLst>
          </p:cNvPr>
          <p:cNvSpPr>
            <a:spLocks noGrp="1"/>
          </p:cNvSpPr>
          <p:nvPr>
            <p:ph type="body" sz="half" idx="2"/>
          </p:nvPr>
        </p:nvSpPr>
        <p:spPr>
          <a:xfrm>
            <a:off x="682625" y="2057400"/>
            <a:ext cx="319405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65F61E-2634-4C23-95A2-C43996CBC59B}"/>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6" name="Footer Placeholder 5">
            <a:extLst>
              <a:ext uri="{FF2B5EF4-FFF2-40B4-BE49-F238E27FC236}">
                <a16:creationId xmlns:a16="http://schemas.microsoft.com/office/drawing/2014/main" id="{F9DFD8EC-C558-4D7D-BCA3-5947EAA129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0F830E-A2BC-4CA2-9BF0-3AEEFA8077BC}"/>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37821068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5A192-4737-46B7-896B-851C7EA0509A}"/>
              </a:ext>
            </a:extLst>
          </p:cNvPr>
          <p:cNvSpPr>
            <a:spLocks noGrp="1"/>
          </p:cNvSpPr>
          <p:nvPr>
            <p:ph type="title"/>
          </p:nvPr>
        </p:nvSpPr>
        <p:spPr>
          <a:xfrm>
            <a:off x="682625" y="457200"/>
            <a:ext cx="3194050"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2573C88-8C90-48FB-ABEC-A39B9A623799}"/>
              </a:ext>
            </a:extLst>
          </p:cNvPr>
          <p:cNvSpPr>
            <a:spLocks noGrp="1"/>
          </p:cNvSpPr>
          <p:nvPr>
            <p:ph type="pic" idx="1"/>
          </p:nvPr>
        </p:nvSpPr>
        <p:spPr>
          <a:xfrm>
            <a:off x="4211638" y="987425"/>
            <a:ext cx="50149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20E12B-B9A7-48C0-B817-D5BFCE46770A}"/>
              </a:ext>
            </a:extLst>
          </p:cNvPr>
          <p:cNvSpPr>
            <a:spLocks noGrp="1"/>
          </p:cNvSpPr>
          <p:nvPr>
            <p:ph type="body" sz="half" idx="2"/>
          </p:nvPr>
        </p:nvSpPr>
        <p:spPr>
          <a:xfrm>
            <a:off x="682625" y="2057400"/>
            <a:ext cx="319405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860FF6-9EFB-4376-93F8-6F158E9687AD}"/>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6" name="Footer Placeholder 5">
            <a:extLst>
              <a:ext uri="{FF2B5EF4-FFF2-40B4-BE49-F238E27FC236}">
                <a16:creationId xmlns:a16="http://schemas.microsoft.com/office/drawing/2014/main" id="{AC618E91-2D74-4695-8227-B2707E7A4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7F17BF-699A-4CC0-8DF9-E6BFD69B6CF4}"/>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39808777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1564E-6381-4194-BEEA-C05BFEF01A8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9BDCFF0-E96C-4126-8665-A5628D15E7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DA0050-BE0E-417C-BEF2-AAC3E1678EF4}"/>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5" name="Footer Placeholder 4">
            <a:extLst>
              <a:ext uri="{FF2B5EF4-FFF2-40B4-BE49-F238E27FC236}">
                <a16:creationId xmlns:a16="http://schemas.microsoft.com/office/drawing/2014/main" id="{5EF9E26F-4473-456F-B6C0-BDCADC4B8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275A07-7A5F-46DA-8A21-B21DD3CE1C18}"/>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21581404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4A5022-2450-4A0E-A9A4-44D8AAFF5DC2}"/>
              </a:ext>
            </a:extLst>
          </p:cNvPr>
          <p:cNvSpPr>
            <a:spLocks noGrp="1"/>
          </p:cNvSpPr>
          <p:nvPr>
            <p:ph type="title" orient="vert"/>
          </p:nvPr>
        </p:nvSpPr>
        <p:spPr>
          <a:xfrm>
            <a:off x="7089775" y="365125"/>
            <a:ext cx="2135188"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43E24F-D3A5-4239-A66C-44F8A7107C8F}"/>
              </a:ext>
            </a:extLst>
          </p:cNvPr>
          <p:cNvSpPr>
            <a:spLocks noGrp="1"/>
          </p:cNvSpPr>
          <p:nvPr>
            <p:ph type="body" orient="vert" idx="1"/>
          </p:nvPr>
        </p:nvSpPr>
        <p:spPr>
          <a:xfrm>
            <a:off x="681038" y="365125"/>
            <a:ext cx="6256337"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93EE6B-A147-4A86-B4BA-963CCE026320}"/>
              </a:ext>
            </a:extLst>
          </p:cNvPr>
          <p:cNvSpPr>
            <a:spLocks noGrp="1"/>
          </p:cNvSpPr>
          <p:nvPr>
            <p:ph type="dt" sz="half" idx="10"/>
          </p:nvPr>
        </p:nvSpPr>
        <p:spPr/>
        <p:txBody>
          <a:bodyPr/>
          <a:lstStyle/>
          <a:p>
            <a:fld id="{4FED1F94-15E6-49D9-8FCC-8D1556C87B38}" type="datetimeFigureOut">
              <a:rPr lang="en-GB" smtClean="0"/>
              <a:t>15/12/2021</a:t>
            </a:fld>
            <a:endParaRPr lang="en-GB"/>
          </a:p>
        </p:txBody>
      </p:sp>
      <p:sp>
        <p:nvSpPr>
          <p:cNvPr id="5" name="Footer Placeholder 4">
            <a:extLst>
              <a:ext uri="{FF2B5EF4-FFF2-40B4-BE49-F238E27FC236}">
                <a16:creationId xmlns:a16="http://schemas.microsoft.com/office/drawing/2014/main" id="{CFC883D7-30A2-429D-9FC5-EB262D8941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949886-A623-4158-9120-EBB80453E89E}"/>
              </a:ext>
            </a:extLst>
          </p:cNvPr>
          <p:cNvSpPr>
            <a:spLocks noGrp="1"/>
          </p:cNvSpPr>
          <p:nvPr>
            <p:ph type="sldNum" sz="quarter" idx="12"/>
          </p:nvPr>
        </p:nvSpPr>
        <p:spPr/>
        <p:txBody>
          <a:bodyPr/>
          <a:lstStyle/>
          <a:p>
            <a:fld id="{AB4664E7-5BEE-4DFA-918B-A2364396DFEF}" type="slidenum">
              <a:rPr lang="en-GB" smtClean="0"/>
              <a:t>‹#›</a:t>
            </a:fld>
            <a:endParaRPr lang="en-GB"/>
          </a:p>
        </p:txBody>
      </p:sp>
    </p:spTree>
    <p:extLst>
      <p:ext uri="{BB962C8B-B14F-4D97-AF65-F5344CB8AC3E}">
        <p14:creationId xmlns:p14="http://schemas.microsoft.com/office/powerpoint/2010/main" val="32053332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fld id="{A44E20BF-75D3-49A4-AEF3-339680DB621A}"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2435E9-894D-4A03-89AC-20D13833A96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8353123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F8717089-E49E-4DEF-B986-B6CA9C334BF8}"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448AF7-9929-4DEF-B44B-B4242D1D99A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2947718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21D5D3B-568D-47E0-9FAD-84A3E02B28EC}"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CD6CC87-71DD-4180-B1E2-90BD43391109}"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1274369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2EC95EF3-BE46-47DB-BA54-A1AE316F5362}"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3FAAE19-CEAD-4165-A8FF-4D4DCA2B68C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0498182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45E89AB8-289A-4278-88F5-EA29D6CEE72B}"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46328B81-813B-40F8-905B-D23D7C01A5B7}"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013313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12CC9A72-C6B2-4AAA-B0A3-312908C0E9AE}"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22AEB5FC-346A-4437-9171-8614626065FF}"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3511300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172E3AC-FA32-4EE5-B516-691D9DAB6DC5}"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C69C1F9F-3694-46E0-9286-5E6A9D63BC1C}"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0737479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B991C32-829A-455E-A561-8E10E4BCD5F2}"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E3923CB-8DAE-4B76-974D-FE70E506AFD1}"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3768537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7329728-3B24-40A2-9F9A-A4655048CF5A}"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FE4F271-D992-42A9-9BC1-66AB14B451F1}"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6108531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D1FE83A3-64AC-4958-A910-0D283C1DA1D8}"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3478E2-5859-4A92-BE64-B015D6D8CF9F}"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2017183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86521D96-BC3F-48C3-93B1-1D6FD39637A9}"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A2D9E8C-B795-42F1-977D-7E13995FD792}"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9238691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fld id="{A44E20BF-75D3-49A4-AEF3-339680DB621A}"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2435E9-894D-4A03-89AC-20D13833A96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632546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F8717089-E49E-4DEF-B986-B6CA9C334BF8}"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448AF7-9929-4DEF-B44B-B4242D1D99A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1974088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21D5D3B-568D-47E0-9FAD-84A3E02B28EC}"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CD6CC87-71DD-4180-B1E2-90BD43391109}"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1827307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2EC95EF3-BE46-47DB-BA54-A1AE316F5362}"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3FAAE19-CEAD-4165-A8FF-4D4DCA2B68C3}"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8890891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45E89AB8-289A-4278-88F5-EA29D6CEE72B}"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46328B81-813B-40F8-905B-D23D7C01A5B7}"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00895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12CC9A72-C6B2-4AAA-B0A3-312908C0E9AE}"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22AEB5FC-346A-4437-9171-8614626065FF}"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5689219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172E3AC-FA32-4EE5-B516-691D9DAB6DC5}"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C69C1F9F-3694-46E0-9286-5E6A9D63BC1C}" type="slidenum">
              <a:rPr lang="en-GB" smtClean="0">
                <a:solidFill>
                  <a:prstClr val="black">
                    <a:tint val="75000"/>
                  </a:prstClr>
                </a:solidFill>
              </a:rPr>
              <a:pPr>
                <a:defRPr/>
              </a:pPr>
              <a:t>‹#›</a:t>
            </a:fld>
            <a:endParaRPr lang="en-GB">
              <a:solidFill>
                <a:prstClr val="black">
                  <a:tint val="75000"/>
                </a:prstClr>
              </a:solidFill>
            </a:endParaRPr>
          </a:p>
        </p:txBody>
      </p:sp>
      <p:pic>
        <p:nvPicPr>
          <p:cNvPr id="5" name="Picture 4">
            <a:extLst>
              <a:ext uri="{FF2B5EF4-FFF2-40B4-BE49-F238E27FC236}">
                <a16:creationId xmlns:a16="http://schemas.microsoft.com/office/drawing/2014/main" id="{579D36D5-737A-49E9-8F9A-C2C32BFB3697}"/>
              </a:ext>
            </a:extLst>
          </p:cNvPr>
          <p:cNvPicPr>
            <a:picLocks noChangeAspect="1"/>
          </p:cNvPicPr>
          <p:nvPr userDrawn="1"/>
        </p:nvPicPr>
        <p:blipFill>
          <a:blip r:embed="rId2"/>
          <a:stretch>
            <a:fillRect/>
          </a:stretch>
        </p:blipFill>
        <p:spPr>
          <a:xfrm>
            <a:off x="8573091" y="204256"/>
            <a:ext cx="1144200" cy="1065932"/>
          </a:xfrm>
          <a:prstGeom prst="rect">
            <a:avLst/>
          </a:prstGeom>
        </p:spPr>
      </p:pic>
    </p:spTree>
    <p:extLst>
      <p:ext uri="{BB962C8B-B14F-4D97-AF65-F5344CB8AC3E}">
        <p14:creationId xmlns:p14="http://schemas.microsoft.com/office/powerpoint/2010/main" val="1798060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B991C32-829A-455E-A561-8E10E4BCD5F2}"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E3923CB-8DAE-4B76-974D-FE70E506AFD1}"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4031545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7329728-3B24-40A2-9F9A-A4655048CF5A}"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FE4F271-D992-42A9-9BC1-66AB14B451F1}"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6057244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D1FE83A3-64AC-4958-A910-0D283C1DA1D8}"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3478E2-5859-4A92-BE64-B015D6D8CF9F}"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7666688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86521D96-BC3F-48C3-93B1-1D6FD39637A9}" type="datetimeFigureOut">
              <a:rPr lang="en-GB" smtClean="0">
                <a:solidFill>
                  <a:prstClr val="black">
                    <a:tint val="75000"/>
                  </a:prstClr>
                </a:solidFill>
              </a:rPr>
              <a:pPr>
                <a:defRPr/>
              </a:pPr>
              <a:t>15/12/2021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A2D9E8C-B795-42F1-977D-7E13995FD792}"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9892043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906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solidFill>
                <a:srgbClr val="1F497D"/>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6DA3267-21BA-4D68-B2C6-26FBC64956BD}" type="slidenum">
              <a:rPr lang="en-GB" smtClean="0">
                <a:solidFill>
                  <a:srgbClr val="1F497D"/>
                </a:solidFill>
              </a:rPr>
              <a:pPr/>
              <a:t>‹#›</a:t>
            </a:fld>
            <a:endParaRPr lang="en-GB">
              <a:solidFill>
                <a:srgbClr val="1F497D"/>
              </a:solidFill>
            </a:endParaRPr>
          </a:p>
        </p:txBody>
      </p:sp>
      <p:grpSp>
        <p:nvGrpSpPr>
          <p:cNvPr id="8" name="Group 7"/>
          <p:cNvGrpSpPr/>
          <p:nvPr/>
        </p:nvGrpSpPr>
        <p:grpSpPr>
          <a:xfrm>
            <a:off x="1293609" y="2887530"/>
            <a:ext cx="7344036"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ln w="3175">
                    <a:solidFill>
                      <a:srgbClr val="1F497D">
                        <a:alpha val="60000"/>
                      </a:srgbClr>
                    </a:solidFill>
                  </a:ln>
                  <a:solidFill>
                    <a:srgbClr val="1F497D">
                      <a:lumMod val="90000"/>
                    </a:srgbClr>
                  </a:solidFill>
                  <a:effectLst>
                    <a:outerShdw blurRad="34925" dist="12700" dir="14400000" algn="ctr" rotWithShape="0">
                      <a:srgbClr val="000000">
                        <a:alpha val="21000"/>
                      </a:srgbClr>
                    </a:outerShdw>
                  </a:effectLst>
                  <a:latin typeface="Wingdings" pitchFamily="2" charset="2"/>
                  <a:cs typeface="+mn-cs"/>
                </a:rPr>
                <a:t></a:t>
              </a: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281953" y="1387737"/>
            <a:ext cx="7342095"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a:t>Click to edit Master title style</a:t>
            </a:r>
          </a:p>
        </p:txBody>
      </p:sp>
      <p:sp>
        <p:nvSpPr>
          <p:cNvPr id="3" name="Subtitle 2"/>
          <p:cNvSpPr>
            <a:spLocks noGrp="1"/>
          </p:cNvSpPr>
          <p:nvPr>
            <p:ph type="subTitle" idx="1"/>
          </p:nvPr>
        </p:nvSpPr>
        <p:spPr>
          <a:xfrm>
            <a:off x="1485900" y="3767862"/>
            <a:ext cx="69342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967443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
        <p:nvSpPr>
          <p:cNvPr id="11" name="Title 10"/>
          <p:cNvSpPr>
            <a:spLocks noGrp="1"/>
          </p:cNvSpPr>
          <p:nvPr>
            <p:ph type="title"/>
          </p:nvPr>
        </p:nvSpPr>
        <p:spPr/>
        <p:txBody>
          <a:bodyPr/>
          <a:lstStyle/>
          <a:p>
            <a:r>
              <a:rPr lang="en-US"/>
              <a:t>Click to edit Master title style</a:t>
            </a:r>
          </a:p>
        </p:txBody>
      </p:sp>
      <p:grpSp>
        <p:nvGrpSpPr>
          <p:cNvPr id="12" name="Group 11"/>
          <p:cNvGrpSpPr/>
          <p:nvPr/>
        </p:nvGrpSpPr>
        <p:grpSpPr>
          <a:xfrm>
            <a:off x="1270299" y="1392217"/>
            <a:ext cx="7344036" cy="923330"/>
            <a:chOff x="1172584" y="1381459"/>
            <a:chExt cx="6779110" cy="923330"/>
          </a:xfrm>
        </p:grpSpPr>
        <p:sp>
          <p:nvSpPr>
            <p:cNvPr id="13" name="TextBox 12"/>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336054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906000" cy="6858000"/>
          </a:xfrm>
          <a:prstGeom prst="rect">
            <a:avLst/>
          </a:prstGeom>
        </p:spPr>
      </p:pic>
      <p:grpSp>
        <p:nvGrpSpPr>
          <p:cNvPr id="7" name="Group 7"/>
          <p:cNvGrpSpPr/>
          <p:nvPr/>
        </p:nvGrpSpPr>
        <p:grpSpPr>
          <a:xfrm>
            <a:off x="1270299" y="2887579"/>
            <a:ext cx="7344036" cy="923330"/>
            <a:chOff x="1172584" y="1381459"/>
            <a:chExt cx="6779110" cy="923330"/>
          </a:xfrm>
        </p:grpSpPr>
        <p:sp>
          <p:nvSpPr>
            <p:cNvPr id="9" name="TextBox 8"/>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747544" y="1204857"/>
            <a:ext cx="8400939" cy="1910716"/>
          </a:xfrm>
        </p:spPr>
        <p:txBody>
          <a:bodyPr anchor="b"/>
          <a:lstStyle>
            <a:lvl1pPr algn="ctr">
              <a:defRPr sz="5400" b="0" cap="none" baseline="0">
                <a:solidFill>
                  <a:schemeClr val="tx2"/>
                </a:solidFill>
              </a:defRPr>
            </a:lvl1pPr>
          </a:lstStyle>
          <a:p>
            <a:r>
              <a:rPr lang="en-US"/>
              <a:t>Click to edit Master title style</a:t>
            </a:r>
          </a:p>
        </p:txBody>
      </p:sp>
      <p:sp>
        <p:nvSpPr>
          <p:cNvPr id="3" name="Text Placeholder 2"/>
          <p:cNvSpPr>
            <a:spLocks noGrp="1"/>
          </p:cNvSpPr>
          <p:nvPr>
            <p:ph type="body" idx="1"/>
          </p:nvPr>
        </p:nvSpPr>
        <p:spPr>
          <a:xfrm>
            <a:off x="757519" y="3767317"/>
            <a:ext cx="8379309"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132986924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p>
        </p:txBody>
      </p:sp>
      <p:grpSp>
        <p:nvGrpSpPr>
          <p:cNvPr id="13" name="Group 12"/>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742950"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5032247" y="2240280"/>
            <a:ext cx="412089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5857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39190" y="2240280"/>
            <a:ext cx="3729317"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45862" y="2947595"/>
            <a:ext cx="4120896"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419165" y="2240280"/>
            <a:ext cx="3734562"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944368"/>
            <a:ext cx="4116372"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8" name="Footer Placeholder 7"/>
          <p:cNvSpPr>
            <a:spLocks noGrp="1"/>
          </p:cNvSpPr>
          <p:nvPr>
            <p:ph type="ftr" sz="quarter" idx="11"/>
          </p:nvPr>
        </p:nvSpPr>
        <p:spPr/>
        <p:txBody>
          <a:bodyPr/>
          <a:lstStyle/>
          <a:p>
            <a:endParaRPr lang="en-GB">
              <a:solidFill>
                <a:srgbClr val="1F497D"/>
              </a:solidFill>
            </a:endParaRPr>
          </a:p>
        </p:txBody>
      </p:sp>
      <p:sp>
        <p:nvSpPr>
          <p:cNvPr id="9" name="Slide Number Placeholder 8"/>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4" name="Group 13"/>
          <p:cNvGrpSpPr/>
          <p:nvPr/>
        </p:nvGrpSpPr>
        <p:grpSpPr>
          <a:xfrm>
            <a:off x="1270299" y="1392217"/>
            <a:ext cx="7344036" cy="923330"/>
            <a:chOff x="1172584" y="1381459"/>
            <a:chExt cx="6779110" cy="923330"/>
          </a:xfrm>
        </p:grpSpPr>
        <p:sp>
          <p:nvSpPr>
            <p:cNvPr id="16" name="TextBox 15"/>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610396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4" name="Footer Placeholder 3"/>
          <p:cNvSpPr>
            <a:spLocks noGrp="1"/>
          </p:cNvSpPr>
          <p:nvPr>
            <p:ph type="ftr" sz="quarter" idx="11"/>
          </p:nvPr>
        </p:nvSpPr>
        <p:spPr/>
        <p:txBody>
          <a:bodyPr/>
          <a:lstStyle/>
          <a:p>
            <a:endParaRPr lang="en-GB">
              <a:solidFill>
                <a:srgbClr val="1F497D"/>
              </a:solidFill>
            </a:endParaRPr>
          </a:p>
        </p:txBody>
      </p:sp>
      <p:sp>
        <p:nvSpPr>
          <p:cNvPr id="5" name="Slide Number Placeholder 4"/>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0" name="Group 9"/>
          <p:cNvGrpSpPr/>
          <p:nvPr/>
        </p:nvGrpSpPr>
        <p:grpSpPr>
          <a:xfrm>
            <a:off x="1270299" y="1392217"/>
            <a:ext cx="7344036" cy="923330"/>
            <a:chOff x="1172584" y="1381459"/>
            <a:chExt cx="6779110" cy="923330"/>
          </a:xfrm>
        </p:grpSpPr>
        <p:sp>
          <p:nvSpPr>
            <p:cNvPr id="14" name="TextBox 13"/>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5157852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3" name="Footer Placeholder 2"/>
          <p:cNvSpPr>
            <a:spLocks noGrp="1"/>
          </p:cNvSpPr>
          <p:nvPr>
            <p:ph type="ftr" sz="quarter" idx="11"/>
          </p:nvPr>
        </p:nvSpPr>
        <p:spPr/>
        <p:txBody>
          <a:bodyPr/>
          <a:lstStyle/>
          <a:p>
            <a:endParaRPr lang="en-GB">
              <a:solidFill>
                <a:srgbClr val="1F497D"/>
              </a:solidFill>
            </a:endParaRPr>
          </a:p>
        </p:txBody>
      </p:sp>
      <p:sp>
        <p:nvSpPr>
          <p:cNvPr id="4" name="Slide Number Placeholder 3"/>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3752222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54128" y="1678196"/>
            <a:ext cx="3707690" cy="1886921"/>
          </a:xfrm>
        </p:spPr>
        <p:txBody>
          <a:bodyPr anchor="b"/>
          <a:lstStyle>
            <a:lvl1pPr algn="l">
              <a:defRPr sz="2800" b="0"/>
            </a:lvl1pPr>
          </a:lstStyle>
          <a:p>
            <a:r>
              <a:rPr lang="en-US"/>
              <a:t>Click to edit Master title style</a:t>
            </a:r>
          </a:p>
        </p:txBody>
      </p:sp>
      <p:sp>
        <p:nvSpPr>
          <p:cNvPr id="3" name="Content Placeholder 2"/>
          <p:cNvSpPr>
            <a:spLocks noGrp="1"/>
          </p:cNvSpPr>
          <p:nvPr>
            <p:ph idx="1"/>
          </p:nvPr>
        </p:nvSpPr>
        <p:spPr>
          <a:xfrm>
            <a:off x="749668" y="559399"/>
            <a:ext cx="4459723"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54128" y="3603813"/>
            <a:ext cx="369603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32498914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4209" y="4668819"/>
            <a:ext cx="8414273" cy="644729"/>
          </a:xfrm>
        </p:spPr>
        <p:txBody>
          <a:bodyPr anchor="b"/>
          <a:lstStyle>
            <a:lvl1pPr algn="ctr">
              <a:defRPr sz="2800" b="0"/>
            </a:lvl1pPr>
          </a:lstStyle>
          <a:p>
            <a:r>
              <a:rPr lang="en-US"/>
              <a:t>Click to edit Master title style</a:t>
            </a:r>
          </a:p>
        </p:txBody>
      </p:sp>
      <p:sp>
        <p:nvSpPr>
          <p:cNvPr id="3" name="Picture Placeholder 2"/>
          <p:cNvSpPr>
            <a:spLocks noGrp="1"/>
          </p:cNvSpPr>
          <p:nvPr>
            <p:ph type="pic" idx="1"/>
          </p:nvPr>
        </p:nvSpPr>
        <p:spPr>
          <a:xfrm rot="240000">
            <a:off x="2365775" y="666965"/>
            <a:ext cx="516983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45863" y="5324306"/>
            <a:ext cx="8402619"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6" name="Footer Placeholder 5"/>
          <p:cNvSpPr>
            <a:spLocks noGrp="1"/>
          </p:cNvSpPr>
          <p:nvPr>
            <p:ph type="ftr" sz="quarter" idx="11"/>
          </p:nvPr>
        </p:nvSpPr>
        <p:spPr/>
        <p:txBody>
          <a:bodyPr/>
          <a:lstStyle/>
          <a:p>
            <a:endParaRPr lang="en-GB">
              <a:solidFill>
                <a:srgbClr val="1F497D"/>
              </a:solidFill>
            </a:endParaRPr>
          </a:p>
        </p:txBody>
      </p:sp>
      <p:sp>
        <p:nvSpPr>
          <p:cNvPr id="7" name="Slide Number Placeholder 6"/>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spTree>
    <p:extLst>
      <p:ext uri="{BB962C8B-B14F-4D97-AF65-F5344CB8AC3E}">
        <p14:creationId xmlns:p14="http://schemas.microsoft.com/office/powerpoint/2010/main" val="41598648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1" name="Group 10"/>
          <p:cNvGrpSpPr/>
          <p:nvPr/>
        </p:nvGrpSpPr>
        <p:grpSpPr>
          <a:xfrm>
            <a:off x="1270299" y="1392217"/>
            <a:ext cx="7344036" cy="923330"/>
            <a:chOff x="1172584" y="1381459"/>
            <a:chExt cx="6779110" cy="923330"/>
          </a:xfrm>
        </p:grpSpPr>
        <p:sp>
          <p:nvSpPr>
            <p:cNvPr id="15" name="TextBox 14"/>
            <p:cNvSpPr txBox="1"/>
            <p:nvPr/>
          </p:nvSpPr>
          <p:spPr>
            <a:xfrm>
              <a:off x="4147073" y="1381459"/>
              <a:ext cx="809689" cy="923330"/>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960603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30441" y="559399"/>
            <a:ext cx="1818042" cy="556676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45863" y="849855"/>
            <a:ext cx="5966910" cy="502382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3F69F4-401F-491C-A141-B11F92CE1BCD}" type="datetimeFigureOut">
              <a:rPr lang="en-GB" smtClean="0">
                <a:solidFill>
                  <a:srgbClr val="1F497D"/>
                </a:solidFill>
              </a:rPr>
              <a:pPr/>
              <a:t>15/12/2021</a:t>
            </a:fld>
            <a:endParaRPr lang="en-GB">
              <a:solidFill>
                <a:srgbClr val="1F497D"/>
              </a:solidFill>
            </a:endParaRPr>
          </a:p>
        </p:txBody>
      </p:sp>
      <p:sp>
        <p:nvSpPr>
          <p:cNvPr id="5" name="Footer Placeholder 4"/>
          <p:cNvSpPr>
            <a:spLocks noGrp="1"/>
          </p:cNvSpPr>
          <p:nvPr>
            <p:ph type="ftr" sz="quarter" idx="11"/>
          </p:nvPr>
        </p:nvSpPr>
        <p:spPr/>
        <p:txBody>
          <a:bodyPr/>
          <a:lstStyle/>
          <a:p>
            <a:endParaRPr lang="en-GB">
              <a:solidFill>
                <a:srgbClr val="1F497D"/>
              </a:solidFill>
            </a:endParaRPr>
          </a:p>
        </p:txBody>
      </p:sp>
      <p:sp>
        <p:nvSpPr>
          <p:cNvPr id="6" name="Slide Number Placeholder 5"/>
          <p:cNvSpPr>
            <a:spLocks noGrp="1"/>
          </p:cNvSpPr>
          <p:nvPr>
            <p:ph type="sldNum" sz="quarter" idx="12"/>
          </p:nvPr>
        </p:nvSpPr>
        <p:spPr/>
        <p:txBody>
          <a:bodyPr/>
          <a:lstStyle/>
          <a:p>
            <a:fld id="{86DA3267-21BA-4D68-B2C6-26FBC64956BD}" type="slidenum">
              <a:rPr lang="en-GB" smtClean="0">
                <a:solidFill>
                  <a:srgbClr val="1F497D"/>
                </a:solidFill>
              </a:rPr>
              <a:pPr/>
              <a:t>‹#›</a:t>
            </a:fld>
            <a:endParaRPr lang="en-GB">
              <a:solidFill>
                <a:srgbClr val="1F497D"/>
              </a:solidFill>
            </a:endParaRPr>
          </a:p>
        </p:txBody>
      </p:sp>
      <p:grpSp>
        <p:nvGrpSpPr>
          <p:cNvPr id="11" name="Group 10"/>
          <p:cNvGrpSpPr/>
          <p:nvPr/>
        </p:nvGrpSpPr>
        <p:grpSpPr>
          <a:xfrm rot="5400000">
            <a:off x="4463145" y="2880823"/>
            <a:ext cx="5480154" cy="923330"/>
            <a:chOff x="1815339" y="1416971"/>
            <a:chExt cx="5480154" cy="852305"/>
          </a:xfrm>
        </p:grpSpPr>
        <p:sp>
          <p:nvSpPr>
            <p:cNvPr id="12" name="TextBox 11"/>
            <p:cNvSpPr txBox="1"/>
            <p:nvPr/>
          </p:nvSpPr>
          <p:spPr>
            <a:xfrm>
              <a:off x="4147074" y="1416971"/>
              <a:ext cx="877163" cy="852305"/>
            </a:xfrm>
            <a:prstGeom prst="rect">
              <a:avLst/>
            </a:prstGeom>
            <a:noFill/>
          </p:spPr>
          <p:txBody>
            <a:bodyPr wrap="none" rtlCol="0">
              <a:spAutoFit/>
            </a:bodyPr>
            <a:lstStyle/>
            <a:p>
              <a:pPr fontAlgn="auto">
                <a:spcBef>
                  <a:spcPts val="0"/>
                </a:spcBef>
                <a:spcAft>
                  <a:spcPts val="0"/>
                </a:spcAft>
              </a:pPr>
              <a:r>
                <a:rPr lang="en-US" sz="5400">
                  <a:solidFill>
                    <a:srgbClr val="1F497D">
                      <a:lumMod val="60000"/>
                      <a:lumOff val="40000"/>
                    </a:srgbClr>
                  </a:solidFill>
                  <a:latin typeface="Wingdings" pitchFamily="2" charset="2"/>
                  <a:cs typeface="+mn-cs"/>
                </a:rPr>
                <a:t></a:t>
              </a: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079335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fld id="{A44E20BF-75D3-49A4-AEF3-339680DB621A}"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32435E9-894D-4A03-89AC-20D13833A963}" type="slidenum">
              <a:rPr lang="en-GB" smtClean="0"/>
              <a:pPr>
                <a:defRPr/>
              </a:pPr>
              <a:t>‹#›</a:t>
            </a:fld>
            <a:endParaRPr lang="en-GB"/>
          </a:p>
        </p:txBody>
      </p:sp>
    </p:spTree>
    <p:extLst>
      <p:ext uri="{BB962C8B-B14F-4D97-AF65-F5344CB8AC3E}">
        <p14:creationId xmlns:p14="http://schemas.microsoft.com/office/powerpoint/2010/main" val="7515069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F8717089-E49E-4DEF-B986-B6CA9C334BF8}"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2448AF7-9929-4DEF-B44B-B4242D1D99A3}" type="slidenum">
              <a:rPr lang="en-GB" smtClean="0"/>
              <a:pPr>
                <a:defRPr/>
              </a:pPr>
              <a:t>‹#›</a:t>
            </a:fld>
            <a:endParaRPr lang="en-GB"/>
          </a:p>
        </p:txBody>
      </p:sp>
    </p:spTree>
    <p:extLst>
      <p:ext uri="{BB962C8B-B14F-4D97-AF65-F5344CB8AC3E}">
        <p14:creationId xmlns:p14="http://schemas.microsoft.com/office/powerpoint/2010/main" val="197438103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21D5D3B-568D-47E0-9FAD-84A3E02B28EC}"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CD6CC87-71DD-4180-B1E2-90BD43391109}" type="slidenum">
              <a:rPr lang="en-GB" smtClean="0"/>
              <a:pPr>
                <a:defRPr/>
              </a:pPr>
              <a:t>‹#›</a:t>
            </a:fld>
            <a:endParaRPr lang="en-GB"/>
          </a:p>
        </p:txBody>
      </p:sp>
    </p:spTree>
    <p:extLst>
      <p:ext uri="{BB962C8B-B14F-4D97-AF65-F5344CB8AC3E}">
        <p14:creationId xmlns:p14="http://schemas.microsoft.com/office/powerpoint/2010/main" val="158263234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2EC95EF3-BE46-47DB-BA54-A1AE316F5362}" type="datetimeFigureOut">
              <a:rPr lang="en-GB" smtClean="0"/>
              <a:pPr>
                <a:defRPr/>
              </a:pPr>
              <a:t>15/12/2021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33FAAE19-CEAD-4165-A8FF-4D4DCA2B68C3}" type="slidenum">
              <a:rPr lang="en-GB" smtClean="0"/>
              <a:pPr>
                <a:defRPr/>
              </a:pPr>
              <a:t>‹#›</a:t>
            </a:fld>
            <a:endParaRPr lang="en-GB"/>
          </a:p>
        </p:txBody>
      </p:sp>
    </p:spTree>
    <p:extLst>
      <p:ext uri="{BB962C8B-B14F-4D97-AF65-F5344CB8AC3E}">
        <p14:creationId xmlns:p14="http://schemas.microsoft.com/office/powerpoint/2010/main" val="25967676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45E89AB8-289A-4278-88F5-EA29D6CEE72B}" type="datetimeFigureOut">
              <a:rPr lang="en-GB" smtClean="0"/>
              <a:pPr>
                <a:defRPr/>
              </a:pPr>
              <a:t>15/12/2021</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46328B81-813B-40F8-905B-D23D7C01A5B7}" type="slidenum">
              <a:rPr lang="en-GB" smtClean="0"/>
              <a:pPr>
                <a:defRPr/>
              </a:pPr>
              <a:t>‹#›</a:t>
            </a:fld>
            <a:endParaRPr lang="en-GB"/>
          </a:p>
        </p:txBody>
      </p:sp>
    </p:spTree>
    <p:extLst>
      <p:ext uri="{BB962C8B-B14F-4D97-AF65-F5344CB8AC3E}">
        <p14:creationId xmlns:p14="http://schemas.microsoft.com/office/powerpoint/2010/main" val="351186924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12CC9A72-C6B2-4AAA-B0A3-312908C0E9AE}" type="datetimeFigureOut">
              <a:rPr lang="en-GB" smtClean="0"/>
              <a:pPr>
                <a:defRPr/>
              </a:pPr>
              <a:t>15/12/2021</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22AEB5FC-346A-4437-9171-8614626065FF}" type="slidenum">
              <a:rPr lang="en-GB" smtClean="0"/>
              <a:pPr>
                <a:defRPr/>
              </a:pPr>
              <a:t>‹#›</a:t>
            </a:fld>
            <a:endParaRPr lang="en-GB"/>
          </a:p>
        </p:txBody>
      </p:sp>
    </p:spTree>
    <p:extLst>
      <p:ext uri="{BB962C8B-B14F-4D97-AF65-F5344CB8AC3E}">
        <p14:creationId xmlns:p14="http://schemas.microsoft.com/office/powerpoint/2010/main" val="530499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172E3AC-FA32-4EE5-B516-691D9DAB6DC5}" type="datetimeFigureOut">
              <a:rPr lang="en-GB" smtClean="0"/>
              <a:pPr>
                <a:defRPr/>
              </a:pPr>
              <a:t>15/12/2021</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C69C1F9F-3694-46E0-9286-5E6A9D63BC1C}" type="slidenum">
              <a:rPr lang="en-GB" smtClean="0"/>
              <a:pPr>
                <a:defRPr/>
              </a:pPr>
              <a:t>‹#›</a:t>
            </a:fld>
            <a:endParaRPr lang="en-GB"/>
          </a:p>
        </p:txBody>
      </p:sp>
    </p:spTree>
    <p:extLst>
      <p:ext uri="{BB962C8B-B14F-4D97-AF65-F5344CB8AC3E}">
        <p14:creationId xmlns:p14="http://schemas.microsoft.com/office/powerpoint/2010/main" val="102546932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B991C32-829A-455E-A561-8E10E4BCD5F2}" type="datetimeFigureOut">
              <a:rPr lang="en-GB" smtClean="0"/>
              <a:pPr>
                <a:defRPr/>
              </a:pPr>
              <a:t>15/12/2021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E3923CB-8DAE-4B76-974D-FE70E506AFD1}" type="slidenum">
              <a:rPr lang="en-GB" smtClean="0"/>
              <a:pPr>
                <a:defRPr/>
              </a:pPr>
              <a:t>‹#›</a:t>
            </a:fld>
            <a:endParaRPr lang="en-GB"/>
          </a:p>
        </p:txBody>
      </p:sp>
    </p:spTree>
    <p:extLst>
      <p:ext uri="{BB962C8B-B14F-4D97-AF65-F5344CB8AC3E}">
        <p14:creationId xmlns:p14="http://schemas.microsoft.com/office/powerpoint/2010/main" val="265386270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7329728-3B24-40A2-9F9A-A4655048CF5A}" type="datetimeFigureOut">
              <a:rPr lang="en-GB" smtClean="0"/>
              <a:pPr>
                <a:defRPr/>
              </a:pPr>
              <a:t>15/12/2021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FFE4F271-D992-42A9-9BC1-66AB14B451F1}" type="slidenum">
              <a:rPr lang="en-GB" smtClean="0"/>
              <a:pPr>
                <a:defRPr/>
              </a:pPr>
              <a:t>‹#›</a:t>
            </a:fld>
            <a:endParaRPr lang="en-GB"/>
          </a:p>
        </p:txBody>
      </p:sp>
    </p:spTree>
    <p:extLst>
      <p:ext uri="{BB962C8B-B14F-4D97-AF65-F5344CB8AC3E}">
        <p14:creationId xmlns:p14="http://schemas.microsoft.com/office/powerpoint/2010/main" val="123271343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D1FE83A3-64AC-4958-A910-0D283C1DA1D8}"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C3478E2-5859-4A92-BE64-B015D6D8CF9F}" type="slidenum">
              <a:rPr lang="en-GB" smtClean="0"/>
              <a:pPr>
                <a:defRPr/>
              </a:pPr>
              <a:t>‹#›</a:t>
            </a:fld>
            <a:endParaRPr lang="en-GB"/>
          </a:p>
        </p:txBody>
      </p:sp>
    </p:spTree>
    <p:extLst>
      <p:ext uri="{BB962C8B-B14F-4D97-AF65-F5344CB8AC3E}">
        <p14:creationId xmlns:p14="http://schemas.microsoft.com/office/powerpoint/2010/main" val="24137677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86521D96-BC3F-48C3-93B1-1D6FD39637A9}" type="datetimeFigureOut">
              <a:rPr lang="en-GB" smtClean="0"/>
              <a:pPr>
                <a:defRPr/>
              </a:pPr>
              <a:t>15/12/2021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A2D9E8C-B795-42F1-977D-7E13995FD792}" type="slidenum">
              <a:rPr lang="en-GB" smtClean="0"/>
              <a:pPr>
                <a:defRPr/>
              </a:pPr>
              <a:t>‹#›</a:t>
            </a:fld>
            <a:endParaRPr lang="en-GB"/>
          </a:p>
        </p:txBody>
      </p:sp>
    </p:spTree>
    <p:extLst>
      <p:ext uri="{BB962C8B-B14F-4D97-AF65-F5344CB8AC3E}">
        <p14:creationId xmlns:p14="http://schemas.microsoft.com/office/powerpoint/2010/main" val="88414336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1038" y="2886715"/>
            <a:ext cx="8543925" cy="623248"/>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681038" y="3602038"/>
            <a:ext cx="8543925"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137728822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99334487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3939228"/>
            <a:ext cx="8543925" cy="623248"/>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A334D-47BF-4C51-9467-739C33E87C70}"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31705695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3CA334D-47BF-4C51-9467-739C33E87C70}"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191916220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381900768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CA334D-47BF-4C51-9467-739C33E87C70}" type="datetimeFigureOut">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7241816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6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293618329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10_Title Only">
    <p:spTree>
      <p:nvGrpSpPr>
        <p:cNvPr id="1" name=""/>
        <p:cNvGrpSpPr/>
        <p:nvPr/>
      </p:nvGrpSpPr>
      <p:grpSpPr>
        <a:xfrm>
          <a:off x="0" y="0"/>
          <a:ext cx="0" cy="0"/>
          <a:chOff x="0" y="0"/>
          <a:chExt cx="0" cy="0"/>
        </a:xfrm>
      </p:grpSpPr>
      <p:sp>
        <p:nvSpPr>
          <p:cNvPr id="2" name="Title 1"/>
          <p:cNvSpPr>
            <a:spLocks noGrp="1"/>
          </p:cNvSpPr>
          <p:nvPr userDrawn="1">
            <p:ph type="title"/>
          </p:nvPr>
        </p:nvSpPr>
        <p:spPr>
          <a:xfrm>
            <a:off x="681038" y="-1145429"/>
            <a:ext cx="8543925" cy="166199"/>
          </a:xfrm>
        </p:spPr>
        <p:txBody>
          <a:bodyPr/>
          <a:lstStyle>
            <a:lvl1pPr>
              <a:defRPr sz="1200"/>
            </a:lvl1p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8E591227-F9EB-4B2B-9432-842143BA1678}" type="slidenum">
              <a:rPr lang="en-US" smtClean="0"/>
              <a:t>‹#›</a:t>
            </a:fld>
            <a:endParaRPr lang="en-US"/>
          </a:p>
        </p:txBody>
      </p:sp>
    </p:spTree>
    <p:extLst>
      <p:ext uri="{BB962C8B-B14F-4D97-AF65-F5344CB8AC3E}">
        <p14:creationId xmlns:p14="http://schemas.microsoft.com/office/powerpoint/2010/main" val="397748889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2_Title Only">
    <p:bg>
      <p:bgPr>
        <a:solidFill>
          <a:schemeClr val="accent5">
            <a:lumMod val="50000"/>
          </a:schemeClr>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32305470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7_Title Only">
    <p:bg>
      <p:bgPr>
        <a:solidFill>
          <a:schemeClr val="accent3"/>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62918925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8_Title Only">
    <p:bg>
      <p:bgPr>
        <a:solidFill>
          <a:schemeClr val="accent1"/>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225743427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3_Title Only">
    <p:bg>
      <p:bgPr>
        <a:solidFill>
          <a:schemeClr val="accent5">
            <a:lumMod val="50000"/>
          </a:schemeClr>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36451175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Only" preserve="1">
  <p:cSld name="4_Title Only">
    <p:bg>
      <p:bgPr>
        <a:solidFill>
          <a:schemeClr val="bg1"/>
        </a:solidFill>
        <a:effectLst/>
      </p:bgPr>
    </p:bg>
    <p:spTree>
      <p:nvGrpSpPr>
        <p:cNvPr id="1" name=""/>
        <p:cNvGrpSpPr/>
        <p:nvPr/>
      </p:nvGrpSpPr>
      <p:grpSpPr>
        <a:xfrm>
          <a:off x="0" y="0"/>
          <a:ext cx="0" cy="0"/>
          <a:chOff x="0" y="0"/>
          <a:chExt cx="0" cy="0"/>
        </a:xfrm>
      </p:grpSpPr>
      <p:pic>
        <p:nvPicPr>
          <p:cNvPr id="2859" name="Picture 2858">
            <a:extLst>
              <a:ext uri="{FF2B5EF4-FFF2-40B4-BE49-F238E27FC236}">
                <a16:creationId xmlns:a16="http://schemas.microsoft.com/office/drawing/2014/main" id="{2963DCFA-4399-4404-B551-BEBF22BE546E}"/>
              </a:ext>
            </a:extLst>
          </p:cNvPr>
          <p:cNvPicPr>
            <a:picLocks noChangeAspect="1"/>
          </p:cNvPicPr>
          <p:nvPr userDrawn="1"/>
        </p:nvPicPr>
        <p:blipFill>
          <a:blip r:embed="rId2">
            <a:duotone>
              <a:prstClr val="black"/>
              <a:schemeClr val="tx2">
                <a:tint val="45000"/>
                <a:satMod val="400000"/>
              </a:schemeClr>
            </a:duotone>
          </a:blip>
          <a:stretch>
            <a:fillRect/>
          </a:stretch>
        </p:blipFill>
        <p:spPr>
          <a:xfrm>
            <a:off x="2" y="0"/>
            <a:ext cx="9905999" cy="6858000"/>
          </a:xfrm>
          <a:prstGeom prst="rect">
            <a:avLst/>
          </a:prstGeom>
        </p:spPr>
      </p:pic>
      <p:sp>
        <p:nvSpPr>
          <p:cNvPr id="3" name="Date Placeholder 2"/>
          <p:cNvSpPr>
            <a:spLocks noGrp="1"/>
          </p:cNvSpPr>
          <p:nvPr>
            <p:ph type="dt" sz="half" idx="10"/>
          </p:nvPr>
        </p:nvSpPr>
        <p:spPr/>
        <p:txBody>
          <a:bodyPr/>
          <a:lstStyle/>
          <a:p>
            <a:fld id="{33CA334D-47BF-4C51-9467-739C33E87C70}"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591227-F9EB-4B2B-9432-842143BA1678}" type="slidenum">
              <a:rPr lang="en-US" smtClean="0"/>
              <a:t>‹#›</a:t>
            </a:fld>
            <a:endParaRPr lang="en-US"/>
          </a:p>
        </p:txBody>
      </p:sp>
      <p:sp>
        <p:nvSpPr>
          <p:cNvPr id="11" name="Rectangle 10">
            <a:extLst>
              <a:ext uri="{FF2B5EF4-FFF2-40B4-BE49-F238E27FC236}">
                <a16:creationId xmlns:a16="http://schemas.microsoft.com/office/drawing/2014/main" id="{72008D15-E050-48D1-B339-E5E2E07EB71A}"/>
              </a:ext>
            </a:extLst>
          </p:cNvPr>
          <p:cNvSpPr/>
          <p:nvPr/>
        </p:nvSpPr>
        <p:spPr>
          <a:xfrm>
            <a:off x="0" y="0"/>
            <a:ext cx="9906000" cy="6858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sp>
        <p:nvSpPr>
          <p:cNvPr id="2" name="Title 1"/>
          <p:cNvSpPr>
            <a:spLocks noGrp="1"/>
          </p:cNvSpPr>
          <p:nvPr userDrawn="1">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339743415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4875"/>
            </a:lvl1pPr>
          </a:lstStyle>
          <a:p>
            <a:r>
              <a:rPr lang="en-US"/>
              <a:t>Click to edit Master title style</a:t>
            </a:r>
          </a:p>
        </p:txBody>
      </p:sp>
      <p:sp>
        <p:nvSpPr>
          <p:cNvPr id="3" name="Subtitle 2"/>
          <p:cNvSpPr>
            <a:spLocks noGrp="1"/>
          </p:cNvSpPr>
          <p:nvPr>
            <p:ph type="subTitle" idx="1"/>
          </p:nvPr>
        </p:nvSpPr>
        <p:spPr>
          <a:xfrm>
            <a:off x="1238250" y="3602037"/>
            <a:ext cx="7429500" cy="1655763"/>
          </a:xfrm>
        </p:spPr>
        <p:txBody>
          <a:bodyPr/>
          <a:lstStyle>
            <a:lvl1pPr marL="0" indent="0" algn="ctr">
              <a:buNone/>
              <a:defRPr sz="1950"/>
            </a:lvl1pPr>
            <a:lvl2pPr marL="371455" indent="0" algn="ctr">
              <a:buNone/>
              <a:defRPr sz="1625"/>
            </a:lvl2pPr>
            <a:lvl3pPr marL="742909" indent="0" algn="ctr">
              <a:buNone/>
              <a:defRPr sz="1517"/>
            </a:lvl3pPr>
            <a:lvl4pPr marL="1114364" indent="0" algn="ctr">
              <a:buNone/>
              <a:defRPr sz="1300"/>
            </a:lvl4pPr>
            <a:lvl5pPr marL="1485817" indent="0" algn="ctr">
              <a:buNone/>
              <a:defRPr sz="1300"/>
            </a:lvl5pPr>
            <a:lvl6pPr marL="1857271" indent="0" algn="ctr">
              <a:buNone/>
              <a:defRPr sz="1300"/>
            </a:lvl6pPr>
            <a:lvl7pPr marL="2228725" indent="0" algn="ctr">
              <a:buNone/>
              <a:defRPr sz="1300"/>
            </a:lvl7pPr>
            <a:lvl8pPr marL="2600180" indent="0" algn="ctr">
              <a:buNone/>
              <a:defRPr sz="1300"/>
            </a:lvl8pPr>
            <a:lvl9pPr marL="2971635" indent="0" algn="ctr">
              <a:buNone/>
              <a:defRPr sz="1300"/>
            </a:lvl9pPr>
          </a:lstStyle>
          <a:p>
            <a:r>
              <a:rPr lang="en-US"/>
              <a:t>Click to edit Master subtitle style</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127004591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120664843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1"/>
            <a:ext cx="8543925" cy="2852737"/>
          </a:xfrm>
        </p:spPr>
        <p:txBody>
          <a:bodyPr anchor="b"/>
          <a:lstStyle>
            <a:lvl1pPr>
              <a:defRPr sz="4875"/>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1950">
                <a:solidFill>
                  <a:schemeClr val="tx1">
                    <a:tint val="75000"/>
                  </a:schemeClr>
                </a:solidFill>
              </a:defRPr>
            </a:lvl1pPr>
            <a:lvl2pPr marL="371455" indent="0">
              <a:buNone/>
              <a:defRPr sz="1625">
                <a:solidFill>
                  <a:schemeClr val="tx1">
                    <a:tint val="75000"/>
                  </a:schemeClr>
                </a:solidFill>
              </a:defRPr>
            </a:lvl2pPr>
            <a:lvl3pPr marL="742909" indent="0">
              <a:buNone/>
              <a:defRPr sz="1517">
                <a:solidFill>
                  <a:schemeClr val="tx1">
                    <a:tint val="75000"/>
                  </a:schemeClr>
                </a:solidFill>
              </a:defRPr>
            </a:lvl3pPr>
            <a:lvl4pPr marL="1114364" indent="0">
              <a:buNone/>
              <a:defRPr sz="1300">
                <a:solidFill>
                  <a:schemeClr val="tx1">
                    <a:tint val="75000"/>
                  </a:schemeClr>
                </a:solidFill>
              </a:defRPr>
            </a:lvl4pPr>
            <a:lvl5pPr marL="1485817" indent="0">
              <a:buNone/>
              <a:defRPr sz="1300">
                <a:solidFill>
                  <a:schemeClr val="tx1">
                    <a:tint val="75000"/>
                  </a:schemeClr>
                </a:solidFill>
              </a:defRPr>
            </a:lvl5pPr>
            <a:lvl6pPr marL="1857271" indent="0">
              <a:buNone/>
              <a:defRPr sz="1300">
                <a:solidFill>
                  <a:schemeClr val="tx1">
                    <a:tint val="75000"/>
                  </a:schemeClr>
                </a:solidFill>
              </a:defRPr>
            </a:lvl6pPr>
            <a:lvl7pPr marL="2228725" indent="0">
              <a:buNone/>
              <a:defRPr sz="1300">
                <a:solidFill>
                  <a:schemeClr val="tx1">
                    <a:tint val="75000"/>
                  </a:schemeClr>
                </a:solidFill>
              </a:defRPr>
            </a:lvl7pPr>
            <a:lvl8pPr marL="2600180" indent="0">
              <a:buNone/>
              <a:defRPr sz="1300">
                <a:solidFill>
                  <a:schemeClr val="tx1">
                    <a:tint val="75000"/>
                  </a:schemeClr>
                </a:solidFill>
              </a:defRPr>
            </a:lvl8pPr>
            <a:lvl9pPr marL="2971635" indent="0">
              <a:buNone/>
              <a:defRPr sz="13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48611548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60145888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5"/>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1950" b="1"/>
            </a:lvl1pPr>
            <a:lvl2pPr marL="371455" indent="0">
              <a:buNone/>
              <a:defRPr sz="1625" b="1"/>
            </a:lvl2pPr>
            <a:lvl3pPr marL="742909" indent="0">
              <a:buNone/>
              <a:defRPr sz="1517" b="1"/>
            </a:lvl3pPr>
            <a:lvl4pPr marL="1114364" indent="0">
              <a:buNone/>
              <a:defRPr sz="1300" b="1"/>
            </a:lvl4pPr>
            <a:lvl5pPr marL="1485817" indent="0">
              <a:buNone/>
              <a:defRPr sz="1300" b="1"/>
            </a:lvl5pPr>
            <a:lvl6pPr marL="1857271" indent="0">
              <a:buNone/>
              <a:defRPr sz="1300" b="1"/>
            </a:lvl6pPr>
            <a:lvl7pPr marL="2228725" indent="0">
              <a:buNone/>
              <a:defRPr sz="1300" b="1"/>
            </a:lvl7pPr>
            <a:lvl8pPr marL="2600180" indent="0">
              <a:buNone/>
              <a:defRPr sz="1300" b="1"/>
            </a:lvl8pPr>
            <a:lvl9pPr marL="2971635" indent="0">
              <a:buNone/>
              <a:defRPr sz="13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4" y="1681163"/>
            <a:ext cx="4211340" cy="823912"/>
          </a:xfrm>
        </p:spPr>
        <p:txBody>
          <a:bodyPr anchor="b"/>
          <a:lstStyle>
            <a:lvl1pPr marL="0" indent="0">
              <a:buNone/>
              <a:defRPr sz="1950" b="1"/>
            </a:lvl1pPr>
            <a:lvl2pPr marL="371455" indent="0">
              <a:buNone/>
              <a:defRPr sz="1625" b="1"/>
            </a:lvl2pPr>
            <a:lvl3pPr marL="742909" indent="0">
              <a:buNone/>
              <a:defRPr sz="1517" b="1"/>
            </a:lvl3pPr>
            <a:lvl4pPr marL="1114364" indent="0">
              <a:buNone/>
              <a:defRPr sz="1300" b="1"/>
            </a:lvl4pPr>
            <a:lvl5pPr marL="1485817" indent="0">
              <a:buNone/>
              <a:defRPr sz="1300" b="1"/>
            </a:lvl5pPr>
            <a:lvl6pPr marL="1857271" indent="0">
              <a:buNone/>
              <a:defRPr sz="1300" b="1"/>
            </a:lvl6pPr>
            <a:lvl7pPr marL="2228725" indent="0">
              <a:buNone/>
              <a:defRPr sz="1300" b="1"/>
            </a:lvl7pPr>
            <a:lvl8pPr marL="2600180" indent="0">
              <a:buNone/>
              <a:defRPr sz="1300" b="1"/>
            </a:lvl8pPr>
            <a:lvl9pPr marL="2971635" indent="0">
              <a:buNone/>
              <a:defRPr sz="1300" b="1"/>
            </a:lvl9pPr>
          </a:lstStyle>
          <a:p>
            <a:pPr lvl="0"/>
            <a:r>
              <a:rPr lang="en-US"/>
              <a:t>Edit Master text styles</a:t>
            </a:r>
          </a:p>
        </p:txBody>
      </p:sp>
      <p:sp>
        <p:nvSpPr>
          <p:cNvPr id="6" name="Content Placeholder 5"/>
          <p:cNvSpPr>
            <a:spLocks noGrp="1"/>
          </p:cNvSpPr>
          <p:nvPr>
            <p:ph sz="quarter" idx="4"/>
          </p:nvPr>
        </p:nvSpPr>
        <p:spPr>
          <a:xfrm>
            <a:off x="5014914"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F9A2380-F9B6-425C-822C-E4CAB77B2D3C}" type="datetimeFigureOut">
              <a:rPr lang="en-US" smtClean="0"/>
              <a:t>12/15/2021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96211674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9A2380-F9B6-425C-822C-E4CAB77B2D3C}" type="datetimeFigureOut">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41475666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9A2380-F9B6-425C-822C-E4CAB77B2D3C}" type="datetimeFigureOut">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292621194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p>
        </p:txBody>
      </p:sp>
      <p:sp>
        <p:nvSpPr>
          <p:cNvPr id="3" name="Content Placeholder 2"/>
          <p:cNvSpPr>
            <a:spLocks noGrp="1"/>
          </p:cNvSpPr>
          <p:nvPr>
            <p:ph idx="1"/>
          </p:nvPr>
        </p:nvSpPr>
        <p:spPr>
          <a:xfrm>
            <a:off x="4211340" y="987428"/>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2"/>
            <a:ext cx="3194943" cy="3811588"/>
          </a:xfrm>
        </p:spPr>
        <p:txBody>
          <a:bodyPr/>
          <a:lstStyle>
            <a:lvl1pPr marL="0" indent="0">
              <a:buNone/>
              <a:defRPr sz="1300"/>
            </a:lvl1pPr>
            <a:lvl2pPr marL="371455" indent="0">
              <a:buNone/>
              <a:defRPr sz="1192"/>
            </a:lvl2pPr>
            <a:lvl3pPr marL="742909" indent="0">
              <a:buNone/>
              <a:defRPr sz="975"/>
            </a:lvl3pPr>
            <a:lvl4pPr marL="1114364" indent="0">
              <a:buNone/>
              <a:defRPr sz="867"/>
            </a:lvl4pPr>
            <a:lvl5pPr marL="1485817" indent="0">
              <a:buNone/>
              <a:defRPr sz="867"/>
            </a:lvl5pPr>
            <a:lvl6pPr marL="1857271" indent="0">
              <a:buNone/>
              <a:defRPr sz="867"/>
            </a:lvl6pPr>
            <a:lvl7pPr marL="2228725" indent="0">
              <a:buNone/>
              <a:defRPr sz="867"/>
            </a:lvl7pPr>
            <a:lvl8pPr marL="2600180" indent="0">
              <a:buNone/>
              <a:defRPr sz="867"/>
            </a:lvl8pPr>
            <a:lvl9pPr marL="2971635" indent="0">
              <a:buNone/>
              <a:defRPr sz="867"/>
            </a:lvl9pPr>
          </a:lstStyle>
          <a:p>
            <a:pPr lvl="0"/>
            <a:r>
              <a:rPr lang="en-US"/>
              <a:t>Edit Master text styles</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409132678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p>
        </p:txBody>
      </p:sp>
      <p:sp>
        <p:nvSpPr>
          <p:cNvPr id="3" name="Picture Placeholder 2"/>
          <p:cNvSpPr>
            <a:spLocks noGrp="1"/>
          </p:cNvSpPr>
          <p:nvPr>
            <p:ph type="pic" idx="1"/>
          </p:nvPr>
        </p:nvSpPr>
        <p:spPr>
          <a:xfrm>
            <a:off x="4211340" y="987428"/>
            <a:ext cx="5014913" cy="4873625"/>
          </a:xfrm>
        </p:spPr>
        <p:txBody>
          <a:bodyPr/>
          <a:lstStyle>
            <a:lvl1pPr marL="0" indent="0">
              <a:buNone/>
              <a:defRPr sz="2600"/>
            </a:lvl1pPr>
            <a:lvl2pPr marL="371455" indent="0">
              <a:buNone/>
              <a:defRPr sz="2275"/>
            </a:lvl2pPr>
            <a:lvl3pPr marL="742909" indent="0">
              <a:buNone/>
              <a:defRPr sz="1950"/>
            </a:lvl3pPr>
            <a:lvl4pPr marL="1114364" indent="0">
              <a:buNone/>
              <a:defRPr sz="1625"/>
            </a:lvl4pPr>
            <a:lvl5pPr marL="1485817" indent="0">
              <a:buNone/>
              <a:defRPr sz="1625"/>
            </a:lvl5pPr>
            <a:lvl6pPr marL="1857271" indent="0">
              <a:buNone/>
              <a:defRPr sz="1625"/>
            </a:lvl6pPr>
            <a:lvl7pPr marL="2228725" indent="0">
              <a:buNone/>
              <a:defRPr sz="1625"/>
            </a:lvl7pPr>
            <a:lvl8pPr marL="2600180" indent="0">
              <a:buNone/>
              <a:defRPr sz="1625"/>
            </a:lvl8pPr>
            <a:lvl9pPr marL="2971635" indent="0">
              <a:buNone/>
              <a:defRPr sz="1625"/>
            </a:lvl9pPr>
          </a:lstStyle>
          <a:p>
            <a:endParaRPr lang="en-US"/>
          </a:p>
        </p:txBody>
      </p:sp>
      <p:sp>
        <p:nvSpPr>
          <p:cNvPr id="4" name="Text Placeholder 3"/>
          <p:cNvSpPr>
            <a:spLocks noGrp="1"/>
          </p:cNvSpPr>
          <p:nvPr>
            <p:ph type="body" sz="half" idx="2"/>
          </p:nvPr>
        </p:nvSpPr>
        <p:spPr>
          <a:xfrm>
            <a:off x="682328" y="2057402"/>
            <a:ext cx="3194943" cy="3811588"/>
          </a:xfrm>
        </p:spPr>
        <p:txBody>
          <a:bodyPr/>
          <a:lstStyle>
            <a:lvl1pPr marL="0" indent="0">
              <a:buNone/>
              <a:defRPr sz="1300"/>
            </a:lvl1pPr>
            <a:lvl2pPr marL="371455" indent="0">
              <a:buNone/>
              <a:defRPr sz="1192"/>
            </a:lvl2pPr>
            <a:lvl3pPr marL="742909" indent="0">
              <a:buNone/>
              <a:defRPr sz="975"/>
            </a:lvl3pPr>
            <a:lvl4pPr marL="1114364" indent="0">
              <a:buNone/>
              <a:defRPr sz="867"/>
            </a:lvl4pPr>
            <a:lvl5pPr marL="1485817" indent="0">
              <a:buNone/>
              <a:defRPr sz="867"/>
            </a:lvl5pPr>
            <a:lvl6pPr marL="1857271" indent="0">
              <a:buNone/>
              <a:defRPr sz="867"/>
            </a:lvl6pPr>
            <a:lvl7pPr marL="2228725" indent="0">
              <a:buNone/>
              <a:defRPr sz="867"/>
            </a:lvl7pPr>
            <a:lvl8pPr marL="2600180" indent="0">
              <a:buNone/>
              <a:defRPr sz="867"/>
            </a:lvl8pPr>
            <a:lvl9pPr marL="2971635" indent="0">
              <a:buNone/>
              <a:defRPr sz="867"/>
            </a:lvl9pPr>
          </a:lstStyle>
          <a:p>
            <a:pPr lvl="0"/>
            <a:r>
              <a:rPr lang="en-US"/>
              <a:t>Edit Master text styles</a:t>
            </a:r>
          </a:p>
        </p:txBody>
      </p:sp>
      <p:sp>
        <p:nvSpPr>
          <p:cNvPr id="5" name="Date Placeholder 4"/>
          <p:cNvSpPr>
            <a:spLocks noGrp="1"/>
          </p:cNvSpPr>
          <p:nvPr>
            <p:ph type="dt" sz="half" idx="10"/>
          </p:nvPr>
        </p:nvSpPr>
        <p:spPr/>
        <p:txBody>
          <a:bodyPr/>
          <a:lstStyle/>
          <a:p>
            <a:fld id="{7F9A2380-F9B6-425C-822C-E4CAB77B2D3C}" type="datetimeFigureOut">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361049717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17600591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3" y="365127"/>
            <a:ext cx="2135981" cy="581183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9" y="365127"/>
            <a:ext cx="6284119" cy="58118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9A2380-F9B6-425C-822C-E4CAB77B2D3C}" type="datetimeFigureOut">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FCDE4D-6222-477E-B3D0-F7364B377F43}" type="slidenum">
              <a:rPr lang="en-US" smtClean="0"/>
              <a:t>‹#›</a:t>
            </a:fld>
            <a:endParaRPr lang="en-US"/>
          </a:p>
        </p:txBody>
      </p:sp>
    </p:spTree>
    <p:extLst>
      <p:ext uri="{BB962C8B-B14F-4D97-AF65-F5344CB8AC3E}">
        <p14:creationId xmlns:p14="http://schemas.microsoft.com/office/powerpoint/2010/main" val="1068803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8.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255000" cy="114300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495300" y="1600200"/>
            <a:ext cx="8255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p:cNvSpPr/>
          <p:nvPr/>
        </p:nvSpPr>
        <p:spPr>
          <a:xfrm>
            <a:off x="9163050" y="0"/>
            <a:ext cx="7429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9163050" y="5486400"/>
            <a:ext cx="74295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4"/>
          </p:nvPr>
        </p:nvSpPr>
        <p:spPr>
          <a:xfrm>
            <a:off x="9242770" y="5648960"/>
            <a:ext cx="59436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86DA3267-21BA-4D68-B2C6-26FBC64956BD}" type="slidenum">
              <a:rPr lang="en-GB" smtClean="0"/>
              <a:pPr/>
              <a:t>‹#›</a:t>
            </a:fld>
            <a:endParaRPr lang="en-GB"/>
          </a:p>
        </p:txBody>
      </p:sp>
      <p:sp>
        <p:nvSpPr>
          <p:cNvPr id="5" name="Footer Placeholder 4"/>
          <p:cNvSpPr>
            <a:spLocks noGrp="1"/>
          </p:cNvSpPr>
          <p:nvPr>
            <p:ph type="ftr" sz="quarter" idx="3"/>
          </p:nvPr>
        </p:nvSpPr>
        <p:spPr>
          <a:xfrm rot="16200000">
            <a:off x="8317790" y="4033520"/>
            <a:ext cx="2367281" cy="396240"/>
          </a:xfrm>
          <a:prstGeom prst="rect">
            <a:avLst/>
          </a:prstGeom>
        </p:spPr>
        <p:txBody>
          <a:bodyPr vert="horz" lIns="91440" tIns="45720" rIns="91440" bIns="45720" rtlCol="0" anchor="ctr"/>
          <a:lstStyle>
            <a:lvl1pPr algn="r">
              <a:defRPr sz="1200">
                <a:solidFill>
                  <a:schemeClr val="bg2"/>
                </a:solidFill>
              </a:defRPr>
            </a:lvl1pPr>
          </a:lstStyle>
          <a:p>
            <a:endParaRPr lang="en-GB">
              <a:solidFill>
                <a:srgbClr val="CAF278"/>
              </a:solidFill>
            </a:endParaRPr>
          </a:p>
        </p:txBody>
      </p:sp>
      <p:sp>
        <p:nvSpPr>
          <p:cNvPr id="4" name="Date Placeholder 3"/>
          <p:cNvSpPr>
            <a:spLocks noGrp="1"/>
          </p:cNvSpPr>
          <p:nvPr>
            <p:ph type="dt" sz="half" idx="2"/>
          </p:nvPr>
        </p:nvSpPr>
        <p:spPr>
          <a:xfrm rot="16200000">
            <a:off x="8282231" y="1630680"/>
            <a:ext cx="2438399" cy="396240"/>
          </a:xfrm>
          <a:prstGeom prst="rect">
            <a:avLst/>
          </a:prstGeom>
        </p:spPr>
        <p:txBody>
          <a:bodyPr vert="horz" lIns="91440" tIns="45720" rIns="91440" bIns="45720" rtlCol="0" anchor="ctr"/>
          <a:lstStyle>
            <a:lvl1pPr algn="l">
              <a:defRPr sz="1200">
                <a:solidFill>
                  <a:schemeClr val="bg2"/>
                </a:solidFill>
              </a:defRPr>
            </a:lvl1pPr>
          </a:lstStyle>
          <a:p>
            <a:fld id="{4B3F69F4-401F-491C-A141-B11F92CE1BCD}" type="datetimeFigureOut">
              <a:rPr lang="en-GB" smtClean="0">
                <a:solidFill>
                  <a:srgbClr val="CAF278"/>
                </a:solidFill>
              </a:rPr>
              <a:pPr/>
              <a:t>15/12/2021</a:t>
            </a:fld>
            <a:endParaRPr lang="en-GB">
              <a:solidFill>
                <a:srgbClr val="CAF278"/>
              </a:solidFill>
            </a:endParaRPr>
          </a:p>
        </p:txBody>
      </p:sp>
    </p:spTree>
    <p:extLst>
      <p:ext uri="{BB962C8B-B14F-4D97-AF65-F5344CB8AC3E}">
        <p14:creationId xmlns:p14="http://schemas.microsoft.com/office/powerpoint/2010/main" val="188631699"/>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571EE7-260E-4871-B53C-C94DEA1924AE}"/>
              </a:ext>
            </a:extLst>
          </p:cNvPr>
          <p:cNvSpPr>
            <a:spLocks noGrp="1"/>
          </p:cNvSpPr>
          <p:nvPr>
            <p:ph type="title"/>
          </p:nvPr>
        </p:nvSpPr>
        <p:spPr>
          <a:xfrm>
            <a:off x="681038" y="365125"/>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BF094F-87C5-4E60-BEAB-1819E05B0D1E}"/>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79B8DF-AA7A-4FB7-A0DA-2DFAE754D686}"/>
              </a:ext>
            </a:extLst>
          </p:cNvPr>
          <p:cNvSpPr>
            <a:spLocks noGrp="1"/>
          </p:cNvSpPr>
          <p:nvPr>
            <p:ph type="dt" sz="half" idx="2"/>
          </p:nvPr>
        </p:nvSpPr>
        <p:spPr>
          <a:xfrm>
            <a:off x="681038" y="6356350"/>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ED1F94-15E6-49D9-8FCC-8D1556C87B38}" type="datetimeFigureOut">
              <a:rPr lang="en-GB" smtClean="0"/>
              <a:t>15/12/2021</a:t>
            </a:fld>
            <a:endParaRPr lang="en-GB"/>
          </a:p>
        </p:txBody>
      </p:sp>
      <p:sp>
        <p:nvSpPr>
          <p:cNvPr id="5" name="Footer Placeholder 4">
            <a:extLst>
              <a:ext uri="{FF2B5EF4-FFF2-40B4-BE49-F238E27FC236}">
                <a16:creationId xmlns:a16="http://schemas.microsoft.com/office/drawing/2014/main" id="{B410674B-E9E2-412A-B843-895784118103}"/>
              </a:ext>
            </a:extLst>
          </p:cNvPr>
          <p:cNvSpPr>
            <a:spLocks noGrp="1"/>
          </p:cNvSpPr>
          <p:nvPr>
            <p:ph type="ftr" sz="quarter" idx="3"/>
          </p:nvPr>
        </p:nvSpPr>
        <p:spPr>
          <a:xfrm>
            <a:off x="3281363" y="6356350"/>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21969F-211B-4DEC-8723-A0B0201121E2}"/>
              </a:ext>
            </a:extLst>
          </p:cNvPr>
          <p:cNvSpPr>
            <a:spLocks noGrp="1"/>
          </p:cNvSpPr>
          <p:nvPr>
            <p:ph type="sldNum" sz="quarter" idx="4"/>
          </p:nvPr>
        </p:nvSpPr>
        <p:spPr>
          <a:xfrm>
            <a:off x="6996113" y="6356350"/>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4664E7-5BEE-4DFA-918B-A2364396DFEF}" type="slidenum">
              <a:rPr lang="en-GB" smtClean="0"/>
              <a:t>‹#›</a:t>
            </a:fld>
            <a:endParaRPr lang="en-GB"/>
          </a:p>
        </p:txBody>
      </p:sp>
      <p:pic>
        <p:nvPicPr>
          <p:cNvPr id="7" name="Picture 6">
            <a:extLst>
              <a:ext uri="{FF2B5EF4-FFF2-40B4-BE49-F238E27FC236}">
                <a16:creationId xmlns:a16="http://schemas.microsoft.com/office/drawing/2014/main" id="{49A49F40-9390-4D23-AC88-F1A411B6595C}"/>
              </a:ext>
            </a:extLst>
          </p:cNvPr>
          <p:cNvPicPr>
            <a:picLocks noChangeAspect="1"/>
          </p:cNvPicPr>
          <p:nvPr userDrawn="1"/>
        </p:nvPicPr>
        <p:blipFill>
          <a:blip r:embed="rId13"/>
          <a:stretch>
            <a:fillRect/>
          </a:stretch>
        </p:blipFill>
        <p:spPr>
          <a:xfrm>
            <a:off x="8573091" y="204256"/>
            <a:ext cx="1144200" cy="1065932"/>
          </a:xfrm>
          <a:prstGeom prst="rect">
            <a:avLst/>
          </a:prstGeom>
        </p:spPr>
      </p:pic>
    </p:spTree>
    <p:extLst>
      <p:ext uri="{BB962C8B-B14F-4D97-AF65-F5344CB8AC3E}">
        <p14:creationId xmlns:p14="http://schemas.microsoft.com/office/powerpoint/2010/main" val="3230414914"/>
      </p:ext>
    </p:extLst>
  </p:cSld>
  <p:clrMap bg1="lt1" tx1="dk1" bg2="lt2" tx2="dk2" accent1="accent1" accent2="accent2" accent3="accent3" accent4="accent4" accent5="accent5" accent6="accent6" hlink="hlink" folHlink="folHlink"/>
  <p:sldLayoutIdLst>
    <p:sldLayoutId id="2147483959" r:id="rId1"/>
    <p:sldLayoutId id="2147483960" r:id="rId2"/>
    <p:sldLayoutId id="2147483961" r:id="rId3"/>
    <p:sldLayoutId id="2147483962" r:id="rId4"/>
    <p:sldLayoutId id="2147483963" r:id="rId5"/>
    <p:sldLayoutId id="2147483964" r:id="rId6"/>
    <p:sldLayoutId id="2147483965" r:id="rId7"/>
    <p:sldLayoutId id="2147483966" r:id="rId8"/>
    <p:sldLayoutId id="2147483967" r:id="rId9"/>
    <p:sldLayoutId id="2147483968" r:id="rId10"/>
    <p:sldLayoutId id="21474839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defRPr/>
            </a:pPr>
            <a:fld id="{85892155-C4F4-497E-BCE0-8F37BCD2FA01}" type="datetimeFigureOut">
              <a:rPr lang="en-GB" smtClean="0">
                <a:solidFill>
                  <a:prstClr val="black">
                    <a:tint val="75000"/>
                  </a:prstClr>
                </a:solidFill>
                <a:latin typeface="Arial" charset="0"/>
                <a:cs typeface="Arial" charset="0"/>
              </a:rPr>
              <a:pPr fontAlgn="base">
                <a:spcBef>
                  <a:spcPct val="0"/>
                </a:spcBef>
                <a:spcAft>
                  <a:spcPct val="0"/>
                </a:spcAft>
                <a:defRPr/>
              </a:pPr>
              <a:t>15/12/2021</a:t>
            </a:fld>
            <a:endParaRPr lang="en-GB">
              <a:solidFill>
                <a:prstClr val="black">
                  <a:tint val="75000"/>
                </a:prstClr>
              </a:solidFill>
              <a:latin typeface="Arial" charset="0"/>
              <a:cs typeface="Arial" charset="0"/>
            </a:endParaRPr>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defRPr/>
            </a:pPr>
            <a:endParaRPr lang="en-GB">
              <a:solidFill>
                <a:prstClr val="black">
                  <a:tint val="75000"/>
                </a:prstClr>
              </a:solidFill>
              <a:latin typeface="Arial" charset="0"/>
              <a:cs typeface="Arial" charset="0"/>
            </a:endParaRPr>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defRPr/>
            </a:pPr>
            <a:fld id="{288254D5-7827-4C29-8531-0593A3E15C3B}" type="slidenum">
              <a:rPr lang="en-GB" smtClean="0">
                <a:solidFill>
                  <a:prstClr val="black">
                    <a:tint val="75000"/>
                  </a:prstClr>
                </a:solidFill>
                <a:latin typeface="Arial" charset="0"/>
                <a:cs typeface="Arial" charset="0"/>
              </a:rPr>
              <a:pPr fontAlgn="base">
                <a:spcBef>
                  <a:spcPct val="0"/>
                </a:spcBef>
                <a:spcAft>
                  <a:spcPct val="0"/>
                </a:spcAft>
                <a:defRPr/>
              </a:pPr>
              <a:t>‹#›</a:t>
            </a:fld>
            <a:endParaRPr lang="en-GB">
              <a:solidFill>
                <a:prstClr val="black">
                  <a:tint val="75000"/>
                </a:prstClr>
              </a:solidFill>
              <a:latin typeface="Arial" charset="0"/>
              <a:cs typeface="Arial" charset="0"/>
            </a:endParaRPr>
          </a:p>
        </p:txBody>
      </p:sp>
    </p:spTree>
    <p:extLst>
      <p:ext uri="{BB962C8B-B14F-4D97-AF65-F5344CB8AC3E}">
        <p14:creationId xmlns:p14="http://schemas.microsoft.com/office/powerpoint/2010/main" val="2126112714"/>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defRPr/>
            </a:pPr>
            <a:fld id="{85892155-C4F4-497E-BCE0-8F37BCD2FA01}" type="datetimeFigureOut">
              <a:rPr lang="en-GB" smtClean="0">
                <a:solidFill>
                  <a:prstClr val="black">
                    <a:tint val="75000"/>
                  </a:prstClr>
                </a:solidFill>
                <a:latin typeface="Arial" charset="0"/>
                <a:cs typeface="Arial" charset="0"/>
              </a:rPr>
              <a:pPr fontAlgn="base">
                <a:spcBef>
                  <a:spcPct val="0"/>
                </a:spcBef>
                <a:spcAft>
                  <a:spcPct val="0"/>
                </a:spcAft>
                <a:defRPr/>
              </a:pPr>
              <a:t>15/12/2021</a:t>
            </a:fld>
            <a:endParaRPr lang="en-GB">
              <a:solidFill>
                <a:prstClr val="black">
                  <a:tint val="75000"/>
                </a:prstClr>
              </a:solidFill>
              <a:latin typeface="Arial" charset="0"/>
              <a:cs typeface="Arial" charset="0"/>
            </a:endParaRPr>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defRPr/>
            </a:pPr>
            <a:endParaRPr lang="en-GB">
              <a:solidFill>
                <a:prstClr val="black">
                  <a:tint val="75000"/>
                </a:prstClr>
              </a:solidFill>
              <a:latin typeface="Arial" charset="0"/>
              <a:cs typeface="Arial" charset="0"/>
            </a:endParaRPr>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defRPr/>
            </a:pPr>
            <a:fld id="{288254D5-7827-4C29-8531-0593A3E15C3B}" type="slidenum">
              <a:rPr lang="en-GB" smtClean="0">
                <a:solidFill>
                  <a:prstClr val="black">
                    <a:tint val="75000"/>
                  </a:prstClr>
                </a:solidFill>
                <a:latin typeface="Arial" charset="0"/>
                <a:cs typeface="Arial" charset="0"/>
              </a:rPr>
              <a:pPr fontAlgn="base">
                <a:spcBef>
                  <a:spcPct val="0"/>
                </a:spcBef>
                <a:spcAft>
                  <a:spcPct val="0"/>
                </a:spcAft>
                <a:defRPr/>
              </a:pPr>
              <a:t>‹#›</a:t>
            </a:fld>
            <a:endParaRPr lang="en-GB">
              <a:solidFill>
                <a:prstClr val="black">
                  <a:tint val="75000"/>
                </a:prstClr>
              </a:solidFill>
              <a:latin typeface="Arial" charset="0"/>
              <a:cs typeface="Arial" charset="0"/>
            </a:endParaRPr>
          </a:p>
        </p:txBody>
      </p:sp>
    </p:spTree>
    <p:extLst>
      <p:ext uri="{BB962C8B-B14F-4D97-AF65-F5344CB8AC3E}">
        <p14:creationId xmlns:p14="http://schemas.microsoft.com/office/powerpoint/2010/main" val="1648369587"/>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906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2" name="Title Placeholder 1"/>
          <p:cNvSpPr>
            <a:spLocks noGrp="1"/>
          </p:cNvSpPr>
          <p:nvPr>
            <p:ph type="title"/>
          </p:nvPr>
        </p:nvSpPr>
        <p:spPr>
          <a:xfrm>
            <a:off x="745865" y="570156"/>
            <a:ext cx="8402618" cy="105425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757518" y="2248348"/>
            <a:ext cx="8390964" cy="38778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90410" y="6161443"/>
            <a:ext cx="2311400" cy="365125"/>
          </a:xfrm>
          <a:prstGeom prst="rect">
            <a:avLst/>
          </a:prstGeom>
        </p:spPr>
        <p:txBody>
          <a:bodyPr vert="horz" lIns="91440" tIns="45720" rIns="91440" bIns="45720" rtlCol="0" anchor="ctr"/>
          <a:lstStyle>
            <a:lvl1pPr algn="l">
              <a:defRPr sz="1200">
                <a:solidFill>
                  <a:schemeClr val="tx2"/>
                </a:solidFill>
              </a:defRPr>
            </a:lvl1pPr>
          </a:lstStyle>
          <a:p>
            <a:pPr fontAlgn="auto">
              <a:spcBef>
                <a:spcPts val="0"/>
              </a:spcBef>
              <a:spcAft>
                <a:spcPts val="0"/>
              </a:spcAft>
            </a:pPr>
            <a:fld id="{4B3F69F4-401F-491C-A141-B11F92CE1BCD}" type="datetimeFigureOut">
              <a:rPr lang="en-GB" smtClean="0">
                <a:solidFill>
                  <a:srgbClr val="1F497D"/>
                </a:solidFill>
                <a:latin typeface="Calibri"/>
                <a:cs typeface="+mn-cs"/>
              </a:rPr>
              <a:pPr fontAlgn="auto">
                <a:spcBef>
                  <a:spcPts val="0"/>
                </a:spcBef>
                <a:spcAft>
                  <a:spcPts val="0"/>
                </a:spcAft>
              </a:pPr>
              <a:t>15/12/2021</a:t>
            </a:fld>
            <a:endParaRPr lang="en-GB">
              <a:solidFill>
                <a:srgbClr val="1F497D"/>
              </a:solidFill>
              <a:latin typeface="Calibri"/>
              <a:cs typeface="+mn-cs"/>
            </a:endParaRPr>
          </a:p>
        </p:txBody>
      </p:sp>
      <p:sp>
        <p:nvSpPr>
          <p:cNvPr id="5" name="Footer Placeholder 4"/>
          <p:cNvSpPr>
            <a:spLocks noGrp="1"/>
          </p:cNvSpPr>
          <p:nvPr>
            <p:ph type="ftr" sz="quarter" idx="3"/>
          </p:nvPr>
        </p:nvSpPr>
        <p:spPr>
          <a:xfrm>
            <a:off x="3384550" y="6161443"/>
            <a:ext cx="3136900" cy="365125"/>
          </a:xfrm>
          <a:prstGeom prst="rect">
            <a:avLst/>
          </a:prstGeom>
        </p:spPr>
        <p:txBody>
          <a:bodyPr vert="horz" lIns="91440" tIns="45720" rIns="91440" bIns="45720" rtlCol="0" anchor="ctr"/>
          <a:lstStyle>
            <a:lvl1pPr algn="ctr">
              <a:defRPr sz="1200">
                <a:solidFill>
                  <a:schemeClr val="tx2"/>
                </a:solidFill>
              </a:defRPr>
            </a:lvl1pPr>
          </a:lstStyle>
          <a:p>
            <a:pPr fontAlgn="auto">
              <a:spcBef>
                <a:spcPts val="0"/>
              </a:spcBef>
              <a:spcAft>
                <a:spcPts val="0"/>
              </a:spcAft>
            </a:pPr>
            <a:endParaRPr lang="en-GB">
              <a:solidFill>
                <a:srgbClr val="1F497D"/>
              </a:solidFill>
              <a:latin typeface="Calibri"/>
              <a:cs typeface="+mn-cs"/>
            </a:endParaRPr>
          </a:p>
        </p:txBody>
      </p:sp>
      <p:sp>
        <p:nvSpPr>
          <p:cNvPr id="6" name="Slide Number Placeholder 5"/>
          <p:cNvSpPr>
            <a:spLocks noGrp="1"/>
          </p:cNvSpPr>
          <p:nvPr>
            <p:ph type="sldNum" sz="quarter" idx="4"/>
          </p:nvPr>
        </p:nvSpPr>
        <p:spPr>
          <a:xfrm>
            <a:off x="7192536" y="6161443"/>
            <a:ext cx="2311400" cy="365125"/>
          </a:xfrm>
          <a:prstGeom prst="rect">
            <a:avLst/>
          </a:prstGeom>
        </p:spPr>
        <p:txBody>
          <a:bodyPr vert="horz" lIns="91440" tIns="45720" rIns="91440" bIns="45720" rtlCol="0" anchor="ctr"/>
          <a:lstStyle>
            <a:lvl1pPr algn="r">
              <a:defRPr sz="1200">
                <a:solidFill>
                  <a:schemeClr val="tx2"/>
                </a:solidFill>
              </a:defRPr>
            </a:lvl1pPr>
          </a:lstStyle>
          <a:p>
            <a:pPr fontAlgn="auto">
              <a:spcBef>
                <a:spcPts val="0"/>
              </a:spcBef>
              <a:spcAft>
                <a:spcPts val="0"/>
              </a:spcAft>
            </a:pPr>
            <a:fld id="{86DA3267-21BA-4D68-B2C6-26FBC64956BD}" type="slidenum">
              <a:rPr lang="en-GB" smtClean="0">
                <a:solidFill>
                  <a:srgbClr val="1F497D"/>
                </a:solidFill>
                <a:latin typeface="Calibri"/>
                <a:cs typeface="+mn-cs"/>
              </a:rPr>
              <a:pPr fontAlgn="auto">
                <a:spcBef>
                  <a:spcPts val="0"/>
                </a:spcBef>
                <a:spcAft>
                  <a:spcPts val="0"/>
                </a:spcAft>
              </a:pPr>
              <a:t>‹#›</a:t>
            </a:fld>
            <a:endParaRPr lang="en-GB">
              <a:solidFill>
                <a:srgbClr val="1F497D"/>
              </a:solidFill>
              <a:latin typeface="Calibri"/>
              <a:cs typeface="+mn-cs"/>
            </a:endParaRPr>
          </a:p>
        </p:txBody>
      </p:sp>
    </p:spTree>
    <p:extLst>
      <p:ext uri="{BB962C8B-B14F-4D97-AF65-F5344CB8AC3E}">
        <p14:creationId xmlns:p14="http://schemas.microsoft.com/office/powerpoint/2010/main" val="4045126571"/>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5892155-C4F4-497E-BCE0-8F37BCD2FA01}" type="datetimeFigureOut">
              <a:rPr lang="en-GB" smtClean="0"/>
              <a:pPr>
                <a:defRPr/>
              </a:pPr>
              <a:t>15/12/2021</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288254D5-7827-4C29-8531-0593A3E15C3B}" type="slidenum">
              <a:rPr lang="en-GB" smtClean="0"/>
              <a:pPr>
                <a:defRPr/>
              </a:pPr>
              <a:t>‹#›</a:t>
            </a:fld>
            <a:endParaRPr lang="en-GB"/>
          </a:p>
        </p:txBody>
      </p:sp>
    </p:spTree>
    <p:extLst>
      <p:ext uri="{BB962C8B-B14F-4D97-AF65-F5344CB8AC3E}">
        <p14:creationId xmlns:p14="http://schemas.microsoft.com/office/powerpoint/2010/main" val="503118113"/>
      </p:ext>
    </p:extLst>
  </p:cSld>
  <p:clrMap bg1="lt1" tx1="dk1" bg2="lt2" tx2="dk2" accent1="accent1" accent2="accent2" accent3="accent3" accent4="accent4" accent5="accent5" accent6="accent6" hlink="hlink" folHlink="folHlink"/>
  <p:sldLayoutIdLst>
    <p:sldLayoutId id="2147483918" r:id="rId1"/>
    <p:sldLayoutId id="2147483919" r:id="rId2"/>
    <p:sldLayoutId id="2147483920" r:id="rId3"/>
    <p:sldLayoutId id="2147483921" r:id="rId4"/>
    <p:sldLayoutId id="2147483922" r:id="rId5"/>
    <p:sldLayoutId id="2147483923" r:id="rId6"/>
    <p:sldLayoutId id="2147483924" r:id="rId7"/>
    <p:sldLayoutId id="2147483925" r:id="rId8"/>
    <p:sldLayoutId id="2147483926" r:id="rId9"/>
    <p:sldLayoutId id="2147483927" r:id="rId10"/>
    <p:sldLayoutId id="214748392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468883"/>
            <a:ext cx="8543925" cy="290849"/>
          </a:xfrm>
          <a:prstGeom prst="rect">
            <a:avLst/>
          </a:prstGeom>
        </p:spPr>
        <p:txBody>
          <a:bodyPr vert="horz" lIns="0" tIns="0" rIns="0" bIns="0" rtlCol="0" anchor="t">
            <a:sp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469663"/>
            <a:ext cx="2228850" cy="138499"/>
          </a:xfrm>
          <a:prstGeom prst="rect">
            <a:avLst/>
          </a:prstGeom>
        </p:spPr>
        <p:txBody>
          <a:bodyPr vert="horz" lIns="0" tIns="0" rIns="0" bIns="0" rtlCol="0" anchor="ctr">
            <a:spAutoFit/>
          </a:bodyPr>
          <a:lstStyle>
            <a:lvl1pPr algn="l">
              <a:defRPr sz="900">
                <a:solidFill>
                  <a:schemeClr val="tx1">
                    <a:tint val="75000"/>
                  </a:schemeClr>
                </a:solidFill>
              </a:defRPr>
            </a:lvl1pPr>
          </a:lstStyle>
          <a:p>
            <a:fld id="{33CA334D-47BF-4C51-9467-739C33E87C70}" type="datetimeFigureOut">
              <a:rPr lang="en-US" smtClean="0"/>
              <a:t>12/15/2021</a:t>
            </a:fld>
            <a:endParaRPr lang="en-US"/>
          </a:p>
        </p:txBody>
      </p:sp>
      <p:sp>
        <p:nvSpPr>
          <p:cNvPr id="5" name="Footer Placeholder 4"/>
          <p:cNvSpPr>
            <a:spLocks noGrp="1"/>
          </p:cNvSpPr>
          <p:nvPr>
            <p:ph type="ftr" sz="quarter" idx="3"/>
          </p:nvPr>
        </p:nvSpPr>
        <p:spPr>
          <a:xfrm>
            <a:off x="3281363" y="6469663"/>
            <a:ext cx="3343275" cy="138499"/>
          </a:xfrm>
          <a:prstGeom prst="rect">
            <a:avLst/>
          </a:prstGeom>
        </p:spPr>
        <p:txBody>
          <a:bodyPr vert="horz" lIns="0" tIns="0" rIns="0" bIns="0" rtlCol="0" anchor="ctr">
            <a:spAutoFit/>
          </a:bodyP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469663"/>
            <a:ext cx="2228850" cy="138499"/>
          </a:xfrm>
          <a:prstGeom prst="rect">
            <a:avLst/>
          </a:prstGeom>
        </p:spPr>
        <p:txBody>
          <a:bodyPr vert="horz" lIns="0" tIns="0" rIns="0" bIns="0" rtlCol="0" anchor="ctr">
            <a:spAutoFit/>
          </a:bodyPr>
          <a:lstStyle>
            <a:lvl1pPr algn="r">
              <a:defRPr sz="900">
                <a:solidFill>
                  <a:schemeClr val="tx1">
                    <a:tint val="75000"/>
                  </a:schemeClr>
                </a:solidFill>
              </a:defRPr>
            </a:lvl1pPr>
          </a:lstStyle>
          <a:p>
            <a:fld id="{8E591227-F9EB-4B2B-9432-842143BA1678}" type="slidenum">
              <a:rPr lang="en-US" smtClean="0"/>
              <a:t>‹#›</a:t>
            </a:fld>
            <a:endParaRPr lang="en-US"/>
          </a:p>
        </p:txBody>
      </p:sp>
    </p:spTree>
    <p:extLst>
      <p:ext uri="{BB962C8B-B14F-4D97-AF65-F5344CB8AC3E}">
        <p14:creationId xmlns:p14="http://schemas.microsoft.com/office/powerpoint/2010/main" val="3282906676"/>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7" r:id="rId7"/>
    <p:sldLayoutId id="2147483938" r:id="rId8"/>
    <p:sldLayoutId id="2147483940" r:id="rId9"/>
    <p:sldLayoutId id="2147483942" r:id="rId10"/>
    <p:sldLayoutId id="2147483943" r:id="rId11"/>
    <p:sldLayoutId id="2147483944" r:id="rId12"/>
    <p:sldLayoutId id="2147483945" r:id="rId13"/>
  </p:sldLayoutIdLst>
  <p:txStyles>
    <p:titleStyle>
      <a:lvl1pPr algn="ctr" defTabSz="685800" rtl="0" eaLnBrk="1" latinLnBrk="0" hangingPunct="1">
        <a:lnSpc>
          <a:spcPct val="90000"/>
        </a:lnSpc>
        <a:spcBef>
          <a:spcPct val="0"/>
        </a:spcBef>
        <a:buNone/>
        <a:defRPr sz="2100" b="1" kern="1200">
          <a:solidFill>
            <a:schemeClr val="tx1">
              <a:lumMod val="75000"/>
              <a:lumOff val="25000"/>
            </a:schemeClr>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350" kern="1200">
          <a:solidFill>
            <a:schemeClr val="tx1">
              <a:lumMod val="75000"/>
              <a:lumOff val="25000"/>
            </a:schemeClr>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200" kern="1200">
          <a:solidFill>
            <a:schemeClr val="tx1">
              <a:lumMod val="75000"/>
              <a:lumOff val="25000"/>
            </a:schemeClr>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050" kern="1200">
          <a:solidFill>
            <a:schemeClr val="tx1">
              <a:lumMod val="75000"/>
              <a:lumOff val="25000"/>
            </a:schemeClr>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900" kern="1200">
          <a:solidFill>
            <a:schemeClr val="tx1">
              <a:lumMod val="75000"/>
              <a:lumOff val="25000"/>
            </a:schemeClr>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900" kern="1200">
          <a:solidFill>
            <a:schemeClr val="tx1">
              <a:lumMod val="75000"/>
              <a:lumOff val="25000"/>
            </a:schemeClr>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5"/>
            <a:ext cx="8543925" cy="1325563"/>
          </a:xfrm>
          <a:prstGeom prst="rect">
            <a:avLst/>
          </a:prstGeom>
        </p:spPr>
        <p:txBody>
          <a:bodyPr vert="horz" lIns="68579" tIns="34289" rIns="68579" bIns="34289"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9"/>
          </a:xfrm>
          <a:prstGeom prst="rect">
            <a:avLst/>
          </a:prstGeom>
        </p:spPr>
        <p:txBody>
          <a:bodyPr vert="horz" lIns="68579" tIns="34289" rIns="68579" bIns="3428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68579" tIns="34289" rIns="68579" bIns="34289" rtlCol="0" anchor="ctr"/>
          <a:lstStyle>
            <a:lvl1pPr algn="l">
              <a:defRPr sz="975">
                <a:solidFill>
                  <a:schemeClr val="tx1">
                    <a:tint val="75000"/>
                  </a:schemeClr>
                </a:solidFill>
              </a:defRPr>
            </a:lvl1pPr>
          </a:lstStyle>
          <a:p>
            <a:fld id="{7F9A2380-F9B6-425C-822C-E4CAB77B2D3C}" type="datetimeFigureOut">
              <a:rPr lang="en-US" smtClean="0"/>
              <a:t>12/15/2021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68579" tIns="34289" rIns="68579" bIns="34289" rtlCol="0" anchor="ctr"/>
          <a:lstStyle>
            <a:lvl1pPr algn="ctr">
              <a:defRPr sz="97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68579" tIns="34289" rIns="68579" bIns="34289" rtlCol="0" anchor="ctr"/>
          <a:lstStyle>
            <a:lvl1pPr algn="r">
              <a:defRPr sz="975">
                <a:solidFill>
                  <a:schemeClr val="tx1">
                    <a:tint val="75000"/>
                  </a:schemeClr>
                </a:solidFill>
              </a:defRPr>
            </a:lvl1pPr>
          </a:lstStyle>
          <a:p>
            <a:fld id="{F0FCDE4D-6222-477E-B3D0-F7364B377F43}" type="slidenum">
              <a:rPr lang="en-US" smtClean="0"/>
              <a:t>‹#›</a:t>
            </a:fld>
            <a:endParaRPr lang="en-US"/>
          </a:p>
        </p:txBody>
      </p:sp>
    </p:spTree>
    <p:extLst>
      <p:ext uri="{BB962C8B-B14F-4D97-AF65-F5344CB8AC3E}">
        <p14:creationId xmlns:p14="http://schemas.microsoft.com/office/powerpoint/2010/main" val="711612323"/>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Lst>
  <p:txStyles>
    <p:titleStyle>
      <a:lvl1pPr algn="l" defTabSz="742909" rtl="0" eaLnBrk="1" latinLnBrk="0" hangingPunct="1">
        <a:lnSpc>
          <a:spcPct val="90000"/>
        </a:lnSpc>
        <a:spcBef>
          <a:spcPct val="0"/>
        </a:spcBef>
        <a:buNone/>
        <a:defRPr sz="3575" kern="1200">
          <a:solidFill>
            <a:schemeClr val="tx1"/>
          </a:solidFill>
          <a:latin typeface="+mj-lt"/>
          <a:ea typeface="+mj-ea"/>
          <a:cs typeface="+mj-cs"/>
        </a:defRPr>
      </a:lvl1pPr>
    </p:titleStyle>
    <p:bodyStyle>
      <a:lvl1pPr marL="185727" indent="-185727" algn="l" defTabSz="742909" rtl="0" eaLnBrk="1" latinLnBrk="0" hangingPunct="1">
        <a:lnSpc>
          <a:spcPct val="90000"/>
        </a:lnSpc>
        <a:spcBef>
          <a:spcPts val="812"/>
        </a:spcBef>
        <a:buFont typeface="Arial" panose="020B0604020202020204" pitchFamily="34" charset="0"/>
        <a:buChar char="•"/>
        <a:defRPr sz="2275" kern="1200">
          <a:solidFill>
            <a:schemeClr val="tx1"/>
          </a:solidFill>
          <a:latin typeface="+mn-lt"/>
          <a:ea typeface="+mn-ea"/>
          <a:cs typeface="+mn-cs"/>
        </a:defRPr>
      </a:lvl1pPr>
      <a:lvl2pPr marL="557181" indent="-185727" algn="l" defTabSz="742909" rtl="0" eaLnBrk="1" latinLnBrk="0" hangingPunct="1">
        <a:lnSpc>
          <a:spcPct val="90000"/>
        </a:lnSpc>
        <a:spcBef>
          <a:spcPts val="406"/>
        </a:spcBef>
        <a:buFont typeface="Arial" panose="020B0604020202020204" pitchFamily="34" charset="0"/>
        <a:buChar char="•"/>
        <a:defRPr sz="1950" kern="1200">
          <a:solidFill>
            <a:schemeClr val="tx1"/>
          </a:solidFill>
          <a:latin typeface="+mn-lt"/>
          <a:ea typeface="+mn-ea"/>
          <a:cs typeface="+mn-cs"/>
        </a:defRPr>
      </a:lvl2pPr>
      <a:lvl3pPr marL="928635" indent="-185727" algn="l" defTabSz="742909" rtl="0" eaLnBrk="1" latinLnBrk="0" hangingPunct="1">
        <a:lnSpc>
          <a:spcPct val="90000"/>
        </a:lnSpc>
        <a:spcBef>
          <a:spcPts val="406"/>
        </a:spcBef>
        <a:buFont typeface="Arial" panose="020B0604020202020204" pitchFamily="34" charset="0"/>
        <a:buChar char="•"/>
        <a:defRPr sz="1625" kern="1200">
          <a:solidFill>
            <a:schemeClr val="tx1"/>
          </a:solidFill>
          <a:latin typeface="+mn-lt"/>
          <a:ea typeface="+mn-ea"/>
          <a:cs typeface="+mn-cs"/>
        </a:defRPr>
      </a:lvl3pPr>
      <a:lvl4pPr marL="1300090"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4pPr>
      <a:lvl5pPr marL="1671545"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5pPr>
      <a:lvl6pPr marL="2042999"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6pPr>
      <a:lvl7pPr marL="2414454"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7pPr>
      <a:lvl8pPr marL="2785907"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8pPr>
      <a:lvl9pPr marL="3157361" indent="-185727" algn="l" defTabSz="742909" rtl="0" eaLnBrk="1" latinLnBrk="0" hangingPunct="1">
        <a:lnSpc>
          <a:spcPct val="90000"/>
        </a:lnSpc>
        <a:spcBef>
          <a:spcPts val="406"/>
        </a:spcBef>
        <a:buFont typeface="Arial" panose="020B0604020202020204" pitchFamily="34" charset="0"/>
        <a:buChar char="•"/>
        <a:defRPr sz="1517" kern="1200">
          <a:solidFill>
            <a:schemeClr val="tx1"/>
          </a:solidFill>
          <a:latin typeface="+mn-lt"/>
          <a:ea typeface="+mn-ea"/>
          <a:cs typeface="+mn-cs"/>
        </a:defRPr>
      </a:lvl9pPr>
    </p:bodyStyle>
    <p:otherStyle>
      <a:defPPr>
        <a:defRPr lang="en-US"/>
      </a:defPPr>
      <a:lvl1pPr marL="0" algn="l" defTabSz="742909" rtl="0" eaLnBrk="1" latinLnBrk="0" hangingPunct="1">
        <a:defRPr sz="1517" kern="1200">
          <a:solidFill>
            <a:schemeClr val="tx1"/>
          </a:solidFill>
          <a:latin typeface="+mn-lt"/>
          <a:ea typeface="+mn-ea"/>
          <a:cs typeface="+mn-cs"/>
        </a:defRPr>
      </a:lvl1pPr>
      <a:lvl2pPr marL="371455" algn="l" defTabSz="742909" rtl="0" eaLnBrk="1" latinLnBrk="0" hangingPunct="1">
        <a:defRPr sz="1517" kern="1200">
          <a:solidFill>
            <a:schemeClr val="tx1"/>
          </a:solidFill>
          <a:latin typeface="+mn-lt"/>
          <a:ea typeface="+mn-ea"/>
          <a:cs typeface="+mn-cs"/>
        </a:defRPr>
      </a:lvl2pPr>
      <a:lvl3pPr marL="742909" algn="l" defTabSz="742909" rtl="0" eaLnBrk="1" latinLnBrk="0" hangingPunct="1">
        <a:defRPr sz="1517" kern="1200">
          <a:solidFill>
            <a:schemeClr val="tx1"/>
          </a:solidFill>
          <a:latin typeface="+mn-lt"/>
          <a:ea typeface="+mn-ea"/>
          <a:cs typeface="+mn-cs"/>
        </a:defRPr>
      </a:lvl3pPr>
      <a:lvl4pPr marL="1114364" algn="l" defTabSz="742909" rtl="0" eaLnBrk="1" latinLnBrk="0" hangingPunct="1">
        <a:defRPr sz="1517" kern="1200">
          <a:solidFill>
            <a:schemeClr val="tx1"/>
          </a:solidFill>
          <a:latin typeface="+mn-lt"/>
          <a:ea typeface="+mn-ea"/>
          <a:cs typeface="+mn-cs"/>
        </a:defRPr>
      </a:lvl4pPr>
      <a:lvl5pPr marL="1485817" algn="l" defTabSz="742909" rtl="0" eaLnBrk="1" latinLnBrk="0" hangingPunct="1">
        <a:defRPr sz="1517" kern="1200">
          <a:solidFill>
            <a:schemeClr val="tx1"/>
          </a:solidFill>
          <a:latin typeface="+mn-lt"/>
          <a:ea typeface="+mn-ea"/>
          <a:cs typeface="+mn-cs"/>
        </a:defRPr>
      </a:lvl5pPr>
      <a:lvl6pPr marL="1857271" algn="l" defTabSz="742909" rtl="0" eaLnBrk="1" latinLnBrk="0" hangingPunct="1">
        <a:defRPr sz="1517" kern="1200">
          <a:solidFill>
            <a:schemeClr val="tx1"/>
          </a:solidFill>
          <a:latin typeface="+mn-lt"/>
          <a:ea typeface="+mn-ea"/>
          <a:cs typeface="+mn-cs"/>
        </a:defRPr>
      </a:lvl6pPr>
      <a:lvl7pPr marL="2228725" algn="l" defTabSz="742909" rtl="0" eaLnBrk="1" latinLnBrk="0" hangingPunct="1">
        <a:defRPr sz="1517" kern="1200">
          <a:solidFill>
            <a:schemeClr val="tx1"/>
          </a:solidFill>
          <a:latin typeface="+mn-lt"/>
          <a:ea typeface="+mn-ea"/>
          <a:cs typeface="+mn-cs"/>
        </a:defRPr>
      </a:lvl7pPr>
      <a:lvl8pPr marL="2600180" algn="l" defTabSz="742909" rtl="0" eaLnBrk="1" latinLnBrk="0" hangingPunct="1">
        <a:defRPr sz="1517" kern="1200">
          <a:solidFill>
            <a:schemeClr val="tx1"/>
          </a:solidFill>
          <a:latin typeface="+mn-lt"/>
          <a:ea typeface="+mn-ea"/>
          <a:cs typeface="+mn-cs"/>
        </a:defRPr>
      </a:lvl8pPr>
      <a:lvl9pPr marL="2971635" algn="l" defTabSz="742909" rtl="0" eaLnBrk="1" latinLnBrk="0" hangingPunct="1">
        <a:defRPr sz="15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0.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1.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10.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http://www.google.co.uk/url?sa=i&amp;rct=j&amp;q=tiffany+necklace&amp;source=images&amp;cd=&amp;cad=rja&amp;docid=7B4fuu5eonG-iM&amp;tbnid=MSyC65eVXmN7MM:&amp;ved=0CAUQjRw&amp;url=http://gomighty.com/user/melly813/&amp;ei=k6P_UcedBaml0wWsmoHYCQ&amp;bvm=bv.50165853,d.d2k&amp;psig=AFQjCNHZ3qo5SWauZ7Jz6UJdyleSFUcF2A&amp;ust=1375794444734553" TargetMode="External"/><Relationship Id="rId2" Type="http://schemas.openxmlformats.org/officeDocument/2006/relationships/image" Target="../media/image7.png"/><Relationship Id="rId1" Type="http://schemas.openxmlformats.org/officeDocument/2006/relationships/slideLayout" Target="../slideLayouts/slideLayout80.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8.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9.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9.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9.xml"/><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6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62.xml"/><Relationship Id="rId4" Type="http://schemas.openxmlformats.org/officeDocument/2006/relationships/image" Target="../media/image30.emf"/></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9.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3.png"/><Relationship Id="rId1" Type="http://schemas.openxmlformats.org/officeDocument/2006/relationships/slideLayout" Target="../slideLayouts/slideLayout29.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4.png"/><Relationship Id="rId1" Type="http://schemas.openxmlformats.org/officeDocument/2006/relationships/slideLayout" Target="../slideLayouts/slideLayout29.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0.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3.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1.png"/><Relationship Id="rId1" Type="http://schemas.openxmlformats.org/officeDocument/2006/relationships/slideLayout" Target="../slideLayouts/slideLayout39.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Layout" Target="../diagrams/layout1.xml"/><Relationship Id="rId7" Type="http://schemas.openxmlformats.org/officeDocument/2006/relationships/image" Target="../media/image23.png"/><Relationship Id="rId2" Type="http://schemas.openxmlformats.org/officeDocument/2006/relationships/diagramData" Target="../diagrams/data1.xml"/><Relationship Id="rId1" Type="http://schemas.openxmlformats.org/officeDocument/2006/relationships/slideLayout" Target="../slideLayouts/slideLayout3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www.ffx.co.uk/tools/product/Faithfull-Faisbmf-5023969246758-Sanding-Block--Medium-Fine" TargetMode="External"/><Relationship Id="rId3" Type="http://schemas.openxmlformats.org/officeDocument/2006/relationships/hyperlink" Target="https://www.lyst.com/clothing/7-for-all-mankind-the-skinny-bleached-destroyed-denim-jeans/" TargetMode="External"/><Relationship Id="rId7" Type="http://schemas.openxmlformats.org/officeDocument/2006/relationships/hyperlink" Target="http://www.ebay.com/itm/Womens-Ladies-Slim-Skinny-Fit-Stretch-Rip-Destroyed-Distressed-Pants-Denim-Jeans-/302239905547" TargetMode="External"/><Relationship Id="rId12" Type="http://schemas.openxmlformats.org/officeDocument/2006/relationships/image" Target="../media/image47.jpeg"/><Relationship Id="rId17" Type="http://schemas.openxmlformats.org/officeDocument/2006/relationships/hyperlink" Target="http://www.textileartist.org/best-fabric-shears-ask-experts/" TargetMode="External"/><Relationship Id="rId2" Type="http://schemas.openxmlformats.org/officeDocument/2006/relationships/image" Target="../media/image42.jpeg"/><Relationship Id="rId16" Type="http://schemas.openxmlformats.org/officeDocument/2006/relationships/image" Target="../media/image49.png"/><Relationship Id="rId1" Type="http://schemas.openxmlformats.org/officeDocument/2006/relationships/slideLayout" Target="../slideLayouts/slideLayout40.xml"/><Relationship Id="rId6" Type="http://schemas.openxmlformats.org/officeDocument/2006/relationships/image" Target="../media/image44.jpeg"/><Relationship Id="rId11" Type="http://schemas.openxmlformats.org/officeDocument/2006/relationships/hyperlink" Target="https://en.wikipedia.org/wiki/Pumice_raft" TargetMode="External"/><Relationship Id="rId5" Type="http://schemas.openxmlformats.org/officeDocument/2006/relationships/hyperlink" Target="http://www.koovs.com/glamorous-skinny-ripped-stonewash-jeans-55602.html" TargetMode="External"/><Relationship Id="rId15" Type="http://schemas.openxmlformats.org/officeDocument/2006/relationships/hyperlink" Target="https://www.colnesaddlery.co.uk/grooming-kit" TargetMode="External"/><Relationship Id="rId10" Type="http://schemas.openxmlformats.org/officeDocument/2006/relationships/image" Target="../media/image46.jpg"/><Relationship Id="rId4" Type="http://schemas.openxmlformats.org/officeDocument/2006/relationships/image" Target="../media/image43.jpeg"/><Relationship Id="rId9" Type="http://schemas.openxmlformats.org/officeDocument/2006/relationships/image" Target="../media/image45.png"/><Relationship Id="rId14" Type="http://schemas.openxmlformats.org/officeDocument/2006/relationships/image" Target="../media/image48.jpe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40.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40.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0.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5.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86.xml"/><Relationship Id="rId5" Type="http://schemas.openxmlformats.org/officeDocument/2006/relationships/image" Target="../media/image53.png"/><Relationship Id="rId4"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xml"/><Relationship Id="rId1" Type="http://schemas.openxmlformats.org/officeDocument/2006/relationships/slideLayout" Target="../slideLayouts/slideLayout86.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5.png"/><Relationship Id="rId1" Type="http://schemas.openxmlformats.org/officeDocument/2006/relationships/slideLayout" Target="../slideLayouts/slideLayout40.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6.emf"/><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xml"/><Relationship Id="rId1" Type="http://schemas.openxmlformats.org/officeDocument/2006/relationships/slideLayout" Target="../slideLayouts/slideLayout40.xml"/><Relationship Id="rId6" Type="http://schemas.openxmlformats.org/officeDocument/2006/relationships/image" Target="../media/image26.png"/><Relationship Id="rId5" Type="http://schemas.openxmlformats.org/officeDocument/2006/relationships/image" Target="../media/image59.png"/><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0.pn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7.xml"/><Relationship Id="rId1" Type="http://schemas.openxmlformats.org/officeDocument/2006/relationships/slideLayout" Target="../slideLayouts/slideLayout39.xml"/><Relationship Id="rId5" Type="http://schemas.openxmlformats.org/officeDocument/2006/relationships/image" Target="../media/image61.png"/><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39.xml"/><Relationship Id="rId4" Type="http://schemas.openxmlformats.org/officeDocument/2006/relationships/image" Target="../media/image64.png"/></Relationships>
</file>

<file path=ppt/slides/_rels/slide4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40.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defTabSz="742909"/>
            <a:endParaRPr lang="en-US" sz="1517">
              <a:solidFill>
                <a:srgbClr val="ED7D31"/>
              </a:solidFill>
              <a:latin typeface="Calibri" panose="020F0502020204030204"/>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r>
              <a:rPr lang="en-US" sz="1517">
                <a:solidFill>
                  <a:prstClr val="white"/>
                </a:solidFill>
                <a:latin typeface="Calibri" panose="020F0502020204030204"/>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29" name="Rectangle 28"/>
          <p:cNvSpPr/>
          <p:nvPr/>
        </p:nvSpPr>
        <p:spPr>
          <a:xfrm>
            <a:off x="2756250" y="4564062"/>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r>
              <a:rPr lang="en-US" sz="1517">
                <a:solidFill>
                  <a:prstClr val="white"/>
                </a:solidFill>
                <a:latin typeface="Calibri" panose="020F0502020204030204"/>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sp>
        <p:nvSpPr>
          <p:cNvPr id="18" name="Rectangle 17"/>
          <p:cNvSpPr/>
          <p:nvPr/>
        </p:nvSpPr>
        <p:spPr>
          <a:xfrm>
            <a:off x="2724151" y="1780293"/>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algn="ctr" defTabSz="742909"/>
            <a:endParaRPr lang="en-US" sz="1517">
              <a:solidFill>
                <a:prstClr val="white"/>
              </a:solidFill>
              <a:latin typeface="Calibri" panose="020F0502020204030204"/>
            </a:endParaRPr>
          </a:p>
        </p:txBody>
      </p:sp>
      <p:grpSp>
        <p:nvGrpSpPr>
          <p:cNvPr id="14" name="Group 13"/>
          <p:cNvGrpSpPr/>
          <p:nvPr/>
        </p:nvGrpSpPr>
        <p:grpSpPr>
          <a:xfrm>
            <a:off x="188997" y="1952879"/>
            <a:ext cx="11081416" cy="2952247"/>
            <a:chOff x="232610" y="1612232"/>
            <a:chExt cx="13638665" cy="3633535"/>
          </a:xfrm>
          <a:solidFill>
            <a:srgbClr val="0070C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a:endParaRPr lang="en-US" sz="1517">
                <a:solidFill>
                  <a:prstClr val="white"/>
                </a:solidFill>
                <a:latin typeface="Calibri" panose="020F0502020204030204"/>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defTabSz="742909"/>
              <a:endParaRPr lang="en-US" sz="1517">
                <a:solidFill>
                  <a:prstClr val="white"/>
                </a:solidFill>
                <a:latin typeface="Calibri" panose="020F0502020204030204"/>
              </a:endParaRPr>
            </a:p>
          </p:txBody>
        </p:sp>
      </p:grpSp>
      <p:sp>
        <p:nvSpPr>
          <p:cNvPr id="10" name="TextBox 9"/>
          <p:cNvSpPr txBox="1"/>
          <p:nvPr/>
        </p:nvSpPr>
        <p:spPr>
          <a:xfrm>
            <a:off x="486641" y="2801358"/>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defTabSz="742909"/>
            <a:r>
              <a:rPr lang="en-US" sz="6000" b="1" dirty="0">
                <a:ln w="28575">
                  <a:solidFill>
                    <a:prstClr val="white"/>
                  </a:solidFill>
                </a:ln>
                <a:solidFill>
                  <a:prstClr val="black">
                    <a:lumMod val="75000"/>
                    <a:lumOff val="25000"/>
                  </a:prstClr>
                </a:solidFill>
                <a:effectLst>
                  <a:innerShdw blurRad="63500" dist="50800" dir="13500000">
                    <a:srgbClr val="4472C4">
                      <a:lumMod val="50000"/>
                    </a:srgbClr>
                  </a:innerShdw>
                </a:effectLst>
                <a:latin typeface="Eras Demi ITC" panose="020B0805030504020804" pitchFamily="34" charset="0"/>
              </a:rPr>
              <a:t>DESIGN &amp; TECHNOLOGY</a:t>
            </a:r>
          </a:p>
        </p:txBody>
      </p:sp>
      <p:sp>
        <p:nvSpPr>
          <p:cNvPr id="21" name="TextBox 20"/>
          <p:cNvSpPr txBox="1"/>
          <p:nvPr/>
        </p:nvSpPr>
        <p:spPr>
          <a:xfrm>
            <a:off x="-4008503" y="3665938"/>
            <a:ext cx="13879941" cy="675185"/>
          </a:xfrm>
          <a:prstGeom prst="rect">
            <a:avLst/>
          </a:prstGeom>
          <a:noFill/>
        </p:spPr>
        <p:txBody>
          <a:bodyPr wrap="square" lIns="74294" tIns="37146" rIns="74294" bIns="37146" rtlCol="0">
            <a:noAutofit/>
          </a:bodyPr>
          <a:lstStyle/>
          <a:p>
            <a:pPr algn="r" defTabSz="742909"/>
            <a:r>
              <a:rPr lang="en-US" sz="4500" b="1" dirty="0">
                <a:ln w="3175">
                  <a:solidFill>
                    <a:prstClr val="black">
                      <a:lumMod val="85000"/>
                      <a:lumOff val="15000"/>
                    </a:prstClr>
                  </a:solidFill>
                </a:ln>
                <a:solidFill>
                  <a:prstClr val="white"/>
                </a:solidFill>
                <a:latin typeface="Eras Demi ITC" panose="020B0805030504020804" pitchFamily="34" charset="0"/>
              </a:rPr>
              <a:t>YEAR 9 CURRICULUM BOOKLET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58891" y="101095"/>
            <a:ext cx="1029784" cy="1316895"/>
          </a:xfrm>
          <a:prstGeom prst="rect">
            <a:avLst/>
          </a:prstGeom>
          <a:ln w="1905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defTabSz="742909"/>
            <a:r>
              <a:rPr lang="en-US" sz="6500" b="1">
                <a:ln w="3175">
                  <a:solidFill>
                    <a:prstClr val="black">
                      <a:lumMod val="85000"/>
                      <a:lumOff val="15000"/>
                    </a:prstClr>
                  </a:solidFill>
                </a:ln>
                <a:solidFill>
                  <a:prstClr val="white"/>
                </a:solidFill>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0DE57A5A-C50E-45E5-9465-6A024680FE2F}"/>
              </a:ext>
            </a:extLst>
          </p:cNvPr>
          <p:cNvSpPr txBox="1"/>
          <p:nvPr/>
        </p:nvSpPr>
        <p:spPr>
          <a:xfrm>
            <a:off x="2846847" y="953840"/>
            <a:ext cx="6160709" cy="523220"/>
          </a:xfrm>
          <a:prstGeom prst="rect">
            <a:avLst/>
          </a:prstGeom>
          <a:noFill/>
        </p:spPr>
        <p:txBody>
          <a:bodyPr wrap="square" rtlCol="0">
            <a:spAutoFit/>
          </a:bodyPr>
          <a:lstStyle/>
          <a:p>
            <a:pPr algn="ctr" defTabSz="990570">
              <a:defRPr/>
            </a:pPr>
            <a:r>
              <a:rPr lang="en-US" sz="2800" b="1">
                <a:solidFill>
                  <a:srgbClr val="A3CEED"/>
                </a:solidFill>
                <a:latin typeface="Boulder" pitchFamily="2" charset="0"/>
                <a:cs typeface="Arial" charset="0"/>
              </a:rPr>
              <a:t>Make</a:t>
            </a:r>
            <a:r>
              <a:rPr lang="en-US" sz="2800" b="1">
                <a:solidFill>
                  <a:srgbClr val="373545">
                    <a:lumMod val="20000"/>
                    <a:lumOff val="80000"/>
                  </a:srgbClr>
                </a:solidFill>
                <a:latin typeface="Boulder" pitchFamily="2" charset="0"/>
                <a:cs typeface="Arial" charset="0"/>
              </a:rPr>
              <a:t> </a:t>
            </a:r>
            <a:r>
              <a:rPr lang="en-US" sz="2800" b="1">
                <a:solidFill>
                  <a:srgbClr val="00B050"/>
                </a:solidFill>
                <a:latin typeface="Boulder" pitchFamily="2" charset="0"/>
                <a:cs typeface="Arial" charset="0"/>
              </a:rPr>
              <a:t>your</a:t>
            </a:r>
            <a:r>
              <a:rPr lang="en-US" sz="2800" b="1">
                <a:solidFill>
                  <a:srgbClr val="2683C6">
                    <a:lumMod val="40000"/>
                    <a:lumOff val="60000"/>
                  </a:srgbClr>
                </a:solidFill>
                <a:latin typeface="Boulder" pitchFamily="2" charset="0"/>
                <a:cs typeface="Arial" charset="0"/>
              </a:rPr>
              <a:t> </a:t>
            </a:r>
            <a:r>
              <a:rPr lang="en-US" sz="2800" b="1">
                <a:solidFill>
                  <a:srgbClr val="F15623"/>
                </a:solidFill>
                <a:latin typeface="Boulder" pitchFamily="2" charset="0"/>
                <a:cs typeface="Arial" charset="0"/>
              </a:rPr>
              <a:t>own </a:t>
            </a:r>
            <a:r>
              <a:rPr lang="en-US" sz="2800" b="1">
                <a:solidFill>
                  <a:srgbClr val="002060"/>
                </a:solidFill>
                <a:latin typeface="Boulder" pitchFamily="2" charset="0"/>
                <a:cs typeface="Arial" charset="0"/>
              </a:rPr>
              <a:t>ideas</a:t>
            </a:r>
            <a:r>
              <a:rPr lang="en-US" sz="2800" b="1">
                <a:solidFill>
                  <a:srgbClr val="FFFF00"/>
                </a:solidFill>
                <a:latin typeface="Boulder" pitchFamily="2" charset="0"/>
                <a:cs typeface="Arial" charset="0"/>
              </a:rPr>
              <a:t> </a:t>
            </a:r>
            <a:r>
              <a:rPr lang="en-US" sz="2800" b="1">
                <a:solidFill>
                  <a:srgbClr val="7030A0"/>
                </a:solidFill>
                <a:latin typeface="Boulder" pitchFamily="2" charset="0"/>
                <a:cs typeface="Arial" charset="0"/>
              </a:rPr>
              <a:t>come</a:t>
            </a:r>
            <a:r>
              <a:rPr lang="en-US" sz="2800" b="1">
                <a:solidFill>
                  <a:srgbClr val="FFFF00"/>
                </a:solidFill>
                <a:latin typeface="Boulder" pitchFamily="2" charset="0"/>
                <a:cs typeface="Arial" charset="0"/>
              </a:rPr>
              <a:t> </a:t>
            </a:r>
            <a:r>
              <a:rPr lang="en-US" sz="2800" b="1">
                <a:solidFill>
                  <a:srgbClr val="A04DA3">
                    <a:lumMod val="60000"/>
                    <a:lumOff val="40000"/>
                  </a:srgbClr>
                </a:solidFill>
                <a:latin typeface="Boulder" pitchFamily="2" charset="0"/>
                <a:cs typeface="Arial" charset="0"/>
              </a:rPr>
              <a:t>to</a:t>
            </a:r>
            <a:r>
              <a:rPr lang="en-US" sz="2800" b="1">
                <a:solidFill>
                  <a:srgbClr val="FFFF00"/>
                </a:solidFill>
                <a:latin typeface="Boulder" pitchFamily="2" charset="0"/>
                <a:cs typeface="Arial" charset="0"/>
              </a:rPr>
              <a:t> </a:t>
            </a:r>
            <a:r>
              <a:rPr lang="en-US" sz="2800" b="1">
                <a:solidFill>
                  <a:srgbClr val="FFC000"/>
                </a:solidFill>
                <a:latin typeface="Boulder" pitchFamily="2" charset="0"/>
                <a:cs typeface="Arial" charset="0"/>
              </a:rPr>
              <a:t>life</a:t>
            </a:r>
            <a:r>
              <a:rPr lang="en-US" sz="2800" b="1">
                <a:solidFill>
                  <a:srgbClr val="002060"/>
                </a:solidFill>
                <a:latin typeface="Boulder" pitchFamily="2" charset="0"/>
                <a:cs typeface="Arial" charset="0"/>
              </a:rPr>
              <a:t>!</a:t>
            </a:r>
          </a:p>
        </p:txBody>
      </p:sp>
      <p:sp>
        <p:nvSpPr>
          <p:cNvPr id="19" name="TextBox 18">
            <a:extLst>
              <a:ext uri="{FF2B5EF4-FFF2-40B4-BE49-F238E27FC236}">
                <a16:creationId xmlns:a16="http://schemas.microsoft.com/office/drawing/2014/main" id="{7974C634-72E7-47B6-9EEC-28605EF91CE5}"/>
              </a:ext>
            </a:extLst>
          </p:cNvPr>
          <p:cNvSpPr txBox="1"/>
          <p:nvPr/>
        </p:nvSpPr>
        <p:spPr>
          <a:xfrm>
            <a:off x="4257207" y="5446912"/>
            <a:ext cx="5614231" cy="584775"/>
          </a:xfrm>
          <a:prstGeom prst="rect">
            <a:avLst/>
          </a:prstGeom>
          <a:noFill/>
        </p:spPr>
        <p:txBody>
          <a:bodyPr wrap="square" rtlCol="0">
            <a:spAutoFit/>
          </a:bodyPr>
          <a:lstStyle/>
          <a:p>
            <a:pPr algn="ctr" defTabSz="990570">
              <a:defRPr/>
            </a:pPr>
            <a:r>
              <a:rPr lang="en-US" sz="3200" b="1" i="1">
                <a:solidFill>
                  <a:srgbClr val="002060"/>
                </a:solidFill>
                <a:latin typeface="Boulder" pitchFamily="2" charset="0"/>
                <a:cs typeface="Arial" charset="0"/>
              </a:rPr>
              <a:t>“Imagine it, Design it, Make it”</a:t>
            </a:r>
          </a:p>
        </p:txBody>
      </p:sp>
      <p:sp>
        <p:nvSpPr>
          <p:cNvPr id="20" name="TextBox 19">
            <a:extLst>
              <a:ext uri="{FF2B5EF4-FFF2-40B4-BE49-F238E27FC236}">
                <a16:creationId xmlns:a16="http://schemas.microsoft.com/office/drawing/2014/main" id="{09AA1B19-1E44-4D8F-8CB1-1A1D11FF1D21}"/>
              </a:ext>
            </a:extLst>
          </p:cNvPr>
          <p:cNvSpPr txBox="1"/>
          <p:nvPr/>
        </p:nvSpPr>
        <p:spPr>
          <a:xfrm>
            <a:off x="1105780" y="6217132"/>
            <a:ext cx="8577866" cy="461665"/>
          </a:xfrm>
          <a:prstGeom prst="rect">
            <a:avLst/>
          </a:prstGeom>
          <a:noFill/>
          <a:ln>
            <a:solidFill>
              <a:srgbClr val="002060"/>
            </a:solidFill>
          </a:ln>
        </p:spPr>
        <p:txBody>
          <a:bodyPr wrap="square" rtlCol="0">
            <a:spAutoFit/>
          </a:bodyPr>
          <a:lstStyle/>
          <a:p>
            <a:pPr defTabSz="742909"/>
            <a:r>
              <a:rPr lang="en-US" sz="2400" b="1">
                <a:ln w="3175">
                  <a:solidFill>
                    <a:prstClr val="black">
                      <a:lumMod val="85000"/>
                      <a:lumOff val="15000"/>
                    </a:prstClr>
                  </a:solidFill>
                </a:ln>
                <a:solidFill>
                  <a:prstClr val="white"/>
                </a:solidFill>
                <a:latin typeface="Calibri" panose="020F0502020204030204"/>
              </a:rPr>
              <a:t>Name:   		   Technology Group:  	          Tutor Group:</a:t>
            </a:r>
          </a:p>
        </p:txBody>
      </p:sp>
    </p:spTree>
    <p:extLst>
      <p:ext uri="{BB962C8B-B14F-4D97-AF65-F5344CB8AC3E}">
        <p14:creationId xmlns:p14="http://schemas.microsoft.com/office/powerpoint/2010/main" val="24681584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 name="Picture 194">
            <a:extLst>
              <a:ext uri="{FF2B5EF4-FFF2-40B4-BE49-F238E27FC236}">
                <a16:creationId xmlns:a16="http://schemas.microsoft.com/office/drawing/2014/main" id="{BE53C45B-64DE-41FC-AA66-B98B2D9A2228}"/>
              </a:ext>
            </a:extLst>
          </p:cNvPr>
          <p:cNvPicPr>
            <a:picLocks noChangeAspect="1"/>
          </p:cNvPicPr>
          <p:nvPr/>
        </p:nvPicPr>
        <p:blipFill>
          <a:blip r:embed="rId2"/>
          <a:stretch>
            <a:fillRect/>
          </a:stretch>
        </p:blipFill>
        <p:spPr>
          <a:xfrm rot="5400000">
            <a:off x="712730" y="-2186881"/>
            <a:ext cx="8480540" cy="9609221"/>
          </a:xfrm>
          <a:prstGeom prst="rect">
            <a:avLst/>
          </a:prstGeom>
        </p:spPr>
      </p:pic>
    </p:spTree>
    <p:extLst>
      <p:ext uri="{BB962C8B-B14F-4D97-AF65-F5344CB8AC3E}">
        <p14:creationId xmlns:p14="http://schemas.microsoft.com/office/powerpoint/2010/main" val="2160161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E5E529-4202-49B2-B941-592E5B708257}"/>
              </a:ext>
            </a:extLst>
          </p:cNvPr>
          <p:cNvPicPr>
            <a:picLocks noChangeAspect="1"/>
          </p:cNvPicPr>
          <p:nvPr/>
        </p:nvPicPr>
        <p:blipFill>
          <a:blip r:embed="rId2"/>
          <a:stretch>
            <a:fillRect/>
          </a:stretch>
        </p:blipFill>
        <p:spPr>
          <a:xfrm rot="5400000">
            <a:off x="1656346" y="-1489150"/>
            <a:ext cx="6593307" cy="9836299"/>
          </a:xfrm>
          <a:prstGeom prst="rect">
            <a:avLst/>
          </a:prstGeom>
        </p:spPr>
      </p:pic>
    </p:spTree>
    <p:extLst>
      <p:ext uri="{BB962C8B-B14F-4D97-AF65-F5344CB8AC3E}">
        <p14:creationId xmlns:p14="http://schemas.microsoft.com/office/powerpoint/2010/main" val="3950351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347006-3292-4678-A2A8-2F3EFCA2CF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217221">
            <a:off x="3355556" y="168651"/>
            <a:ext cx="866427" cy="77133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3D3734AD-8BE0-417B-AAA0-B6B7D34D644A}"/>
              </a:ext>
            </a:extLst>
          </p:cNvPr>
          <p:cNvSpPr/>
          <p:nvPr/>
        </p:nvSpPr>
        <p:spPr>
          <a:xfrm rot="20781834">
            <a:off x="3347149" y="381571"/>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4" name="TextBox 3">
            <a:extLst>
              <a:ext uri="{FF2B5EF4-FFF2-40B4-BE49-F238E27FC236}">
                <a16:creationId xmlns:a16="http://schemas.microsoft.com/office/drawing/2014/main" id="{331D5A91-EFD9-4F04-BDCE-4E2D400DD0D6}"/>
              </a:ext>
            </a:extLst>
          </p:cNvPr>
          <p:cNvSpPr txBox="1"/>
          <p:nvPr/>
        </p:nvSpPr>
        <p:spPr>
          <a:xfrm>
            <a:off x="171525" y="6151021"/>
            <a:ext cx="9467149" cy="646331"/>
          </a:xfrm>
          <a:prstGeom prst="rect">
            <a:avLst/>
          </a:prstGeom>
          <a:noFill/>
          <a:ln>
            <a:solidFill>
              <a:schemeClr val="tx1"/>
            </a:solidFill>
          </a:ln>
        </p:spPr>
        <p:txBody>
          <a:bodyPr wrap="square" rtlCol="0">
            <a:spAutoFit/>
          </a:bodyPr>
          <a:lstStyle/>
          <a:p>
            <a:r>
              <a:rPr lang="en-GB" dirty="0">
                <a:latin typeface="Eras Light ITC" panose="020B0402030504020804" pitchFamily="34" charset="0"/>
              </a:rPr>
              <a:t>Why is health and safety important?</a:t>
            </a:r>
          </a:p>
          <a:p>
            <a:endParaRPr lang="en-GB" dirty="0">
              <a:latin typeface="Eras Light ITC" panose="020B0402030504020804" pitchFamily="34" charset="0"/>
            </a:endParaRPr>
          </a:p>
        </p:txBody>
      </p:sp>
      <p:sp>
        <p:nvSpPr>
          <p:cNvPr id="5" name="TextBox 4">
            <a:extLst>
              <a:ext uri="{FF2B5EF4-FFF2-40B4-BE49-F238E27FC236}">
                <a16:creationId xmlns:a16="http://schemas.microsoft.com/office/drawing/2014/main" id="{82073413-8F04-4108-812F-05928E812F49}"/>
              </a:ext>
            </a:extLst>
          </p:cNvPr>
          <p:cNvSpPr txBox="1"/>
          <p:nvPr/>
        </p:nvSpPr>
        <p:spPr>
          <a:xfrm>
            <a:off x="325748" y="62402"/>
            <a:ext cx="3308800" cy="923330"/>
          </a:xfrm>
          <a:prstGeom prst="rect">
            <a:avLst/>
          </a:prstGeom>
          <a:noFill/>
        </p:spPr>
        <p:txBody>
          <a:bodyPr wrap="square" rtlCol="0">
            <a:spAutoFit/>
          </a:bodyPr>
          <a:lstStyle/>
          <a:p>
            <a:pPr algn="ctr"/>
            <a:r>
              <a:rPr lang="en-GB" u="sng" dirty="0">
                <a:latin typeface="Eras Demi ITC" panose="020B0805030504020804" pitchFamily="34" charset="0"/>
              </a:rPr>
              <a:t>Rules for</a:t>
            </a:r>
          </a:p>
          <a:p>
            <a:pPr algn="ctr"/>
            <a:r>
              <a:rPr lang="en-GB" u="sng" dirty="0">
                <a:latin typeface="Eras Demi ITC" panose="020B0805030504020804" pitchFamily="34" charset="0"/>
              </a:rPr>
              <a:t>Design &amp; Technology workshops</a:t>
            </a:r>
          </a:p>
        </p:txBody>
      </p:sp>
      <p:sp>
        <p:nvSpPr>
          <p:cNvPr id="6" name="TextBox 5">
            <a:extLst>
              <a:ext uri="{FF2B5EF4-FFF2-40B4-BE49-F238E27FC236}">
                <a16:creationId xmlns:a16="http://schemas.microsoft.com/office/drawing/2014/main" id="{3E3A1F0F-1191-4CE0-A1AC-F0304DF44506}"/>
              </a:ext>
            </a:extLst>
          </p:cNvPr>
          <p:cNvSpPr txBox="1"/>
          <p:nvPr/>
        </p:nvSpPr>
        <p:spPr>
          <a:xfrm>
            <a:off x="5803692" y="293870"/>
            <a:ext cx="3308800" cy="646331"/>
          </a:xfrm>
          <a:prstGeom prst="rect">
            <a:avLst/>
          </a:prstGeom>
          <a:noFill/>
        </p:spPr>
        <p:txBody>
          <a:bodyPr wrap="square" rtlCol="0">
            <a:spAutoFit/>
          </a:bodyPr>
          <a:lstStyle/>
          <a:p>
            <a:pPr algn="ctr"/>
            <a:r>
              <a:rPr lang="en-GB" u="sng" dirty="0">
                <a:latin typeface="Eras Demi ITC" panose="020B0805030504020804" pitchFamily="34" charset="0"/>
              </a:rPr>
              <a:t>Year assessment of </a:t>
            </a:r>
          </a:p>
          <a:p>
            <a:pPr algn="ctr"/>
            <a:r>
              <a:rPr lang="en-GB" u="sng" dirty="0">
                <a:latin typeface="Eras Demi ITC" panose="020B0805030504020804" pitchFamily="34" charset="0"/>
              </a:rPr>
              <a:t>Design &amp; Technology </a:t>
            </a:r>
          </a:p>
        </p:txBody>
      </p:sp>
      <p:sp>
        <p:nvSpPr>
          <p:cNvPr id="7" name="TextBox 6">
            <a:extLst>
              <a:ext uri="{FF2B5EF4-FFF2-40B4-BE49-F238E27FC236}">
                <a16:creationId xmlns:a16="http://schemas.microsoft.com/office/drawing/2014/main" id="{FB769C80-1B6B-46F3-824F-DB404B7BD31D}"/>
              </a:ext>
            </a:extLst>
          </p:cNvPr>
          <p:cNvSpPr txBox="1"/>
          <p:nvPr/>
        </p:nvSpPr>
        <p:spPr>
          <a:xfrm>
            <a:off x="171526" y="985732"/>
            <a:ext cx="5269904" cy="5093702"/>
          </a:xfrm>
          <a:prstGeom prst="rect">
            <a:avLst/>
          </a:prstGeom>
          <a:noFill/>
          <a:ln>
            <a:solidFill>
              <a:schemeClr val="tx1"/>
            </a:solidFill>
          </a:ln>
        </p:spPr>
        <p:txBody>
          <a:bodyPr wrap="square" rtlCol="0">
            <a:spAutoFit/>
          </a:bodyPr>
          <a:lstStyle/>
          <a:p>
            <a:r>
              <a:rPr lang="en-GB" sz="1300" dirty="0">
                <a:latin typeface="Eras Light ITC" panose="020B0402030504020804" pitchFamily="34" charset="0"/>
              </a:rPr>
              <a:t>The biggest danger in a DT workshop is you.</a:t>
            </a:r>
          </a:p>
          <a:p>
            <a:r>
              <a:rPr lang="en-GB" sz="1300" dirty="0">
                <a:latin typeface="Eras Light ITC" panose="020B0402030504020804" pitchFamily="34" charset="0"/>
              </a:rPr>
              <a:t>You are at risk if you do not understand the hazards and consequences of accidents in the classroom.</a:t>
            </a:r>
          </a:p>
          <a:p>
            <a:r>
              <a:rPr lang="en-GB" sz="1300" dirty="0">
                <a:latin typeface="Eras Light ITC" panose="020B0402030504020804" pitchFamily="34" charset="0"/>
              </a:rPr>
              <a:t>Remember to always report any accidents, spillages or breakages to your teacher or technician.</a:t>
            </a:r>
          </a:p>
          <a:p>
            <a:endParaRPr lang="en-GB" sz="1300" dirty="0">
              <a:latin typeface="Eras Light ITC" panose="020B0402030504020804" pitchFamily="34" charset="0"/>
            </a:endParaRPr>
          </a:p>
          <a:p>
            <a:pPr marL="342900" indent="-342900">
              <a:buFont typeface="+mj-lt"/>
              <a:buAutoNum type="arabicPeriod"/>
            </a:pPr>
            <a:r>
              <a:rPr lang="en-GB" sz="1300" dirty="0">
                <a:latin typeface="Eras Light ITC" panose="020B0402030504020804" pitchFamily="34" charset="0"/>
              </a:rPr>
              <a:t>Only enter a workshop when told to do so by a teacher or with teacher supervision</a:t>
            </a:r>
          </a:p>
          <a:p>
            <a:pPr marL="342900" indent="-342900">
              <a:buFont typeface="+mj-lt"/>
              <a:buAutoNum type="arabicPeriod"/>
            </a:pPr>
            <a:r>
              <a:rPr lang="en-GB" sz="1300" dirty="0">
                <a:latin typeface="Eras Light ITC" panose="020B0402030504020804" pitchFamily="34" charset="0"/>
              </a:rPr>
              <a:t>Keep your work area, and floor area tidy at all times</a:t>
            </a:r>
          </a:p>
          <a:p>
            <a:pPr marL="342900" indent="-342900">
              <a:buFont typeface="+mj-lt"/>
              <a:buAutoNum type="arabicPeriod"/>
            </a:pPr>
            <a:r>
              <a:rPr lang="en-GB" sz="1300" dirty="0">
                <a:latin typeface="Eras Light ITC" panose="020B0402030504020804" pitchFamily="34" charset="0"/>
              </a:rPr>
              <a:t>You must not run in a workshop at any time especially when machines are running</a:t>
            </a:r>
          </a:p>
          <a:p>
            <a:pPr marL="342900" indent="-342900">
              <a:buFont typeface="+mj-lt"/>
              <a:buAutoNum type="arabicPeriod"/>
            </a:pPr>
            <a:r>
              <a:rPr lang="en-GB" sz="1300" dirty="0">
                <a:latin typeface="Eras Light ITC" panose="020B0402030504020804" pitchFamily="34" charset="0"/>
              </a:rPr>
              <a:t>Follow instructions precisely and only use a machine or tool when instructed to do so.</a:t>
            </a:r>
          </a:p>
          <a:p>
            <a:pPr marL="342900" indent="-342900">
              <a:buFont typeface="+mj-lt"/>
              <a:buAutoNum type="arabicPeriod"/>
            </a:pPr>
            <a:r>
              <a:rPr lang="en-GB" sz="1300" dirty="0">
                <a:latin typeface="Eras Light ITC" panose="020B0402030504020804" pitchFamily="34" charset="0"/>
              </a:rPr>
              <a:t>Never remove anything from a DT workshop unless asked to move it to a different location</a:t>
            </a:r>
          </a:p>
          <a:p>
            <a:pPr marL="342900" indent="-342900">
              <a:buFont typeface="+mj-lt"/>
              <a:buAutoNum type="arabicPeriod"/>
            </a:pPr>
            <a:r>
              <a:rPr lang="en-GB" sz="1300" dirty="0">
                <a:latin typeface="Eras Light ITC" panose="020B0402030504020804" pitchFamily="34" charset="0"/>
              </a:rPr>
              <a:t>When using naked flames, ensure all loose/untucked items are secure.</a:t>
            </a:r>
          </a:p>
          <a:p>
            <a:pPr marL="342900" indent="-342900">
              <a:buFont typeface="+mj-lt"/>
              <a:buAutoNum type="arabicPeriod"/>
            </a:pPr>
            <a:r>
              <a:rPr lang="en-GB" sz="1300" dirty="0">
                <a:latin typeface="Eras Light ITC" panose="020B0402030504020804" pitchFamily="34" charset="0"/>
              </a:rPr>
              <a:t>Wear eye protection when specified</a:t>
            </a:r>
          </a:p>
          <a:p>
            <a:pPr marL="342900" indent="-342900">
              <a:buFont typeface="+mj-lt"/>
              <a:buAutoNum type="arabicPeriod"/>
            </a:pPr>
            <a:r>
              <a:rPr lang="en-GB" sz="1300" dirty="0">
                <a:latin typeface="Eras Light ITC" panose="020B0402030504020804" pitchFamily="34" charset="0"/>
              </a:rPr>
              <a:t>Stand up when doing most practical work so you are able to move quickly in-case of an emergency</a:t>
            </a:r>
          </a:p>
          <a:p>
            <a:pPr marL="342900" indent="-342900">
              <a:buFont typeface="+mj-lt"/>
              <a:buAutoNum type="arabicPeriod"/>
            </a:pPr>
            <a:r>
              <a:rPr lang="en-GB" sz="1300" dirty="0">
                <a:latin typeface="Eras Light ITC" panose="020B0402030504020804" pitchFamily="34" charset="0"/>
              </a:rPr>
              <a:t>Wash your hands thoroughly when entering a food technology room</a:t>
            </a:r>
          </a:p>
          <a:p>
            <a:pPr marL="342900" indent="-342900">
              <a:buFont typeface="+mj-lt"/>
              <a:buAutoNum type="arabicPeriod"/>
            </a:pPr>
            <a:r>
              <a:rPr lang="en-GB" sz="1300" dirty="0">
                <a:latin typeface="Eras Light ITC" panose="020B0402030504020804" pitchFamily="34" charset="0"/>
              </a:rPr>
              <a:t>If you are scalded, burnt or are aware that any chemicals have come into contact with your skin, immediately wash your hands with water until it has eased.</a:t>
            </a:r>
          </a:p>
        </p:txBody>
      </p:sp>
      <p:graphicFrame>
        <p:nvGraphicFramePr>
          <p:cNvPr id="8" name="Table 5">
            <a:extLst>
              <a:ext uri="{FF2B5EF4-FFF2-40B4-BE49-F238E27FC236}">
                <a16:creationId xmlns:a16="http://schemas.microsoft.com/office/drawing/2014/main" id="{FC080685-924C-4262-9A52-33E5F029B585}"/>
              </a:ext>
            </a:extLst>
          </p:cNvPr>
          <p:cNvGraphicFramePr>
            <a:graphicFrameLocks noGrp="1"/>
          </p:cNvGraphicFramePr>
          <p:nvPr/>
        </p:nvGraphicFramePr>
        <p:xfrm>
          <a:off x="5803692" y="1011788"/>
          <a:ext cx="3746006" cy="4451668"/>
        </p:xfrm>
        <a:graphic>
          <a:graphicData uri="http://schemas.openxmlformats.org/drawingml/2006/table">
            <a:tbl>
              <a:tblPr firstRow="1" bandRow="1">
                <a:tableStyleId>{5940675A-B579-460E-94D1-54222C63F5DA}</a:tableStyleId>
              </a:tblPr>
              <a:tblGrid>
                <a:gridCol w="1462190">
                  <a:extLst>
                    <a:ext uri="{9D8B030D-6E8A-4147-A177-3AD203B41FA5}">
                      <a16:colId xmlns:a16="http://schemas.microsoft.com/office/drawing/2014/main" val="2809119340"/>
                    </a:ext>
                  </a:extLst>
                </a:gridCol>
                <a:gridCol w="613267">
                  <a:extLst>
                    <a:ext uri="{9D8B030D-6E8A-4147-A177-3AD203B41FA5}">
                      <a16:colId xmlns:a16="http://schemas.microsoft.com/office/drawing/2014/main" val="1732934702"/>
                    </a:ext>
                  </a:extLst>
                </a:gridCol>
                <a:gridCol w="562163">
                  <a:extLst>
                    <a:ext uri="{9D8B030D-6E8A-4147-A177-3AD203B41FA5}">
                      <a16:colId xmlns:a16="http://schemas.microsoft.com/office/drawing/2014/main" val="2805159781"/>
                    </a:ext>
                  </a:extLst>
                </a:gridCol>
                <a:gridCol w="545128">
                  <a:extLst>
                    <a:ext uri="{9D8B030D-6E8A-4147-A177-3AD203B41FA5}">
                      <a16:colId xmlns:a16="http://schemas.microsoft.com/office/drawing/2014/main" val="551968915"/>
                    </a:ext>
                  </a:extLst>
                </a:gridCol>
                <a:gridCol w="563258">
                  <a:extLst>
                    <a:ext uri="{9D8B030D-6E8A-4147-A177-3AD203B41FA5}">
                      <a16:colId xmlns:a16="http://schemas.microsoft.com/office/drawing/2014/main" val="3699713945"/>
                    </a:ext>
                  </a:extLst>
                </a:gridCol>
              </a:tblGrid>
              <a:tr h="2009188">
                <a:tc>
                  <a:txBody>
                    <a:bodyPr/>
                    <a:lstStyle/>
                    <a:p>
                      <a:pPr algn="ctr"/>
                      <a:r>
                        <a:rPr lang="en-GB" sz="1400" b="1" dirty="0">
                          <a:latin typeface="Eras Light ITC" panose="020B0402030504020804" pitchFamily="34" charset="0"/>
                        </a:rPr>
                        <a:t>Assessment journey in Design and Technology.</a:t>
                      </a:r>
                    </a:p>
                    <a:p>
                      <a:pPr algn="ctr"/>
                      <a:endParaRPr lang="en-GB" sz="1400" dirty="0">
                        <a:latin typeface="Eras Light ITC" panose="020B0402030504020804" pitchFamily="34" charset="0"/>
                      </a:endParaRPr>
                    </a:p>
                    <a:p>
                      <a:pPr algn="ctr"/>
                      <a:r>
                        <a:rPr lang="en-GB" sz="1400" dirty="0">
                          <a:latin typeface="Eras Light ITC" panose="020B0402030504020804" pitchFamily="34" charset="0"/>
                        </a:rPr>
                        <a:t>Fill in teacher initials and project</a:t>
                      </a:r>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58303231"/>
                  </a:ext>
                </a:extLst>
              </a:tr>
              <a:tr h="534244">
                <a:tc>
                  <a:txBody>
                    <a:bodyPr/>
                    <a:lstStyle/>
                    <a:p>
                      <a:pPr algn="ctr"/>
                      <a:r>
                        <a:rPr lang="en-GB" sz="1600" dirty="0">
                          <a:solidFill>
                            <a:srgbClr val="FFC000"/>
                          </a:solidFill>
                          <a:latin typeface="Eras Demi ITC" panose="020B0805030504020804" pitchFamily="34" charset="0"/>
                        </a:rPr>
                        <a:t>Yellow Plus</a:t>
                      </a:r>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580601508"/>
                  </a:ext>
                </a:extLst>
              </a:tr>
              <a:tr h="47713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FFFF00"/>
                          </a:solidFill>
                          <a:latin typeface="Eras Demi ITC" panose="020B0805030504020804" pitchFamily="34" charset="0"/>
                        </a:rPr>
                        <a:t>Yellow</a:t>
                      </a:r>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40358634"/>
                  </a:ext>
                </a:extLst>
              </a:tr>
              <a:tr h="5096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0070C0"/>
                          </a:solidFill>
                          <a:latin typeface="Eras Demi ITC" panose="020B0805030504020804" pitchFamily="34" charset="0"/>
                        </a:rPr>
                        <a:t>Blue</a:t>
                      </a:r>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11240210"/>
                  </a:ext>
                </a:extLst>
              </a:tr>
              <a:tr h="4646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00B050"/>
                          </a:solidFill>
                          <a:latin typeface="Eras Demi ITC" panose="020B0805030504020804" pitchFamily="34" charset="0"/>
                        </a:rPr>
                        <a:t>Green</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882202391"/>
                  </a:ext>
                </a:extLst>
              </a:tr>
              <a:tr h="4567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latin typeface="Eras Demi ITC" panose="020B0805030504020804" pitchFamily="34" charset="0"/>
                        </a:rPr>
                        <a:t>White</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766988964"/>
                  </a:ext>
                </a:extLst>
              </a:tr>
            </a:tbl>
          </a:graphicData>
        </a:graphic>
      </p:graphicFrame>
      <p:sp>
        <p:nvSpPr>
          <p:cNvPr id="9" name="TextBox 8">
            <a:extLst>
              <a:ext uri="{FF2B5EF4-FFF2-40B4-BE49-F238E27FC236}">
                <a16:creationId xmlns:a16="http://schemas.microsoft.com/office/drawing/2014/main" id="{88BAF51E-C7DB-4BF6-A36C-25A4030828E9}"/>
              </a:ext>
            </a:extLst>
          </p:cNvPr>
          <p:cNvSpPr txBox="1"/>
          <p:nvPr/>
        </p:nvSpPr>
        <p:spPr>
          <a:xfrm>
            <a:off x="5803692" y="5626643"/>
            <a:ext cx="3746006" cy="338554"/>
          </a:xfrm>
          <a:prstGeom prst="rect">
            <a:avLst/>
          </a:prstGeom>
          <a:noFill/>
          <a:ln>
            <a:solidFill>
              <a:schemeClr val="tx1"/>
            </a:solidFill>
          </a:ln>
        </p:spPr>
        <p:txBody>
          <a:bodyPr wrap="square" rtlCol="0">
            <a:spAutoFit/>
          </a:bodyPr>
          <a:lstStyle/>
          <a:p>
            <a:r>
              <a:rPr lang="en-GB" sz="1600" dirty="0">
                <a:latin typeface="Eras Demi ITC" panose="020B0805030504020804" pitchFamily="34" charset="0"/>
              </a:rPr>
              <a:t>Average attainment:</a:t>
            </a:r>
          </a:p>
        </p:txBody>
      </p:sp>
    </p:spTree>
    <p:extLst>
      <p:ext uri="{BB962C8B-B14F-4D97-AF65-F5344CB8AC3E}">
        <p14:creationId xmlns:p14="http://schemas.microsoft.com/office/powerpoint/2010/main" val="4054974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1363637" y="47357"/>
            <a:ext cx="7053347" cy="40011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000" dirty="0">
                <a:ln>
                  <a:solidFill>
                    <a:srgbClr val="53548A">
                      <a:lumMod val="75000"/>
                    </a:srgbClr>
                  </a:solidFill>
                </a:ln>
                <a:latin typeface="Eras Demi ITC"/>
                <a:ea typeface="Calibri" pitchFamily="34" charset="0"/>
                <a:cs typeface="Arial"/>
              </a:rPr>
              <a:t>Year 9 Vocabulary (Key Words)</a:t>
            </a:r>
          </a:p>
        </p:txBody>
      </p:sp>
      <p:sp>
        <p:nvSpPr>
          <p:cNvPr id="2" name="Rectangle 1"/>
          <p:cNvSpPr/>
          <p:nvPr/>
        </p:nvSpPr>
        <p:spPr>
          <a:xfrm>
            <a:off x="555" y="1033613"/>
            <a:ext cx="4953000" cy="892552"/>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Design brief</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Something used to help us understand the problem that needs to be solved.</a:t>
            </a:r>
            <a:r>
              <a:rPr lang="en-GB" sz="1400" b="1" dirty="0">
                <a:latin typeface="Eras Light ITC" panose="020B0402030504020804" pitchFamily="34" charset="0"/>
              </a:rPr>
              <a:t> </a:t>
            </a:r>
            <a:endParaRPr lang="en-GB" sz="1400" dirty="0">
              <a:latin typeface="Eras Demi ITC" panose="020B0805030504020804" pitchFamily="34" charset="0"/>
            </a:endParaRPr>
          </a:p>
        </p:txBody>
      </p:sp>
      <p:sp>
        <p:nvSpPr>
          <p:cNvPr id="3" name="Rectangle 2"/>
          <p:cNvSpPr/>
          <p:nvPr/>
        </p:nvSpPr>
        <p:spPr>
          <a:xfrm>
            <a:off x="-17924" y="1784267"/>
            <a:ext cx="5414506" cy="677108"/>
          </a:xfrm>
          <a:prstGeom prst="rect">
            <a:avLst/>
          </a:prstGeom>
        </p:spPr>
        <p:txBody>
          <a:bodyPr wrap="square">
            <a:spAutoFit/>
          </a:bodyPr>
          <a:lstStyle/>
          <a:p>
            <a:r>
              <a:rPr lang="en-GB" sz="1600" dirty="0">
                <a:effectLst>
                  <a:outerShdw blurRad="38100" dist="38100" dir="2700000" algn="tl">
                    <a:srgbClr val="000000">
                      <a:alpha val="43137"/>
                    </a:srgbClr>
                  </a:outerShdw>
                </a:effectLst>
                <a:latin typeface="Eras Demi ITC" panose="020B0805030504020804" pitchFamily="34" charset="0"/>
              </a:rPr>
              <a:t>Analyse</a:t>
            </a:r>
          </a:p>
          <a:p>
            <a:endParaRPr lang="en-GB" sz="800" dirty="0">
              <a:latin typeface="Eras Demi ITC" panose="020B0805030504020804" pitchFamily="34" charset="0"/>
            </a:endParaRPr>
          </a:p>
          <a:p>
            <a:r>
              <a:rPr lang="en-GB" sz="1400" u="sng" dirty="0">
                <a:latin typeface="Eras Demi ITC" panose="020B0805030504020804" pitchFamily="34" charset="0"/>
              </a:rPr>
              <a:t>Study</a:t>
            </a:r>
            <a:r>
              <a:rPr lang="en-GB" sz="1400" dirty="0">
                <a:latin typeface="Eras Demi ITC" panose="020B0805030504020804" pitchFamily="34" charset="0"/>
              </a:rPr>
              <a:t> something to discover and evaluate its </a:t>
            </a:r>
            <a:r>
              <a:rPr lang="en-GB" sz="1400" u="sng" dirty="0">
                <a:latin typeface="Eras Demi ITC" panose="020B0805030504020804" pitchFamily="34" charset="0"/>
              </a:rPr>
              <a:t>features</a:t>
            </a:r>
            <a:r>
              <a:rPr lang="en-GB" sz="1400" dirty="0">
                <a:latin typeface="Eras Demi ITC" panose="020B0805030504020804" pitchFamily="34" charset="0"/>
              </a:rPr>
              <a:t>.</a:t>
            </a:r>
          </a:p>
        </p:txBody>
      </p:sp>
      <p:sp>
        <p:nvSpPr>
          <p:cNvPr id="5" name="Rectangle 4"/>
          <p:cNvSpPr/>
          <p:nvPr/>
        </p:nvSpPr>
        <p:spPr>
          <a:xfrm>
            <a:off x="-139" y="4167350"/>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CAD/CAM</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u="sng" dirty="0">
                <a:latin typeface="Eras Demi ITC" panose="020B0805030504020804" pitchFamily="34" charset="0"/>
              </a:rPr>
              <a:t>Designing </a:t>
            </a:r>
            <a:r>
              <a:rPr lang="en-GB" sz="1400" dirty="0">
                <a:latin typeface="Eras Demi ITC" panose="020B0805030504020804" pitchFamily="34" charset="0"/>
              </a:rPr>
              <a:t>and </a:t>
            </a:r>
            <a:r>
              <a:rPr lang="en-GB" sz="1400" u="sng" dirty="0">
                <a:latin typeface="Eras Demi ITC" panose="020B0805030504020804" pitchFamily="34" charset="0"/>
              </a:rPr>
              <a:t>manufacturing </a:t>
            </a:r>
            <a:r>
              <a:rPr lang="en-GB" sz="1400" dirty="0">
                <a:latin typeface="Eras Demi ITC" panose="020B0805030504020804" pitchFamily="34" charset="0"/>
              </a:rPr>
              <a:t>using a </a:t>
            </a:r>
            <a:r>
              <a:rPr lang="en-GB" sz="1400" u="sng" dirty="0">
                <a:latin typeface="Eras Demi ITC" panose="020B0805030504020804" pitchFamily="34" charset="0"/>
              </a:rPr>
              <a:t>computer</a:t>
            </a:r>
            <a:r>
              <a:rPr lang="en-GB" sz="1400" dirty="0">
                <a:latin typeface="Eras Demi ITC" panose="020B0805030504020804" pitchFamily="34" charset="0"/>
              </a:rPr>
              <a:t>.</a:t>
            </a:r>
          </a:p>
        </p:txBody>
      </p:sp>
      <p:sp>
        <p:nvSpPr>
          <p:cNvPr id="7" name="Rectangle 6"/>
          <p:cNvSpPr/>
          <p:nvPr/>
        </p:nvSpPr>
        <p:spPr>
          <a:xfrm>
            <a:off x="-17924" y="5763156"/>
            <a:ext cx="4953000" cy="892552"/>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Components</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The </a:t>
            </a:r>
            <a:r>
              <a:rPr lang="en-GB" sz="1400" u="sng" dirty="0">
                <a:latin typeface="Eras Demi ITC" panose="020B0805030504020804" pitchFamily="34" charset="0"/>
              </a:rPr>
              <a:t>different parts</a:t>
            </a:r>
            <a:r>
              <a:rPr lang="en-GB" sz="1400" dirty="0">
                <a:latin typeface="Eras Demi ITC" panose="020B0805030504020804" pitchFamily="34" charset="0"/>
              </a:rPr>
              <a:t> that are assembled to make a product.</a:t>
            </a:r>
          </a:p>
        </p:txBody>
      </p:sp>
      <p:sp>
        <p:nvSpPr>
          <p:cNvPr id="8" name="Rectangle 7"/>
          <p:cNvSpPr/>
          <p:nvPr/>
        </p:nvSpPr>
        <p:spPr>
          <a:xfrm>
            <a:off x="4967039" y="1075104"/>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Design Specification</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A list of </a:t>
            </a:r>
            <a:r>
              <a:rPr lang="en-GB" sz="1400" u="sng" dirty="0">
                <a:latin typeface="Eras Demi ITC" panose="020B0805030504020804" pitchFamily="34" charset="0"/>
              </a:rPr>
              <a:t>conditions</a:t>
            </a:r>
            <a:r>
              <a:rPr lang="en-GB" sz="1400" dirty="0">
                <a:latin typeface="Eras Demi ITC" panose="020B0805030504020804" pitchFamily="34" charset="0"/>
              </a:rPr>
              <a:t> that a product should meet.</a:t>
            </a:r>
          </a:p>
        </p:txBody>
      </p:sp>
      <p:sp>
        <p:nvSpPr>
          <p:cNvPr id="9" name="Rectangle 8"/>
          <p:cNvSpPr/>
          <p:nvPr/>
        </p:nvSpPr>
        <p:spPr>
          <a:xfrm>
            <a:off x="4967039" y="2372372"/>
            <a:ext cx="4953000" cy="892552"/>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Annotation</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Detailed labelling of a design for others to understand how to make.</a:t>
            </a:r>
          </a:p>
        </p:txBody>
      </p:sp>
      <p:sp>
        <p:nvSpPr>
          <p:cNvPr id="10" name="Rectangle 9"/>
          <p:cNvSpPr/>
          <p:nvPr/>
        </p:nvSpPr>
        <p:spPr>
          <a:xfrm>
            <a:off x="4969750" y="3156054"/>
            <a:ext cx="4953000" cy="1138773"/>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Prototype</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A </a:t>
            </a:r>
            <a:r>
              <a:rPr lang="en-GB" sz="1400" u="sng" dirty="0">
                <a:latin typeface="Eras Demi ITC" panose="020B0805030504020804" pitchFamily="34" charset="0"/>
              </a:rPr>
              <a:t>practice version</a:t>
            </a:r>
            <a:r>
              <a:rPr lang="en-GB" sz="1400" dirty="0">
                <a:latin typeface="Eras Demi ITC" panose="020B0805030504020804" pitchFamily="34" charset="0"/>
              </a:rPr>
              <a:t> of a product that you make during the development stage.  It’s probably made from easy-to-work materials and might be scaled down to size.</a:t>
            </a:r>
          </a:p>
        </p:txBody>
      </p:sp>
      <p:sp>
        <p:nvSpPr>
          <p:cNvPr id="11" name="Rectangle 10"/>
          <p:cNvSpPr/>
          <p:nvPr/>
        </p:nvSpPr>
        <p:spPr>
          <a:xfrm>
            <a:off x="4969385" y="4250830"/>
            <a:ext cx="4953000" cy="892552"/>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Surface treatment/finish</a:t>
            </a:r>
          </a:p>
          <a:p>
            <a:endParaRPr lang="en-GB" sz="800" dirty="0">
              <a:latin typeface="Eras Demi ITC" panose="020B0805030504020804" pitchFamily="34" charset="0"/>
            </a:endParaRPr>
          </a:p>
          <a:p>
            <a:r>
              <a:rPr lang="en-GB" sz="1400" dirty="0">
                <a:latin typeface="Eras Demi ITC" panose="020B0805030504020804" pitchFamily="34" charset="0"/>
              </a:rPr>
              <a:t>A substance, technique or tool you use to apply to a product to prepare or finish it perfectly</a:t>
            </a:r>
            <a:endParaRPr lang="en-GB" dirty="0">
              <a:latin typeface="Eras Demi ITC" panose="020B0805030504020804" pitchFamily="34" charset="0"/>
            </a:endParaRPr>
          </a:p>
        </p:txBody>
      </p:sp>
      <p:sp>
        <p:nvSpPr>
          <p:cNvPr id="12" name="Rectangle 11"/>
          <p:cNvSpPr/>
          <p:nvPr/>
        </p:nvSpPr>
        <p:spPr>
          <a:xfrm>
            <a:off x="4967039" y="5196085"/>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Synthetic</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Man-made, un-natural </a:t>
            </a:r>
          </a:p>
        </p:txBody>
      </p:sp>
      <p:sp>
        <p:nvSpPr>
          <p:cNvPr id="14" name="Rectangle 13"/>
          <p:cNvSpPr/>
          <p:nvPr/>
        </p:nvSpPr>
        <p:spPr>
          <a:xfrm>
            <a:off x="4967039" y="5918091"/>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Anthropometric </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Measuring </a:t>
            </a:r>
            <a:r>
              <a:rPr lang="en-GB" sz="1400">
                <a:latin typeface="Eras Demi ITC" panose="020B0805030504020804" pitchFamily="34" charset="0"/>
              </a:rPr>
              <a:t>the human </a:t>
            </a:r>
            <a:r>
              <a:rPr lang="en-GB" sz="1400" dirty="0">
                <a:latin typeface="Eras Demi ITC" panose="020B0805030504020804" pitchFamily="34" charset="0"/>
              </a:rPr>
              <a:t>body</a:t>
            </a:r>
          </a:p>
        </p:txBody>
      </p:sp>
      <p:sp>
        <p:nvSpPr>
          <p:cNvPr id="15" name="Rectangle 14"/>
          <p:cNvSpPr/>
          <p:nvPr/>
        </p:nvSpPr>
        <p:spPr>
          <a:xfrm>
            <a:off x="-16664" y="4965253"/>
            <a:ext cx="4953000" cy="677108"/>
          </a:xfrm>
          <a:prstGeom prst="rect">
            <a:avLst/>
          </a:prstGeom>
        </p:spPr>
        <p:txBody>
          <a:bodyPr>
            <a:spAutoFit/>
          </a:bodyPr>
          <a:lstStyle/>
          <a:p>
            <a:r>
              <a:rPr lang="en-GB" sz="1600" dirty="0">
                <a:effectLst>
                  <a:outerShdw blurRad="50800" dist="38100" algn="tr" rotWithShape="0">
                    <a:prstClr val="black">
                      <a:alpha val="40000"/>
                    </a:prstClr>
                  </a:outerShdw>
                </a:effectLst>
                <a:latin typeface="Eras Demi ITC" panose="020B0805030504020804" pitchFamily="34" charset="0"/>
              </a:rPr>
              <a:t>Investigate</a:t>
            </a:r>
            <a:endParaRPr lang="en-GB" sz="1600" dirty="0">
              <a:latin typeface="Eras Demi ITC" panose="020B0805030504020804" pitchFamily="34" charset="0"/>
            </a:endParaRPr>
          </a:p>
          <a:p>
            <a:endParaRPr lang="en-GB" sz="800" dirty="0">
              <a:latin typeface="Eras Demi ITC" panose="020B0805030504020804" pitchFamily="34" charset="0"/>
            </a:endParaRPr>
          </a:p>
          <a:p>
            <a:r>
              <a:rPr lang="en-GB" sz="1400" dirty="0">
                <a:latin typeface="Eras Demi ITC" panose="020B0805030504020804" pitchFamily="34" charset="0"/>
              </a:rPr>
              <a:t>To research into something in detail</a:t>
            </a:r>
          </a:p>
        </p:txBody>
      </p:sp>
      <p:sp>
        <p:nvSpPr>
          <p:cNvPr id="4" name="Rectangle 3"/>
          <p:cNvSpPr/>
          <p:nvPr/>
        </p:nvSpPr>
        <p:spPr>
          <a:xfrm>
            <a:off x="0" y="3334370"/>
            <a:ext cx="4953000" cy="677108"/>
          </a:xfrm>
          <a:prstGeom prst="rect">
            <a:avLst/>
          </a:prstGeom>
        </p:spPr>
        <p:txBody>
          <a:bodyPr>
            <a:spAutoFit/>
          </a:bodyPr>
          <a:lstStyle/>
          <a:p>
            <a:r>
              <a:rPr lang="en-GB" sz="1600" dirty="0">
                <a:effectLst>
                  <a:outerShdw blurRad="38100" dist="38100" dir="2700000" algn="tl">
                    <a:srgbClr val="000000">
                      <a:alpha val="43137"/>
                    </a:srgbClr>
                  </a:outerShdw>
                </a:effectLst>
                <a:latin typeface="Eras Demi ITC" panose="020B0805030504020804" pitchFamily="34" charset="0"/>
              </a:rPr>
              <a:t>Sustainability</a:t>
            </a:r>
          </a:p>
          <a:p>
            <a:endParaRPr lang="en-GB" sz="800" dirty="0">
              <a:latin typeface="Eras Demi ITC" panose="020B0805030504020804" pitchFamily="34" charset="0"/>
            </a:endParaRPr>
          </a:p>
          <a:p>
            <a:r>
              <a:rPr lang="en-GB" sz="1400" dirty="0">
                <a:latin typeface="Eras Demi ITC" panose="020B0805030504020804" pitchFamily="34" charset="0"/>
              </a:rPr>
              <a:t>The ability to be maintained at a certain level</a:t>
            </a:r>
          </a:p>
        </p:txBody>
      </p:sp>
      <p:sp>
        <p:nvSpPr>
          <p:cNvPr id="6" name="Rectangle 5"/>
          <p:cNvSpPr/>
          <p:nvPr/>
        </p:nvSpPr>
        <p:spPr>
          <a:xfrm>
            <a:off x="14039" y="2569210"/>
            <a:ext cx="4953000" cy="677108"/>
          </a:xfrm>
          <a:prstGeom prst="rect">
            <a:avLst/>
          </a:prstGeom>
        </p:spPr>
        <p:txBody>
          <a:bodyPr>
            <a:spAutoFit/>
          </a:bodyPr>
          <a:lstStyle/>
          <a:p>
            <a:r>
              <a:rPr lang="en-GB" sz="1600" dirty="0">
                <a:effectLst>
                  <a:outerShdw blurRad="38100" dist="38100" dir="2700000" algn="tl">
                    <a:srgbClr val="000000">
                      <a:alpha val="43137"/>
                    </a:srgbClr>
                  </a:outerShdw>
                </a:effectLst>
                <a:latin typeface="Eras Demi ITC" panose="020B0805030504020804" pitchFamily="34" charset="0"/>
              </a:rPr>
              <a:t>Evaluate</a:t>
            </a:r>
          </a:p>
          <a:p>
            <a:endParaRPr lang="en-GB" sz="800" dirty="0">
              <a:latin typeface="Eras Demi ITC" panose="020B0805030504020804" pitchFamily="34" charset="0"/>
            </a:endParaRPr>
          </a:p>
          <a:p>
            <a:r>
              <a:rPr lang="en-GB" sz="1400" dirty="0">
                <a:latin typeface="Eras Demi ITC" panose="020B0805030504020804" pitchFamily="34" charset="0"/>
              </a:rPr>
              <a:t>Critically reviewing work to </a:t>
            </a:r>
            <a:r>
              <a:rPr lang="en-GB" sz="1400" u="sng" dirty="0">
                <a:latin typeface="Eras Demi ITC" panose="020B0805030504020804" pitchFamily="34" charset="0"/>
              </a:rPr>
              <a:t>improve</a:t>
            </a:r>
            <a:r>
              <a:rPr lang="en-GB" sz="1400" dirty="0">
                <a:latin typeface="Eras Demi ITC" panose="020B0805030504020804" pitchFamily="34" charset="0"/>
              </a:rPr>
              <a:t> </a:t>
            </a:r>
          </a:p>
        </p:txBody>
      </p:sp>
      <p:sp>
        <p:nvSpPr>
          <p:cNvPr id="13" name="Rectangle 12"/>
          <p:cNvSpPr/>
          <p:nvPr/>
        </p:nvSpPr>
        <p:spPr>
          <a:xfrm>
            <a:off x="4969385" y="1753619"/>
            <a:ext cx="4953000" cy="677108"/>
          </a:xfrm>
          <a:prstGeom prst="rect">
            <a:avLst/>
          </a:prstGeom>
        </p:spPr>
        <p:txBody>
          <a:bodyPr>
            <a:spAutoFit/>
          </a:bodyPr>
          <a:lstStyle/>
          <a:p>
            <a:r>
              <a:rPr lang="en-GB" sz="1600" dirty="0">
                <a:effectLst>
                  <a:outerShdw blurRad="38100" dist="38100" dir="2700000" algn="tl">
                    <a:srgbClr val="000000">
                      <a:alpha val="43137"/>
                    </a:srgbClr>
                  </a:outerShdw>
                </a:effectLst>
                <a:latin typeface="Eras Demi ITC" panose="020B0805030504020804" pitchFamily="34" charset="0"/>
              </a:rPr>
              <a:t>Ergonomic</a:t>
            </a:r>
          </a:p>
          <a:p>
            <a:endParaRPr lang="en-GB" sz="800" dirty="0">
              <a:latin typeface="Eras Demi ITC" panose="020B0805030504020804" pitchFamily="34" charset="0"/>
            </a:endParaRPr>
          </a:p>
          <a:p>
            <a:r>
              <a:rPr lang="en-GB" sz="1400" dirty="0">
                <a:latin typeface="Eras Demi ITC" panose="020B0805030504020804" pitchFamily="34" charset="0"/>
              </a:rPr>
              <a:t>Easy and comfortable for people to use.</a:t>
            </a:r>
          </a:p>
        </p:txBody>
      </p:sp>
      <p:pic>
        <p:nvPicPr>
          <p:cNvPr id="19" name="Picture 2" descr="Stewards Technology (@StewardsDesTech) | Twitter">
            <a:extLst>
              <a:ext uri="{FF2B5EF4-FFF2-40B4-BE49-F238E27FC236}">
                <a16:creationId xmlns:a16="http://schemas.microsoft.com/office/drawing/2014/main" id="{9A149EF8-135D-448A-81F4-EDEE5C4D42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205" y="43976"/>
            <a:ext cx="921739" cy="921739"/>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BE8195D4-4B5D-4E6E-B4D4-927055D331E8}"/>
              </a:ext>
            </a:extLst>
          </p:cNvPr>
          <p:cNvSpPr txBox="1"/>
          <p:nvPr/>
        </p:nvSpPr>
        <p:spPr>
          <a:xfrm>
            <a:off x="1363637" y="477065"/>
            <a:ext cx="4953000" cy="307777"/>
          </a:xfrm>
          <a:prstGeom prst="rect">
            <a:avLst/>
          </a:prstGeom>
          <a:noFill/>
        </p:spPr>
        <p:txBody>
          <a:bodyPr wrap="square" rtlCol="0">
            <a:spAutoFit/>
          </a:bodyPr>
          <a:lstStyle/>
          <a:p>
            <a:r>
              <a:rPr lang="en-GB" sz="1400" b="1" dirty="0">
                <a:latin typeface="Eras Light ITC" panose="020B0402030504020804" pitchFamily="34" charset="0"/>
              </a:rPr>
              <a:t>LI: To continuously reference key words when completing work</a:t>
            </a:r>
          </a:p>
        </p:txBody>
      </p:sp>
      <p:pic>
        <p:nvPicPr>
          <p:cNvPr id="21" name="Picture 20">
            <a:extLst>
              <a:ext uri="{FF2B5EF4-FFF2-40B4-BE49-F238E27FC236}">
                <a16:creationId xmlns:a16="http://schemas.microsoft.com/office/drawing/2014/main" id="{CE26916D-B8DD-4FF6-A949-46A6B4CAA450}"/>
              </a:ext>
            </a:extLst>
          </p:cNvPr>
          <p:cNvPicPr>
            <a:picLocks noChangeAspect="1"/>
          </p:cNvPicPr>
          <p:nvPr/>
        </p:nvPicPr>
        <p:blipFill>
          <a:blip r:embed="rId4"/>
          <a:stretch>
            <a:fillRect/>
          </a:stretch>
        </p:blipFill>
        <p:spPr>
          <a:xfrm>
            <a:off x="7468068" y="73159"/>
            <a:ext cx="2148589" cy="1130054"/>
          </a:xfrm>
          <a:prstGeom prst="rect">
            <a:avLst/>
          </a:prstGeom>
        </p:spPr>
      </p:pic>
      <p:pic>
        <p:nvPicPr>
          <p:cNvPr id="22" name="Picture 2">
            <a:extLst>
              <a:ext uri="{FF2B5EF4-FFF2-40B4-BE49-F238E27FC236}">
                <a16:creationId xmlns:a16="http://schemas.microsoft.com/office/drawing/2014/main" id="{35BF521E-996F-4910-B73E-58010F023FF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217221">
            <a:off x="6258087" y="349477"/>
            <a:ext cx="866427" cy="77133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115CE7A5-0C6C-4094-B7CF-850F83C5AC42}"/>
              </a:ext>
            </a:extLst>
          </p:cNvPr>
          <p:cNvSpPr/>
          <p:nvPr/>
        </p:nvSpPr>
        <p:spPr>
          <a:xfrm rot="20781834">
            <a:off x="6249680" y="562397"/>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3872656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2756250" y="4564062"/>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2724151" y="1780293"/>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p:nvGrpSpPr>
        <p:grpSpPr>
          <a:xfrm>
            <a:off x="188997" y="1952879"/>
            <a:ext cx="11081416" cy="2952247"/>
            <a:chOff x="232610" y="1612232"/>
            <a:chExt cx="13638665" cy="3633535"/>
          </a:xfrm>
          <a:solidFill>
            <a:srgbClr val="0070C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486641" y="2801358"/>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w="28575">
                  <a:solidFill>
                    <a:prstClr val="white"/>
                  </a:solidFill>
                </a:ln>
                <a:solidFill>
                  <a:prstClr val="black">
                    <a:lumMod val="75000"/>
                    <a:lumOff val="25000"/>
                  </a:prstClr>
                </a:solidFill>
                <a:effectLst>
                  <a:innerShdw blurRad="63500" dist="50800" dir="13500000">
                    <a:srgbClr val="4472C4">
                      <a:lumMod val="50000"/>
                    </a:srgbClr>
                  </a:innerShdw>
                </a:effectLst>
                <a:uLnTx/>
                <a:uFillTx/>
                <a:latin typeface="Eras Demi ITC" panose="020B0805030504020804" pitchFamily="34" charset="0"/>
              </a:rPr>
              <a:t>DESIGN &amp; TECHNOLOGY</a:t>
            </a:r>
          </a:p>
        </p:txBody>
      </p:sp>
      <p:sp>
        <p:nvSpPr>
          <p:cNvPr id="21" name="TextBox 20"/>
          <p:cNvSpPr txBox="1"/>
          <p:nvPr/>
        </p:nvSpPr>
        <p:spPr>
          <a:xfrm>
            <a:off x="1336432" y="3637951"/>
            <a:ext cx="8175158" cy="675185"/>
          </a:xfrm>
          <a:prstGeom prst="rect">
            <a:avLst/>
          </a:prstGeom>
          <a:noFill/>
        </p:spPr>
        <p:txBody>
          <a:bodyPr wrap="square" lIns="74294" tIns="37146" rIns="74294" bIns="37146" rtlCol="0">
            <a:noAutofit/>
          </a:bodyPr>
          <a:lstStyle/>
          <a:p>
            <a:pPr marL="0" marR="0" lvl="0" indent="0" algn="r" defTabSz="742909"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err="1">
                <a:ln w="3175">
                  <a:solidFill>
                    <a:prstClr val="black">
                      <a:lumMod val="85000"/>
                      <a:lumOff val="15000"/>
                    </a:prstClr>
                  </a:solidFill>
                </a:ln>
                <a:solidFill>
                  <a:prstClr val="white"/>
                </a:solidFill>
                <a:effectLst/>
                <a:uLnTx/>
                <a:uFillTx/>
                <a:latin typeface="Eras Demi ITC" panose="020B0805030504020804" pitchFamily="34" charset="0"/>
              </a:rPr>
              <a:t>Jewellery</a:t>
            </a:r>
            <a:r>
              <a:rPr kumimoji="0" lang="en-US" sz="6600" b="1" i="0" u="none" strike="noStrike" kern="1200" cap="none" spc="0" normalizeH="0" baseline="0" noProof="0" dirty="0">
                <a:ln w="3175">
                  <a:solidFill>
                    <a:prstClr val="black">
                      <a:lumMod val="85000"/>
                      <a:lumOff val="15000"/>
                    </a:prstClr>
                  </a:solidFill>
                </a:ln>
                <a:solidFill>
                  <a:prstClr val="white"/>
                </a:solidFill>
                <a:effectLst/>
                <a:uLnTx/>
                <a:uFillTx/>
                <a:latin typeface="Eras Demi ITC" panose="020B0805030504020804" pitchFamily="34" charset="0"/>
              </a:rPr>
              <a:t> Project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58891" y="101095"/>
            <a:ext cx="1029784" cy="1316895"/>
          </a:xfrm>
          <a:prstGeom prst="rect">
            <a:avLst/>
          </a:prstGeom>
          <a:ln w="1905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5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0DE57A5A-C50E-45E5-9465-6A024680FE2F}"/>
              </a:ext>
            </a:extLst>
          </p:cNvPr>
          <p:cNvSpPr txBox="1"/>
          <p:nvPr/>
        </p:nvSpPr>
        <p:spPr>
          <a:xfrm>
            <a:off x="2846847" y="953840"/>
            <a:ext cx="6160709" cy="523220"/>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A3CEED"/>
                </a:solidFill>
                <a:effectLst/>
                <a:uLnTx/>
                <a:uFillTx/>
                <a:latin typeface="Boulder" pitchFamily="2" charset="0"/>
                <a:ea typeface="+mn-ea"/>
                <a:cs typeface="Arial" charset="0"/>
              </a:rPr>
              <a:t>Make</a:t>
            </a:r>
            <a:r>
              <a:rPr kumimoji="0" lang="en-US" sz="2800" b="1" i="0" u="none" strike="noStrike" kern="1200" cap="none" spc="0" normalizeH="0" baseline="0" noProof="0">
                <a:ln>
                  <a:noFill/>
                </a:ln>
                <a:solidFill>
                  <a:srgbClr val="373545">
                    <a:lumMod val="20000"/>
                    <a:lumOff val="8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00B050"/>
                </a:solidFill>
                <a:effectLst/>
                <a:uLnTx/>
                <a:uFillTx/>
                <a:latin typeface="Boulder" pitchFamily="2" charset="0"/>
                <a:ea typeface="+mn-ea"/>
                <a:cs typeface="Arial" charset="0"/>
              </a:rPr>
              <a:t>your</a:t>
            </a:r>
            <a:r>
              <a:rPr kumimoji="0" lang="en-US" sz="2800" b="1" i="0" u="none" strike="noStrike" kern="1200" cap="none" spc="0" normalizeH="0" baseline="0" noProof="0">
                <a:ln>
                  <a:noFill/>
                </a:ln>
                <a:solidFill>
                  <a:srgbClr val="2683C6">
                    <a:lumMod val="40000"/>
                    <a:lumOff val="6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15623"/>
                </a:solidFill>
                <a:effectLst/>
                <a:uLnTx/>
                <a:uFillTx/>
                <a:latin typeface="Boulder" pitchFamily="2" charset="0"/>
                <a:ea typeface="+mn-ea"/>
                <a:cs typeface="Arial" charset="0"/>
              </a:rPr>
              <a:t>own </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ideas</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7030A0"/>
                </a:solidFill>
                <a:effectLst/>
                <a:uLnTx/>
                <a:uFillTx/>
                <a:latin typeface="Boulder" pitchFamily="2" charset="0"/>
                <a:ea typeface="+mn-ea"/>
                <a:cs typeface="Arial" charset="0"/>
              </a:rPr>
              <a:t>come</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A04DA3">
                    <a:lumMod val="60000"/>
                    <a:lumOff val="40000"/>
                  </a:srgbClr>
                </a:solidFill>
                <a:effectLst/>
                <a:uLnTx/>
                <a:uFillTx/>
                <a:latin typeface="Boulder" pitchFamily="2" charset="0"/>
                <a:ea typeface="+mn-ea"/>
                <a:cs typeface="Arial" charset="0"/>
              </a:rPr>
              <a:t>to</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FC000"/>
                </a:solidFill>
                <a:effectLst/>
                <a:uLnTx/>
                <a:uFillTx/>
                <a:latin typeface="Boulder" pitchFamily="2" charset="0"/>
                <a:ea typeface="+mn-ea"/>
                <a:cs typeface="Arial" charset="0"/>
              </a:rPr>
              <a:t>life</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a:t>
            </a:r>
          </a:p>
        </p:txBody>
      </p:sp>
      <p:sp>
        <p:nvSpPr>
          <p:cNvPr id="19" name="TextBox 18">
            <a:extLst>
              <a:ext uri="{FF2B5EF4-FFF2-40B4-BE49-F238E27FC236}">
                <a16:creationId xmlns:a16="http://schemas.microsoft.com/office/drawing/2014/main" id="{7974C634-72E7-47B6-9EEC-28605EF91CE5}"/>
              </a:ext>
            </a:extLst>
          </p:cNvPr>
          <p:cNvSpPr txBox="1"/>
          <p:nvPr/>
        </p:nvSpPr>
        <p:spPr>
          <a:xfrm>
            <a:off x="4257207" y="5446912"/>
            <a:ext cx="5614231" cy="584775"/>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002060"/>
                </a:solidFill>
                <a:effectLst/>
                <a:uLnTx/>
                <a:uFillTx/>
                <a:latin typeface="Boulder" pitchFamily="2" charset="0"/>
                <a:ea typeface="+mn-ea"/>
                <a:cs typeface="Arial" charset="0"/>
              </a:rPr>
              <a:t>“Imagine it, Design it, Make it”</a:t>
            </a:r>
          </a:p>
        </p:txBody>
      </p:sp>
      <p:sp>
        <p:nvSpPr>
          <p:cNvPr id="24" name="Text Box 6">
            <a:extLst>
              <a:ext uri="{FF2B5EF4-FFF2-40B4-BE49-F238E27FC236}">
                <a16:creationId xmlns:a16="http://schemas.microsoft.com/office/drawing/2014/main" id="{4B7E62B8-7FA4-477F-B000-3D1667038C8D}"/>
              </a:ext>
            </a:extLst>
          </p:cNvPr>
          <p:cNvSpPr txBox="1">
            <a:spLocks noChangeArrowheads="1"/>
          </p:cNvSpPr>
          <p:nvPr/>
        </p:nvSpPr>
        <p:spPr bwMode="auto">
          <a:xfrm>
            <a:off x="1130841" y="6076178"/>
            <a:ext cx="3001458" cy="462474"/>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pPr>
            <a:endParaRPr kumimoji="0" lang="en-GB" sz="800" b="1" i="0" u="none" strike="noStrike" cap="none" normalizeH="0" baseline="0">
              <a:ln>
                <a:noFill/>
              </a:ln>
              <a:solidFill>
                <a:schemeClr val="tx1"/>
              </a:solidFill>
              <a:effectLst/>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Aft>
                <a:spcPct val="0"/>
              </a:spcAft>
              <a:buClrTx/>
              <a:buSzTx/>
              <a:buFontTx/>
              <a:buNone/>
              <a:tabLst/>
            </a:pPr>
            <a:r>
              <a:rPr kumimoji="0" lang="en-GB" sz="1400" b="1" i="0" u="none" strike="noStrike" cap="none" normalizeH="0" baseline="0">
                <a:ln>
                  <a:noFill/>
                </a:ln>
                <a:solidFill>
                  <a:schemeClr val="tx1"/>
                </a:solidFill>
                <a:effectLst/>
                <a:latin typeface="Arial" pitchFamily="34" charset="0"/>
                <a:ea typeface="Calibri" pitchFamily="34" charset="0"/>
                <a:cs typeface="Arial" pitchFamily="34" charset="0"/>
              </a:rPr>
              <a:t>My target level................................</a:t>
            </a:r>
            <a:endParaRPr kumimoji="0" lang="en-GB" sz="1800" b="0" i="0" u="none" strike="noStrike" cap="none" normalizeH="0" baseline="0">
              <a:ln>
                <a:noFill/>
              </a:ln>
              <a:solidFill>
                <a:schemeClr val="tx1"/>
              </a:solidFill>
              <a:effectLst/>
              <a:latin typeface="Arial" pitchFamily="34" charset="0"/>
              <a:cs typeface="Arial" pitchFamily="34" charset="0"/>
            </a:endParaRPr>
          </a:p>
        </p:txBody>
      </p:sp>
      <p:sp>
        <p:nvSpPr>
          <p:cNvPr id="30" name="Oval 29">
            <a:extLst>
              <a:ext uri="{FF2B5EF4-FFF2-40B4-BE49-F238E27FC236}">
                <a16:creationId xmlns:a16="http://schemas.microsoft.com/office/drawing/2014/main" id="{B561975A-FD89-44EE-A9E2-BEA5898596BA}"/>
              </a:ext>
            </a:extLst>
          </p:cNvPr>
          <p:cNvSpPr/>
          <p:nvPr/>
        </p:nvSpPr>
        <p:spPr>
          <a:xfrm>
            <a:off x="2924103" y="5845750"/>
            <a:ext cx="900000" cy="90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irc_mi" descr="Description: http://gomighty.com/wp-content/themes/gomighty/lib/goal_images/files/tiffany-necklace-7.jpg">
            <a:hlinkClick r:id="rId3"/>
            <a:extLst>
              <a:ext uri="{FF2B5EF4-FFF2-40B4-BE49-F238E27FC236}">
                <a16:creationId xmlns:a16="http://schemas.microsoft.com/office/drawing/2014/main" id="{8546CBB0-A8ED-4887-8DB1-B215B5074F79}"/>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26879" y="3787084"/>
            <a:ext cx="841167" cy="86543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227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38100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89" name="TextBox 88">
            <a:extLst>
              <a:ext uri="{FF2B5EF4-FFF2-40B4-BE49-F238E27FC236}">
                <a16:creationId xmlns:a16="http://schemas.microsoft.com/office/drawing/2014/main" id="{96392ED2-2948-4109-9E70-38E4C2C029DD}"/>
              </a:ext>
            </a:extLst>
          </p:cNvPr>
          <p:cNvSpPr txBox="1"/>
          <p:nvPr/>
        </p:nvSpPr>
        <p:spPr>
          <a:xfrm>
            <a:off x="6897199" y="4321185"/>
            <a:ext cx="2369796" cy="2392208"/>
          </a:xfrm>
          <a:prstGeom prst="rect">
            <a:avLst/>
          </a:prstGeom>
          <a:solidFill>
            <a:schemeClr val="bg1">
              <a:lumMod val="95000"/>
            </a:schemeClr>
          </a:solidFill>
          <a:ln w="28575">
            <a:solidFill>
              <a:srgbClr val="C00000"/>
            </a:solidFill>
          </a:ln>
        </p:spPr>
        <p:txBody>
          <a:bodyPr wrap="square" lIns="0" tIns="0" rIns="0" bIns="0" rtlCol="0" anchor="t">
            <a:normAutofit lnSpcReduction="10000"/>
          </a:bodyPr>
          <a:lstStyle/>
          <a:p>
            <a:pPr marL="352425" marR="0" lvl="0" indent="-268288" algn="ctr" defTabSz="914400" rtl="0" eaLnBrk="1" fontAlgn="auto" latinLnBrk="0" hangingPunct="1">
              <a:lnSpc>
                <a:spcPct val="100000"/>
              </a:lnSpc>
              <a:spcBef>
                <a:spcPts val="0"/>
              </a:spcBef>
              <a:spcAft>
                <a:spcPts val="0"/>
              </a:spcAft>
              <a:buClrTx/>
              <a:buSzTx/>
              <a:buFontTx/>
              <a:buNone/>
              <a:tabLst/>
              <a:defRPr/>
            </a:pPr>
            <a:endPar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endParaRPr>
          </a:p>
          <a:p>
            <a:pPr marL="352425" marR="0" lvl="0" indent="-268288"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PERSONAL OBJECTIVES</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develop skills using CAD and CAM</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become independent using a range of industry standard programmes such asFusion 360 (AutoDesk), Photoshop as well as educational programmes such as 2D Design and Tinker CAD</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Students to become confident setting up and using the CAM machines</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523944" y="1278669"/>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3904838" y="666193"/>
            <a:ext cx="1975104" cy="1124712"/>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dirty="0">
                <a:ln>
                  <a:noFill/>
                </a:ln>
                <a:solidFill>
                  <a:prstClr val="black">
                    <a:lumMod val="75000"/>
                    <a:lumOff val="25000"/>
                  </a:prstClr>
                </a:solidFill>
                <a:effectLst/>
                <a:uLnTx/>
                <a:uFillTx/>
                <a:latin typeface="Roboto"/>
                <a:ea typeface="+mn-ea"/>
                <a:cs typeface="Arial" charset="0"/>
              </a:rPr>
              <a:t>UP NEXT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Advanced 2D Design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Independent use of the 3D printer or Roland CAMM1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Technology Club to develop STEM students</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endParaRP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6207763" y="2357848"/>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803787" y="4206735"/>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413698" y="2551293"/>
            <a:ext cx="2301312" cy="2199333"/>
          </a:xfrm>
          <a:prstGeom prst="rect">
            <a:avLst/>
          </a:prstGeom>
          <a:noFill/>
        </p:spPr>
        <p:txBody>
          <a:bodyPr wrap="square" lIns="0" tIns="0" rIns="0" bIns="0" rtlCol="0" anchor="t">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WE KNOW/REMEMBER</a:t>
            </a:r>
          </a:p>
          <a:p>
            <a:pPr marL="179388"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Personalisation of products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Quality of manufactured goods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Outsourcing of manufacturing to other countries and the economic benefits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What the term STEM means and the importance of the STEM subjects in a multitude of different job roles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568384" y="4066426"/>
            <a:ext cx="2373042" cy="276444"/>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925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3319336" y="5989481"/>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718858" y="4848893"/>
            <a:ext cx="1979034" cy="1686258"/>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PREVIOUS LEARNING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Possible learning in Primary School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Outrach with Feeder Secondaries?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Simple control – Lego Dacta/Edison Robot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2561029" y="5467167"/>
            <a:ext cx="895946" cy="65844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2" name="Freeform: Shape 81">
            <a:extLst>
              <a:ext uri="{FF2B5EF4-FFF2-40B4-BE49-F238E27FC236}">
                <a16:creationId xmlns:a16="http://schemas.microsoft.com/office/drawing/2014/main" id="{9B68E69C-11B3-4F77-AF75-89247588F320}"/>
              </a:ext>
            </a:extLst>
          </p:cNvPr>
          <p:cNvSpPr/>
          <p:nvPr/>
        </p:nvSpPr>
        <p:spPr bwMode="auto">
          <a:xfrm>
            <a:off x="2776921" y="1813356"/>
            <a:ext cx="3564612" cy="658910"/>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033783" y="1178263"/>
            <a:ext cx="1628866" cy="173237"/>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4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072" y="87123"/>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9142444" y="3569181"/>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368564" y="218360"/>
            <a:ext cx="2122076" cy="1124713"/>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(CAREERS)</a:t>
            </a:r>
          </a:p>
          <a:p>
            <a:pPr marL="365125"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Graphic designer</a:t>
            </a:r>
          </a:p>
          <a:p>
            <a:pPr marL="365125"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Engineer (F1)</a:t>
            </a:r>
          </a:p>
          <a:p>
            <a:pPr marL="365125"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CNC Machine operator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569419" y="756809"/>
            <a:ext cx="2403445" cy="1682516"/>
          </a:xfrm>
          <a:prstGeom prst="rect">
            <a:avLst/>
          </a:prstGeom>
          <a:noFill/>
          <a:ln w="28575">
            <a:solidFill>
              <a:srgbClr val="C00000"/>
            </a:solidFill>
          </a:ln>
        </p:spPr>
        <p:txBody>
          <a:bodyPr wrap="square" lIns="0" tIns="0" rIns="0" bIns="0" rtlCol="0" anchor="t">
            <a:normAutofit/>
          </a:bodyPr>
          <a:lstStyle/>
          <a:p>
            <a:pPr marL="352425" marR="0" lvl="0" indent="-268288"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AIMS</a:t>
            </a:r>
          </a:p>
          <a:p>
            <a:pPr marL="179388" marR="0" lvl="0" indent="-952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introduce students to the concept of designing and manufacturing using CAD CAM</a:t>
            </a:r>
          </a:p>
          <a:p>
            <a:pPr marL="179388" marR="0" lvl="0" indent="-952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introduce students to 2D Design and then become confident in its basic features</a:t>
            </a:r>
          </a:p>
          <a:p>
            <a:pPr marL="179388" marR="0" lvl="0" indent="-952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For students to manufacture a product using the Laser Cutter</a:t>
            </a:r>
          </a:p>
        </p:txBody>
      </p:sp>
      <p:pic>
        <p:nvPicPr>
          <p:cNvPr id="4" name="Picture 3" descr="A picture containing colorful, shirt&#10;&#10;Description automatically generated">
            <a:extLst>
              <a:ext uri="{FF2B5EF4-FFF2-40B4-BE49-F238E27FC236}">
                <a16:creationId xmlns:a16="http://schemas.microsoft.com/office/drawing/2014/main" id="{EA967EA6-9783-4F76-9A79-6188BFAB722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8135" y="-48617"/>
            <a:ext cx="1082602" cy="1089574"/>
          </a:xfrm>
          <a:prstGeom prst="rect">
            <a:avLst/>
          </a:prstGeom>
        </p:spPr>
      </p:pic>
      <p:sp>
        <p:nvSpPr>
          <p:cNvPr id="71" name="Freeform: Shape 70">
            <a:extLst>
              <a:ext uri="{FF2B5EF4-FFF2-40B4-BE49-F238E27FC236}">
                <a16:creationId xmlns:a16="http://schemas.microsoft.com/office/drawing/2014/main" id="{3AE87E24-0411-45AB-B897-4C934B30FDAD}"/>
              </a:ext>
            </a:extLst>
          </p:cNvPr>
          <p:cNvSpPr/>
          <p:nvPr/>
        </p:nvSpPr>
        <p:spPr bwMode="auto">
          <a:xfrm>
            <a:off x="8321438" y="996136"/>
            <a:ext cx="956331" cy="265379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70" name="TextBox 69">
            <a:extLst>
              <a:ext uri="{FF2B5EF4-FFF2-40B4-BE49-F238E27FC236}">
                <a16:creationId xmlns:a16="http://schemas.microsoft.com/office/drawing/2014/main" id="{987BAA7B-FBED-43A8-911A-5CD600FDA806}"/>
              </a:ext>
            </a:extLst>
          </p:cNvPr>
          <p:cNvSpPr txBox="1"/>
          <p:nvPr/>
        </p:nvSpPr>
        <p:spPr>
          <a:xfrm>
            <a:off x="4681783" y="5957969"/>
            <a:ext cx="2117903" cy="755425"/>
          </a:xfrm>
          <a:prstGeom prst="rect">
            <a:avLst/>
          </a:prstGeom>
          <a:solidFill>
            <a:schemeClr val="bg2"/>
          </a:solidFill>
          <a:ln w="28575">
            <a:solidFill>
              <a:srgbClr val="C00000"/>
            </a:solidFill>
          </a:ln>
        </p:spPr>
        <p:txBody>
          <a:bodyPr wrap="square" lIns="0" tIns="0" rIns="0" bIns="0" rtlCol="0" anchor="t">
            <a:normAutofit/>
          </a:bodyPr>
          <a:lstStyle/>
          <a:p>
            <a:pPr marL="352425" marR="0" lvl="0" indent="-268288" algn="ctr" defTabSz="914400" rtl="0" eaLnBrk="1" fontAlgn="auto" latinLnBrk="0" hangingPunct="1">
              <a:lnSpc>
                <a:spcPct val="100000"/>
              </a:lnSpc>
              <a:spcBef>
                <a:spcPts val="0"/>
              </a:spcBef>
              <a:spcAft>
                <a:spcPts val="0"/>
              </a:spcAft>
              <a:buClrTx/>
              <a:buSzTx/>
              <a:buFontTx/>
              <a:buNone/>
              <a:tabLst/>
              <a:defRPr/>
            </a:pPr>
            <a:r>
              <a:rPr kumimoji="0" lang="da-DK" sz="11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RECOMMENDED  READING</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2D design ‘Tasty Tips’ booklet</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Eduqas GCSE Technology </a:t>
            </a:r>
          </a:p>
        </p:txBody>
      </p:sp>
      <p:sp>
        <p:nvSpPr>
          <p:cNvPr id="72" name="TextBox 71">
            <a:extLst>
              <a:ext uri="{FF2B5EF4-FFF2-40B4-BE49-F238E27FC236}">
                <a16:creationId xmlns:a16="http://schemas.microsoft.com/office/drawing/2014/main" id="{AE207824-EA78-4B41-A106-53F2C6FA94BC}"/>
              </a:ext>
            </a:extLst>
          </p:cNvPr>
          <p:cNvSpPr txBox="1"/>
          <p:nvPr/>
        </p:nvSpPr>
        <p:spPr>
          <a:xfrm>
            <a:off x="3057619" y="1954570"/>
            <a:ext cx="2307363" cy="1948386"/>
          </a:xfrm>
          <a:prstGeom prst="rect">
            <a:avLst/>
          </a:prstGeom>
          <a:noFill/>
          <a:ln w="28575">
            <a:solidFill>
              <a:srgbClr val="C00000"/>
            </a:solidFill>
          </a:ln>
        </p:spPr>
        <p:txBody>
          <a:bodyPr wrap="square" lIns="0" tIns="0" rIns="0" bIns="0" rtlCol="0" anchor="t">
            <a:normAutofit/>
          </a:bodyPr>
          <a:lstStyle/>
          <a:p>
            <a:pPr marL="182563" marR="0" lvl="0" indent="0" algn="ctr" defTabSz="914400" rtl="0" eaLnBrk="1" fontAlgn="auto" latinLnBrk="0" hangingPunct="1">
              <a:lnSpc>
                <a:spcPct val="100000"/>
              </a:lnSpc>
              <a:spcBef>
                <a:spcPts val="0"/>
              </a:spcBef>
              <a:spcAft>
                <a:spcPts val="0"/>
              </a:spcAft>
              <a:buClrTx/>
              <a:buSzTx/>
              <a:buFontTx/>
              <a:buNone/>
              <a:tabLst/>
              <a:defRPr/>
            </a:pPr>
            <a:endParaRPr kumimoji="0" lang="da-DK" sz="500" b="1" i="0" u="sng" strike="noStrike" kern="1200" cap="none" spc="0" normalizeH="0" baseline="0" noProof="0">
              <a:ln>
                <a:noFill/>
              </a:ln>
              <a:solidFill>
                <a:prstClr val="black">
                  <a:lumMod val="75000"/>
                  <a:lumOff val="25000"/>
                </a:prstClr>
              </a:solidFill>
              <a:effectLst/>
              <a:uLnTx/>
              <a:uFillTx/>
              <a:latin typeface="Roboto"/>
              <a:ea typeface="+mn-ea"/>
              <a:cs typeface="Arial" charset="0"/>
            </a:endParaRPr>
          </a:p>
          <a:p>
            <a:pPr marL="171450" marR="0" lvl="0" indent="11113" algn="ctr" defTabSz="914400" rtl="0" eaLnBrk="1" fontAlgn="auto" latinLnBrk="0" hangingPunct="1">
              <a:lnSpc>
                <a:spcPct val="100000"/>
              </a:lnSpc>
              <a:spcBef>
                <a:spcPts val="0"/>
              </a:spcBef>
              <a:spcAft>
                <a:spcPts val="0"/>
              </a:spcAft>
              <a:buClrTx/>
              <a:buSzTx/>
              <a:buFontTx/>
              <a:buNone/>
              <a:tabLst/>
              <a:defRPr/>
            </a:pPr>
            <a:r>
              <a:rPr kumimoji="0" lang="da-DK" sz="13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DEVELOPING  COURAGE</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C   To show confidence using CAD</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O   Opportunity to use Laser Cutter</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U   ............................................</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R   Resiliance at problem solving</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A   ...........................................</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G   ...........................................</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E   Enjoyment in </a:t>
            </a:r>
            <a:r>
              <a:rPr kumimoji="0" lang="da-DK" sz="900" b="1" i="1" u="none" strike="noStrike" kern="1200" cap="none" spc="0" normalizeH="0" baseline="0" noProof="0">
                <a:ln>
                  <a:noFill/>
                </a:ln>
                <a:solidFill>
                  <a:prstClr val="black">
                    <a:lumMod val="75000"/>
                    <a:lumOff val="25000"/>
                  </a:prstClr>
                </a:solidFill>
                <a:effectLst/>
                <a:uLnTx/>
                <a:uFillTx/>
                <a:latin typeface="Roboto"/>
                <a:ea typeface="+mn-ea"/>
                <a:cs typeface="Arial" charset="0"/>
              </a:rPr>
              <a:t>Making</a:t>
            </a:r>
          </a:p>
        </p:txBody>
      </p:sp>
      <p:pic>
        <p:nvPicPr>
          <p:cNvPr id="1026" name="Picture 2">
            <a:extLst>
              <a:ext uri="{FF2B5EF4-FFF2-40B4-BE49-F238E27FC236}">
                <a16:creationId xmlns:a16="http://schemas.microsoft.com/office/drawing/2014/main" id="{5DA9BA4A-BEED-4403-B143-2CB1F5DD2B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609"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B8E9FA09-5260-4878-99CA-62F77573EAA5}"/>
              </a:ext>
            </a:extLst>
          </p:cNvPr>
          <p:cNvSpPr/>
          <p:nvPr/>
        </p:nvSpPr>
        <p:spPr>
          <a:xfrm>
            <a:off x="1193732" y="105538"/>
            <a:ext cx="4171250" cy="591998"/>
          </a:xfrm>
          <a:prstGeom prst="rect">
            <a:avLst/>
          </a:prstGeom>
          <a:solidFill>
            <a:schemeClr val="bg1"/>
          </a:solidFill>
        </p:spPr>
        <p:txBody>
          <a:bodyPr wrap="square" lIns="0" tIns="0" rIns="0" bIns="0" anchor="t">
            <a:normAutofit fontScale="62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600" b="1"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THE BIG PICTURE – ZOOM 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C00000"/>
                </a:solidFill>
                <a:effectLst/>
                <a:uLnTx/>
                <a:uFillTx/>
                <a:latin typeface="Roboto"/>
                <a:ea typeface="+mn-ea"/>
                <a:cs typeface="Arial" charset="0"/>
              </a:rPr>
              <a:t>Technology: Year 9 Jewellery</a:t>
            </a:r>
          </a:p>
        </p:txBody>
      </p:sp>
    </p:spTree>
    <p:extLst>
      <p:ext uri="{BB962C8B-B14F-4D97-AF65-F5344CB8AC3E}">
        <p14:creationId xmlns:p14="http://schemas.microsoft.com/office/powerpoint/2010/main" val="1664560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0CDFA0D4-4C0C-417C-A95F-97D61E60D86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14458" y="36223"/>
            <a:ext cx="4505137" cy="17637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CF076F63-E060-466F-89BB-D08BB301AE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29186"/>
            <a:ext cx="4497049" cy="34890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94106FEA-9B30-4AF8-9A2C-B1F10236F4E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5087" y="4002721"/>
            <a:ext cx="4847222" cy="282676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F7B4073D-5CE2-4E3B-95A5-CC29F75D964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53000" y="1979545"/>
            <a:ext cx="4779364" cy="343656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D9213018-3CCE-4300-A0A2-6D029F45090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8101" y="5681067"/>
            <a:ext cx="5041099" cy="114071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C2FB68-4A0D-4F60-9CD6-03370A2A3792}"/>
              </a:ext>
            </a:extLst>
          </p:cNvPr>
          <p:cNvSpPr txBox="1"/>
          <p:nvPr/>
        </p:nvSpPr>
        <p:spPr>
          <a:xfrm>
            <a:off x="160210" y="28510"/>
            <a:ext cx="4954248" cy="523220"/>
          </a:xfrm>
          <a:prstGeom prst="rect">
            <a:avLst/>
          </a:prstGeom>
          <a:noFill/>
        </p:spPr>
        <p:txBody>
          <a:bodyPr wrap="square">
            <a:spAutoFit/>
          </a:bodyPr>
          <a:lstStyle/>
          <a:p>
            <a:r>
              <a:rPr lang="en-GB" sz="2800" b="1" dirty="0">
                <a:ln w="12700">
                  <a:solidFill>
                    <a:schemeClr val="tx1"/>
                  </a:solidFill>
                  <a:prstDash val="solid"/>
                </a:ln>
                <a:noFill/>
                <a:latin typeface="Eras Demi ITC" panose="020B0805030504020804" pitchFamily="34" charset="0"/>
              </a:rPr>
              <a:t>Knowledge Organiser</a:t>
            </a:r>
            <a:endParaRPr lang="en-GB" sz="2800" dirty="0"/>
          </a:p>
        </p:txBody>
      </p:sp>
    </p:spTree>
    <p:extLst>
      <p:ext uri="{BB962C8B-B14F-4D97-AF65-F5344CB8AC3E}">
        <p14:creationId xmlns:p14="http://schemas.microsoft.com/office/powerpoint/2010/main" val="3229584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19"/>
          <p:cNvGraphicFramePr>
            <a:graphicFrameLocks noGrp="1"/>
          </p:cNvGraphicFramePr>
          <p:nvPr>
            <p:extLst>
              <p:ext uri="{D42A27DB-BD31-4B8C-83A1-F6EECF244321}">
                <p14:modId xmlns:p14="http://schemas.microsoft.com/office/powerpoint/2010/main" val="553905199"/>
              </p:ext>
            </p:extLst>
          </p:nvPr>
        </p:nvGraphicFramePr>
        <p:xfrm>
          <a:off x="125354" y="4936929"/>
          <a:ext cx="2772000" cy="1524000"/>
        </p:xfrm>
        <a:graphic>
          <a:graphicData uri="http://schemas.openxmlformats.org/drawingml/2006/table">
            <a:tbl>
              <a:tblPr firstRow="1">
                <a:tableStyleId>{5940675A-B579-460E-94D1-54222C63F5DA}</a:tableStyleId>
              </a:tblPr>
              <a:tblGrid>
                <a:gridCol w="871200">
                  <a:extLst>
                    <a:ext uri="{9D8B030D-6E8A-4147-A177-3AD203B41FA5}">
                      <a16:colId xmlns:a16="http://schemas.microsoft.com/office/drawing/2014/main" val="20000"/>
                    </a:ext>
                  </a:extLst>
                </a:gridCol>
                <a:gridCol w="1663200">
                  <a:extLst>
                    <a:ext uri="{9D8B030D-6E8A-4147-A177-3AD203B41FA5}">
                      <a16:colId xmlns:a16="http://schemas.microsoft.com/office/drawing/2014/main" val="20001"/>
                    </a:ext>
                  </a:extLst>
                </a:gridCol>
                <a:gridCol w="237600">
                  <a:extLst>
                    <a:ext uri="{9D8B030D-6E8A-4147-A177-3AD203B41FA5}">
                      <a16:colId xmlns:a16="http://schemas.microsoft.com/office/drawing/2014/main" val="20002"/>
                    </a:ext>
                  </a:extLst>
                </a:gridCol>
              </a:tblGrid>
              <a:tr h="0">
                <a:tc>
                  <a:txBody>
                    <a:bodyPr/>
                    <a:lstStyle/>
                    <a:p>
                      <a:pPr algn="l"/>
                      <a:r>
                        <a:rPr lang="en-GB" sz="800" b="1"/>
                        <a:t>Literacy Target Area: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b="1"/>
                    </a:p>
                    <a:p>
                      <a:pPr algn="l"/>
                      <a:r>
                        <a:rPr lang="en-GB" sz="800" b="1"/>
                        <a:t>Action(s)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0">
                <a:tc>
                  <a:txBody>
                    <a:bodyPr/>
                    <a:lstStyle/>
                    <a:p>
                      <a:pPr algn="l"/>
                      <a:r>
                        <a:rPr lang="en-GB" sz="800"/>
                        <a:t>Spelling:</a:t>
                      </a: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800"/>
                        <a:t>Make use of a dictionary</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0">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List and learn corrections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0">
                <a:tc>
                  <a:txBody>
                    <a:bodyPr/>
                    <a:lstStyle/>
                    <a:p>
                      <a:pPr algn="l"/>
                      <a:r>
                        <a:rPr lang="en-GB" sz="800"/>
                        <a:t>Punctuation:</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the punctuation pyramid</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0">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Write in </a:t>
                      </a:r>
                      <a:r>
                        <a:rPr lang="en-GB" sz="800" b="1" u="sng"/>
                        <a:t>FULL</a:t>
                      </a:r>
                      <a:r>
                        <a:rPr lang="en-GB" sz="800"/>
                        <a:t> sentences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0">
                <a:tc>
                  <a:txBody>
                    <a:bodyPr/>
                    <a:lstStyle/>
                    <a:p>
                      <a:pPr algn="l"/>
                      <a:r>
                        <a:rPr lang="en-GB" sz="800"/>
                        <a:t>Vocabulary:</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Key Words for this subject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0">
                <a:tc>
                  <a:txBody>
                    <a:bodyPr/>
                    <a:lstStyle/>
                    <a:p>
                      <a:pPr algn="l"/>
                      <a:r>
                        <a:rPr lang="en-GB" sz="800"/>
                        <a:t>Grammar:</a:t>
                      </a:r>
                    </a:p>
                  </a:txBody>
                  <a:tcPr marL="0" marR="0"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800"/>
                        <a:t>Correct Non-Standard English</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bl>
          </a:graphicData>
        </a:graphic>
      </p:graphicFrame>
      <p:sp>
        <p:nvSpPr>
          <p:cNvPr id="21" name="Rectangle 20"/>
          <p:cNvSpPr/>
          <p:nvPr/>
        </p:nvSpPr>
        <p:spPr>
          <a:xfrm>
            <a:off x="2540354" y="5230203"/>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2" name="Rectangle 21"/>
          <p:cNvSpPr/>
          <p:nvPr/>
        </p:nvSpPr>
        <p:spPr>
          <a:xfrm>
            <a:off x="2540354" y="5446227"/>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3" name="Rectangle 22"/>
          <p:cNvSpPr/>
          <p:nvPr/>
        </p:nvSpPr>
        <p:spPr>
          <a:xfrm>
            <a:off x="2540354" y="5662251"/>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4" name="Rectangle 23"/>
          <p:cNvSpPr/>
          <p:nvPr/>
        </p:nvSpPr>
        <p:spPr>
          <a:xfrm>
            <a:off x="2540801" y="5878275"/>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5" name="Rectangle 24"/>
          <p:cNvSpPr/>
          <p:nvPr/>
        </p:nvSpPr>
        <p:spPr>
          <a:xfrm>
            <a:off x="2540801" y="6094299"/>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26" name="Rectangle 25"/>
          <p:cNvSpPr/>
          <p:nvPr/>
        </p:nvSpPr>
        <p:spPr>
          <a:xfrm>
            <a:off x="2540354" y="6310323"/>
            <a:ext cx="144016" cy="1440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69662" y="5590243"/>
            <a:ext cx="187701" cy="214822"/>
          </a:xfrm>
          <a:prstGeom prst="rect">
            <a:avLst/>
          </a:prstGeom>
          <a:ln>
            <a:noFill/>
          </a:ln>
        </p:spPr>
      </p:pic>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69662" y="5798504"/>
            <a:ext cx="187701" cy="214822"/>
          </a:xfrm>
          <a:prstGeom prst="rect">
            <a:avLst/>
          </a:prstGeom>
          <a:ln>
            <a:noFill/>
          </a:ln>
        </p:spPr>
      </p:pic>
      <p:sp>
        <p:nvSpPr>
          <p:cNvPr id="7" name="Rectangle 6"/>
          <p:cNvSpPr/>
          <p:nvPr/>
        </p:nvSpPr>
        <p:spPr>
          <a:xfrm>
            <a:off x="103492" y="4914787"/>
            <a:ext cx="2772000" cy="1584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black"/>
              </a:solidFill>
            </a:endParaRPr>
          </a:p>
        </p:txBody>
      </p:sp>
      <p:sp>
        <p:nvSpPr>
          <p:cNvPr id="35" name="Title 34"/>
          <p:cNvSpPr>
            <a:spLocks noGrp="1"/>
          </p:cNvSpPr>
          <p:nvPr>
            <p:ph type="title" idx="4294967295"/>
          </p:nvPr>
        </p:nvSpPr>
        <p:spPr>
          <a:xfrm>
            <a:off x="-3835905" y="-127678"/>
            <a:ext cx="9906000" cy="720725"/>
          </a:xfrm>
          <a:ln>
            <a:noFill/>
          </a:ln>
        </p:spPr>
        <p:txBody>
          <a:bodyPr>
            <a:normAutofit/>
          </a:bodyPr>
          <a:lstStyle/>
          <a:p>
            <a:r>
              <a:rPr lang="en-GB" sz="2800" b="1" dirty="0">
                <a:ln w="12700">
                  <a:solidFill>
                    <a:schemeClr val="tx1"/>
                  </a:solidFill>
                  <a:prstDash val="solid"/>
                </a:ln>
                <a:noFill/>
                <a:latin typeface="Eras Demi ITC" panose="020B0805030504020804" pitchFamily="34" charset="0"/>
              </a:rPr>
              <a:t>Design Brief</a:t>
            </a:r>
          </a:p>
        </p:txBody>
      </p:sp>
      <p:sp>
        <p:nvSpPr>
          <p:cNvPr id="8" name="Rounded Rectangle 7"/>
          <p:cNvSpPr/>
          <p:nvPr/>
        </p:nvSpPr>
        <p:spPr>
          <a:xfrm>
            <a:off x="3174702" y="1841767"/>
            <a:ext cx="3454698"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dirty="0">
                <a:solidFill>
                  <a:srgbClr val="000000"/>
                </a:solidFill>
                <a:latin typeface="Eras Light ITC" panose="020B0402030504020804" pitchFamily="34" charset="0"/>
              </a:rPr>
              <a:t>Key Words from the TASK </a:t>
            </a:r>
          </a:p>
          <a:p>
            <a:pPr algn="ctr" fontAlgn="base">
              <a:spcBef>
                <a:spcPct val="0"/>
              </a:spcBef>
              <a:spcAft>
                <a:spcPct val="0"/>
              </a:spcAft>
            </a:pPr>
            <a:endParaRPr lang="en-GB" sz="1200" dirty="0">
              <a:solidFill>
                <a:prstClr val="black"/>
              </a:solidFill>
            </a:endParaRPr>
          </a:p>
        </p:txBody>
      </p:sp>
      <p:sp>
        <p:nvSpPr>
          <p:cNvPr id="41" name="Rounded Rectangle 40"/>
          <p:cNvSpPr/>
          <p:nvPr/>
        </p:nvSpPr>
        <p:spPr>
          <a:xfrm>
            <a:off x="3174702" y="3955741"/>
            <a:ext cx="6627806" cy="241968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fontAlgn="base">
              <a:spcBef>
                <a:spcPct val="0"/>
              </a:spcBef>
              <a:spcAft>
                <a:spcPct val="0"/>
              </a:spcAft>
            </a:pPr>
            <a:endParaRPr lang="en-GB" sz="1200" dirty="0">
              <a:solidFill>
                <a:srgbClr val="000000"/>
              </a:solidFill>
            </a:endParaRPr>
          </a:p>
          <a:p>
            <a:pPr algn="ctr" fontAlgn="base">
              <a:spcBef>
                <a:spcPct val="0"/>
              </a:spcBef>
              <a:spcAft>
                <a:spcPct val="0"/>
              </a:spcAft>
            </a:pPr>
            <a:endParaRPr lang="en-GB" sz="800" dirty="0">
              <a:solidFill>
                <a:srgbClr val="000000"/>
              </a:solidFill>
            </a:endParaRPr>
          </a:p>
          <a:p>
            <a:pPr fontAlgn="base">
              <a:spcBef>
                <a:spcPct val="0"/>
              </a:spcBef>
              <a:spcAft>
                <a:spcPct val="0"/>
              </a:spcAft>
            </a:pPr>
            <a:r>
              <a:rPr lang="en-GB" sz="1200" dirty="0">
                <a:solidFill>
                  <a:srgbClr val="000000"/>
                </a:solidFill>
                <a:latin typeface="Eras Light ITC" panose="020B0402030504020804" pitchFamily="34" charset="0"/>
              </a:rPr>
              <a:t>I am going to research, design and manufacture a…..</a:t>
            </a:r>
          </a:p>
        </p:txBody>
      </p:sp>
      <p:sp>
        <p:nvSpPr>
          <p:cNvPr id="42" name="Rectangle 41"/>
          <p:cNvSpPr/>
          <p:nvPr/>
        </p:nvSpPr>
        <p:spPr>
          <a:xfrm>
            <a:off x="3426606" y="4021344"/>
            <a:ext cx="1595309" cy="276999"/>
          </a:xfrm>
          <a:prstGeom prst="rect">
            <a:avLst/>
          </a:prstGeom>
          <a:ln>
            <a:noFill/>
          </a:ln>
        </p:spPr>
        <p:txBody>
          <a:bodyPr wrap="none">
            <a:spAutoFit/>
          </a:bodyPr>
          <a:lstStyle/>
          <a:p>
            <a:pPr algn="ctr" fontAlgn="base">
              <a:spcBef>
                <a:spcPct val="0"/>
              </a:spcBef>
              <a:spcAft>
                <a:spcPct val="0"/>
              </a:spcAft>
            </a:pPr>
            <a:r>
              <a:rPr lang="en-GB" sz="1200" u="sng" dirty="0">
                <a:solidFill>
                  <a:prstClr val="black"/>
                </a:solidFill>
                <a:latin typeface="Eras Light ITC" panose="020B0402030504020804" pitchFamily="34" charset="0"/>
                <a:cs typeface="Arial" charset="0"/>
              </a:rPr>
              <a:t>Write your Brief here…</a:t>
            </a:r>
          </a:p>
        </p:txBody>
      </p:sp>
      <p:sp>
        <p:nvSpPr>
          <p:cNvPr id="44" name="Rectangle 43"/>
          <p:cNvSpPr/>
          <p:nvPr/>
        </p:nvSpPr>
        <p:spPr>
          <a:xfrm>
            <a:off x="103491" y="986664"/>
            <a:ext cx="2772000" cy="1584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1200" b="1" u="sng" dirty="0">
                <a:solidFill>
                  <a:prstClr val="black"/>
                </a:solidFill>
              </a:rPr>
              <a:t>Numeracy Challenge</a:t>
            </a:r>
          </a:p>
          <a:p>
            <a:pPr algn="ctr" fontAlgn="base">
              <a:spcBef>
                <a:spcPct val="0"/>
              </a:spcBef>
              <a:spcAft>
                <a:spcPct val="0"/>
              </a:spcAft>
            </a:pPr>
            <a:r>
              <a:rPr lang="en-GB" sz="1200" dirty="0">
                <a:solidFill>
                  <a:prstClr val="black"/>
                </a:solidFill>
              </a:rPr>
              <a:t>If each letter of the alphabet has a value according to its position (i.e.. A=1 B=2 C=3  and Z=26). </a:t>
            </a:r>
            <a:r>
              <a:rPr lang="en-GB" sz="1400" dirty="0">
                <a:solidFill>
                  <a:prstClr val="black"/>
                </a:solidFill>
              </a:rPr>
              <a:t> </a:t>
            </a:r>
          </a:p>
          <a:p>
            <a:pPr algn="ctr" fontAlgn="base">
              <a:spcBef>
                <a:spcPct val="0"/>
              </a:spcBef>
              <a:spcAft>
                <a:spcPct val="0"/>
              </a:spcAft>
            </a:pPr>
            <a:endParaRPr lang="en-GB" sz="1050" dirty="0">
              <a:solidFill>
                <a:prstClr val="black"/>
              </a:solidFill>
            </a:endParaRPr>
          </a:p>
          <a:p>
            <a:pPr algn="ctr" fontAlgn="base">
              <a:spcBef>
                <a:spcPct val="0"/>
              </a:spcBef>
              <a:spcAft>
                <a:spcPct val="0"/>
              </a:spcAft>
            </a:pPr>
            <a:r>
              <a:rPr lang="en-GB" sz="1400" dirty="0">
                <a:solidFill>
                  <a:prstClr val="black"/>
                </a:solidFill>
              </a:rPr>
              <a:t>What is the Total of</a:t>
            </a:r>
          </a:p>
          <a:p>
            <a:pPr algn="ctr" fontAlgn="base">
              <a:spcBef>
                <a:spcPct val="0"/>
              </a:spcBef>
              <a:spcAft>
                <a:spcPct val="0"/>
              </a:spcAft>
            </a:pPr>
            <a:endParaRPr lang="en-GB" sz="800" dirty="0">
              <a:solidFill>
                <a:prstClr val="black"/>
              </a:solidFill>
            </a:endParaRPr>
          </a:p>
          <a:p>
            <a:pPr algn="ctr" fontAlgn="base">
              <a:spcBef>
                <a:spcPct val="0"/>
              </a:spcBef>
              <a:spcAft>
                <a:spcPct val="0"/>
              </a:spcAft>
            </a:pPr>
            <a:r>
              <a:rPr lang="en-GB" sz="1400" dirty="0">
                <a:solidFill>
                  <a:prstClr val="black"/>
                </a:solidFill>
              </a:rPr>
              <a:t>JEWELLERY = ……………….</a:t>
            </a:r>
          </a:p>
        </p:txBody>
      </p:sp>
      <p:sp>
        <p:nvSpPr>
          <p:cNvPr id="45" name="Rounded Rectangle 44"/>
          <p:cNvSpPr/>
          <p:nvPr/>
        </p:nvSpPr>
        <p:spPr>
          <a:xfrm>
            <a:off x="3174701" y="2910712"/>
            <a:ext cx="6627807"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dirty="0">
                <a:solidFill>
                  <a:srgbClr val="000000"/>
                </a:solidFill>
                <a:latin typeface="Eras Light ITC" panose="020B0402030504020804" pitchFamily="34" charset="0"/>
              </a:rPr>
              <a:t>Who? What? Where? When? Why How?</a:t>
            </a:r>
            <a:r>
              <a:rPr lang="en-GB" sz="1200" u="sng" dirty="0">
                <a:solidFill>
                  <a:prstClr val="white"/>
                </a:solidFill>
                <a:latin typeface="Eras Light ITC" panose="020B0402030504020804" pitchFamily="34" charset="0"/>
              </a:rPr>
              <a:t>? Why?</a:t>
            </a:r>
          </a:p>
          <a:p>
            <a:pPr algn="ctr" fontAlgn="base">
              <a:spcBef>
                <a:spcPct val="0"/>
              </a:spcBef>
              <a:spcAft>
                <a:spcPct val="0"/>
              </a:spcAft>
            </a:pPr>
            <a:endParaRPr lang="en-GB" sz="1200" u="sng" dirty="0">
              <a:solidFill>
                <a:srgbClr val="000000"/>
              </a:solidFill>
            </a:endParaRPr>
          </a:p>
        </p:txBody>
      </p:sp>
      <p:sp>
        <p:nvSpPr>
          <p:cNvPr id="46" name="Rounded Rectangle 45"/>
          <p:cNvSpPr/>
          <p:nvPr/>
        </p:nvSpPr>
        <p:spPr>
          <a:xfrm>
            <a:off x="6812696" y="1838969"/>
            <a:ext cx="2989813" cy="97542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fontAlgn="base">
              <a:spcBef>
                <a:spcPct val="0"/>
              </a:spcBef>
              <a:spcAft>
                <a:spcPct val="0"/>
              </a:spcAft>
            </a:pPr>
            <a:r>
              <a:rPr lang="en-GB" sz="1200" u="sng" dirty="0">
                <a:solidFill>
                  <a:srgbClr val="000000"/>
                </a:solidFill>
                <a:latin typeface="Eras Light ITC" panose="020B0402030504020804" pitchFamily="34" charset="0"/>
              </a:rPr>
              <a:t>Deeper thoughts?</a:t>
            </a:r>
          </a:p>
        </p:txBody>
      </p:sp>
      <p:sp>
        <p:nvSpPr>
          <p:cNvPr id="64" name="Text Placeholder 2"/>
          <p:cNvSpPr txBox="1">
            <a:spLocks/>
          </p:cNvSpPr>
          <p:nvPr/>
        </p:nvSpPr>
        <p:spPr>
          <a:xfrm>
            <a:off x="3174701" y="436949"/>
            <a:ext cx="6506540" cy="1305701"/>
          </a:xfrm>
          <a:prstGeom prst="rect">
            <a:avLst/>
          </a:prstGeom>
          <a:ln>
            <a:solidFill>
              <a:schemeClr val="tx1"/>
            </a:solidFill>
          </a:ln>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spcBef>
                <a:spcPts val="0"/>
              </a:spcBef>
              <a:buClr>
                <a:srgbClr val="94C600"/>
              </a:buClr>
              <a:buNone/>
            </a:pPr>
            <a:r>
              <a:rPr lang="en-GB" sz="1200" dirty="0">
                <a:solidFill>
                  <a:prstClr val="black"/>
                </a:solidFill>
                <a:latin typeface="Eras Light ITC" panose="020B0402030504020804" pitchFamily="34" charset="0"/>
              </a:rPr>
              <a:t>Lots of people give jewellery at many different occasions in their lives.</a:t>
            </a:r>
          </a:p>
          <a:p>
            <a:pPr marL="0" lvl="0" indent="0">
              <a:spcBef>
                <a:spcPts val="0"/>
              </a:spcBef>
              <a:buClr>
                <a:srgbClr val="94C600"/>
              </a:buClr>
              <a:buNone/>
            </a:pPr>
            <a:r>
              <a:rPr lang="en-GB" sz="1200" dirty="0">
                <a:solidFill>
                  <a:prstClr val="black"/>
                </a:solidFill>
                <a:latin typeface="Eras Light ITC" panose="020B0402030504020804" pitchFamily="34" charset="0"/>
              </a:rPr>
              <a:t>You have been asked by  ‘GEMS Ltd’  A Jewellery company, to research, design and prototype a new range of jewellery. </a:t>
            </a:r>
          </a:p>
          <a:p>
            <a:pPr marL="0" lvl="0" indent="0">
              <a:spcBef>
                <a:spcPts val="0"/>
              </a:spcBef>
              <a:buClr>
                <a:srgbClr val="94C600"/>
              </a:buClr>
              <a:buNone/>
            </a:pPr>
            <a:r>
              <a:rPr lang="en-GB" sz="1200" dirty="0">
                <a:solidFill>
                  <a:prstClr val="black"/>
                </a:solidFill>
                <a:latin typeface="Eras Light ITC" panose="020B0402030504020804" pitchFamily="34" charset="0"/>
              </a:rPr>
              <a:t>The finished product could be either a keyring or necklace but you will need to design with both in mind.</a:t>
            </a:r>
          </a:p>
          <a:p>
            <a:pPr marL="0" lvl="0" indent="0">
              <a:spcBef>
                <a:spcPts val="0"/>
              </a:spcBef>
              <a:buClr>
                <a:srgbClr val="94C600"/>
              </a:buClr>
              <a:buNone/>
            </a:pPr>
            <a:r>
              <a:rPr lang="en-GB" sz="1200" dirty="0">
                <a:solidFill>
                  <a:prstClr val="black"/>
                </a:solidFill>
                <a:latin typeface="Eras Light ITC" panose="020B0402030504020804" pitchFamily="34" charset="0"/>
              </a:rPr>
              <a:t>Your Jewellery should be unique, made to a high standard and be attractive to the customer. </a:t>
            </a:r>
          </a:p>
        </p:txBody>
      </p:sp>
      <p:grpSp>
        <p:nvGrpSpPr>
          <p:cNvPr id="54" name="Group 53">
            <a:extLst>
              <a:ext uri="{FF2B5EF4-FFF2-40B4-BE49-F238E27FC236}">
                <a16:creationId xmlns:a16="http://schemas.microsoft.com/office/drawing/2014/main" id="{F4BA038C-FE83-47EE-BCCB-A923D1400EBE}"/>
              </a:ext>
            </a:extLst>
          </p:cNvPr>
          <p:cNvGrpSpPr/>
          <p:nvPr/>
        </p:nvGrpSpPr>
        <p:grpSpPr>
          <a:xfrm>
            <a:off x="92126" y="2695152"/>
            <a:ext cx="2794732" cy="2111623"/>
            <a:chOff x="425977" y="502342"/>
            <a:chExt cx="2794732" cy="2111623"/>
          </a:xfrm>
        </p:grpSpPr>
        <p:grpSp>
          <p:nvGrpSpPr>
            <p:cNvPr id="68" name="Group 67">
              <a:extLst>
                <a:ext uri="{FF2B5EF4-FFF2-40B4-BE49-F238E27FC236}">
                  <a16:creationId xmlns:a16="http://schemas.microsoft.com/office/drawing/2014/main" id="{DDBD3023-27C3-4AA0-A072-C8909866C4C5}"/>
                </a:ext>
              </a:extLst>
            </p:cNvPr>
            <p:cNvGrpSpPr/>
            <p:nvPr/>
          </p:nvGrpSpPr>
          <p:grpSpPr>
            <a:xfrm>
              <a:off x="425977" y="502342"/>
              <a:ext cx="2770816" cy="2111623"/>
              <a:chOff x="52557" y="2950585"/>
              <a:chExt cx="2770816" cy="2111623"/>
            </a:xfrm>
          </p:grpSpPr>
          <p:grpSp>
            <p:nvGrpSpPr>
              <p:cNvPr id="70" name="Group 69">
                <a:extLst>
                  <a:ext uri="{FF2B5EF4-FFF2-40B4-BE49-F238E27FC236}">
                    <a16:creationId xmlns:a16="http://schemas.microsoft.com/office/drawing/2014/main" id="{A3B06AFA-160A-4BF9-A19B-CFA7B5EA93D6}"/>
                  </a:ext>
                </a:extLst>
              </p:cNvPr>
              <p:cNvGrpSpPr/>
              <p:nvPr/>
            </p:nvGrpSpPr>
            <p:grpSpPr>
              <a:xfrm>
                <a:off x="52557" y="2950585"/>
                <a:ext cx="2770816" cy="2111623"/>
                <a:chOff x="21945" y="3104964"/>
                <a:chExt cx="2611394" cy="2088232"/>
              </a:xfrm>
            </p:grpSpPr>
            <p:sp>
              <p:nvSpPr>
                <p:cNvPr id="72" name="Rectangle 71">
                  <a:extLst>
                    <a:ext uri="{FF2B5EF4-FFF2-40B4-BE49-F238E27FC236}">
                      <a16:creationId xmlns:a16="http://schemas.microsoft.com/office/drawing/2014/main" id="{DC3CA2B5-440C-4067-A1DF-BB7AE5E9C04A}"/>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3" name="TextBox 72">
                  <a:extLst>
                    <a:ext uri="{FF2B5EF4-FFF2-40B4-BE49-F238E27FC236}">
                      <a16:creationId xmlns:a16="http://schemas.microsoft.com/office/drawing/2014/main" id="{8144DA6E-0364-4D4E-B50E-960E6D99383E}"/>
                    </a:ext>
                  </a:extLst>
                </p:cNvPr>
                <p:cNvSpPr txBox="1"/>
                <p:nvPr/>
              </p:nvSpPr>
              <p:spPr>
                <a:xfrm>
                  <a:off x="50303" y="3110970"/>
                  <a:ext cx="2276474" cy="1278343"/>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Design Brief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a:t>
                  </a:r>
                  <a:r>
                    <a:rPr kumimoji="0" lang="en-GB" altLang="en-US" sz="800" b="1" i="0" u="none" strike="noStrike" kern="0" cap="none" spc="0" normalizeH="0" baseline="0" noProof="0">
                      <a:ln>
                        <a:noFill/>
                      </a:ln>
                      <a:solidFill>
                        <a:prstClr val="black"/>
                      </a:solidFill>
                      <a:effectLst/>
                      <a:uLnTx/>
                      <a:uFillTx/>
                    </a:rPr>
                    <a:t>clear</a:t>
                  </a:r>
                  <a:r>
                    <a:rPr kumimoji="0" lang="en-GB" altLang="en-US" sz="800" b="0" i="0" u="none" strike="noStrike" kern="0" cap="none" spc="0" normalizeH="0" baseline="0" noProof="0">
                      <a:ln>
                        <a:noFill/>
                      </a:ln>
                      <a:solidFill>
                        <a:prstClr val="black"/>
                      </a:solidFill>
                      <a:effectLst/>
                      <a:uLnTx/>
                      <a:uFillTx/>
                    </a:rPr>
                    <a:t> design brief and </a:t>
                  </a:r>
                  <a:r>
                    <a:rPr kumimoji="0" lang="en-GB" altLang="en-US" sz="800" b="1" i="0" u="none" strike="noStrike" kern="0" cap="none" spc="0" normalizeH="0" baseline="0" noProof="0">
                      <a:ln>
                        <a:noFill/>
                      </a:ln>
                      <a:solidFill>
                        <a:prstClr val="black"/>
                      </a:solidFill>
                      <a:effectLst/>
                      <a:uLnTx/>
                      <a:uFillTx/>
                    </a:rPr>
                    <a:t>plan</a:t>
                  </a:r>
                  <a:r>
                    <a:rPr kumimoji="0" lang="en-GB" altLang="en-US" sz="800" b="0" i="0" u="none" strike="noStrike" kern="0" cap="none" spc="0" normalizeH="0" baseline="0" noProof="0">
                      <a:ln>
                        <a:noFill/>
                      </a:ln>
                      <a:solidFill>
                        <a:prstClr val="black"/>
                      </a:solidFill>
                      <a:effectLst/>
                      <a:uLnTx/>
                      <a:uFillTx/>
                    </a:rPr>
                    <a:t> </a:t>
                  </a:r>
                  <a:r>
                    <a:rPr kumimoji="0" lang="en-GB" altLang="en-US" sz="800" b="1" i="0" u="none" strike="noStrike" kern="0" cap="none" spc="0" normalizeH="0" baseline="0" noProof="0">
                      <a:ln>
                        <a:noFill/>
                      </a:ln>
                      <a:solidFill>
                        <a:prstClr val="black"/>
                      </a:solidFill>
                      <a:effectLst/>
                      <a:uLnTx/>
                      <a:uFillTx/>
                    </a:rPr>
                    <a:t>all</a:t>
                  </a:r>
                  <a:r>
                    <a:rPr kumimoji="0" lang="en-GB" altLang="en-US" sz="800" b="0" i="0" u="none" strike="noStrike" kern="0" cap="none" spc="0" normalizeH="0" baseline="0" noProof="0">
                      <a:ln>
                        <a:noFill/>
                      </a:ln>
                      <a:solidFill>
                        <a:prstClr val="black"/>
                      </a:solidFill>
                      <a:effectLst/>
                      <a:uLnTx/>
                      <a:uFillTx/>
                    </a:rPr>
                    <a:t> your </a:t>
                  </a:r>
                  <a:r>
                    <a:rPr kumimoji="0" lang="en-GB" altLang="en-US" sz="800" b="1" i="0" u="none" strike="noStrike" kern="0" cap="none" spc="0" normalizeH="0" baseline="0" noProof="0">
                      <a:ln>
                        <a:noFill/>
                      </a:ln>
                      <a:solidFill>
                        <a:prstClr val="black"/>
                      </a:solidFill>
                      <a:effectLst/>
                      <a:uLnTx/>
                      <a:uFillTx/>
                    </a:rPr>
                    <a:t>relevant</a:t>
                  </a:r>
                  <a:r>
                    <a:rPr kumimoji="0" lang="en-GB" altLang="en-US" sz="800" b="0" i="0" u="none" strike="noStrike" kern="0" cap="none" spc="0" normalizeH="0" baseline="0" noProof="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design brief and how to </a:t>
                  </a:r>
                  <a:r>
                    <a:rPr kumimoji="0" lang="en-GB" altLang="en-US" sz="800" b="1" i="0" u="none" strike="noStrike" kern="0" cap="none" spc="0" normalizeH="0" baseline="0" noProof="0">
                      <a:ln>
                        <a:noFill/>
                      </a:ln>
                      <a:solidFill>
                        <a:prstClr val="black"/>
                      </a:solidFill>
                      <a:effectLst/>
                      <a:uLnTx/>
                      <a:uFillTx/>
                    </a:rPr>
                    <a:t>plan</a:t>
                  </a:r>
                  <a:r>
                    <a:rPr kumimoji="0" lang="en-GB" altLang="en-US" sz="800" b="0" i="0" u="none" strike="noStrike" kern="0" cap="none" spc="0" normalizeH="0" baseline="0" noProof="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Demonstrate that you can write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design brief.</a:t>
                  </a:r>
                </a:p>
              </p:txBody>
            </p:sp>
            <p:sp>
              <p:nvSpPr>
                <p:cNvPr id="74" name="Rectangle 73">
                  <a:extLst>
                    <a:ext uri="{FF2B5EF4-FFF2-40B4-BE49-F238E27FC236}">
                      <a16:creationId xmlns:a16="http://schemas.microsoft.com/office/drawing/2014/main" id="{137FB78A-B9D3-4541-BF5A-440241F9750F}"/>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5" name="Rectangle 74">
                  <a:extLst>
                    <a:ext uri="{FF2B5EF4-FFF2-40B4-BE49-F238E27FC236}">
                      <a16:creationId xmlns:a16="http://schemas.microsoft.com/office/drawing/2014/main" id="{65518C58-9C62-4059-B34D-F3CA17EF74D8}"/>
                    </a:ext>
                  </a:extLst>
                </p:cNvPr>
                <p:cNvSpPr/>
                <p:nvPr/>
              </p:nvSpPr>
              <p:spPr>
                <a:xfrm>
                  <a:off x="2326777" y="4088269"/>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6" name="Rectangle 75">
                  <a:extLst>
                    <a:ext uri="{FF2B5EF4-FFF2-40B4-BE49-F238E27FC236}">
                      <a16:creationId xmlns:a16="http://schemas.microsoft.com/office/drawing/2014/main" id="{AC3C1A3A-E732-4D0E-A9C8-3A5F15D5D887}"/>
                    </a:ext>
                  </a:extLst>
                </p:cNvPr>
                <p:cNvSpPr/>
                <p:nvPr/>
              </p:nvSpPr>
              <p:spPr>
                <a:xfrm>
                  <a:off x="2326777" y="3754716"/>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7" name="Rectangle 76">
                  <a:extLst>
                    <a:ext uri="{FF2B5EF4-FFF2-40B4-BE49-F238E27FC236}">
                      <a16:creationId xmlns:a16="http://schemas.microsoft.com/office/drawing/2014/main" id="{42E7B120-621A-4338-BB3A-C54D64A03BF4}"/>
                    </a:ext>
                  </a:extLst>
                </p:cNvPr>
                <p:cNvSpPr/>
                <p:nvPr/>
              </p:nvSpPr>
              <p:spPr>
                <a:xfrm>
                  <a:off x="2326777" y="408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8" name="Rectangle 77">
                  <a:extLst>
                    <a:ext uri="{FF2B5EF4-FFF2-40B4-BE49-F238E27FC236}">
                      <a16:creationId xmlns:a16="http://schemas.microsoft.com/office/drawing/2014/main" id="{AFD25CD5-BF37-4512-A509-D9B4AE342E04}"/>
                    </a:ext>
                  </a:extLst>
                </p:cNvPr>
                <p:cNvSpPr/>
                <p:nvPr/>
              </p:nvSpPr>
              <p:spPr>
                <a:xfrm>
                  <a:off x="2326777" y="3753308"/>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71" name="Picture 5" descr="C:\Users\David\AppData\Local\Microsoft\Windows\INetCache\IE\XJVJXHFD\green-steps[1].png">
                <a:extLst>
                  <a:ext uri="{FF2B5EF4-FFF2-40B4-BE49-F238E27FC236}">
                    <a16:creationId xmlns:a16="http://schemas.microsoft.com/office/drawing/2014/main" id="{24C43066-B431-440A-AAAE-8F9A0E1CEA32}"/>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82646" y="4358836"/>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69" name="Text Box 2">
              <a:extLst>
                <a:ext uri="{FF2B5EF4-FFF2-40B4-BE49-F238E27FC236}">
                  <a16:creationId xmlns:a16="http://schemas.microsoft.com/office/drawing/2014/main" id="{B88D177F-4266-4EA7-A382-14549C05D017}"/>
                </a:ext>
              </a:extLst>
            </p:cNvPr>
            <p:cNvSpPr txBox="1">
              <a:spLocks noChangeArrowheads="1"/>
            </p:cNvSpPr>
            <p:nvPr/>
          </p:nvSpPr>
          <p:spPr bwMode="auto">
            <a:xfrm>
              <a:off x="963690" y="1802802"/>
              <a:ext cx="2257019"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1000" b="1" i="1" u="none" strike="noStrike" kern="0" cap="none" spc="0" normalizeH="0" baseline="0" noProof="0">
                  <a:ln>
                    <a:noFill/>
                  </a:ln>
                  <a:solidFill>
                    <a:prstClr val="black"/>
                  </a:solidFill>
                  <a:effectLst/>
                  <a:uLnTx/>
                  <a:uFillTx/>
                </a:rPr>
                <a:t>Next Steps…</a:t>
              </a:r>
            </a:p>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900" b="1" i="1" u="none" strike="noStrike" kern="0" cap="none" spc="0" normalizeH="0" baseline="0" noProof="0">
                  <a:ln>
                    <a:noFill/>
                  </a:ln>
                  <a:solidFill>
                    <a:prstClr val="black"/>
                  </a:solidFill>
                  <a:effectLst/>
                  <a:uLnTx/>
                  <a:uFillTx/>
                </a:rPr>
                <a:t>Add more detail to your Design Brief regarding Customer, Material and the Shape of your product.  Use ACCESS FM to help you.  What else could you add? </a:t>
              </a:r>
              <a:endParaRPr kumimoji="0" lang="en-US" altLang="en-US" sz="900" b="1" i="1" u="none" strike="noStrike" kern="0" cap="none" spc="0" normalizeH="0" baseline="0" noProof="0">
                <a:ln>
                  <a:noFill/>
                </a:ln>
                <a:solidFill>
                  <a:prstClr val="black"/>
                </a:solidFill>
                <a:effectLst/>
                <a:uLnTx/>
                <a:uFillTx/>
                <a:latin typeface="Arial" panose="020B0604020202020204" pitchFamily="34" charset="0"/>
              </a:endParaRPr>
            </a:p>
          </p:txBody>
        </p:sp>
      </p:grpSp>
      <p:pic>
        <p:nvPicPr>
          <p:cNvPr id="33" name="Picture 2">
            <a:extLst>
              <a:ext uri="{FF2B5EF4-FFF2-40B4-BE49-F238E27FC236}">
                <a16:creationId xmlns:a16="http://schemas.microsoft.com/office/drawing/2014/main" id="{AA7DFFBC-994F-4137-8035-5E111497A0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995567" y="89796"/>
            <a:ext cx="880354" cy="555095"/>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3AB5AEC6-FF86-49D0-A267-A901D86BA124}"/>
              </a:ext>
            </a:extLst>
          </p:cNvPr>
          <p:cNvSpPr txBox="1"/>
          <p:nvPr/>
        </p:nvSpPr>
        <p:spPr>
          <a:xfrm>
            <a:off x="74029" y="544743"/>
            <a:ext cx="4376813" cy="307777"/>
          </a:xfrm>
          <a:prstGeom prst="rect">
            <a:avLst/>
          </a:prstGeom>
          <a:noFill/>
        </p:spPr>
        <p:txBody>
          <a:bodyPr wrap="square" rtlCol="0">
            <a:spAutoFit/>
          </a:bodyPr>
          <a:lstStyle/>
          <a:p>
            <a:r>
              <a:rPr lang="en-GB" sz="1400" b="1" dirty="0">
                <a:latin typeface="Eras Light ITC" panose="020B0402030504020804" pitchFamily="34" charset="0"/>
              </a:rPr>
              <a:t>LI: Create a purposeful design brief</a:t>
            </a:r>
          </a:p>
        </p:txBody>
      </p:sp>
      <p:sp>
        <p:nvSpPr>
          <p:cNvPr id="36" name="Rectangle 35">
            <a:extLst>
              <a:ext uri="{FF2B5EF4-FFF2-40B4-BE49-F238E27FC236}">
                <a16:creationId xmlns:a16="http://schemas.microsoft.com/office/drawing/2014/main" id="{4B5DBD9C-A392-40BD-9F3A-E4E5F838ED56}"/>
              </a:ext>
            </a:extLst>
          </p:cNvPr>
          <p:cNvSpPr/>
          <p:nvPr/>
        </p:nvSpPr>
        <p:spPr>
          <a:xfrm>
            <a:off x="9426382" y="294420"/>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735312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81B1F-8276-459B-ADB2-C0CC5AE5A7D6}"/>
              </a:ext>
            </a:extLst>
          </p:cNvPr>
          <p:cNvSpPr txBox="1"/>
          <p:nvPr/>
        </p:nvSpPr>
        <p:spPr>
          <a:xfrm>
            <a:off x="277607" y="104516"/>
            <a:ext cx="2317825" cy="584998"/>
          </a:xfrm>
          <a:prstGeom prst="rect">
            <a:avLst/>
          </a:prstGeom>
          <a:noFill/>
          <a:ln cap="flat">
            <a:noFill/>
          </a:ln>
        </p:spPr>
        <p:txBody>
          <a:bodyPr vert="horz" wrap="square" lIns="74295" tIns="37148" rIns="74295" bIns="37148" anchor="ctr" anchorCtr="0" compatLnSpc="1">
            <a:noAutofit/>
          </a:bodyPr>
          <a:lstStyle/>
          <a:p>
            <a:pPr defTabSz="371475">
              <a:defRPr sz="1800" b="0" i="0" u="none" strike="noStrike" kern="0" cap="none" spc="0" baseline="0">
                <a:solidFill>
                  <a:srgbClr val="000000"/>
                </a:solidFill>
                <a:uFillTx/>
              </a:defRPr>
            </a:pPr>
            <a:r>
              <a:rPr lang="en-GB" sz="3250" b="1" dirty="0">
                <a:solidFill>
                  <a:srgbClr val="EBEAEA"/>
                </a:solidFill>
                <a:effectLst>
                  <a:outerShdw dist="20323" dir="1799338">
                    <a:srgbClr val="000000"/>
                  </a:outerShdw>
                </a:effectLst>
                <a:latin typeface="Eras Demi ITC" pitchFamily="34"/>
                <a:cs typeface="Trebuchet MS"/>
              </a:rPr>
              <a:t>  </a:t>
            </a:r>
            <a:r>
              <a:rPr lang="en-GB" sz="2600" b="1" dirty="0">
                <a:ln w="0">
                  <a:solidFill>
                    <a:srgbClr val="000000"/>
                  </a:solidFill>
                  <a:prstDash val="solid"/>
                </a:ln>
                <a:noFill/>
                <a:latin typeface="Eras Demi ITC" pitchFamily="34"/>
                <a:cs typeface="Trebuchet MS"/>
              </a:rPr>
              <a:t>Mind Map</a:t>
            </a:r>
          </a:p>
        </p:txBody>
      </p:sp>
      <p:sp>
        <p:nvSpPr>
          <p:cNvPr id="34" name="TextBox 53">
            <a:extLst>
              <a:ext uri="{FF2B5EF4-FFF2-40B4-BE49-F238E27FC236}">
                <a16:creationId xmlns:a16="http://schemas.microsoft.com/office/drawing/2014/main" id="{3D38058C-A34A-454A-AD0E-6DD4AF554808}"/>
              </a:ext>
            </a:extLst>
          </p:cNvPr>
          <p:cNvSpPr txBox="1"/>
          <p:nvPr/>
        </p:nvSpPr>
        <p:spPr>
          <a:xfrm>
            <a:off x="473742" y="755781"/>
            <a:ext cx="4966910" cy="321243"/>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600" dirty="0">
                <a:solidFill>
                  <a:srgbClr val="000000"/>
                </a:solidFill>
                <a:latin typeface="Eras Demi ITC"/>
              </a:rPr>
              <a:t>LI: Generate ideas to produce your product</a:t>
            </a:r>
            <a:endParaRPr lang="en-GB" sz="1600" dirty="0">
              <a:solidFill>
                <a:srgbClr val="000000"/>
              </a:solidFill>
              <a:latin typeface="Eras Demi ITC"/>
              <a:cs typeface="Calibri"/>
            </a:endParaRPr>
          </a:p>
        </p:txBody>
      </p:sp>
      <p:grpSp>
        <p:nvGrpSpPr>
          <p:cNvPr id="25" name="Group 24">
            <a:extLst>
              <a:ext uri="{FF2B5EF4-FFF2-40B4-BE49-F238E27FC236}">
                <a16:creationId xmlns:a16="http://schemas.microsoft.com/office/drawing/2014/main" id="{64C55D91-BA17-47D3-92CA-B787711C2026}"/>
              </a:ext>
            </a:extLst>
          </p:cNvPr>
          <p:cNvGrpSpPr/>
          <p:nvPr/>
        </p:nvGrpSpPr>
        <p:grpSpPr>
          <a:xfrm>
            <a:off x="6823942" y="306415"/>
            <a:ext cx="2770816" cy="2111623"/>
            <a:chOff x="52557" y="2950585"/>
            <a:chExt cx="2770816" cy="2111623"/>
          </a:xfrm>
        </p:grpSpPr>
        <p:grpSp>
          <p:nvGrpSpPr>
            <p:cNvPr id="27" name="Group 26">
              <a:extLst>
                <a:ext uri="{FF2B5EF4-FFF2-40B4-BE49-F238E27FC236}">
                  <a16:creationId xmlns:a16="http://schemas.microsoft.com/office/drawing/2014/main" id="{AE5057AA-9DE2-4D8E-8D86-457D9DF5B4F4}"/>
                </a:ext>
              </a:extLst>
            </p:cNvPr>
            <p:cNvGrpSpPr/>
            <p:nvPr/>
          </p:nvGrpSpPr>
          <p:grpSpPr>
            <a:xfrm>
              <a:off x="52557" y="2950585"/>
              <a:ext cx="2770816" cy="2111623"/>
              <a:chOff x="21945" y="3104964"/>
              <a:chExt cx="2611394" cy="2088232"/>
            </a:xfrm>
          </p:grpSpPr>
          <p:sp>
            <p:nvSpPr>
              <p:cNvPr id="29" name="Rectangle 28">
                <a:extLst>
                  <a:ext uri="{FF2B5EF4-FFF2-40B4-BE49-F238E27FC236}">
                    <a16:creationId xmlns:a16="http://schemas.microsoft.com/office/drawing/2014/main" id="{A60B6937-A782-4365-9E96-1489B0A0C793}"/>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20D06AC0-C41F-4A5E-A49B-FE9AB3CAB9D5}"/>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Investigation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31" name="Rectangle 30">
                <a:extLst>
                  <a:ext uri="{FF2B5EF4-FFF2-40B4-BE49-F238E27FC236}">
                    <a16:creationId xmlns:a16="http://schemas.microsoft.com/office/drawing/2014/main" id="{78C5170B-C196-45E0-921C-83B1ECAB6F92}"/>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890CDB41-333D-4BDA-BC4E-FB447AC1266B}"/>
                  </a:ext>
                </a:extLst>
              </p:cNvPr>
              <p:cNvSpPr/>
              <p:nvPr/>
            </p:nvSpPr>
            <p:spPr>
              <a:xfrm>
                <a:off x="2326776" y="426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FEF771DE-D3E9-4787-A952-788A655ACA7A}"/>
                  </a:ext>
                </a:extLst>
              </p:cNvPr>
              <p:cNvSpPr/>
              <p:nvPr/>
            </p:nvSpPr>
            <p:spPr>
              <a:xfrm>
                <a:off x="2326776" y="3860861"/>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8" name="Picture 5" descr="C:\Users\David\AppData\Local\Microsoft\Windows\INetCache\IE\XJVJXHFD\green-steps[1].png">
              <a:extLst>
                <a:ext uri="{FF2B5EF4-FFF2-40B4-BE49-F238E27FC236}">
                  <a16:creationId xmlns:a16="http://schemas.microsoft.com/office/drawing/2014/main" id="{01758F3A-A851-49BF-851D-4843EBB3179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6" name="TextBox 35">
            <a:extLst>
              <a:ext uri="{FF2B5EF4-FFF2-40B4-BE49-F238E27FC236}">
                <a16:creationId xmlns:a16="http://schemas.microsoft.com/office/drawing/2014/main" id="{874CAAFA-63AA-425C-9A01-6FCFFBCE022A}"/>
              </a:ext>
            </a:extLst>
          </p:cNvPr>
          <p:cNvSpPr txBox="1"/>
          <p:nvPr/>
        </p:nvSpPr>
        <p:spPr>
          <a:xfrm>
            <a:off x="6826180" y="522193"/>
            <a:ext cx="2415450" cy="1323439"/>
          </a:xfrm>
          <a:prstGeom prst="rect">
            <a:avLst/>
          </a:prstGeom>
          <a:noFill/>
        </p:spPr>
        <p:txBody>
          <a:bodyPr wrap="square">
            <a:spAutoFit/>
          </a:bodyPr>
          <a:lstStyle/>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t>
            </a:r>
            <a:r>
              <a:rPr kumimoji="0" lang="en-GB" altLang="en-US" sz="800" b="1" i="0" u="none" strike="noStrike" kern="0" cap="none" spc="0" normalizeH="0" baseline="0" noProof="0">
                <a:ln>
                  <a:noFill/>
                </a:ln>
                <a:solidFill>
                  <a:prstClr val="black"/>
                </a:solidFill>
                <a:effectLst/>
                <a:uLnTx/>
                <a:uFillTx/>
              </a:rPr>
              <a:t>depth</a:t>
            </a:r>
            <a:r>
              <a:rPr kumimoji="0" lang="en-GB" altLang="en-US" sz="800" b="0" i="0" u="none" strike="noStrike" kern="0" cap="none" spc="0" normalizeH="0" baseline="0" noProof="0">
                <a:ln>
                  <a:noFill/>
                </a:ln>
                <a:solidFill>
                  <a:prstClr val="black"/>
                </a:solidFill>
                <a:effectLst/>
                <a:uLnTx/>
                <a:uFillTx/>
              </a:rPr>
              <a:t> and drawn relevant </a:t>
            </a:r>
            <a:r>
              <a:rPr kumimoji="0" lang="en-GB" altLang="en-US" sz="800" b="1" i="0" u="none" strike="noStrike" kern="0" cap="none" spc="0" normalizeH="0" baseline="0" noProof="0">
                <a:ln>
                  <a:noFill/>
                </a:ln>
                <a:solidFill>
                  <a:prstClr val="black"/>
                </a:solidFill>
                <a:effectLst/>
                <a:uLnTx/>
                <a:uFillTx/>
              </a:rPr>
              <a:t>conclusions</a:t>
            </a:r>
            <a:r>
              <a:rPr kumimoji="0" lang="en-GB" altLang="en-US" sz="800" b="0" i="0" u="none" strike="noStrike" kern="0" cap="none" spc="0" normalizeH="0" baseline="0" noProof="0">
                <a:ln>
                  <a:noFill/>
                </a:ln>
                <a:solidFill>
                  <a:prstClr val="black"/>
                </a:solidFill>
                <a:effectLst/>
                <a:uLnTx/>
                <a:uFillTx/>
              </a:rPr>
              <a:t> of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and </a:t>
            </a:r>
            <a:r>
              <a:rPr kumimoji="0" lang="en-GB" altLang="en-US" sz="800" b="1" i="0" u="none" strike="noStrike" kern="0" cap="none" spc="0" normalizeH="0" baseline="0" noProof="0">
                <a:ln>
                  <a:noFill/>
                </a:ln>
                <a:solidFill>
                  <a:prstClr val="black"/>
                </a:solidFill>
                <a:effectLst/>
                <a:uLnTx/>
                <a:uFillTx/>
              </a:rPr>
              <a:t>identified</a:t>
            </a:r>
            <a:r>
              <a:rPr kumimoji="0" lang="en-GB" altLang="en-US" sz="800" b="0" i="0" u="none" strike="noStrike" kern="0" cap="none" spc="0" normalizeH="0" baseline="0" noProof="0">
                <a:ln>
                  <a:noFill/>
                </a:ln>
                <a:solidFill>
                  <a:prstClr val="black"/>
                </a:solidFill>
                <a:effectLst/>
                <a:uLnTx/>
                <a:uFillTx/>
              </a:rPr>
              <a:t> some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fashion with little relevance to your project.</a:t>
            </a:r>
          </a:p>
        </p:txBody>
      </p:sp>
      <p:sp>
        <p:nvSpPr>
          <p:cNvPr id="37" name="TextBox 36">
            <a:extLst>
              <a:ext uri="{FF2B5EF4-FFF2-40B4-BE49-F238E27FC236}">
                <a16:creationId xmlns:a16="http://schemas.microsoft.com/office/drawing/2014/main" id="{CBCD244E-22B2-420B-839B-C3427707F1C1}"/>
              </a:ext>
            </a:extLst>
          </p:cNvPr>
          <p:cNvSpPr txBox="1"/>
          <p:nvPr/>
        </p:nvSpPr>
        <p:spPr>
          <a:xfrm>
            <a:off x="7354148" y="1625547"/>
            <a:ext cx="2282126" cy="779893"/>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0"/>
              </a:spcAft>
              <a:buClrTx/>
              <a:buSzTx/>
              <a:buFontTx/>
              <a:buNone/>
              <a:tabLst/>
              <a:defRPr/>
            </a:pPr>
            <a:r>
              <a:rPr kumimoji="0" lang="en-GB" sz="1000" b="1" i="1" u="none" strike="noStrike" kern="1400" cap="none" spc="0" normalizeH="0" baseline="0" noProof="0">
                <a:ln>
                  <a:noFill/>
                </a:ln>
                <a:solidFill>
                  <a:prstClr val="black"/>
                </a:solidFill>
                <a:effectLst/>
                <a:uLnTx/>
                <a:uFillTx/>
              </a:rPr>
              <a:t>Next Steps…</a:t>
            </a:r>
            <a:endParaRPr kumimoji="0" lang="en-GB" sz="3200" b="1" i="0"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700" b="1" i="1" u="none" strike="noStrike" kern="1400" cap="none" spc="0" normalizeH="0" baseline="0" noProof="0">
                <a:ln>
                  <a:noFill/>
                </a:ln>
                <a:solidFill>
                  <a:prstClr val="black"/>
                </a:solidFill>
                <a:effectLst/>
                <a:uLnTx/>
                <a:uFillTx/>
              </a:rPr>
              <a:t>Ensure that the products you have found inform your next steps and that you use some of the designs in your own work.  Use parts of other designs to come up with something new </a:t>
            </a:r>
            <a:endParaRPr kumimoji="0" lang="en-GB" sz="2000" b="1" i="1" u="none" strike="noStrike" kern="1400" cap="none" spc="0" normalizeH="0" baseline="0" noProof="0">
              <a:ln>
                <a:noFill/>
              </a:ln>
              <a:solidFill>
                <a:prstClr val="black"/>
              </a:solidFill>
              <a:effectLst/>
              <a:uLnTx/>
              <a:uFillTx/>
            </a:endParaRPr>
          </a:p>
        </p:txBody>
      </p:sp>
      <p:sp>
        <p:nvSpPr>
          <p:cNvPr id="35" name="TextBox 34">
            <a:extLst>
              <a:ext uri="{FF2B5EF4-FFF2-40B4-BE49-F238E27FC236}">
                <a16:creationId xmlns:a16="http://schemas.microsoft.com/office/drawing/2014/main" id="{B1C99077-BE09-4A8C-B4F3-BF9381ECB25C}"/>
              </a:ext>
            </a:extLst>
          </p:cNvPr>
          <p:cNvSpPr txBox="1"/>
          <p:nvPr/>
        </p:nvSpPr>
        <p:spPr>
          <a:xfrm>
            <a:off x="6838687" y="2575194"/>
            <a:ext cx="2744002" cy="3970318"/>
          </a:xfrm>
          <a:prstGeom prst="rect">
            <a:avLst/>
          </a:prstGeom>
          <a:noFill/>
          <a:ln>
            <a:solidFill>
              <a:schemeClr val="tx1"/>
            </a:solidFill>
          </a:ln>
        </p:spPr>
        <p:txBody>
          <a:bodyPr wrap="square">
            <a:spAutoFit/>
          </a:bodyPr>
          <a:lstStyle/>
          <a:p>
            <a:r>
              <a:rPr lang="en-GB" sz="1400" b="1" i="0" dirty="0">
                <a:solidFill>
                  <a:srgbClr val="202124"/>
                </a:solidFill>
                <a:effectLst/>
                <a:latin typeface="Eras Light ITC" panose="020B0402030504020804" pitchFamily="34" charset="0"/>
              </a:rPr>
              <a:t>Mind mapping</a:t>
            </a:r>
            <a:r>
              <a:rPr lang="en-GB" sz="1400" b="0" i="0" dirty="0">
                <a:solidFill>
                  <a:srgbClr val="202124"/>
                </a:solidFill>
                <a:effectLst/>
                <a:latin typeface="Eras Light ITC" panose="020B0402030504020804" pitchFamily="34" charset="0"/>
              </a:rPr>
              <a:t> increases your creativity and productivity because it's an excellent tool to let you generate more ideas, identify relationships among the different data and information, and effectively improve your memory and retention. Making a mind map is an excellent way for you to be able to sort through your thoughts and ideas. This activity allows you to quickly generate creative and even unique ideas in less time. It gives you the freedom you need when brainstorming so that the flow of ideas is not blocked or hampered like linear thinking does.</a:t>
            </a:r>
            <a:endParaRPr lang="en-GB" sz="1400" dirty="0">
              <a:latin typeface="Eras Light ITC" panose="020B0402030504020804" pitchFamily="34" charset="0"/>
            </a:endParaRPr>
          </a:p>
        </p:txBody>
      </p:sp>
      <p:pic>
        <p:nvPicPr>
          <p:cNvPr id="38" name="Picture 2">
            <a:extLst>
              <a:ext uri="{FF2B5EF4-FFF2-40B4-BE49-F238E27FC236}">
                <a16:creationId xmlns:a16="http://schemas.microsoft.com/office/drawing/2014/main" id="{8DE3B29D-22D8-445E-B22C-B74A488434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42672" y="6068120"/>
            <a:ext cx="880033" cy="783444"/>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a:extLst>
              <a:ext uri="{FF2B5EF4-FFF2-40B4-BE49-F238E27FC236}">
                <a16:creationId xmlns:a16="http://schemas.microsoft.com/office/drawing/2014/main" id="{7BD0BBC8-3A42-47F4-8C91-0FC99B6011D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5280416" y="44681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40" name="Rectangle 39">
            <a:extLst>
              <a:ext uri="{FF2B5EF4-FFF2-40B4-BE49-F238E27FC236}">
                <a16:creationId xmlns:a16="http://schemas.microsoft.com/office/drawing/2014/main" id="{97B55A39-D187-4F10-A2A9-E0EF63556D32}"/>
              </a:ext>
            </a:extLst>
          </p:cNvPr>
          <p:cNvSpPr/>
          <p:nvPr/>
        </p:nvSpPr>
        <p:spPr>
          <a:xfrm rot="20781834">
            <a:off x="9135110" y="6282967"/>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4" name="TextBox 3">
            <a:extLst>
              <a:ext uri="{FF2B5EF4-FFF2-40B4-BE49-F238E27FC236}">
                <a16:creationId xmlns:a16="http://schemas.microsoft.com/office/drawing/2014/main" id="{9040B8BC-CC3F-4151-ABEC-5044291894B5}"/>
              </a:ext>
            </a:extLst>
          </p:cNvPr>
          <p:cNvSpPr txBox="1"/>
          <p:nvPr/>
        </p:nvSpPr>
        <p:spPr>
          <a:xfrm>
            <a:off x="177816" y="5907212"/>
            <a:ext cx="6546335" cy="646331"/>
          </a:xfrm>
          <a:prstGeom prst="rect">
            <a:avLst/>
          </a:prstGeom>
          <a:noFill/>
          <a:ln>
            <a:solidFill>
              <a:schemeClr val="tx1"/>
            </a:solidFill>
          </a:ln>
        </p:spPr>
        <p:txBody>
          <a:bodyPr wrap="square" rtlCol="0">
            <a:spAutoFit/>
          </a:bodyPr>
          <a:lstStyle/>
          <a:p>
            <a:r>
              <a:rPr lang="en-GB" dirty="0">
                <a:latin typeface="Eras Demi ITC" panose="020B0805030504020804" pitchFamily="34" charset="0"/>
              </a:rPr>
              <a:t>What is the definition of linear?</a:t>
            </a:r>
          </a:p>
          <a:p>
            <a:endParaRPr lang="en-GB" dirty="0">
              <a:latin typeface="Eras Demi ITC" panose="020B0805030504020804" pitchFamily="34" charset="0"/>
            </a:endParaRPr>
          </a:p>
        </p:txBody>
      </p:sp>
      <p:grpSp>
        <p:nvGrpSpPr>
          <p:cNvPr id="41" name="Group 81">
            <a:extLst>
              <a:ext uri="{FF2B5EF4-FFF2-40B4-BE49-F238E27FC236}">
                <a16:creationId xmlns:a16="http://schemas.microsoft.com/office/drawing/2014/main" id="{739A893F-913B-4623-950D-E90929AFD452}"/>
              </a:ext>
            </a:extLst>
          </p:cNvPr>
          <p:cNvGrpSpPr/>
          <p:nvPr/>
        </p:nvGrpSpPr>
        <p:grpSpPr>
          <a:xfrm>
            <a:off x="496586" y="1662266"/>
            <a:ext cx="5969185" cy="3659703"/>
            <a:chOff x="1234028" y="1969379"/>
            <a:chExt cx="6755925" cy="4088646"/>
          </a:xfrm>
        </p:grpSpPr>
        <p:sp>
          <p:nvSpPr>
            <p:cNvPr id="42" name="Oval 83">
              <a:extLst>
                <a:ext uri="{FF2B5EF4-FFF2-40B4-BE49-F238E27FC236}">
                  <a16:creationId xmlns:a16="http://schemas.microsoft.com/office/drawing/2014/main" id="{93589CA5-8955-48D8-B53E-6DEB841D4E62}"/>
                </a:ext>
              </a:extLst>
            </p:cNvPr>
            <p:cNvSpPr/>
            <p:nvPr/>
          </p:nvSpPr>
          <p:spPr>
            <a:xfrm>
              <a:off x="5993690" y="2654795"/>
              <a:ext cx="1322048" cy="81100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3" name="Oval 84">
              <a:extLst>
                <a:ext uri="{FF2B5EF4-FFF2-40B4-BE49-F238E27FC236}">
                  <a16:creationId xmlns:a16="http://schemas.microsoft.com/office/drawing/2014/main" id="{A86CE08A-CA04-43FC-8E00-74EA3AC80BEA}"/>
                </a:ext>
              </a:extLst>
            </p:cNvPr>
            <p:cNvSpPr/>
            <p:nvPr/>
          </p:nvSpPr>
          <p:spPr>
            <a:xfrm>
              <a:off x="6520906" y="3618317"/>
              <a:ext cx="1469047" cy="78471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4" name="Oval 86">
              <a:extLst>
                <a:ext uri="{FF2B5EF4-FFF2-40B4-BE49-F238E27FC236}">
                  <a16:creationId xmlns:a16="http://schemas.microsoft.com/office/drawing/2014/main" id="{83B0C481-4898-410D-9055-4832BF6E9EDA}"/>
                </a:ext>
              </a:extLst>
            </p:cNvPr>
            <p:cNvSpPr/>
            <p:nvPr/>
          </p:nvSpPr>
          <p:spPr>
            <a:xfrm>
              <a:off x="5623258" y="4884596"/>
              <a:ext cx="1459793" cy="75359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5" name="Oval 87">
              <a:extLst>
                <a:ext uri="{FF2B5EF4-FFF2-40B4-BE49-F238E27FC236}">
                  <a16:creationId xmlns:a16="http://schemas.microsoft.com/office/drawing/2014/main" id="{88633660-3943-4EEF-92A1-BC9E99938B8F}"/>
                </a:ext>
              </a:extLst>
            </p:cNvPr>
            <p:cNvSpPr/>
            <p:nvPr/>
          </p:nvSpPr>
          <p:spPr>
            <a:xfrm>
              <a:off x="3787045" y="5315315"/>
              <a:ext cx="1080079" cy="74271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6" name="Oval 88">
              <a:extLst>
                <a:ext uri="{FF2B5EF4-FFF2-40B4-BE49-F238E27FC236}">
                  <a16:creationId xmlns:a16="http://schemas.microsoft.com/office/drawing/2014/main" id="{1265A113-D753-4716-B80D-B78DC32B1830}"/>
                </a:ext>
              </a:extLst>
            </p:cNvPr>
            <p:cNvSpPr/>
            <p:nvPr/>
          </p:nvSpPr>
          <p:spPr>
            <a:xfrm>
              <a:off x="1882091" y="4929502"/>
              <a:ext cx="1238103" cy="70868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7" name="Oval 89">
              <a:extLst>
                <a:ext uri="{FF2B5EF4-FFF2-40B4-BE49-F238E27FC236}">
                  <a16:creationId xmlns:a16="http://schemas.microsoft.com/office/drawing/2014/main" id="{169CA2F3-5F57-409D-B566-936BE0C02C13}"/>
                </a:ext>
              </a:extLst>
            </p:cNvPr>
            <p:cNvSpPr/>
            <p:nvPr/>
          </p:nvSpPr>
          <p:spPr>
            <a:xfrm>
              <a:off x="3897940" y="1969379"/>
              <a:ext cx="1554717" cy="76694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8" name="Oval 91">
              <a:extLst>
                <a:ext uri="{FF2B5EF4-FFF2-40B4-BE49-F238E27FC236}">
                  <a16:creationId xmlns:a16="http://schemas.microsoft.com/office/drawing/2014/main" id="{ED13516D-E755-4B5F-BAFF-2468B3BA12CA}"/>
                </a:ext>
              </a:extLst>
            </p:cNvPr>
            <p:cNvSpPr/>
            <p:nvPr/>
          </p:nvSpPr>
          <p:spPr>
            <a:xfrm>
              <a:off x="2366951" y="2500728"/>
              <a:ext cx="1229447" cy="76625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49" name="Oval 92">
              <a:extLst>
                <a:ext uri="{FF2B5EF4-FFF2-40B4-BE49-F238E27FC236}">
                  <a16:creationId xmlns:a16="http://schemas.microsoft.com/office/drawing/2014/main" id="{25CA3320-98A6-4431-B78A-2711CC02E728}"/>
                </a:ext>
              </a:extLst>
            </p:cNvPr>
            <p:cNvSpPr/>
            <p:nvPr/>
          </p:nvSpPr>
          <p:spPr>
            <a:xfrm>
              <a:off x="1234028" y="3723500"/>
              <a:ext cx="1295649" cy="70878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endParaRPr lang="en-GB" sz="1463">
                <a:solidFill>
                  <a:srgbClr val="000000"/>
                </a:solidFill>
                <a:latin typeface="Calibri"/>
              </a:endParaRPr>
            </a:p>
          </p:txBody>
        </p:sp>
        <p:sp>
          <p:nvSpPr>
            <p:cNvPr id="50" name="TextBox 23">
              <a:extLst>
                <a:ext uri="{FF2B5EF4-FFF2-40B4-BE49-F238E27FC236}">
                  <a16:creationId xmlns:a16="http://schemas.microsoft.com/office/drawing/2014/main" id="{0F6EE273-955E-4ACC-962A-0A53217F6CB3}"/>
                </a:ext>
              </a:extLst>
            </p:cNvPr>
            <p:cNvSpPr txBox="1"/>
            <p:nvPr/>
          </p:nvSpPr>
          <p:spPr>
            <a:xfrm>
              <a:off x="3382974" y="3915875"/>
              <a:ext cx="2428170" cy="290124"/>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200" dirty="0">
                  <a:solidFill>
                    <a:srgbClr val="000000"/>
                  </a:solidFill>
                  <a:latin typeface="Eras Demi ITC" pitchFamily="34"/>
                </a:rPr>
                <a:t>Jewellery</a:t>
              </a:r>
            </a:p>
          </p:txBody>
        </p:sp>
      </p:grpSp>
      <p:cxnSp>
        <p:nvCxnSpPr>
          <p:cNvPr id="51" name="Straight Arrow Connector 50">
            <a:extLst>
              <a:ext uri="{FF2B5EF4-FFF2-40B4-BE49-F238E27FC236}">
                <a16:creationId xmlns:a16="http://schemas.microsoft.com/office/drawing/2014/main" id="{F8C47828-FAB4-4C93-97CD-7854BF65D976}"/>
              </a:ext>
            </a:extLst>
          </p:cNvPr>
          <p:cNvCxnSpPr>
            <a:cxnSpLocks/>
          </p:cNvCxnSpPr>
          <p:nvPr/>
        </p:nvCxnSpPr>
        <p:spPr>
          <a:xfrm flipH="1" flipV="1">
            <a:off x="2479621" y="2831745"/>
            <a:ext cx="384336" cy="4829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76DED5D5-D88E-4955-ACB2-EFAB3B550B07}"/>
              </a:ext>
            </a:extLst>
          </p:cNvPr>
          <p:cNvCxnSpPr/>
          <p:nvPr/>
        </p:nvCxnSpPr>
        <p:spPr>
          <a:xfrm flipH="1" flipV="1">
            <a:off x="3467985" y="2480805"/>
            <a:ext cx="69129" cy="7515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3" name="Straight Arrow Connector 52">
            <a:extLst>
              <a:ext uri="{FF2B5EF4-FFF2-40B4-BE49-F238E27FC236}">
                <a16:creationId xmlns:a16="http://schemas.microsoft.com/office/drawing/2014/main" id="{352FB967-AC3F-4404-BA68-405301509AF3}"/>
              </a:ext>
            </a:extLst>
          </p:cNvPr>
          <p:cNvCxnSpPr>
            <a:cxnSpLocks/>
          </p:cNvCxnSpPr>
          <p:nvPr/>
        </p:nvCxnSpPr>
        <p:spPr>
          <a:xfrm flipH="1" flipV="1">
            <a:off x="1794912" y="3549976"/>
            <a:ext cx="802952" cy="696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4" name="Straight Arrow Connector 53">
            <a:extLst>
              <a:ext uri="{FF2B5EF4-FFF2-40B4-BE49-F238E27FC236}">
                <a16:creationId xmlns:a16="http://schemas.microsoft.com/office/drawing/2014/main" id="{CD0AA59B-A51F-4F09-86F2-1D7579FF77C2}"/>
              </a:ext>
            </a:extLst>
          </p:cNvPr>
          <p:cNvCxnSpPr>
            <a:cxnSpLocks/>
          </p:cNvCxnSpPr>
          <p:nvPr/>
        </p:nvCxnSpPr>
        <p:spPr>
          <a:xfrm flipV="1">
            <a:off x="4079512" y="3001701"/>
            <a:ext cx="562660" cy="41809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5" name="Straight Arrow Connector 54">
            <a:extLst>
              <a:ext uri="{FF2B5EF4-FFF2-40B4-BE49-F238E27FC236}">
                <a16:creationId xmlns:a16="http://schemas.microsoft.com/office/drawing/2014/main" id="{627D9BA5-57C6-4550-B4CE-E087AB0108DC}"/>
              </a:ext>
            </a:extLst>
          </p:cNvPr>
          <p:cNvCxnSpPr>
            <a:cxnSpLocks/>
          </p:cNvCxnSpPr>
          <p:nvPr/>
        </p:nvCxnSpPr>
        <p:spPr>
          <a:xfrm>
            <a:off x="4012521" y="3879418"/>
            <a:ext cx="375901" cy="4602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6" name="Straight Arrow Connector 55">
            <a:extLst>
              <a:ext uri="{FF2B5EF4-FFF2-40B4-BE49-F238E27FC236}">
                <a16:creationId xmlns:a16="http://schemas.microsoft.com/office/drawing/2014/main" id="{9D475108-F6F1-47DA-BFFE-DDE51166B723}"/>
              </a:ext>
            </a:extLst>
          </p:cNvPr>
          <p:cNvCxnSpPr>
            <a:cxnSpLocks/>
          </p:cNvCxnSpPr>
          <p:nvPr/>
        </p:nvCxnSpPr>
        <p:spPr>
          <a:xfrm flipV="1">
            <a:off x="4124816" y="3505791"/>
            <a:ext cx="894764" cy="1253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7" name="Straight Arrow Connector 56">
            <a:extLst>
              <a:ext uri="{FF2B5EF4-FFF2-40B4-BE49-F238E27FC236}">
                <a16:creationId xmlns:a16="http://schemas.microsoft.com/office/drawing/2014/main" id="{CEB47BDF-D137-42F5-920F-DA812D0CA162}"/>
              </a:ext>
            </a:extLst>
          </p:cNvPr>
          <p:cNvCxnSpPr>
            <a:cxnSpLocks/>
          </p:cNvCxnSpPr>
          <p:nvPr/>
        </p:nvCxnSpPr>
        <p:spPr>
          <a:xfrm>
            <a:off x="3325206" y="3866784"/>
            <a:ext cx="11495" cy="70178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8" name="Straight Arrow Connector 57">
            <a:extLst>
              <a:ext uri="{FF2B5EF4-FFF2-40B4-BE49-F238E27FC236}">
                <a16:creationId xmlns:a16="http://schemas.microsoft.com/office/drawing/2014/main" id="{42DC0822-35AE-483F-A7ED-688F4C33FAC4}"/>
              </a:ext>
            </a:extLst>
          </p:cNvPr>
          <p:cNvCxnSpPr>
            <a:cxnSpLocks/>
          </p:cNvCxnSpPr>
          <p:nvPr/>
        </p:nvCxnSpPr>
        <p:spPr>
          <a:xfrm flipH="1">
            <a:off x="2118903" y="3866784"/>
            <a:ext cx="745054" cy="3381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9" name="Rectangle 58">
            <a:extLst>
              <a:ext uri="{FF2B5EF4-FFF2-40B4-BE49-F238E27FC236}">
                <a16:creationId xmlns:a16="http://schemas.microsoft.com/office/drawing/2014/main" id="{28298791-6E1B-402A-98D0-BC514907A85C}"/>
              </a:ext>
            </a:extLst>
          </p:cNvPr>
          <p:cNvSpPr/>
          <p:nvPr/>
        </p:nvSpPr>
        <p:spPr>
          <a:xfrm>
            <a:off x="5798823" y="762513"/>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5AE5AD16-7BED-4013-8EDF-177BB7516E56}"/>
              </a:ext>
            </a:extLst>
          </p:cNvPr>
          <p:cNvGraphicFramePr>
            <a:graphicFrameLocks noGrp="1"/>
          </p:cNvGraphicFramePr>
          <p:nvPr/>
        </p:nvGraphicFramePr>
        <p:xfrm>
          <a:off x="229088" y="1461135"/>
          <a:ext cx="9066066" cy="5120640"/>
        </p:xfrm>
        <a:graphic>
          <a:graphicData uri="http://schemas.openxmlformats.org/drawingml/2006/table">
            <a:tbl>
              <a:tblPr firstRow="1" bandRow="1">
                <a:tableStyleId>{5940675A-B579-460E-94D1-54222C63F5DA}</a:tableStyleId>
              </a:tblPr>
              <a:tblGrid>
                <a:gridCol w="1809574">
                  <a:extLst>
                    <a:ext uri="{9D8B030D-6E8A-4147-A177-3AD203B41FA5}">
                      <a16:colId xmlns:a16="http://schemas.microsoft.com/office/drawing/2014/main" val="929129688"/>
                    </a:ext>
                  </a:extLst>
                </a:gridCol>
                <a:gridCol w="7256492">
                  <a:extLst>
                    <a:ext uri="{9D8B030D-6E8A-4147-A177-3AD203B41FA5}">
                      <a16:colId xmlns:a16="http://schemas.microsoft.com/office/drawing/2014/main" val="2869347110"/>
                    </a:ext>
                  </a:extLst>
                </a:gridCol>
              </a:tblGrid>
              <a:tr h="0">
                <a:tc>
                  <a:txBody>
                    <a:bodyPr/>
                    <a:lstStyle/>
                    <a:p>
                      <a:r>
                        <a:rPr lang="en-US">
                          <a:latin typeface="Eras Demi ITC" panose="020B0805030504020804" pitchFamily="34" charset="0"/>
                        </a:rPr>
                        <a:t>Aesthetics </a:t>
                      </a:r>
                    </a:p>
                  </a:txBody>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tc>
                <a:extLst>
                  <a:ext uri="{0D108BD9-81ED-4DB2-BD59-A6C34878D82A}">
                    <a16:rowId xmlns:a16="http://schemas.microsoft.com/office/drawing/2014/main" val="2591836845"/>
                  </a:ext>
                </a:extLst>
              </a:tr>
              <a:tr h="603751">
                <a:tc>
                  <a:txBody>
                    <a:bodyPr/>
                    <a:lstStyle/>
                    <a:p>
                      <a:r>
                        <a:rPr lang="en-US">
                          <a:latin typeface="Eras Demi ITC" panose="020B0805030504020804" pitchFamily="34" charset="0"/>
                        </a:rPr>
                        <a:t>Consumer</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txBody>
                  <a:tcPr/>
                </a:tc>
                <a:extLst>
                  <a:ext uri="{0D108BD9-81ED-4DB2-BD59-A6C34878D82A}">
                    <a16:rowId xmlns:a16="http://schemas.microsoft.com/office/drawing/2014/main" val="1559927859"/>
                  </a:ext>
                </a:extLst>
              </a:tr>
              <a:tr h="603751">
                <a:tc>
                  <a:txBody>
                    <a:bodyPr/>
                    <a:lstStyle/>
                    <a:p>
                      <a:r>
                        <a:rPr lang="en-US">
                          <a:latin typeface="Eras Demi ITC" panose="020B0805030504020804" pitchFamily="34" charset="0"/>
                        </a:rPr>
                        <a:t>Cost</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565582334"/>
                  </a:ext>
                </a:extLst>
              </a:tr>
              <a:tr h="603751">
                <a:tc>
                  <a:txBody>
                    <a:bodyPr/>
                    <a:lstStyle/>
                    <a:p>
                      <a:r>
                        <a:rPr lang="en-US">
                          <a:latin typeface="Eras Demi ITC" panose="020B0805030504020804" pitchFamily="34" charset="0"/>
                        </a:rPr>
                        <a:t>Environmental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390221195"/>
                  </a:ext>
                </a:extLst>
              </a:tr>
              <a:tr h="603751">
                <a:tc>
                  <a:txBody>
                    <a:bodyPr/>
                    <a:lstStyle/>
                    <a:p>
                      <a:r>
                        <a:rPr lang="en-US">
                          <a:latin typeface="Eras Demi ITC" panose="020B0805030504020804" pitchFamily="34" charset="0"/>
                        </a:rPr>
                        <a:t>Sizing</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271288526"/>
                  </a:ext>
                </a:extLst>
              </a:tr>
              <a:tr h="603751">
                <a:tc>
                  <a:txBody>
                    <a:bodyPr/>
                    <a:lstStyle/>
                    <a:p>
                      <a:r>
                        <a:rPr lang="en-US">
                          <a:latin typeface="Eras Demi ITC" panose="020B0805030504020804" pitchFamily="34" charset="0"/>
                        </a:rPr>
                        <a:t>Safety</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195572690"/>
                  </a:ext>
                </a:extLst>
              </a:tr>
              <a:tr h="603751">
                <a:tc>
                  <a:txBody>
                    <a:bodyPr/>
                    <a:lstStyle/>
                    <a:p>
                      <a:r>
                        <a:rPr lang="en-US">
                          <a:latin typeface="Eras Demi ITC" panose="020B0805030504020804" pitchFamily="34" charset="0"/>
                        </a:rPr>
                        <a:t>Function </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4133051457"/>
                  </a:ext>
                </a:extLst>
              </a:tr>
              <a:tr h="603751">
                <a:tc>
                  <a:txBody>
                    <a:bodyPr/>
                    <a:lstStyle/>
                    <a:p>
                      <a:r>
                        <a:rPr lang="en-US">
                          <a:latin typeface="Eras Demi ITC" panose="020B0805030504020804" pitchFamily="34" charset="0"/>
                        </a:rPr>
                        <a:t>Material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379572250"/>
                  </a:ext>
                </a:extLst>
              </a:tr>
            </a:tbl>
          </a:graphicData>
        </a:graphic>
      </p:graphicFrame>
      <p:cxnSp>
        <p:nvCxnSpPr>
          <p:cNvPr id="13" name="Straight Connector 12">
            <a:extLst>
              <a:ext uri="{FF2B5EF4-FFF2-40B4-BE49-F238E27FC236}">
                <a16:creationId xmlns:a16="http://schemas.microsoft.com/office/drawing/2014/main" id="{5CD17A17-8667-4694-A1E9-EB5FDC532183}"/>
              </a:ext>
            </a:extLst>
          </p:cNvPr>
          <p:cNvCxnSpPr>
            <a:cxnSpLocks/>
          </p:cNvCxnSpPr>
          <p:nvPr/>
        </p:nvCxnSpPr>
        <p:spPr>
          <a:xfrm>
            <a:off x="2023672" y="1797593"/>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212535" y="-31288"/>
            <a:ext cx="6745574" cy="1079501"/>
          </a:xfrm>
        </p:spPr>
        <p:txBody>
          <a:bodyPr>
            <a:normAutofit/>
          </a:bodyPr>
          <a:lstStyle/>
          <a:p>
            <a:pPr algn="l">
              <a:defRPr/>
            </a:pPr>
            <a:r>
              <a:rPr lang="en-GB" sz="3200" b="1">
                <a:ln w="12700">
                  <a:solidFill>
                    <a:schemeClr val="tx1"/>
                  </a:solidFill>
                  <a:prstDash val="solid"/>
                </a:ln>
                <a:noFill/>
                <a:latin typeface="Eras Demi ITC" panose="020B0805030504020804" pitchFamily="34" charset="0"/>
              </a:rPr>
              <a:t>Specification</a:t>
            </a:r>
            <a:endParaRPr lang="en-GB" sz="3200">
              <a:ln w="12700">
                <a:solidFill>
                  <a:schemeClr val="tx1"/>
                </a:solidFill>
                <a:prstDash val="solid"/>
              </a:ln>
              <a:noFill/>
              <a:latin typeface="Eras Demi ITC" panose="020B0805030504020804" pitchFamily="34" charset="0"/>
            </a:endParaRPr>
          </a:p>
        </p:txBody>
      </p:sp>
      <p:grpSp>
        <p:nvGrpSpPr>
          <p:cNvPr id="107" name="Group 106">
            <a:extLst>
              <a:ext uri="{FF2B5EF4-FFF2-40B4-BE49-F238E27FC236}">
                <a16:creationId xmlns:a16="http://schemas.microsoft.com/office/drawing/2014/main" id="{34DC6B1E-E1F8-480F-8842-222C418F3A8F}"/>
              </a:ext>
            </a:extLst>
          </p:cNvPr>
          <p:cNvGrpSpPr/>
          <p:nvPr/>
        </p:nvGrpSpPr>
        <p:grpSpPr>
          <a:xfrm>
            <a:off x="6958109" y="127185"/>
            <a:ext cx="2770816" cy="2111623"/>
            <a:chOff x="52557" y="2950585"/>
            <a:chExt cx="2770816" cy="2111623"/>
          </a:xfrm>
        </p:grpSpPr>
        <p:grpSp>
          <p:nvGrpSpPr>
            <p:cNvPr id="108" name="Group 107">
              <a:extLst>
                <a:ext uri="{FF2B5EF4-FFF2-40B4-BE49-F238E27FC236}">
                  <a16:creationId xmlns:a16="http://schemas.microsoft.com/office/drawing/2014/main" id="{B9FB745E-E373-472D-9340-B9F0FBEB692A}"/>
                </a:ext>
              </a:extLst>
            </p:cNvPr>
            <p:cNvGrpSpPr/>
            <p:nvPr/>
          </p:nvGrpSpPr>
          <p:grpSpPr>
            <a:xfrm>
              <a:off x="52557" y="2950585"/>
              <a:ext cx="2770816" cy="2111623"/>
              <a:chOff x="21945" y="3104964"/>
              <a:chExt cx="2611394" cy="2088232"/>
            </a:xfrm>
          </p:grpSpPr>
          <p:sp>
            <p:nvSpPr>
              <p:cNvPr id="110" name="Rectangle 109">
                <a:extLst>
                  <a:ext uri="{FF2B5EF4-FFF2-40B4-BE49-F238E27FC236}">
                    <a16:creationId xmlns:a16="http://schemas.microsoft.com/office/drawing/2014/main" id="{B4865B38-4398-40EF-B486-E2F6FC18ED3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11" name="TextBox 110">
                <a:extLst>
                  <a:ext uri="{FF2B5EF4-FFF2-40B4-BE49-F238E27FC236}">
                    <a16:creationId xmlns:a16="http://schemas.microsoft.com/office/drawing/2014/main" id="{3C036899-4716-4F0C-939E-173B134BEB89}"/>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Specification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12" name="Rectangle 111">
                <a:extLst>
                  <a:ext uri="{FF2B5EF4-FFF2-40B4-BE49-F238E27FC236}">
                    <a16:creationId xmlns:a16="http://schemas.microsoft.com/office/drawing/2014/main" id="{969D4008-A562-4717-B8DF-D75FA185110B}"/>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a:extLst>
                  <a:ext uri="{FF2B5EF4-FFF2-40B4-BE49-F238E27FC236}">
                    <a16:creationId xmlns:a16="http://schemas.microsoft.com/office/drawing/2014/main" id="{ED972D15-7C2D-44C5-8907-4F1511905490}"/>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113">
                <a:extLst>
                  <a:ext uri="{FF2B5EF4-FFF2-40B4-BE49-F238E27FC236}">
                    <a16:creationId xmlns:a16="http://schemas.microsoft.com/office/drawing/2014/main" id="{855B75BE-F96C-453B-83BF-A761EBB1D59B}"/>
                  </a:ext>
                </a:extLst>
              </p:cNvPr>
              <p:cNvSpPr/>
              <p:nvPr/>
            </p:nvSpPr>
            <p:spPr>
              <a:xfrm>
                <a:off x="2323819" y="388776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9" name="Picture 5" descr="C:\Users\David\AppData\Local\Microsoft\Windows\INetCache\IE\XJVJXHFD\green-steps[1].png">
              <a:extLst>
                <a:ext uri="{FF2B5EF4-FFF2-40B4-BE49-F238E27FC236}">
                  <a16:creationId xmlns:a16="http://schemas.microsoft.com/office/drawing/2014/main" id="{68E00DA1-08E4-493F-A93C-77BF7DBD34B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18782" y="457664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15" name="TextBox 114">
            <a:extLst>
              <a:ext uri="{FF2B5EF4-FFF2-40B4-BE49-F238E27FC236}">
                <a16:creationId xmlns:a16="http://schemas.microsoft.com/office/drawing/2014/main" id="{A82F96EA-7FC5-4A90-8E91-967114F35DAE}"/>
              </a:ext>
            </a:extLst>
          </p:cNvPr>
          <p:cNvSpPr txBox="1"/>
          <p:nvPr/>
        </p:nvSpPr>
        <p:spPr>
          <a:xfrm>
            <a:off x="6839709" y="1362117"/>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116" name="TextBox 115">
            <a:extLst>
              <a:ext uri="{FF2B5EF4-FFF2-40B4-BE49-F238E27FC236}">
                <a16:creationId xmlns:a16="http://schemas.microsoft.com/office/drawing/2014/main" id="{04708F04-87A2-485B-8E16-9C95B452D111}"/>
              </a:ext>
            </a:extLst>
          </p:cNvPr>
          <p:cNvSpPr txBox="1"/>
          <p:nvPr/>
        </p:nvSpPr>
        <p:spPr>
          <a:xfrm>
            <a:off x="6994229" y="390303"/>
            <a:ext cx="2371099" cy="1077218"/>
          </a:xfrm>
          <a:prstGeom prst="rect">
            <a:avLst/>
          </a:prstGeom>
          <a:noFill/>
        </p:spPr>
        <p:txBody>
          <a:bodyPr wrap="square">
            <a:spAutoFit/>
          </a:bodyPr>
          <a:lstStyle/>
          <a:p>
            <a:pPr marL="87313" indent="-87313">
              <a:buFont typeface="Arial" panose="020B0604020202020204" pitchFamily="34" charset="0"/>
              <a:buChar char="•"/>
            </a:pPr>
            <a:r>
              <a:rPr lang="en-GB" altLang="en-US" sz="800">
                <a:latin typeface="Calibri" pitchFamily="34" charset="0"/>
              </a:rPr>
              <a:t>You can write a </a:t>
            </a:r>
            <a:r>
              <a:rPr lang="en-GB" altLang="en-US" sz="800" b="1">
                <a:latin typeface="Calibri" pitchFamily="34" charset="0"/>
              </a:rPr>
              <a:t>fully justified</a:t>
            </a:r>
            <a:r>
              <a:rPr lang="en-GB" altLang="en-US" sz="800">
                <a:latin typeface="Calibri" pitchFamily="34" charset="0"/>
              </a:rPr>
              <a:t> specification which helps design innovative, functional and appealing products.</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 which is </a:t>
            </a:r>
            <a:r>
              <a:rPr lang="en-GB" altLang="en-US" sz="800" b="1">
                <a:latin typeface="Calibri" pitchFamily="34" charset="0"/>
              </a:rPr>
              <a:t>justified</a:t>
            </a:r>
            <a:r>
              <a:rPr lang="en-GB" altLang="en-US" sz="800">
                <a:latin typeface="Calibri" pitchFamily="34" charset="0"/>
              </a:rPr>
              <a:t> in parts, and helps design appealing products. </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a:t>
            </a:r>
            <a:endParaRPr lang="en-GB" sz="800"/>
          </a:p>
        </p:txBody>
      </p:sp>
      <p:sp>
        <p:nvSpPr>
          <p:cNvPr id="117" name="TextBox 116">
            <a:extLst>
              <a:ext uri="{FF2B5EF4-FFF2-40B4-BE49-F238E27FC236}">
                <a16:creationId xmlns:a16="http://schemas.microsoft.com/office/drawing/2014/main" id="{A6EF2814-9F67-4872-8588-C4BE0884FB57}"/>
              </a:ext>
            </a:extLst>
          </p:cNvPr>
          <p:cNvSpPr txBox="1"/>
          <p:nvPr/>
        </p:nvSpPr>
        <p:spPr>
          <a:xfrm>
            <a:off x="7426402" y="1461067"/>
            <a:ext cx="2262470"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atin typeface="Calibri" panose="020F0502020204030204" pitchFamily="34" charset="0"/>
              </a:rPr>
              <a:t>*</a:t>
            </a:r>
            <a:r>
              <a:rPr lang="en-GB" sz="800" b="1" i="1" kern="1400">
                <a:ln>
                  <a:noFill/>
                </a:ln>
                <a:effectLst/>
                <a:latin typeface="Calibri" panose="020F0502020204030204" pitchFamily="34" charset="0"/>
              </a:rPr>
              <a:t>Ensure that the points you mention are measurable and you can easily see whether your design work meets these points.  *Remember you will evaluate your final product around the Specification at the end. </a:t>
            </a:r>
            <a:endParaRPr lang="en-GB" sz="8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effectLst/>
                <a:latin typeface="Calibri" panose="020F0502020204030204" pitchFamily="34" charset="0"/>
              </a:rPr>
              <a:t> </a:t>
            </a:r>
          </a:p>
        </p:txBody>
      </p:sp>
      <p:cxnSp>
        <p:nvCxnSpPr>
          <p:cNvPr id="86" name="Straight Connector 85">
            <a:extLst>
              <a:ext uri="{FF2B5EF4-FFF2-40B4-BE49-F238E27FC236}">
                <a16:creationId xmlns:a16="http://schemas.microsoft.com/office/drawing/2014/main" id="{FFA1FCAC-780E-4F4C-9CC3-DDB635450835}"/>
              </a:ext>
            </a:extLst>
          </p:cNvPr>
          <p:cNvCxnSpPr>
            <a:cxnSpLocks/>
          </p:cNvCxnSpPr>
          <p:nvPr/>
        </p:nvCxnSpPr>
        <p:spPr>
          <a:xfrm>
            <a:off x="2023672" y="2429677"/>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D7B587A-DB61-4744-B3E7-14842C0445C5}"/>
              </a:ext>
            </a:extLst>
          </p:cNvPr>
          <p:cNvCxnSpPr>
            <a:cxnSpLocks/>
          </p:cNvCxnSpPr>
          <p:nvPr/>
        </p:nvCxnSpPr>
        <p:spPr>
          <a:xfrm>
            <a:off x="2023672" y="307675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AA5EC6-35DD-4403-AA4E-56B0B225D6AF}"/>
              </a:ext>
            </a:extLst>
          </p:cNvPr>
          <p:cNvCxnSpPr>
            <a:cxnSpLocks/>
          </p:cNvCxnSpPr>
          <p:nvPr/>
        </p:nvCxnSpPr>
        <p:spPr>
          <a:xfrm>
            <a:off x="2023672" y="3691349"/>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CC27498-7012-4E99-85DA-9D5927D3389F}"/>
              </a:ext>
            </a:extLst>
          </p:cNvPr>
          <p:cNvCxnSpPr>
            <a:cxnSpLocks/>
          </p:cNvCxnSpPr>
          <p:nvPr/>
        </p:nvCxnSpPr>
        <p:spPr>
          <a:xfrm>
            <a:off x="2023672" y="4335926"/>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7050C29E-C7CF-4816-82CC-38F1EFEEE3FF}"/>
              </a:ext>
            </a:extLst>
          </p:cNvPr>
          <p:cNvCxnSpPr>
            <a:cxnSpLocks/>
          </p:cNvCxnSpPr>
          <p:nvPr/>
        </p:nvCxnSpPr>
        <p:spPr>
          <a:xfrm>
            <a:off x="2023672" y="499549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28031F-666B-4F56-B707-A9C48E9E0621}"/>
              </a:ext>
            </a:extLst>
          </p:cNvPr>
          <p:cNvCxnSpPr>
            <a:cxnSpLocks/>
          </p:cNvCxnSpPr>
          <p:nvPr/>
        </p:nvCxnSpPr>
        <p:spPr>
          <a:xfrm>
            <a:off x="2023672" y="5610090"/>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FB8EDEF-8524-4932-95E5-30620F7A15CB}"/>
              </a:ext>
            </a:extLst>
          </p:cNvPr>
          <p:cNvCxnSpPr>
            <a:cxnSpLocks/>
          </p:cNvCxnSpPr>
          <p:nvPr/>
        </p:nvCxnSpPr>
        <p:spPr>
          <a:xfrm>
            <a:off x="2023672" y="6269658"/>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85">
            <a:extLst>
              <a:ext uri="{FF2B5EF4-FFF2-40B4-BE49-F238E27FC236}">
                <a16:creationId xmlns:a16="http://schemas.microsoft.com/office/drawing/2014/main" id="{1DA8178C-3F9C-494B-B417-24D33EA4C946}"/>
              </a:ext>
            </a:extLst>
          </p:cNvPr>
          <p:cNvSpPr/>
          <p:nvPr/>
        </p:nvSpPr>
        <p:spPr>
          <a:xfrm>
            <a:off x="229088" y="757751"/>
            <a:ext cx="5205048" cy="425246"/>
          </a:xfrm>
          <a:prstGeom prst="rect">
            <a:avLst/>
          </a:prstGeom>
          <a:noFill/>
          <a:ln cap="flat">
            <a:noFill/>
            <a:prstDash val="solid"/>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138" b="1" dirty="0">
                <a:solidFill>
                  <a:srgbClr val="000000"/>
                </a:solidFill>
                <a:latin typeface="Eras Light ITC" panose="020B0402030504020804" pitchFamily="34" charset="0"/>
              </a:rPr>
              <a:t>Specifications</a:t>
            </a:r>
            <a:r>
              <a:rPr lang="en-GB" sz="1138" dirty="0">
                <a:solidFill>
                  <a:srgbClr val="000000"/>
                </a:solidFill>
                <a:latin typeface="Eras Light ITC" panose="020B0402030504020804" pitchFamily="34" charset="0"/>
              </a:rPr>
              <a:t>  are detailed statements prescribing materials, dimensions, and quality of work for something to be designed or built.</a:t>
            </a:r>
          </a:p>
        </p:txBody>
      </p:sp>
      <p:sp>
        <p:nvSpPr>
          <p:cNvPr id="95" name="TextBox 66">
            <a:extLst>
              <a:ext uri="{FF2B5EF4-FFF2-40B4-BE49-F238E27FC236}">
                <a16:creationId xmlns:a16="http://schemas.microsoft.com/office/drawing/2014/main" id="{333BE9B6-A5C4-42D3-BE07-73676DB831AF}"/>
              </a:ext>
            </a:extLst>
          </p:cNvPr>
          <p:cNvSpPr txBox="1"/>
          <p:nvPr/>
        </p:nvSpPr>
        <p:spPr>
          <a:xfrm>
            <a:off x="135419" y="1114564"/>
            <a:ext cx="6916359"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dirty="0">
                <a:solidFill>
                  <a:srgbClr val="000000"/>
                </a:solidFill>
                <a:latin typeface="Eras Demi ITC" panose="020B0805030504020804" pitchFamily="34" charset="0"/>
              </a:rPr>
              <a:t>LI: Understand how a specification can be used to refer to when designing</a:t>
            </a:r>
          </a:p>
        </p:txBody>
      </p:sp>
      <p:pic>
        <p:nvPicPr>
          <p:cNvPr id="25" name="Picture 2">
            <a:extLst>
              <a:ext uri="{FF2B5EF4-FFF2-40B4-BE49-F238E27FC236}">
                <a16:creationId xmlns:a16="http://schemas.microsoft.com/office/drawing/2014/main" id="{1E488D3C-44FC-4DA4-8686-9227AD4E7F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566966" y="234291"/>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9D812FCF-8F0B-4201-B957-2DE9FDA29F1F}"/>
              </a:ext>
            </a:extLst>
          </p:cNvPr>
          <p:cNvSpPr/>
          <p:nvPr/>
        </p:nvSpPr>
        <p:spPr>
          <a:xfrm>
            <a:off x="6047939" y="568516"/>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465002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228" y="496278"/>
            <a:ext cx="3453734" cy="1015663"/>
          </a:xfrm>
          <a:prstGeom prst="rect">
            <a:avLst/>
          </a:prstGeom>
          <a:noFill/>
          <a:ln>
            <a:noFill/>
          </a:ln>
        </p:spPr>
        <p:txBody>
          <a:bodyPr wrap="square" lIns="91440" tIns="45720" rIns="91440" bIns="45720" rtlCol="0" anchor="t">
            <a:spAutoFit/>
          </a:bodyPr>
          <a:lstStyle/>
          <a:p>
            <a:r>
              <a:rPr lang="en-GB" sz="1200" dirty="0">
                <a:latin typeface="Eras Light ITC" panose="020B0402030504020804" pitchFamily="34" charset="0"/>
                <a:cs typeface="Arial"/>
              </a:rPr>
              <a:t>Use the space below to help you generate ideas for your cushion. You can use any form of investigation e.g. Internet, magazines, newspapers or  books. </a:t>
            </a:r>
            <a:endParaRPr lang="en-GB" sz="1200" dirty="0">
              <a:latin typeface="Eras Light ITC" panose="020B0402030504020804" pitchFamily="34" charset="0"/>
            </a:endParaRPr>
          </a:p>
          <a:p>
            <a:r>
              <a:rPr lang="en-GB" sz="1200" dirty="0">
                <a:latin typeface="Eras Light ITC" panose="020B0402030504020804" pitchFamily="34" charset="0"/>
                <a:cs typeface="Arial"/>
              </a:rPr>
              <a:t>Look for key aspects that you could use in your designs.</a:t>
            </a:r>
          </a:p>
        </p:txBody>
      </p:sp>
      <p:sp>
        <p:nvSpPr>
          <p:cNvPr id="5" name="Title 1"/>
          <p:cNvSpPr txBox="1">
            <a:spLocks/>
          </p:cNvSpPr>
          <p:nvPr/>
        </p:nvSpPr>
        <p:spPr>
          <a:xfrm>
            <a:off x="0" y="-59137"/>
            <a:ext cx="4016896" cy="720000"/>
          </a:xfrm>
          <a:prstGeom prst="rect">
            <a:avLst/>
          </a:prstGeom>
          <a:ln>
            <a:noFill/>
          </a:ln>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Existing Products</a:t>
            </a:r>
          </a:p>
        </p:txBody>
      </p:sp>
      <p:sp>
        <p:nvSpPr>
          <p:cNvPr id="26" name="Rectangle 25"/>
          <p:cNvSpPr/>
          <p:nvPr/>
        </p:nvSpPr>
        <p:spPr>
          <a:xfrm>
            <a:off x="230056" y="2296137"/>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lumMod val="75000"/>
                  </a:schemeClr>
                </a:solidFill>
              </a:rPr>
              <a:t>Your Image Here</a:t>
            </a:r>
          </a:p>
        </p:txBody>
      </p:sp>
      <p:sp>
        <p:nvSpPr>
          <p:cNvPr id="27" name="Rectangle 26"/>
          <p:cNvSpPr/>
          <p:nvPr/>
        </p:nvSpPr>
        <p:spPr>
          <a:xfrm>
            <a:off x="2620179"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8" name="Rectangle 27"/>
          <p:cNvSpPr/>
          <p:nvPr/>
        </p:nvSpPr>
        <p:spPr>
          <a:xfrm>
            <a:off x="5053434" y="2296136"/>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sp>
        <p:nvSpPr>
          <p:cNvPr id="29" name="Rectangle 28"/>
          <p:cNvSpPr/>
          <p:nvPr/>
        </p:nvSpPr>
        <p:spPr>
          <a:xfrm>
            <a:off x="7443558" y="2296138"/>
            <a:ext cx="2088000" cy="180019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lumMod val="75000"/>
                  </a:schemeClr>
                </a:solidFill>
              </a:rPr>
              <a:t>Your Image Here</a:t>
            </a:r>
          </a:p>
        </p:txBody>
      </p:sp>
      <p:grpSp>
        <p:nvGrpSpPr>
          <p:cNvPr id="20" name="Group 19">
            <a:extLst>
              <a:ext uri="{FF2B5EF4-FFF2-40B4-BE49-F238E27FC236}">
                <a16:creationId xmlns:a16="http://schemas.microsoft.com/office/drawing/2014/main" id="{2587580C-4B33-4734-A972-79EBA50339DB}"/>
              </a:ext>
            </a:extLst>
          </p:cNvPr>
          <p:cNvGrpSpPr/>
          <p:nvPr/>
        </p:nvGrpSpPr>
        <p:grpSpPr>
          <a:xfrm>
            <a:off x="7005338" y="86117"/>
            <a:ext cx="2770816" cy="2111623"/>
            <a:chOff x="52557" y="2950585"/>
            <a:chExt cx="2770816" cy="2111623"/>
          </a:xfrm>
        </p:grpSpPr>
        <p:grpSp>
          <p:nvGrpSpPr>
            <p:cNvPr id="21" name="Group 20">
              <a:extLst>
                <a:ext uri="{FF2B5EF4-FFF2-40B4-BE49-F238E27FC236}">
                  <a16:creationId xmlns:a16="http://schemas.microsoft.com/office/drawing/2014/main" id="{D4E925F9-43DB-4F82-AD04-7428DF80D732}"/>
                </a:ext>
              </a:extLst>
            </p:cNvPr>
            <p:cNvGrpSpPr/>
            <p:nvPr/>
          </p:nvGrpSpPr>
          <p:grpSpPr>
            <a:xfrm>
              <a:off x="52557" y="2950585"/>
              <a:ext cx="2770816" cy="2111623"/>
              <a:chOff x="21945" y="3104964"/>
              <a:chExt cx="2611394" cy="2088232"/>
            </a:xfrm>
          </p:grpSpPr>
          <p:sp>
            <p:nvSpPr>
              <p:cNvPr id="23" name="Rectangle 22">
                <a:extLst>
                  <a:ext uri="{FF2B5EF4-FFF2-40B4-BE49-F238E27FC236}">
                    <a16:creationId xmlns:a16="http://schemas.microsoft.com/office/drawing/2014/main" id="{F93CEE13-D116-44B4-AF5D-218F2115B0A2}"/>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24" name="TextBox 23">
                <a:extLst>
                  <a:ext uri="{FF2B5EF4-FFF2-40B4-BE49-F238E27FC236}">
                    <a16:creationId xmlns:a16="http://schemas.microsoft.com/office/drawing/2014/main" id="{0218426F-B984-4DC4-9D94-CC1FA4A27D1A}"/>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Investigation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25" name="Rectangle 24">
                <a:extLst>
                  <a:ext uri="{FF2B5EF4-FFF2-40B4-BE49-F238E27FC236}">
                    <a16:creationId xmlns:a16="http://schemas.microsoft.com/office/drawing/2014/main" id="{A205D2A4-6394-4F4E-8B38-2FD42E258F85}"/>
                  </a:ext>
                </a:extLst>
              </p:cNvPr>
              <p:cNvSpPr/>
              <p:nvPr/>
            </p:nvSpPr>
            <p:spPr>
              <a:xfrm>
                <a:off x="2326777" y="3421164"/>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A5750541-A723-47AA-AE44-BC3F2C6DCBEB}"/>
                  </a:ext>
                </a:extLst>
              </p:cNvPr>
              <p:cNvSpPr/>
              <p:nvPr/>
            </p:nvSpPr>
            <p:spPr>
              <a:xfrm>
                <a:off x="2326776" y="4266860"/>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67CFF991-6BAE-4031-99E2-0EAA0F0D4972}"/>
                  </a:ext>
                </a:extLst>
              </p:cNvPr>
              <p:cNvSpPr/>
              <p:nvPr/>
            </p:nvSpPr>
            <p:spPr>
              <a:xfrm>
                <a:off x="2326776" y="3860861"/>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2" name="Picture 5" descr="C:\Users\David\AppData\Local\Microsoft\Windows\INetCache\IE\XJVJXHFD\green-steps[1].png">
              <a:extLst>
                <a:ext uri="{FF2B5EF4-FFF2-40B4-BE49-F238E27FC236}">
                  <a16:creationId xmlns:a16="http://schemas.microsoft.com/office/drawing/2014/main" id="{910E8091-19BA-44F6-8580-6CDEFC4E90FB}"/>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31">
            <a:extLst>
              <a:ext uri="{FF2B5EF4-FFF2-40B4-BE49-F238E27FC236}">
                <a16:creationId xmlns:a16="http://schemas.microsoft.com/office/drawing/2014/main" id="{46BFDECE-72D9-40E2-85CE-4E24230FB132}"/>
              </a:ext>
            </a:extLst>
          </p:cNvPr>
          <p:cNvSpPr txBox="1"/>
          <p:nvPr/>
        </p:nvSpPr>
        <p:spPr>
          <a:xfrm>
            <a:off x="7007576" y="301895"/>
            <a:ext cx="2415450" cy="1323439"/>
          </a:xfrm>
          <a:prstGeom prst="rect">
            <a:avLst/>
          </a:prstGeom>
          <a:noFill/>
        </p:spPr>
        <p:txBody>
          <a:bodyPr wrap="square">
            <a:spAutoFit/>
          </a:bodyPr>
          <a:lstStyle/>
          <a:p>
            <a:pPr marL="87313" indent="-87313" algn="just">
              <a:buFont typeface="Arial" panose="020B0604020202020204" pitchFamily="34" charset="0"/>
              <a:buChar char="•"/>
            </a:pPr>
            <a:r>
              <a:rPr lang="en-GB" altLang="en-US" sz="800">
                <a:latin typeface="Calibri" pitchFamily="34" charset="0"/>
              </a:rPr>
              <a:t>You have analysed past and present professionals in </a:t>
            </a:r>
            <a:r>
              <a:rPr lang="en-GB" altLang="en-US" sz="800" b="1">
                <a:latin typeface="Calibri" pitchFamily="34" charset="0"/>
              </a:rPr>
              <a:t>depth</a:t>
            </a:r>
            <a:r>
              <a:rPr lang="en-GB" altLang="en-US" sz="800">
                <a:latin typeface="Calibri" pitchFamily="34" charset="0"/>
              </a:rPr>
              <a:t> and drawn relevant </a:t>
            </a:r>
            <a:r>
              <a:rPr lang="en-GB" altLang="en-US" sz="800" b="1">
                <a:latin typeface="Calibri" pitchFamily="34" charset="0"/>
              </a:rPr>
              <a:t>conclusions</a:t>
            </a:r>
            <a:r>
              <a:rPr lang="en-GB" altLang="en-US" sz="800">
                <a:latin typeface="Calibri" pitchFamily="34" charset="0"/>
              </a:rPr>
              <a:t> of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and </a:t>
            </a:r>
            <a:r>
              <a:rPr lang="en-GB" altLang="en-US" sz="800" b="1">
                <a:latin typeface="Calibri" pitchFamily="34" charset="0"/>
              </a:rPr>
              <a:t>identified</a:t>
            </a:r>
            <a:r>
              <a:rPr lang="en-GB" altLang="en-US" sz="800">
                <a:latin typeface="Calibri" pitchFamily="34" charset="0"/>
              </a:rPr>
              <a:t> some </a:t>
            </a:r>
            <a:r>
              <a:rPr lang="en-GB" altLang="en-US" sz="800" b="1">
                <a:latin typeface="Calibri" pitchFamily="34" charset="0"/>
              </a:rPr>
              <a:t>key points</a:t>
            </a:r>
            <a:r>
              <a:rPr lang="en-GB" altLang="en-US" sz="800">
                <a:latin typeface="Calibri" pitchFamily="34" charset="0"/>
              </a:rPr>
              <a:t>.</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have analysed past and present professionals  in a </a:t>
            </a:r>
            <a:r>
              <a:rPr lang="en-GB" altLang="en-US" sz="800" b="1">
                <a:latin typeface="Calibri" pitchFamily="34" charset="0"/>
              </a:rPr>
              <a:t>basic</a:t>
            </a:r>
            <a:r>
              <a:rPr lang="en-GB" altLang="en-US" sz="800">
                <a:latin typeface="Calibri" pitchFamily="34" charset="0"/>
              </a:rPr>
              <a:t> fashion with little relevance to your project.</a:t>
            </a:r>
          </a:p>
        </p:txBody>
      </p:sp>
      <p:sp>
        <p:nvSpPr>
          <p:cNvPr id="33" name="TextBox 32">
            <a:extLst>
              <a:ext uri="{FF2B5EF4-FFF2-40B4-BE49-F238E27FC236}">
                <a16:creationId xmlns:a16="http://schemas.microsoft.com/office/drawing/2014/main" id="{87379258-7950-4C47-B7B9-49A28D713C58}"/>
              </a:ext>
            </a:extLst>
          </p:cNvPr>
          <p:cNvSpPr txBox="1"/>
          <p:nvPr/>
        </p:nvSpPr>
        <p:spPr>
          <a:xfrm>
            <a:off x="7538688" y="1420343"/>
            <a:ext cx="2282126" cy="779893"/>
          </a:xfrm>
          <a:prstGeom prst="rect">
            <a:avLst/>
          </a:prstGeom>
          <a:noFill/>
        </p:spPr>
        <p:txBody>
          <a:bodyPr wrap="square">
            <a:spAutoFit/>
          </a:bodyPr>
          <a:lstStyle/>
          <a:p>
            <a:pPr marL="0" marR="0" indent="0" algn="l">
              <a:lnSpc>
                <a:spcPct val="119000"/>
              </a:lnSpc>
              <a:spcBef>
                <a:spcPts val="0"/>
              </a:spcBef>
              <a:spcAft>
                <a:spcPts val="0"/>
              </a:spcAft>
            </a:pPr>
            <a:r>
              <a:rPr lang="en-GB" sz="1000" b="1" i="1" kern="1400">
                <a:ln>
                  <a:noFill/>
                </a:ln>
                <a:effectLst/>
                <a:latin typeface="Calibri" panose="020F0502020204030204" pitchFamily="34" charset="0"/>
              </a:rPr>
              <a:t>Next Steps…</a:t>
            </a:r>
            <a:endParaRPr lang="en-GB" sz="32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700" b="1" i="1" kern="1400">
                <a:ln>
                  <a:noFill/>
                </a:ln>
                <a:effectLst/>
                <a:latin typeface="Calibri" panose="020F0502020204030204" pitchFamily="34" charset="0"/>
              </a:rPr>
              <a:t>Ensure that the products you have found inform your next steps and that you use some of the designs in your own work.  Use parts of other designs to come up with something new </a:t>
            </a:r>
            <a:endParaRPr lang="en-GB" sz="2000" b="1" i="1" kern="1400">
              <a:ln>
                <a:noFill/>
              </a:ln>
              <a:effectLst/>
              <a:latin typeface="Calibri" panose="020F0502020204030204" pitchFamily="34" charset="0"/>
            </a:endParaRPr>
          </a:p>
        </p:txBody>
      </p:sp>
      <p:sp>
        <p:nvSpPr>
          <p:cNvPr id="3" name="Rectangle 2">
            <a:extLst>
              <a:ext uri="{FF2B5EF4-FFF2-40B4-BE49-F238E27FC236}">
                <a16:creationId xmlns:a16="http://schemas.microsoft.com/office/drawing/2014/main" id="{8AB0FC9F-2F0B-4C8E-A655-7D96504CF1BA}"/>
              </a:ext>
            </a:extLst>
          </p:cNvPr>
          <p:cNvSpPr/>
          <p:nvPr/>
        </p:nvSpPr>
        <p:spPr>
          <a:xfrm>
            <a:off x="220269" y="4182386"/>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6" name="Rectangle 5">
            <a:extLst>
              <a:ext uri="{FF2B5EF4-FFF2-40B4-BE49-F238E27FC236}">
                <a16:creationId xmlns:a16="http://schemas.microsoft.com/office/drawing/2014/main" id="{DFC36048-F953-4A90-A92A-A7D8BD2AE521}"/>
              </a:ext>
            </a:extLst>
          </p:cNvPr>
          <p:cNvSpPr/>
          <p:nvPr/>
        </p:nvSpPr>
        <p:spPr>
          <a:xfrm>
            <a:off x="261314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7" name="Rectangle 6">
            <a:extLst>
              <a:ext uri="{FF2B5EF4-FFF2-40B4-BE49-F238E27FC236}">
                <a16:creationId xmlns:a16="http://schemas.microsoft.com/office/drawing/2014/main" id="{3949FDD5-B2CF-4EAF-A92B-F86BB9161B7F}"/>
              </a:ext>
            </a:extLst>
          </p:cNvPr>
          <p:cNvSpPr/>
          <p:nvPr/>
        </p:nvSpPr>
        <p:spPr>
          <a:xfrm>
            <a:off x="5050894"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8" name="Rectangle 7">
            <a:extLst>
              <a:ext uri="{FF2B5EF4-FFF2-40B4-BE49-F238E27FC236}">
                <a16:creationId xmlns:a16="http://schemas.microsoft.com/office/drawing/2014/main" id="{CBE943EA-85FA-46CD-8C10-ADFE35E64763}"/>
              </a:ext>
            </a:extLst>
          </p:cNvPr>
          <p:cNvSpPr/>
          <p:nvPr/>
        </p:nvSpPr>
        <p:spPr>
          <a:xfrm>
            <a:off x="7446370" y="4179883"/>
            <a:ext cx="2088000" cy="259200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a:solidFill>
                  <a:schemeClr val="tx1"/>
                </a:solidFill>
                <a:latin typeface="Eras Light ITC"/>
              </a:rPr>
              <a:t>l like this because:</a:t>
            </a:r>
            <a:endParaRPr lang="en-US">
              <a:solidFill>
                <a:schemeClr val="tx1"/>
              </a:solidFill>
              <a:latin typeface="Eras Light ITC"/>
            </a:endParaRPr>
          </a:p>
          <a:p>
            <a:r>
              <a:rPr lang="en-GB" sz="1400">
                <a:solidFill>
                  <a:schemeClr val="tx1"/>
                </a:solidFill>
              </a:rPr>
              <a:t> .................................................................................................................................................................................................................</a:t>
            </a:r>
            <a:r>
              <a:rPr lang="en-GB" sz="1400">
                <a:solidFill>
                  <a:schemeClr val="tx1"/>
                </a:solidFill>
                <a:latin typeface="Eras Light ITC"/>
              </a:rPr>
              <a:t>This can be improved by:</a:t>
            </a:r>
            <a:endParaRPr lang="en-GB">
              <a:solidFill>
                <a:schemeClr val="tx1"/>
              </a:solidFill>
              <a:latin typeface="Eras Light ITC"/>
            </a:endParaRPr>
          </a:p>
          <a:p>
            <a:r>
              <a:rPr lang="en-GB" sz="1400">
                <a:solidFill>
                  <a:schemeClr val="tx1"/>
                </a:solidFill>
              </a:rPr>
              <a:t>..............................................................................................................................................................................................................</a:t>
            </a:r>
            <a:r>
              <a:rPr lang="en-GB">
                <a:solidFill>
                  <a:srgbClr val="FFFFFF"/>
                </a:solidFill>
              </a:rPr>
              <a:t>.</a:t>
            </a:r>
            <a:endParaRPr lang="en-GB">
              <a:cs typeface="Calibri"/>
            </a:endParaRPr>
          </a:p>
        </p:txBody>
      </p:sp>
      <p:sp>
        <p:nvSpPr>
          <p:cNvPr id="34" name="TextBox 33">
            <a:extLst>
              <a:ext uri="{FF2B5EF4-FFF2-40B4-BE49-F238E27FC236}">
                <a16:creationId xmlns:a16="http://schemas.microsoft.com/office/drawing/2014/main" id="{122BDD76-3C4D-495A-97E9-7F2EF9A3A2B8}"/>
              </a:ext>
            </a:extLst>
          </p:cNvPr>
          <p:cNvSpPr txBox="1"/>
          <p:nvPr/>
        </p:nvSpPr>
        <p:spPr>
          <a:xfrm>
            <a:off x="3508962" y="178387"/>
            <a:ext cx="3362088" cy="1938992"/>
          </a:xfrm>
          <a:prstGeom prst="rect">
            <a:avLst/>
          </a:prstGeom>
          <a:noFill/>
          <a:ln>
            <a:solidFill>
              <a:schemeClr val="tx1"/>
            </a:solidFill>
          </a:ln>
        </p:spPr>
        <p:txBody>
          <a:bodyPr wrap="square">
            <a:spAutoFit/>
          </a:bodyPr>
          <a:lstStyle/>
          <a:p>
            <a:pPr algn="l"/>
            <a:r>
              <a:rPr lang="en-GB" sz="1200" i="0" dirty="0">
                <a:effectLst/>
                <a:latin typeface="Eras Light ITC" panose="020B0402030504020804" pitchFamily="34" charset="0"/>
              </a:rPr>
              <a:t>Initial product research will help you evaluate your idea for a new product and service and see if there is a need for it and what it is that your potential customers are looking for. If your product already exists, product research will tell you whether the available options on the market are meeting the needs and expectations of existing customers. This way you can learn what you can do differently, to meet the needs and expectations but also to exceed the competition.</a:t>
            </a:r>
          </a:p>
        </p:txBody>
      </p:sp>
      <p:pic>
        <p:nvPicPr>
          <p:cNvPr id="35" name="Picture 2">
            <a:extLst>
              <a:ext uri="{FF2B5EF4-FFF2-40B4-BE49-F238E27FC236}">
                <a16:creationId xmlns:a16="http://schemas.microsoft.com/office/drawing/2014/main" id="{0469DBC9-CB21-4A68-A3AA-D226238920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58196" y="359865"/>
            <a:ext cx="716782" cy="638111"/>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a:extLst>
              <a:ext uri="{FF2B5EF4-FFF2-40B4-BE49-F238E27FC236}">
                <a16:creationId xmlns:a16="http://schemas.microsoft.com/office/drawing/2014/main" id="{6B53B30C-9900-4E02-BDA2-D4A528BAA06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9110758" y="2246080"/>
            <a:ext cx="841600" cy="530659"/>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2B1F588E-0E79-4E7A-87AC-A5A73F4CF634}"/>
              </a:ext>
            </a:extLst>
          </p:cNvPr>
          <p:cNvSpPr/>
          <p:nvPr/>
        </p:nvSpPr>
        <p:spPr>
          <a:xfrm rot="20781834">
            <a:off x="6380027" y="539296"/>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DED03F8B-0BEF-4A7E-A8EE-F0989FC8647E}"/>
              </a:ext>
            </a:extLst>
          </p:cNvPr>
          <p:cNvSpPr txBox="1"/>
          <p:nvPr/>
        </p:nvSpPr>
        <p:spPr>
          <a:xfrm>
            <a:off x="124318" y="1568222"/>
            <a:ext cx="3260326" cy="523220"/>
          </a:xfrm>
          <a:prstGeom prst="rect">
            <a:avLst/>
          </a:prstGeom>
          <a:noFill/>
          <a:ln>
            <a:solidFill>
              <a:schemeClr val="tx1"/>
            </a:solidFill>
          </a:ln>
        </p:spPr>
        <p:txBody>
          <a:bodyPr wrap="square" rtlCol="0">
            <a:spAutoFit/>
          </a:bodyPr>
          <a:lstStyle/>
          <a:p>
            <a:r>
              <a:rPr lang="en-GB" sz="1400" dirty="0">
                <a:latin typeface="Eras Light ITC" panose="020B0402030504020804" pitchFamily="34" charset="0"/>
              </a:rPr>
              <a:t>What are consumers?</a:t>
            </a:r>
          </a:p>
          <a:p>
            <a:endParaRPr lang="en-GB" sz="1400" dirty="0">
              <a:latin typeface="Eras Light ITC" panose="020B0402030504020804" pitchFamily="34" charset="0"/>
            </a:endParaRPr>
          </a:p>
        </p:txBody>
      </p:sp>
      <p:sp>
        <p:nvSpPr>
          <p:cNvPr id="38" name="Rectangle 37">
            <a:extLst>
              <a:ext uri="{FF2B5EF4-FFF2-40B4-BE49-F238E27FC236}">
                <a16:creationId xmlns:a16="http://schemas.microsoft.com/office/drawing/2014/main" id="{E615C09A-3A3D-4066-A488-3D1A82D06BD3}"/>
              </a:ext>
            </a:extLst>
          </p:cNvPr>
          <p:cNvSpPr/>
          <p:nvPr/>
        </p:nvSpPr>
        <p:spPr>
          <a:xfrm>
            <a:off x="9436135" y="2439757"/>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141388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B78C5342-A804-4EC1-8DF6-92D0BC946EED}"/>
              </a:ext>
            </a:extLst>
          </p:cNvPr>
          <p:cNvSpPr/>
          <p:nvPr/>
        </p:nvSpPr>
        <p:spPr>
          <a:xfrm>
            <a:off x="3184922" y="2264129"/>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2</a:t>
            </a:r>
          </a:p>
        </p:txBody>
      </p:sp>
      <p:sp>
        <p:nvSpPr>
          <p:cNvPr id="3" name="Rectangle 15">
            <a:extLst>
              <a:ext uri="{FF2B5EF4-FFF2-40B4-BE49-F238E27FC236}">
                <a16:creationId xmlns:a16="http://schemas.microsoft.com/office/drawing/2014/main" id="{8890A273-A2F9-4783-BD27-46728F3E0518}"/>
              </a:ext>
            </a:extLst>
          </p:cNvPr>
          <p:cNvSpPr/>
          <p:nvPr/>
        </p:nvSpPr>
        <p:spPr>
          <a:xfrm>
            <a:off x="379308" y="2264129"/>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1</a:t>
            </a:r>
          </a:p>
        </p:txBody>
      </p:sp>
      <p:sp>
        <p:nvSpPr>
          <p:cNvPr id="4" name="Rectangle 17">
            <a:extLst>
              <a:ext uri="{FF2B5EF4-FFF2-40B4-BE49-F238E27FC236}">
                <a16:creationId xmlns:a16="http://schemas.microsoft.com/office/drawing/2014/main" id="{9738E31B-3EA5-4C54-921F-DB0DF1C16E19}"/>
              </a:ext>
            </a:extLst>
          </p:cNvPr>
          <p:cNvSpPr/>
          <p:nvPr/>
        </p:nvSpPr>
        <p:spPr>
          <a:xfrm>
            <a:off x="5984600" y="2264130"/>
            <a:ext cx="2665702" cy="2385771"/>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463">
                <a:solidFill>
                  <a:srgbClr val="FFFFFF"/>
                </a:solidFill>
                <a:latin typeface="Calibri"/>
              </a:rPr>
              <a:t>Idea 3</a:t>
            </a:r>
          </a:p>
        </p:txBody>
      </p:sp>
      <p:sp>
        <p:nvSpPr>
          <p:cNvPr id="6" name="Rectangle 20">
            <a:extLst>
              <a:ext uri="{FF2B5EF4-FFF2-40B4-BE49-F238E27FC236}">
                <a16:creationId xmlns:a16="http://schemas.microsoft.com/office/drawing/2014/main" id="{D8FB7B63-E3BB-4B88-BE77-CE7C127DF06E}"/>
              </a:ext>
            </a:extLst>
          </p:cNvPr>
          <p:cNvSpPr/>
          <p:nvPr/>
        </p:nvSpPr>
        <p:spPr>
          <a:xfrm>
            <a:off x="579814" y="4746612"/>
            <a:ext cx="2163825"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dirty="0">
                <a:solidFill>
                  <a:srgbClr val="000000"/>
                </a:solidFill>
                <a:latin typeface="Eras Demi ITC"/>
              </a:rPr>
              <a:t>Peer evaluation</a:t>
            </a:r>
          </a:p>
          <a:p>
            <a:pPr algn="ctr" defTabSz="742950">
              <a:defRPr sz="1800" b="0" i="0" u="none" strike="noStrike" kern="0" cap="none" spc="0" baseline="0">
                <a:solidFill>
                  <a:srgbClr val="000000"/>
                </a:solidFill>
                <a:uFillTx/>
              </a:defRPr>
            </a:pPr>
            <a:r>
              <a:rPr lang="en-GB" sz="1100" dirty="0">
                <a:solidFill>
                  <a:srgbClr val="000000"/>
                </a:solidFill>
                <a:latin typeface="Calibri"/>
              </a:rPr>
              <a:t>…………………………………………………………………………………………………………………………………………………………………………………………………………………....................................................................................................................................................</a:t>
            </a:r>
            <a:endParaRPr lang="en-GB" sz="1100" dirty="0">
              <a:solidFill>
                <a:srgbClr val="000000"/>
              </a:solidFill>
              <a:latin typeface="Calibri"/>
              <a:cs typeface="Calibri"/>
            </a:endParaRPr>
          </a:p>
        </p:txBody>
      </p:sp>
      <p:sp>
        <p:nvSpPr>
          <p:cNvPr id="7" name="TextBox 14">
            <a:extLst>
              <a:ext uri="{FF2B5EF4-FFF2-40B4-BE49-F238E27FC236}">
                <a16:creationId xmlns:a16="http://schemas.microsoft.com/office/drawing/2014/main" id="{AA2AAA9F-0A40-4A72-9E20-E37E25D1E7D5}"/>
              </a:ext>
            </a:extLst>
          </p:cNvPr>
          <p:cNvSpPr txBox="1"/>
          <p:nvPr/>
        </p:nvSpPr>
        <p:spPr>
          <a:xfrm>
            <a:off x="625763"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dirty="0">
                <a:solidFill>
                  <a:srgbClr val="000000"/>
                </a:solidFill>
                <a:latin typeface="Eras Demi ITC" panose="020B0805030504020804" pitchFamily="34" charset="0"/>
              </a:rPr>
              <a:t>Idea 1</a:t>
            </a:r>
          </a:p>
        </p:txBody>
      </p:sp>
      <p:sp>
        <p:nvSpPr>
          <p:cNvPr id="8" name="TextBox 35">
            <a:extLst>
              <a:ext uri="{FF2B5EF4-FFF2-40B4-BE49-F238E27FC236}">
                <a16:creationId xmlns:a16="http://schemas.microsoft.com/office/drawing/2014/main" id="{B96912C0-ABFB-4405-9A0E-B07A9FCF01F7}"/>
              </a:ext>
            </a:extLst>
          </p:cNvPr>
          <p:cNvSpPr txBox="1"/>
          <p:nvPr/>
        </p:nvSpPr>
        <p:spPr>
          <a:xfrm>
            <a:off x="5680693"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dirty="0">
                <a:solidFill>
                  <a:srgbClr val="000000"/>
                </a:solidFill>
                <a:latin typeface="Eras Demi ITC" panose="020B0805030504020804" pitchFamily="34" charset="0"/>
              </a:rPr>
              <a:t>Idea 3</a:t>
            </a:r>
          </a:p>
        </p:txBody>
      </p:sp>
      <p:sp>
        <p:nvSpPr>
          <p:cNvPr id="9" name="TextBox 36">
            <a:extLst>
              <a:ext uri="{FF2B5EF4-FFF2-40B4-BE49-F238E27FC236}">
                <a16:creationId xmlns:a16="http://schemas.microsoft.com/office/drawing/2014/main" id="{26088165-3702-4A11-B715-422E96649B22}"/>
              </a:ext>
            </a:extLst>
          </p:cNvPr>
          <p:cNvSpPr txBox="1"/>
          <p:nvPr/>
        </p:nvSpPr>
        <p:spPr>
          <a:xfrm>
            <a:off x="3463738" y="1937469"/>
            <a:ext cx="1754996" cy="300148"/>
          </a:xfrm>
          <a:prstGeom prst="rect">
            <a:avLst/>
          </a:prstGeom>
          <a:noFill/>
          <a:ln cap="flat">
            <a:noFill/>
          </a:ln>
        </p:spPr>
        <p:txBody>
          <a:bodyPr vert="horz" wrap="square" lIns="74295" tIns="37148" rIns="74295" bIns="37148" anchor="t" anchorCtr="1" compatLnSpc="1">
            <a:spAutoFit/>
          </a:bodyPr>
          <a:lstStyle/>
          <a:p>
            <a:pPr algn="ctr" defTabSz="742950">
              <a:defRPr sz="1800" b="0" i="0" u="none" strike="noStrike" kern="0" cap="none" spc="0" baseline="0">
                <a:solidFill>
                  <a:srgbClr val="000000"/>
                </a:solidFill>
                <a:uFillTx/>
              </a:defRPr>
            </a:pPr>
            <a:r>
              <a:rPr lang="en-GB" sz="1463" dirty="0">
                <a:solidFill>
                  <a:srgbClr val="000000"/>
                </a:solidFill>
                <a:latin typeface="Eras Demi ITC" panose="020B0805030504020804" pitchFamily="34" charset="0"/>
              </a:rPr>
              <a:t>Idea 2</a:t>
            </a:r>
          </a:p>
        </p:txBody>
      </p:sp>
      <p:sp>
        <p:nvSpPr>
          <p:cNvPr id="10" name="Title 1">
            <a:extLst>
              <a:ext uri="{FF2B5EF4-FFF2-40B4-BE49-F238E27FC236}">
                <a16:creationId xmlns:a16="http://schemas.microsoft.com/office/drawing/2014/main" id="{9D078893-0654-4B31-949D-8A5DAFEA9D90}"/>
              </a:ext>
            </a:extLst>
          </p:cNvPr>
          <p:cNvSpPr txBox="1"/>
          <p:nvPr/>
        </p:nvSpPr>
        <p:spPr>
          <a:xfrm>
            <a:off x="308650" y="100414"/>
            <a:ext cx="6599869" cy="584998"/>
          </a:xfrm>
          <a:prstGeom prst="rect">
            <a:avLst/>
          </a:prstGeom>
          <a:noFill/>
          <a:ln cap="flat">
            <a:noFill/>
          </a:ln>
        </p:spPr>
        <p:txBody>
          <a:bodyPr vert="horz" wrap="square" lIns="74295" tIns="37148" rIns="74295" bIns="37148" anchor="t" anchorCtr="0" compatLnSpc="1">
            <a:normAutofit/>
          </a:bodyPr>
          <a:lstStyle/>
          <a:p>
            <a:pPr defTabSz="742950">
              <a:defRPr sz="1800" b="0" i="0" u="none" strike="noStrike" kern="0" cap="none" spc="0" baseline="0">
                <a:solidFill>
                  <a:srgbClr val="000000"/>
                </a:solidFill>
                <a:uFillTx/>
              </a:defRPr>
            </a:pPr>
            <a:r>
              <a:rPr lang="en-GB" sz="2600" b="1" spc="-81" dirty="0">
                <a:ln w="0">
                  <a:solidFill>
                    <a:srgbClr val="000000"/>
                  </a:solidFill>
                  <a:prstDash val="solid"/>
                </a:ln>
                <a:noFill/>
                <a:latin typeface="Eras Demi ITC" pitchFamily="34"/>
              </a:rPr>
              <a:t>Initial Ideas</a:t>
            </a:r>
            <a:endParaRPr lang="en-GB" sz="2600" spc="-81" dirty="0">
              <a:ln w="0">
                <a:solidFill>
                  <a:srgbClr val="000000"/>
                </a:solidFill>
                <a:prstDash val="solid"/>
              </a:ln>
              <a:noFill/>
              <a:latin typeface="Eras Demi ITC" pitchFamily="34"/>
            </a:endParaRPr>
          </a:p>
        </p:txBody>
      </p:sp>
      <p:sp>
        <p:nvSpPr>
          <p:cNvPr id="11" name="Rectangle 57">
            <a:extLst>
              <a:ext uri="{FF2B5EF4-FFF2-40B4-BE49-F238E27FC236}">
                <a16:creationId xmlns:a16="http://schemas.microsoft.com/office/drawing/2014/main" id="{DB6B3108-AC22-48EC-8401-1096490C029A}"/>
              </a:ext>
            </a:extLst>
          </p:cNvPr>
          <p:cNvSpPr/>
          <p:nvPr/>
        </p:nvSpPr>
        <p:spPr>
          <a:xfrm>
            <a:off x="6231340" y="4746612"/>
            <a:ext cx="2195968"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dirty="0">
                <a:solidFill>
                  <a:srgbClr val="000000"/>
                </a:solidFill>
                <a:latin typeface="Eras Demi ITC"/>
              </a:rPr>
              <a:t>Self Evaluation</a:t>
            </a:r>
          </a:p>
          <a:p>
            <a:pPr algn="ctr" defTabSz="742950">
              <a:defRPr sz="1800" b="0" i="0" u="none" strike="noStrike" kern="0" cap="none" spc="0" baseline="0">
                <a:solidFill>
                  <a:srgbClr val="000000"/>
                </a:solidFill>
                <a:uFillTx/>
              </a:defRPr>
            </a:pPr>
            <a:r>
              <a:rPr lang="en-GB" sz="1100" dirty="0">
                <a:solidFill>
                  <a:srgbClr val="000000"/>
                </a:solidFill>
                <a:latin typeface="Calibri"/>
              </a:rPr>
              <a:t>…………………………………………………………………………………………………………………………………………………………………………………………………………………....................................................................................................................................................</a:t>
            </a:r>
            <a:endParaRPr lang="en-GB" sz="1100" dirty="0">
              <a:solidFill>
                <a:srgbClr val="000000"/>
              </a:solidFill>
              <a:latin typeface="Calibri"/>
              <a:cs typeface="Calibri"/>
            </a:endParaRPr>
          </a:p>
        </p:txBody>
      </p:sp>
      <p:sp>
        <p:nvSpPr>
          <p:cNvPr id="12" name="Rectangle 58">
            <a:extLst>
              <a:ext uri="{FF2B5EF4-FFF2-40B4-BE49-F238E27FC236}">
                <a16:creationId xmlns:a16="http://schemas.microsoft.com/office/drawing/2014/main" id="{D09A7E66-3298-40A7-875F-C49DE1E45EBD}"/>
              </a:ext>
            </a:extLst>
          </p:cNvPr>
          <p:cNvSpPr/>
          <p:nvPr/>
        </p:nvSpPr>
        <p:spPr>
          <a:xfrm>
            <a:off x="3463738" y="4746612"/>
            <a:ext cx="2047503" cy="1556784"/>
          </a:xfrm>
          <a:prstGeom prst="rect">
            <a:avLst/>
          </a:prstGeom>
          <a:noFill/>
          <a:ln w="12701" cap="flat">
            <a:solidFill>
              <a:srgbClr val="000000"/>
            </a:solidFill>
            <a:prstDash val="solid"/>
            <a:miter/>
          </a:ln>
        </p:spPr>
        <p:txBody>
          <a:bodyPr vert="horz" wrap="square" lIns="74295" tIns="37148" rIns="74295" bIns="37148" anchor="ctr" anchorCtr="1" compatLnSpc="1">
            <a:noAutofit/>
          </a:bodyPr>
          <a:lstStyle/>
          <a:p>
            <a:pPr algn="ctr" defTabSz="742950">
              <a:defRPr sz="1800" b="0" i="0" u="none" strike="noStrike" kern="0" cap="none" spc="0" baseline="0">
                <a:solidFill>
                  <a:srgbClr val="000000"/>
                </a:solidFill>
                <a:uFillTx/>
              </a:defRPr>
            </a:pPr>
            <a:r>
              <a:rPr lang="en-GB" sz="1100" dirty="0">
                <a:solidFill>
                  <a:srgbClr val="000000"/>
                </a:solidFill>
                <a:latin typeface="Eras Demi ITC"/>
              </a:rPr>
              <a:t>Teacher evaluation</a:t>
            </a:r>
          </a:p>
          <a:p>
            <a:pPr algn="ctr" defTabSz="742950">
              <a:defRPr sz="1800" b="0" i="0" u="none" strike="noStrike" kern="0" cap="none" spc="0" baseline="0">
                <a:solidFill>
                  <a:srgbClr val="000000"/>
                </a:solidFill>
                <a:uFillTx/>
              </a:defRPr>
            </a:pPr>
            <a:r>
              <a:rPr lang="en-GB" sz="1100" dirty="0">
                <a:solidFill>
                  <a:srgbClr val="000000"/>
                </a:solidFill>
                <a:latin typeface="Calibri"/>
              </a:rPr>
              <a:t>…………………………………………………………………………………………………………………………………………………………………………………………………………………....................................................................................................................................................</a:t>
            </a:r>
            <a:endParaRPr lang="en-GB" sz="1100" dirty="0">
              <a:solidFill>
                <a:srgbClr val="000000"/>
              </a:solidFill>
              <a:latin typeface="Calibri"/>
              <a:cs typeface="Calibri"/>
            </a:endParaRPr>
          </a:p>
        </p:txBody>
      </p:sp>
      <p:sp>
        <p:nvSpPr>
          <p:cNvPr id="20" name="TextBox 22">
            <a:extLst>
              <a:ext uri="{FF2B5EF4-FFF2-40B4-BE49-F238E27FC236}">
                <a16:creationId xmlns:a16="http://schemas.microsoft.com/office/drawing/2014/main" id="{A891E475-0745-48B2-BE93-78D1FA5A3487}"/>
              </a:ext>
            </a:extLst>
          </p:cNvPr>
          <p:cNvSpPr txBox="1"/>
          <p:nvPr/>
        </p:nvSpPr>
        <p:spPr>
          <a:xfrm>
            <a:off x="2743639" y="235980"/>
            <a:ext cx="4966910" cy="275076"/>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300" dirty="0">
                <a:solidFill>
                  <a:srgbClr val="000000"/>
                </a:solidFill>
                <a:latin typeface="Eras Demi ITC" panose="020B0805030504020804" pitchFamily="34" charset="0"/>
              </a:rPr>
              <a:t>LI: Evaluate during the design process to improve</a:t>
            </a:r>
          </a:p>
        </p:txBody>
      </p:sp>
      <p:pic>
        <p:nvPicPr>
          <p:cNvPr id="16" name="Picture 15">
            <a:extLst>
              <a:ext uri="{FF2B5EF4-FFF2-40B4-BE49-F238E27FC236}">
                <a16:creationId xmlns:a16="http://schemas.microsoft.com/office/drawing/2014/main" id="{D66E215D-456F-4093-A33D-F99A890449B7}"/>
              </a:ext>
            </a:extLst>
          </p:cNvPr>
          <p:cNvPicPr>
            <a:picLocks noChangeAspect="1"/>
          </p:cNvPicPr>
          <p:nvPr/>
        </p:nvPicPr>
        <p:blipFill>
          <a:blip r:embed="rId2"/>
          <a:stretch>
            <a:fillRect/>
          </a:stretch>
        </p:blipFill>
        <p:spPr>
          <a:xfrm>
            <a:off x="8573699" y="5334177"/>
            <a:ext cx="1144200" cy="1065932"/>
          </a:xfrm>
          <a:prstGeom prst="rect">
            <a:avLst/>
          </a:prstGeom>
        </p:spPr>
      </p:pic>
      <p:sp>
        <p:nvSpPr>
          <p:cNvPr id="17" name="TextBox 16">
            <a:extLst>
              <a:ext uri="{FF2B5EF4-FFF2-40B4-BE49-F238E27FC236}">
                <a16:creationId xmlns:a16="http://schemas.microsoft.com/office/drawing/2014/main" id="{76417EC0-06F0-44F6-9CBA-B3FBAE8D4042}"/>
              </a:ext>
            </a:extLst>
          </p:cNvPr>
          <p:cNvSpPr txBox="1"/>
          <p:nvPr/>
        </p:nvSpPr>
        <p:spPr>
          <a:xfrm>
            <a:off x="379308" y="776027"/>
            <a:ext cx="8633195" cy="1015663"/>
          </a:xfrm>
          <a:prstGeom prst="rect">
            <a:avLst/>
          </a:prstGeom>
          <a:noFill/>
          <a:ln>
            <a:solidFill>
              <a:schemeClr val="tx1"/>
            </a:solidFill>
          </a:ln>
        </p:spPr>
        <p:txBody>
          <a:bodyPr wrap="square">
            <a:spAutoFit/>
          </a:bodyPr>
          <a:lstStyle/>
          <a:p>
            <a:r>
              <a:rPr lang="en-GB" sz="1200" b="0" i="0" dirty="0">
                <a:solidFill>
                  <a:srgbClr val="404040"/>
                </a:solidFill>
                <a:effectLst/>
                <a:latin typeface="Eras Light ITC" panose="020B0402030504020804" pitchFamily="34" charset="0"/>
              </a:rPr>
              <a:t>Design and technology is a practical and valuable subject. It enables children and young people to actively contribute to the creativity, culture, wealth and well-being of themselves, their community and their nation. It teaches how to take risks and so become more resourceful, innovative, enterprising and capable. Students develop a critical understanding of the impact of design and technology on daily life and the wider world. Additionally, it provides excellent opportunities for students to develop and apply value judgements of an aesthetic, economic, moral, social, and technical nature both in their own designing and when evaluating the work of others.</a:t>
            </a:r>
            <a:endParaRPr lang="en-GB" sz="1200" dirty="0">
              <a:latin typeface="Eras Light ITC" panose="020B0402030504020804" pitchFamily="34" charset="0"/>
            </a:endParaRPr>
          </a:p>
        </p:txBody>
      </p:sp>
      <p:pic>
        <p:nvPicPr>
          <p:cNvPr id="18" name="Picture 2">
            <a:extLst>
              <a:ext uri="{FF2B5EF4-FFF2-40B4-BE49-F238E27FC236}">
                <a16:creationId xmlns:a16="http://schemas.microsoft.com/office/drawing/2014/main" id="{7FBBBE7E-452D-48E0-B0C1-73F43B4599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451" y="87068"/>
            <a:ext cx="706034" cy="62854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2">
            <a:extLst>
              <a:ext uri="{FF2B5EF4-FFF2-40B4-BE49-F238E27FC236}">
                <a16:creationId xmlns:a16="http://schemas.microsoft.com/office/drawing/2014/main" id="{FB9B6FE5-406E-4872-BDB7-DCABF8DD397B}"/>
              </a:ext>
            </a:extLst>
          </p:cNvPr>
          <p:cNvSpPr txBox="1"/>
          <p:nvPr/>
        </p:nvSpPr>
        <p:spPr>
          <a:xfrm>
            <a:off x="256049" y="6400109"/>
            <a:ext cx="8317649" cy="290465"/>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00" dirty="0">
                <a:solidFill>
                  <a:srgbClr val="000000"/>
                </a:solidFill>
                <a:latin typeface="Eras Demi ITC" panose="020B0805030504020804" pitchFamily="34" charset="0"/>
              </a:rPr>
              <a:t>Start creating your initial ideas. Reflect on them after the evaluations and improve the next one.</a:t>
            </a:r>
          </a:p>
        </p:txBody>
      </p:sp>
      <p:pic>
        <p:nvPicPr>
          <p:cNvPr id="21" name="Picture 2">
            <a:extLst>
              <a:ext uri="{FF2B5EF4-FFF2-40B4-BE49-F238E27FC236}">
                <a16:creationId xmlns:a16="http://schemas.microsoft.com/office/drawing/2014/main" id="{82DAE44E-7DDF-46C8-8DBD-8521BCDE570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830151" y="2003521"/>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C3DA4200-3E85-476B-BD3D-E266B5E34D48}"/>
              </a:ext>
            </a:extLst>
          </p:cNvPr>
          <p:cNvSpPr/>
          <p:nvPr/>
        </p:nvSpPr>
        <p:spPr>
          <a:xfrm rot="20781834">
            <a:off x="2076053" y="261109"/>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3" name="Rectangle 22">
            <a:extLst>
              <a:ext uri="{FF2B5EF4-FFF2-40B4-BE49-F238E27FC236}">
                <a16:creationId xmlns:a16="http://schemas.microsoft.com/office/drawing/2014/main" id="{A9467B80-4F1A-4F8D-8496-AC08A9E1AE6E}"/>
              </a:ext>
            </a:extLst>
          </p:cNvPr>
          <p:cNvSpPr/>
          <p:nvPr/>
        </p:nvSpPr>
        <p:spPr>
          <a:xfrm>
            <a:off x="9147437" y="2364879"/>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D078893-0654-4B31-949D-8A5DAFEA9D90}"/>
              </a:ext>
            </a:extLst>
          </p:cNvPr>
          <p:cNvSpPr txBox="1"/>
          <p:nvPr/>
        </p:nvSpPr>
        <p:spPr>
          <a:xfrm>
            <a:off x="132113" y="60994"/>
            <a:ext cx="6599869" cy="584998"/>
          </a:xfrm>
          <a:prstGeom prst="rect">
            <a:avLst/>
          </a:prstGeom>
          <a:noFill/>
          <a:ln cap="flat">
            <a:noFill/>
          </a:ln>
        </p:spPr>
        <p:txBody>
          <a:bodyPr vert="horz" wrap="square" lIns="74295" tIns="37148" rIns="74295" bIns="37148" anchor="t" anchorCtr="0" compatLnSpc="1">
            <a:normAutofit/>
          </a:bodyPr>
          <a:lstStyle/>
          <a:p>
            <a:pPr defTabSz="742950">
              <a:defRPr sz="1800" b="0" i="0" u="none" strike="noStrike" kern="0" cap="none" spc="0" baseline="0">
                <a:solidFill>
                  <a:srgbClr val="000000"/>
                </a:solidFill>
                <a:uFillTx/>
              </a:defRPr>
            </a:pPr>
            <a:r>
              <a:rPr lang="en-GB" sz="2600" b="1" spc="-81" dirty="0">
                <a:ln w="0">
                  <a:solidFill>
                    <a:srgbClr val="000000"/>
                  </a:solidFill>
                  <a:prstDash val="solid"/>
                </a:ln>
                <a:noFill/>
                <a:latin typeface="Eras Demi ITC" pitchFamily="34"/>
              </a:rPr>
              <a:t>CAD Ideas</a:t>
            </a:r>
            <a:endParaRPr lang="en-GB" sz="2600" spc="-81" dirty="0">
              <a:ln w="0">
                <a:solidFill>
                  <a:srgbClr val="000000"/>
                </a:solidFill>
                <a:prstDash val="solid"/>
              </a:ln>
              <a:noFill/>
              <a:latin typeface="Eras Demi ITC" pitchFamily="34"/>
            </a:endParaRPr>
          </a:p>
        </p:txBody>
      </p:sp>
      <p:sp>
        <p:nvSpPr>
          <p:cNvPr id="20" name="TextBox 22">
            <a:extLst>
              <a:ext uri="{FF2B5EF4-FFF2-40B4-BE49-F238E27FC236}">
                <a16:creationId xmlns:a16="http://schemas.microsoft.com/office/drawing/2014/main" id="{A891E475-0745-48B2-BE93-78D1FA5A3487}"/>
              </a:ext>
            </a:extLst>
          </p:cNvPr>
          <p:cNvSpPr txBox="1"/>
          <p:nvPr/>
        </p:nvSpPr>
        <p:spPr>
          <a:xfrm>
            <a:off x="132113" y="456938"/>
            <a:ext cx="4966910" cy="275076"/>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300" dirty="0">
                <a:solidFill>
                  <a:srgbClr val="000000"/>
                </a:solidFill>
                <a:latin typeface="Eras Demi ITC" panose="020B0805030504020804" pitchFamily="34" charset="0"/>
              </a:rPr>
              <a:t>LI: Evaluate during the design process to improve</a:t>
            </a:r>
          </a:p>
        </p:txBody>
      </p:sp>
      <p:pic>
        <p:nvPicPr>
          <p:cNvPr id="16" name="Picture 15">
            <a:extLst>
              <a:ext uri="{FF2B5EF4-FFF2-40B4-BE49-F238E27FC236}">
                <a16:creationId xmlns:a16="http://schemas.microsoft.com/office/drawing/2014/main" id="{D66E215D-456F-4093-A33D-F99A890449B7}"/>
              </a:ext>
            </a:extLst>
          </p:cNvPr>
          <p:cNvPicPr>
            <a:picLocks noChangeAspect="1"/>
          </p:cNvPicPr>
          <p:nvPr/>
        </p:nvPicPr>
        <p:blipFill>
          <a:blip r:embed="rId2"/>
          <a:stretch>
            <a:fillRect/>
          </a:stretch>
        </p:blipFill>
        <p:spPr>
          <a:xfrm>
            <a:off x="8573699" y="5334177"/>
            <a:ext cx="1144200" cy="1065932"/>
          </a:xfrm>
          <a:prstGeom prst="rect">
            <a:avLst/>
          </a:prstGeom>
        </p:spPr>
      </p:pic>
      <p:sp>
        <p:nvSpPr>
          <p:cNvPr id="21" name="Rectangle 20">
            <a:extLst>
              <a:ext uri="{FF2B5EF4-FFF2-40B4-BE49-F238E27FC236}">
                <a16:creationId xmlns:a16="http://schemas.microsoft.com/office/drawing/2014/main" id="{45F0C8E6-F6CF-431F-BFBB-0A9BAB4B39D1}"/>
              </a:ext>
            </a:extLst>
          </p:cNvPr>
          <p:cNvSpPr/>
          <p:nvPr/>
        </p:nvSpPr>
        <p:spPr>
          <a:xfrm>
            <a:off x="256049" y="890269"/>
            <a:ext cx="8821588" cy="276999"/>
          </a:xfrm>
          <a:prstGeom prst="rect">
            <a:avLst/>
          </a:prstGeom>
          <a:ln>
            <a:solidFill>
              <a:schemeClr val="tx1"/>
            </a:solidFill>
          </a:ln>
        </p:spPr>
        <p:txBody>
          <a:bodyPr wrap="square">
            <a:spAutoFit/>
          </a:bodyPr>
          <a:lstStyle/>
          <a:p>
            <a:r>
              <a:rPr lang="en-GB" sz="1200" dirty="0">
                <a:latin typeface="Eras Light ITC" panose="020B0402030504020804" pitchFamily="34" charset="0"/>
              </a:rPr>
              <a:t>Stick in your 2design print outs on this page.</a:t>
            </a:r>
          </a:p>
        </p:txBody>
      </p:sp>
      <p:pic>
        <p:nvPicPr>
          <p:cNvPr id="22" name="Picture 2">
            <a:extLst>
              <a:ext uri="{FF2B5EF4-FFF2-40B4-BE49-F238E27FC236}">
                <a16:creationId xmlns:a16="http://schemas.microsoft.com/office/drawing/2014/main" id="{ADC4FAEA-C461-472F-A5CF-353861A18D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310950" y="79806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D95030A0-B11F-4A91-8C75-884FD1288F0A}"/>
              </a:ext>
            </a:extLst>
          </p:cNvPr>
          <p:cNvSpPr/>
          <p:nvPr/>
        </p:nvSpPr>
        <p:spPr>
          <a:xfrm>
            <a:off x="8750809" y="1131211"/>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pic>
        <p:nvPicPr>
          <p:cNvPr id="14" name="Picture 13">
            <a:extLst>
              <a:ext uri="{FF2B5EF4-FFF2-40B4-BE49-F238E27FC236}">
                <a16:creationId xmlns:a16="http://schemas.microsoft.com/office/drawing/2014/main" id="{894368F1-62C1-46FE-8D14-3397BCEF9659}"/>
              </a:ext>
            </a:extLst>
          </p:cNvPr>
          <p:cNvPicPr>
            <a:picLocks noChangeAspect="1"/>
          </p:cNvPicPr>
          <p:nvPr/>
        </p:nvPicPr>
        <p:blipFill>
          <a:blip r:embed="rId4"/>
          <a:stretch>
            <a:fillRect/>
          </a:stretch>
        </p:blipFill>
        <p:spPr>
          <a:xfrm>
            <a:off x="1245140" y="1961106"/>
            <a:ext cx="6347756" cy="4006625"/>
          </a:xfrm>
          <a:prstGeom prst="rect">
            <a:avLst/>
          </a:prstGeom>
          <a:ln>
            <a:solidFill>
              <a:schemeClr val="tx1"/>
            </a:solidFill>
          </a:ln>
        </p:spPr>
      </p:pic>
    </p:spTree>
    <p:extLst>
      <p:ext uri="{BB962C8B-B14F-4D97-AF65-F5344CB8AC3E}">
        <p14:creationId xmlns:p14="http://schemas.microsoft.com/office/powerpoint/2010/main" val="2467467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948" y="971075"/>
            <a:ext cx="8666468" cy="5909310"/>
          </a:xfrm>
          <a:prstGeom prst="rect">
            <a:avLst/>
          </a:prstGeom>
        </p:spPr>
        <p:txBody>
          <a:bodyPr wrap="square">
            <a:spAutoFit/>
          </a:bodyPr>
          <a:lstStyle/>
          <a:p>
            <a:r>
              <a:rPr lang="en-GB" sz="1400" b="1" dirty="0">
                <a:latin typeface="Eras Light ITC" panose="020B0402030504020804" pitchFamily="34" charset="0"/>
              </a:rPr>
              <a:t>Ferrous Metals </a:t>
            </a:r>
            <a:endParaRPr lang="en-GB" sz="1400" dirty="0">
              <a:latin typeface="Eras Light ITC" panose="020B0402030504020804" pitchFamily="34" charset="0"/>
            </a:endParaRPr>
          </a:p>
          <a:p>
            <a:r>
              <a:rPr lang="en-GB" sz="1400" dirty="0">
                <a:latin typeface="Eras Light ITC" panose="020B0402030504020804" pitchFamily="34" charset="0"/>
              </a:rPr>
              <a:t>Ferrous metals consist mostly of iron and </a:t>
            </a:r>
          </a:p>
          <a:p>
            <a:r>
              <a:rPr lang="en-GB" sz="1400" dirty="0">
                <a:latin typeface="Eras Light ITC" panose="020B0402030504020804" pitchFamily="34" charset="0"/>
              </a:rPr>
              <a:t>small quantities of other elements and metals.</a:t>
            </a:r>
          </a:p>
          <a:p>
            <a:r>
              <a:rPr lang="en-GB" sz="1400" dirty="0">
                <a:latin typeface="Eras Light ITC" panose="020B0402030504020804" pitchFamily="34" charset="0"/>
              </a:rPr>
              <a:t>Ferrous metals are prone to rusting if exposed </a:t>
            </a:r>
          </a:p>
          <a:p>
            <a:r>
              <a:rPr lang="en-GB" sz="1400" dirty="0">
                <a:latin typeface="Eras Light ITC" panose="020B0402030504020804" pitchFamily="34" charset="0"/>
              </a:rPr>
              <a:t>to moisture and can be picked up by a magnet. </a:t>
            </a:r>
          </a:p>
          <a:p>
            <a:r>
              <a:rPr lang="en-GB" sz="1400" dirty="0">
                <a:latin typeface="Eras Light ITC" panose="020B0402030504020804" pitchFamily="34" charset="0"/>
              </a:rPr>
              <a:t>Examples: Mild Steel, Cast Iron, and Stainless Steel. </a:t>
            </a:r>
          </a:p>
          <a:p>
            <a:r>
              <a:rPr lang="en-GB" sz="1400" b="1" dirty="0">
                <a:latin typeface="Eras Light ITC" panose="020B0402030504020804" pitchFamily="34" charset="0"/>
              </a:rPr>
              <a:t>Non-ferrous Metals </a:t>
            </a:r>
            <a:endParaRPr lang="en-GB" sz="1400" dirty="0">
              <a:latin typeface="Eras Light ITC" panose="020B0402030504020804" pitchFamily="34" charset="0"/>
            </a:endParaRPr>
          </a:p>
          <a:p>
            <a:r>
              <a:rPr lang="en-GB" sz="1400" dirty="0">
                <a:latin typeface="Eras Light ITC" panose="020B0402030504020804" pitchFamily="34" charset="0"/>
              </a:rPr>
              <a:t>Non-ferrous metals do not contain any iron at all. These metals therefore do not rust when exposed to moisture and are not attracted to a magnet. Examples: Copper, Aluminium, Tin, Lead and Zinc. </a:t>
            </a:r>
          </a:p>
          <a:p>
            <a:r>
              <a:rPr lang="en-GB" sz="1400" b="1" dirty="0">
                <a:latin typeface="Eras Light ITC" panose="020B0402030504020804" pitchFamily="34" charset="0"/>
              </a:rPr>
              <a:t>Alloys </a:t>
            </a:r>
            <a:endParaRPr lang="en-GB" sz="1400" dirty="0">
              <a:latin typeface="Eras Light ITC" panose="020B0402030504020804" pitchFamily="34" charset="0"/>
            </a:endParaRPr>
          </a:p>
          <a:p>
            <a:r>
              <a:rPr lang="en-GB" sz="1400" dirty="0">
                <a:latin typeface="Eras Light ITC" panose="020B0402030504020804" pitchFamily="34" charset="0"/>
              </a:rPr>
              <a:t>These are substances that contain two or more metals, and sometimes other elements, to improve their properties. The metals are carefully chosen and mixed to achieve specific properties which may include reducing the melting point. </a:t>
            </a:r>
          </a:p>
          <a:p>
            <a:r>
              <a:rPr lang="en-GB" sz="1400" dirty="0">
                <a:latin typeface="Eras Light ITC" panose="020B0402030504020804" pitchFamily="34" charset="0"/>
              </a:rPr>
              <a:t>Examples: Brass, Pewter, Casting Alloy and Duralumin. </a:t>
            </a:r>
          </a:p>
          <a:p>
            <a:endParaRPr lang="en-GB" sz="1000" dirty="0">
              <a:latin typeface="Eras Light ITC" panose="020B0402030504020804" pitchFamily="34" charset="0"/>
            </a:endParaRPr>
          </a:p>
          <a:p>
            <a:r>
              <a:rPr lang="en-GB" sz="1400" dirty="0">
                <a:latin typeface="Eras Light ITC" panose="020B0402030504020804" pitchFamily="34" charset="0"/>
              </a:rPr>
              <a:t>Using the information above, complete the crossword on metals. </a:t>
            </a:r>
          </a:p>
          <a:p>
            <a:r>
              <a:rPr lang="en-GB" sz="1400" dirty="0">
                <a:latin typeface="Eras Light ITC" panose="020B0402030504020804" pitchFamily="34" charset="0"/>
              </a:rPr>
              <a:t>1. These substances contain two or more metals. </a:t>
            </a:r>
          </a:p>
          <a:p>
            <a:r>
              <a:rPr lang="en-GB" sz="1400" dirty="0">
                <a:latin typeface="Eras Light ITC" panose="020B0402030504020804" pitchFamily="34" charset="0"/>
              </a:rPr>
              <a:t>2. What this crossword is all about! </a:t>
            </a:r>
          </a:p>
          <a:p>
            <a:r>
              <a:rPr lang="en-GB" sz="1400" dirty="0">
                <a:latin typeface="Eras Light ITC" panose="020B0402030504020804" pitchFamily="34" charset="0"/>
              </a:rPr>
              <a:t>3. This metal was once used in pencils. </a:t>
            </a:r>
          </a:p>
          <a:p>
            <a:r>
              <a:rPr lang="en-GB" sz="1400" dirty="0">
                <a:latin typeface="Eras Light ITC" panose="020B0402030504020804" pitchFamily="34" charset="0"/>
              </a:rPr>
              <a:t>4. This metal can be stainless or mild. </a:t>
            </a:r>
          </a:p>
          <a:p>
            <a:r>
              <a:rPr lang="en-GB" sz="1400" dirty="0">
                <a:latin typeface="Eras Light ITC" panose="020B0402030504020804" pitchFamily="34" charset="0"/>
              </a:rPr>
              <a:t>5. The type of metal that is attracted to a magnet. </a:t>
            </a:r>
          </a:p>
          <a:p>
            <a:r>
              <a:rPr lang="en-GB" sz="1400" dirty="0">
                <a:latin typeface="Eras Light ITC" panose="020B0402030504020804" pitchFamily="34" charset="0"/>
              </a:rPr>
              <a:t>6. Plumbers use this metal. </a:t>
            </a:r>
          </a:p>
          <a:p>
            <a:r>
              <a:rPr lang="en-GB" sz="1400" dirty="0">
                <a:latin typeface="Eras Light ITC" panose="020B0402030504020804" pitchFamily="34" charset="0"/>
              </a:rPr>
              <a:t>7. Your baked beans may come in a can made of this metal. </a:t>
            </a:r>
          </a:p>
          <a:p>
            <a:r>
              <a:rPr lang="en-GB" sz="1400" dirty="0">
                <a:latin typeface="Eras Light ITC" panose="020B0402030504020804" pitchFamily="34" charset="0"/>
              </a:rPr>
              <a:t>8. A ferrous metal </a:t>
            </a:r>
          </a:p>
          <a:p>
            <a:r>
              <a:rPr lang="en-GB" sz="1400" dirty="0">
                <a:latin typeface="Eras Light ITC" panose="020B0402030504020804" pitchFamily="34" charset="0"/>
              </a:rPr>
              <a:t>9. The type of metal that is not attracted to a magnet. </a:t>
            </a:r>
          </a:p>
          <a:p>
            <a:r>
              <a:rPr lang="en-GB" sz="1400" dirty="0">
                <a:latin typeface="Eras Light ITC" panose="020B0402030504020804" pitchFamily="34" charset="0"/>
              </a:rPr>
              <a:t>10. An alloy of copper and zinc. </a:t>
            </a:r>
          </a:p>
          <a:p>
            <a:r>
              <a:rPr lang="en-GB" sz="1400" dirty="0">
                <a:latin typeface="Eras Light ITC" panose="020B0402030504020804" pitchFamily="34" charset="0"/>
              </a:rPr>
              <a:t>11. This is what happens to ferrous metals when exposed to moisture.</a:t>
            </a:r>
          </a:p>
        </p:txBody>
      </p:sp>
      <p:sp>
        <p:nvSpPr>
          <p:cNvPr id="2" name="Rectangle 1"/>
          <p:cNvSpPr/>
          <p:nvPr/>
        </p:nvSpPr>
        <p:spPr>
          <a:xfrm>
            <a:off x="4520952" y="42484"/>
            <a:ext cx="3808366" cy="2677656"/>
          </a:xfrm>
          <a:prstGeom prst="rect">
            <a:avLst/>
          </a:prstGeom>
        </p:spPr>
        <p:txBody>
          <a:bodyPr wrap="square">
            <a:spAutoFit/>
          </a:bodyPr>
          <a:lstStyle/>
          <a:p>
            <a:endParaRPr lang="en-GB" sz="1000" b="1" dirty="0">
              <a:latin typeface="Eras Light ITC" panose="020B0402030504020804" pitchFamily="34" charset="0"/>
            </a:endParaRPr>
          </a:p>
          <a:p>
            <a:r>
              <a:rPr lang="en-GB" sz="1400" b="1" dirty="0">
                <a:latin typeface="Eras Light ITC" panose="020B0402030504020804" pitchFamily="34" charset="0"/>
              </a:rPr>
              <a:t>Metal </a:t>
            </a:r>
            <a:endParaRPr lang="en-GB" sz="1400" dirty="0">
              <a:latin typeface="Eras Light ITC" panose="020B0402030504020804" pitchFamily="34" charset="0"/>
            </a:endParaRPr>
          </a:p>
          <a:p>
            <a:r>
              <a:rPr lang="en-GB" sz="1400" dirty="0">
                <a:latin typeface="Eras Light ITC" panose="020B0402030504020804" pitchFamily="34" charset="0"/>
              </a:rPr>
              <a:t>Metals are usually produced by mining ore from the Earth, then extracting the metal out of the rocks in a large scale industrial process. There are three main categories of metal although some will fit into more than one type: </a:t>
            </a:r>
          </a:p>
          <a:p>
            <a:r>
              <a:rPr lang="en-GB" sz="1400" dirty="0">
                <a:latin typeface="Eras Light ITC" panose="020B0402030504020804" pitchFamily="34" charset="0"/>
              </a:rPr>
              <a:t>	• Ferrous Metals </a:t>
            </a:r>
          </a:p>
          <a:p>
            <a:r>
              <a:rPr lang="en-GB" sz="1400" dirty="0">
                <a:latin typeface="Eras Light ITC" panose="020B0402030504020804" pitchFamily="34" charset="0"/>
              </a:rPr>
              <a:t>	• Non-ferrous Metals </a:t>
            </a:r>
          </a:p>
          <a:p>
            <a:r>
              <a:rPr lang="en-GB" sz="1400" dirty="0">
                <a:latin typeface="Eras Light ITC" panose="020B0402030504020804" pitchFamily="34" charset="0"/>
              </a:rPr>
              <a:t>	• Alloys </a:t>
            </a:r>
          </a:p>
          <a:p>
            <a:endParaRPr lang="en-GB" sz="1400" dirty="0"/>
          </a:p>
          <a:p>
            <a:endParaRPr lang="en-GB" sz="1400" dirty="0"/>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463" t="28379" r="20836" b="26274"/>
          <a:stretch/>
        </p:blipFill>
        <p:spPr bwMode="auto">
          <a:xfrm>
            <a:off x="6357156" y="3677064"/>
            <a:ext cx="3240360" cy="3094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4408759" y="134114"/>
            <a:ext cx="3908693" cy="21899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itle 1"/>
          <p:cNvSpPr txBox="1">
            <a:spLocks/>
          </p:cNvSpPr>
          <p:nvPr/>
        </p:nvSpPr>
        <p:spPr>
          <a:xfrm>
            <a:off x="30948" y="42484"/>
            <a:ext cx="3796501"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Pewter</a:t>
            </a:r>
          </a:p>
        </p:txBody>
      </p:sp>
      <p:pic>
        <p:nvPicPr>
          <p:cNvPr id="8" name="Picture 7">
            <a:extLst>
              <a:ext uri="{FF2B5EF4-FFF2-40B4-BE49-F238E27FC236}">
                <a16:creationId xmlns:a16="http://schemas.microsoft.com/office/drawing/2014/main" id="{D3741541-1F46-48E4-975D-EB504D1B150A}"/>
              </a:ext>
            </a:extLst>
          </p:cNvPr>
          <p:cNvPicPr>
            <a:picLocks noChangeAspect="1"/>
          </p:cNvPicPr>
          <p:nvPr/>
        </p:nvPicPr>
        <p:blipFill>
          <a:blip r:embed="rId3"/>
          <a:stretch>
            <a:fillRect/>
          </a:stretch>
        </p:blipFill>
        <p:spPr>
          <a:xfrm>
            <a:off x="8696651" y="203245"/>
            <a:ext cx="900865" cy="833780"/>
          </a:xfrm>
          <a:prstGeom prst="rect">
            <a:avLst/>
          </a:prstGeom>
        </p:spPr>
      </p:pic>
      <p:pic>
        <p:nvPicPr>
          <p:cNvPr id="9" name="Picture 2">
            <a:extLst>
              <a:ext uri="{FF2B5EF4-FFF2-40B4-BE49-F238E27FC236}">
                <a16:creationId xmlns:a16="http://schemas.microsoft.com/office/drawing/2014/main" id="{293E89F8-0F55-4816-A477-E32CC1369B6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13824" y="590627"/>
            <a:ext cx="965354" cy="8594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D373AD00-9AD9-4510-9188-849A2ACA64DD}"/>
              </a:ext>
            </a:extLst>
          </p:cNvPr>
          <p:cNvSpPr txBox="1"/>
          <p:nvPr/>
        </p:nvSpPr>
        <p:spPr>
          <a:xfrm>
            <a:off x="31946" y="626963"/>
            <a:ext cx="4376813" cy="307777"/>
          </a:xfrm>
          <a:prstGeom prst="rect">
            <a:avLst/>
          </a:prstGeom>
          <a:noFill/>
        </p:spPr>
        <p:txBody>
          <a:bodyPr wrap="square" rtlCol="0">
            <a:spAutoFit/>
          </a:bodyPr>
          <a:lstStyle/>
          <a:p>
            <a:r>
              <a:rPr lang="en-GB" sz="1400" b="1" dirty="0">
                <a:latin typeface="Eras Light ITC" panose="020B0402030504020804" pitchFamily="34" charset="0"/>
              </a:rPr>
              <a:t>LI: Recognise all metals and their properties</a:t>
            </a:r>
          </a:p>
        </p:txBody>
      </p:sp>
      <p:sp>
        <p:nvSpPr>
          <p:cNvPr id="11" name="Rectangle 10">
            <a:extLst>
              <a:ext uri="{FF2B5EF4-FFF2-40B4-BE49-F238E27FC236}">
                <a16:creationId xmlns:a16="http://schemas.microsoft.com/office/drawing/2014/main" id="{F0592553-A5EE-4973-BFC4-88F9937583E9}"/>
              </a:ext>
            </a:extLst>
          </p:cNvPr>
          <p:cNvSpPr/>
          <p:nvPr/>
        </p:nvSpPr>
        <p:spPr>
          <a:xfrm rot="20781834">
            <a:off x="3267850" y="850931"/>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4017053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0.tqn.com/w/experts/Jewelry-Gems-Minerals-689/2012/06/rhodium-necklace.jpg"/>
          <p:cNvSpPr>
            <a:spLocks noChangeAspect="1" noChangeArrowheads="1"/>
          </p:cNvSpPr>
          <p:nvPr/>
        </p:nvSpPr>
        <p:spPr bwMode="auto">
          <a:xfrm>
            <a:off x="155575" y="-1798638"/>
            <a:ext cx="3514725" cy="37528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 name="Title 1"/>
          <p:cNvSpPr txBox="1">
            <a:spLocks/>
          </p:cNvSpPr>
          <p:nvPr/>
        </p:nvSpPr>
        <p:spPr>
          <a:xfrm>
            <a:off x="232131" y="220836"/>
            <a:ext cx="5121518"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Laser ready cutline</a:t>
            </a:r>
          </a:p>
        </p:txBody>
      </p:sp>
      <p:pic>
        <p:nvPicPr>
          <p:cNvPr id="61" name="Picture 60">
            <a:extLst>
              <a:ext uri="{FF2B5EF4-FFF2-40B4-BE49-F238E27FC236}">
                <a16:creationId xmlns:a16="http://schemas.microsoft.com/office/drawing/2014/main" id="{9AAD0518-963C-47E0-A81B-3646B56E8FD9}"/>
              </a:ext>
            </a:extLst>
          </p:cNvPr>
          <p:cNvPicPr>
            <a:picLocks noChangeAspect="1"/>
          </p:cNvPicPr>
          <p:nvPr/>
        </p:nvPicPr>
        <p:blipFill>
          <a:blip r:embed="rId2"/>
          <a:stretch>
            <a:fillRect/>
          </a:stretch>
        </p:blipFill>
        <p:spPr>
          <a:xfrm>
            <a:off x="8787690" y="174035"/>
            <a:ext cx="900865" cy="833780"/>
          </a:xfrm>
          <a:prstGeom prst="rect">
            <a:avLst/>
          </a:prstGeom>
        </p:spPr>
      </p:pic>
      <p:sp>
        <p:nvSpPr>
          <p:cNvPr id="62" name="TextBox 61">
            <a:extLst>
              <a:ext uri="{FF2B5EF4-FFF2-40B4-BE49-F238E27FC236}">
                <a16:creationId xmlns:a16="http://schemas.microsoft.com/office/drawing/2014/main" id="{7E841EC3-9A91-40C8-903C-6C11ECAC5EC0}"/>
              </a:ext>
            </a:extLst>
          </p:cNvPr>
          <p:cNvSpPr txBox="1"/>
          <p:nvPr/>
        </p:nvSpPr>
        <p:spPr>
          <a:xfrm>
            <a:off x="217445" y="853926"/>
            <a:ext cx="4376813" cy="307777"/>
          </a:xfrm>
          <a:prstGeom prst="rect">
            <a:avLst/>
          </a:prstGeom>
          <a:noFill/>
        </p:spPr>
        <p:txBody>
          <a:bodyPr wrap="square" rtlCol="0">
            <a:spAutoFit/>
          </a:bodyPr>
          <a:lstStyle/>
          <a:p>
            <a:r>
              <a:rPr lang="en-GB" sz="1400" b="1" dirty="0">
                <a:latin typeface="Eras Light ITC" panose="020B0402030504020804" pitchFamily="34" charset="0"/>
              </a:rPr>
              <a:t>LI: Design for your project to a high standard</a:t>
            </a:r>
          </a:p>
        </p:txBody>
      </p:sp>
      <p:sp>
        <p:nvSpPr>
          <p:cNvPr id="5" name="TextBox 4">
            <a:extLst>
              <a:ext uri="{FF2B5EF4-FFF2-40B4-BE49-F238E27FC236}">
                <a16:creationId xmlns:a16="http://schemas.microsoft.com/office/drawing/2014/main" id="{B11C42AD-6C62-4EE7-82D4-D6276259C1B9}"/>
              </a:ext>
            </a:extLst>
          </p:cNvPr>
          <p:cNvSpPr txBox="1"/>
          <p:nvPr/>
        </p:nvSpPr>
        <p:spPr>
          <a:xfrm>
            <a:off x="447472" y="1848255"/>
            <a:ext cx="7597302" cy="1200329"/>
          </a:xfrm>
          <a:prstGeom prst="rect">
            <a:avLst/>
          </a:prstGeom>
          <a:noFill/>
        </p:spPr>
        <p:txBody>
          <a:bodyPr wrap="square" rtlCol="0">
            <a:spAutoFit/>
          </a:bodyPr>
          <a:lstStyle/>
          <a:p>
            <a:r>
              <a:rPr lang="en-GB" dirty="0">
                <a:latin typeface="Eras Light ITC" panose="020B0402030504020804" pitchFamily="34" charset="0"/>
              </a:rPr>
              <a:t>Stick in your printed out cutline on this page.</a:t>
            </a:r>
          </a:p>
          <a:p>
            <a:r>
              <a:rPr lang="en-GB" dirty="0">
                <a:latin typeface="Eras Light ITC" panose="020B0402030504020804" pitchFamily="34" charset="0"/>
              </a:rPr>
              <a:t>Make sure you have separated each layer of pewter that you want cut out.</a:t>
            </a:r>
          </a:p>
          <a:p>
            <a:r>
              <a:rPr lang="en-GB" dirty="0">
                <a:latin typeface="Eras Light ITC" panose="020B0402030504020804" pitchFamily="34" charset="0"/>
              </a:rPr>
              <a:t>Make sure you have shared the file with me from </a:t>
            </a:r>
            <a:r>
              <a:rPr lang="en-GB" dirty="0" err="1">
                <a:latin typeface="Eras Light ITC" panose="020B0402030504020804" pitchFamily="34" charset="0"/>
              </a:rPr>
              <a:t>onedrive</a:t>
            </a:r>
            <a:r>
              <a:rPr lang="en-GB" dirty="0">
                <a:latin typeface="Eras Light ITC" panose="020B0402030504020804" pitchFamily="34" charset="0"/>
              </a:rPr>
              <a:t>. Send the file to jbutler@stewardsacademy.org</a:t>
            </a:r>
          </a:p>
        </p:txBody>
      </p:sp>
    </p:spTree>
    <p:extLst>
      <p:ext uri="{BB962C8B-B14F-4D97-AF65-F5344CB8AC3E}">
        <p14:creationId xmlns:p14="http://schemas.microsoft.com/office/powerpoint/2010/main" val="2452197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a:xfrm>
            <a:off x="-12093" y="-12501"/>
            <a:ext cx="9633520"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Manufacture</a:t>
            </a:r>
          </a:p>
        </p:txBody>
      </p:sp>
      <p:sp>
        <p:nvSpPr>
          <p:cNvPr id="35" name="Rectangle 34"/>
          <p:cNvSpPr/>
          <p:nvPr/>
        </p:nvSpPr>
        <p:spPr>
          <a:xfrm>
            <a:off x="3552109" y="154987"/>
            <a:ext cx="4075042" cy="461665"/>
          </a:xfrm>
          <a:prstGeom prst="rect">
            <a:avLst/>
          </a:prstGeom>
          <a:noFill/>
          <a:ln>
            <a:solidFill>
              <a:schemeClr val="tx1"/>
            </a:solidFill>
          </a:ln>
        </p:spPr>
        <p:txBody>
          <a:bodyPr wrap="square">
            <a:spAutoFit/>
          </a:bodyPr>
          <a:lstStyle/>
          <a:p>
            <a:pPr algn="ctr"/>
            <a:r>
              <a:rPr lang="en-GB" sz="1200" dirty="0">
                <a:latin typeface="Eras Light ITC" panose="020B0402030504020804" pitchFamily="34" charset="0"/>
              </a:rPr>
              <a:t>Draw a Flow Chart, using a series of the shapes to describe how you have manufactured your Jewellery.</a:t>
            </a:r>
          </a:p>
        </p:txBody>
      </p:sp>
      <p:sp>
        <p:nvSpPr>
          <p:cNvPr id="36" name="Flowchart: Process 35"/>
          <p:cNvSpPr/>
          <p:nvPr/>
        </p:nvSpPr>
        <p:spPr>
          <a:xfrm>
            <a:off x="461994" y="1926501"/>
            <a:ext cx="1800000" cy="360040"/>
          </a:xfrm>
          <a:prstGeom prst="flowChartProcess">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lowchart: Decision 36"/>
          <p:cNvSpPr/>
          <p:nvPr/>
        </p:nvSpPr>
        <p:spPr>
          <a:xfrm>
            <a:off x="271396" y="2608015"/>
            <a:ext cx="2160000" cy="720000"/>
          </a:xfrm>
          <a:prstGeom prst="flowChartDecision">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447637" y="1242501"/>
            <a:ext cx="360000" cy="36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1898238" y="1242501"/>
            <a:ext cx="360000" cy="360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lowchart: Process 39"/>
          <p:cNvSpPr/>
          <p:nvPr/>
        </p:nvSpPr>
        <p:spPr>
          <a:xfrm>
            <a:off x="641902" y="1242501"/>
            <a:ext cx="1440184" cy="360000"/>
          </a:xfrm>
          <a:prstGeom prst="flowChartProcess">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002060"/>
                </a:solidFill>
              </a:rPr>
              <a:t>Start</a:t>
            </a:r>
          </a:p>
        </p:txBody>
      </p:sp>
      <p:cxnSp>
        <p:nvCxnSpPr>
          <p:cNvPr id="41" name="Straight Arrow Connector 40"/>
          <p:cNvCxnSpPr>
            <a:stCxn id="40" idx="2"/>
          </p:cNvCxnSpPr>
          <p:nvPr/>
        </p:nvCxnSpPr>
        <p:spPr>
          <a:xfrm>
            <a:off x="1361994" y="1602501"/>
            <a:ext cx="0" cy="3240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1351396" y="2289936"/>
            <a:ext cx="0" cy="3240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1346715" y="3328015"/>
            <a:ext cx="0" cy="3240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Elbow Connector 43"/>
          <p:cNvCxnSpPr>
            <a:stCxn id="37" idx="3"/>
            <a:endCxn id="36" idx="3"/>
          </p:cNvCxnSpPr>
          <p:nvPr/>
        </p:nvCxnSpPr>
        <p:spPr>
          <a:xfrm flipH="1" flipV="1">
            <a:off x="2261994" y="2106521"/>
            <a:ext cx="169402" cy="861494"/>
          </a:xfrm>
          <a:prstGeom prst="bentConnector3">
            <a:avLst>
              <a:gd name="adj1" fmla="val -134945"/>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2426715" y="2325738"/>
            <a:ext cx="561052" cy="369332"/>
          </a:xfrm>
          <a:prstGeom prst="rect">
            <a:avLst/>
          </a:prstGeom>
          <a:solidFill>
            <a:schemeClr val="bg1"/>
          </a:solidFill>
          <a:ln>
            <a:noFill/>
          </a:ln>
        </p:spPr>
        <p:txBody>
          <a:bodyPr wrap="square" rtlCol="0">
            <a:spAutoFit/>
          </a:bodyPr>
          <a:lstStyle/>
          <a:p>
            <a:r>
              <a:rPr lang="en-GB"/>
              <a:t>No</a:t>
            </a:r>
          </a:p>
        </p:txBody>
      </p:sp>
      <p:sp>
        <p:nvSpPr>
          <p:cNvPr id="46" name="TextBox 45"/>
          <p:cNvSpPr txBox="1"/>
          <p:nvPr/>
        </p:nvSpPr>
        <p:spPr>
          <a:xfrm>
            <a:off x="785663" y="3305349"/>
            <a:ext cx="561052" cy="369332"/>
          </a:xfrm>
          <a:prstGeom prst="rect">
            <a:avLst/>
          </a:prstGeom>
          <a:noFill/>
          <a:ln>
            <a:noFill/>
          </a:ln>
        </p:spPr>
        <p:txBody>
          <a:bodyPr wrap="square" rtlCol="0">
            <a:spAutoFit/>
          </a:bodyPr>
          <a:lstStyle/>
          <a:p>
            <a:r>
              <a:rPr lang="en-GB"/>
              <a:t>Yes</a:t>
            </a:r>
          </a:p>
        </p:txBody>
      </p:sp>
      <p:sp>
        <p:nvSpPr>
          <p:cNvPr id="47" name="Flowchart: Process 46"/>
          <p:cNvSpPr/>
          <p:nvPr/>
        </p:nvSpPr>
        <p:spPr>
          <a:xfrm>
            <a:off x="446715" y="3650046"/>
            <a:ext cx="1800000" cy="360040"/>
          </a:xfrm>
          <a:prstGeom prst="flowChartProcess">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483637" y="1265966"/>
            <a:ext cx="324000" cy="3096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1898238" y="1265973"/>
            <a:ext cx="324000" cy="3096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9" name="Group 88">
            <a:extLst>
              <a:ext uri="{FF2B5EF4-FFF2-40B4-BE49-F238E27FC236}">
                <a16:creationId xmlns:a16="http://schemas.microsoft.com/office/drawing/2014/main" id="{3C472029-3B47-40BE-BBE0-C4558747BD32}"/>
              </a:ext>
            </a:extLst>
          </p:cNvPr>
          <p:cNvGrpSpPr/>
          <p:nvPr/>
        </p:nvGrpSpPr>
        <p:grpSpPr>
          <a:xfrm>
            <a:off x="7004431" y="4635857"/>
            <a:ext cx="2783255" cy="2111623"/>
            <a:chOff x="40118" y="2950585"/>
            <a:chExt cx="2783255" cy="2111623"/>
          </a:xfrm>
        </p:grpSpPr>
        <p:grpSp>
          <p:nvGrpSpPr>
            <p:cNvPr id="90" name="Group 89">
              <a:extLst>
                <a:ext uri="{FF2B5EF4-FFF2-40B4-BE49-F238E27FC236}">
                  <a16:creationId xmlns:a16="http://schemas.microsoft.com/office/drawing/2014/main" id="{95AF1106-B034-4EDA-8C28-36B28FF097DB}"/>
                </a:ext>
              </a:extLst>
            </p:cNvPr>
            <p:cNvGrpSpPr/>
            <p:nvPr/>
          </p:nvGrpSpPr>
          <p:grpSpPr>
            <a:xfrm>
              <a:off x="52557" y="2950585"/>
              <a:ext cx="2770816" cy="2111623"/>
              <a:chOff x="21945" y="3104964"/>
              <a:chExt cx="2611394" cy="2088232"/>
            </a:xfrm>
          </p:grpSpPr>
          <p:sp>
            <p:nvSpPr>
              <p:cNvPr id="92" name="Rectangle 91">
                <a:extLst>
                  <a:ext uri="{FF2B5EF4-FFF2-40B4-BE49-F238E27FC236}">
                    <a16:creationId xmlns:a16="http://schemas.microsoft.com/office/drawing/2014/main" id="{622FB814-F3F0-4D99-BC49-FE81D3712DCB}"/>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3" name="TextBox 92">
                <a:extLst>
                  <a:ext uri="{FF2B5EF4-FFF2-40B4-BE49-F238E27FC236}">
                    <a16:creationId xmlns:a16="http://schemas.microsoft.com/office/drawing/2014/main" id="{D29AF650-0721-4A6D-A110-587199970B22}"/>
                  </a:ext>
                </a:extLst>
              </p:cNvPr>
              <p:cNvSpPr txBox="1"/>
              <p:nvPr/>
            </p:nvSpPr>
            <p:spPr>
              <a:xfrm>
                <a:off x="50302" y="3110970"/>
                <a:ext cx="2453515"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Stages of Manufacture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94" name="Rectangle 93">
                <a:extLst>
                  <a:ext uri="{FF2B5EF4-FFF2-40B4-BE49-F238E27FC236}">
                    <a16:creationId xmlns:a16="http://schemas.microsoft.com/office/drawing/2014/main" id="{4565BA2E-2D90-4CFD-9A0E-888F7733C24D}"/>
                  </a:ext>
                </a:extLst>
              </p:cNvPr>
              <p:cNvSpPr/>
              <p:nvPr/>
            </p:nvSpPr>
            <p:spPr>
              <a:xfrm>
                <a:off x="2323819" y="3405485"/>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5" name="Rectangle 94">
                <a:extLst>
                  <a:ext uri="{FF2B5EF4-FFF2-40B4-BE49-F238E27FC236}">
                    <a16:creationId xmlns:a16="http://schemas.microsoft.com/office/drawing/2014/main" id="{DDD58CF2-DAA2-4DB9-B46A-73036740A6F1}"/>
                  </a:ext>
                </a:extLst>
              </p:cNvPr>
              <p:cNvSpPr/>
              <p:nvPr/>
            </p:nvSpPr>
            <p:spPr>
              <a:xfrm>
                <a:off x="2332929" y="4118242"/>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6" name="Rectangle 95">
                <a:extLst>
                  <a:ext uri="{FF2B5EF4-FFF2-40B4-BE49-F238E27FC236}">
                    <a16:creationId xmlns:a16="http://schemas.microsoft.com/office/drawing/2014/main" id="{F7A0DEEC-4474-4B46-B797-DDB8EA5F7BE3}"/>
                  </a:ext>
                </a:extLst>
              </p:cNvPr>
              <p:cNvSpPr/>
              <p:nvPr/>
            </p:nvSpPr>
            <p:spPr>
              <a:xfrm>
                <a:off x="2329792" y="3760689"/>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91" name="Picture 5" descr="C:\Users\David\AppData\Local\Microsoft\Windows\INetCache\IE\XJVJXHFD\green-steps[1].png">
              <a:extLst>
                <a:ext uri="{FF2B5EF4-FFF2-40B4-BE49-F238E27FC236}">
                  <a16:creationId xmlns:a16="http://schemas.microsoft.com/office/drawing/2014/main" id="{E5FE10FD-8FF5-4CD2-A2E0-D231F1318C69}"/>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40118" y="45427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97" name="TextBox 96">
            <a:extLst>
              <a:ext uri="{FF2B5EF4-FFF2-40B4-BE49-F238E27FC236}">
                <a16:creationId xmlns:a16="http://schemas.microsoft.com/office/drawing/2014/main" id="{19A0A7B0-A824-44CA-A897-6F0160E104CA}"/>
              </a:ext>
            </a:extLst>
          </p:cNvPr>
          <p:cNvSpPr txBox="1"/>
          <p:nvPr/>
        </p:nvSpPr>
        <p:spPr>
          <a:xfrm>
            <a:off x="6782988" y="5788882"/>
            <a:ext cx="944938" cy="464423"/>
          </a:xfrm>
          <a:prstGeom prst="rect">
            <a:avLst/>
          </a:prstGeom>
          <a:noFill/>
        </p:spPr>
        <p:txBody>
          <a:bodyPr wrap="square">
            <a:spAutoFit/>
          </a:bodyPr>
          <a:lstStyle/>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Next </a:t>
            </a:r>
          </a:p>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Steps…</a:t>
            </a:r>
            <a:endParaRPr kumimoji="0" lang="en-GB" sz="3600" b="0" i="0" u="none" strike="noStrike" kern="1400" cap="none" spc="0" normalizeH="0" baseline="0" noProof="0">
              <a:ln>
                <a:noFill/>
              </a:ln>
              <a:solidFill>
                <a:prstClr val="black"/>
              </a:solidFill>
              <a:effectLst/>
              <a:uLnTx/>
              <a:uFillTx/>
            </a:endParaRPr>
          </a:p>
        </p:txBody>
      </p:sp>
      <p:sp>
        <p:nvSpPr>
          <p:cNvPr id="98" name="TextBox 97">
            <a:extLst>
              <a:ext uri="{FF2B5EF4-FFF2-40B4-BE49-F238E27FC236}">
                <a16:creationId xmlns:a16="http://schemas.microsoft.com/office/drawing/2014/main" id="{291E0122-2EB4-4B60-A5C7-AE9B2766BC93}"/>
              </a:ext>
            </a:extLst>
          </p:cNvPr>
          <p:cNvSpPr txBox="1"/>
          <p:nvPr/>
        </p:nvSpPr>
        <p:spPr>
          <a:xfrm>
            <a:off x="7414944" y="5887504"/>
            <a:ext cx="2491056" cy="1389676"/>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*Add more technical details including the names of the  tools/equipment, break down each stage into subsections</a:t>
            </a:r>
            <a:endParaRPr kumimoji="0" lang="en-GB" sz="2400" b="1" i="1"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*Use a black fine liner, ruler and coloured pencils to enhance your work</a:t>
            </a:r>
            <a:endParaRPr kumimoji="0" lang="en-GB" sz="2400" b="1" i="1"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2400" b="0" i="0" u="none" strike="noStrike" kern="1400" cap="none" spc="0" normalizeH="0" baseline="0" noProof="0">
                <a:ln>
                  <a:noFill/>
                </a:ln>
                <a:solidFill>
                  <a:srgbClr val="000000"/>
                </a:solidFill>
                <a:effectLst/>
                <a:uLnTx/>
                <a:uFillTx/>
              </a:rPr>
              <a:t> </a:t>
            </a:r>
          </a:p>
        </p:txBody>
      </p:sp>
      <p:sp>
        <p:nvSpPr>
          <p:cNvPr id="99" name="TextBox 98">
            <a:extLst>
              <a:ext uri="{FF2B5EF4-FFF2-40B4-BE49-F238E27FC236}">
                <a16:creationId xmlns:a16="http://schemas.microsoft.com/office/drawing/2014/main" id="{0A1E9833-C8E1-42FE-B9C1-FB8C72934AFA}"/>
              </a:ext>
            </a:extLst>
          </p:cNvPr>
          <p:cNvSpPr txBox="1"/>
          <p:nvPr/>
        </p:nvSpPr>
        <p:spPr>
          <a:xfrm>
            <a:off x="6980672" y="4868730"/>
            <a:ext cx="2485633" cy="1077218"/>
          </a:xfrm>
          <a:prstGeom prst="rect">
            <a:avLst/>
          </a:prstGeom>
          <a:noFill/>
        </p:spPr>
        <p:txBody>
          <a:bodyPr wrap="square" rtlCol="0">
            <a:spAutoFit/>
          </a:bodyPr>
          <a:lstStyle/>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a:t>
            </a:r>
            <a:r>
              <a:rPr lang="en-GB" altLang="en-US" sz="800" b="1" kern="0">
                <a:solidFill>
                  <a:prstClr val="black"/>
                </a:solidFill>
                <a:cs typeface="Arial" charset="0"/>
              </a:rPr>
              <a:t>precise</a:t>
            </a:r>
            <a:r>
              <a:rPr lang="en-GB" altLang="en-US" sz="800" kern="0">
                <a:solidFill>
                  <a:prstClr val="black"/>
                </a:solidFill>
                <a:cs typeface="Arial" charset="0"/>
              </a:rPr>
              <a:t> and </a:t>
            </a:r>
            <a:r>
              <a:rPr lang="en-GB" altLang="en-US" sz="800" b="1" kern="0">
                <a:solidFill>
                  <a:prstClr val="black"/>
                </a:solidFill>
                <a:cs typeface="Arial" charset="0"/>
              </a:rPr>
              <a:t>detailed</a:t>
            </a:r>
            <a:r>
              <a:rPr lang="en-GB" altLang="en-US" sz="800" kern="0">
                <a:solidFill>
                  <a:prstClr val="black"/>
                </a:solidFill>
                <a:cs typeface="Arial" charset="0"/>
              </a:rPr>
              <a:t> planning for how you will manufacture your idea with </a:t>
            </a:r>
            <a:r>
              <a:rPr lang="en-GB" altLang="en-US" sz="800" b="1" kern="0">
                <a:solidFill>
                  <a:prstClr val="black"/>
                </a:solidFill>
                <a:cs typeface="Arial" charset="0"/>
              </a:rPr>
              <a:t>exact details.</a:t>
            </a:r>
          </a:p>
          <a:p>
            <a:pPr marL="85725" indent="-85725" fontAlgn="base">
              <a:spcBef>
                <a:spcPct val="0"/>
              </a:spcBef>
              <a:spcAft>
                <a:spcPct val="0"/>
              </a:spcAft>
              <a:buFont typeface="Arial" panose="020B0604020202020204" pitchFamily="34" charset="0"/>
              <a:buChar char="•"/>
              <a:defRPr/>
            </a:pPr>
            <a:endParaRPr lang="en-GB" altLang="en-US" sz="800" kern="0">
              <a:solidFill>
                <a:prstClr val="black"/>
              </a:solidFill>
              <a:cs typeface="Arial" charset="0"/>
            </a:endParaRPr>
          </a:p>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some </a:t>
            </a:r>
            <a:r>
              <a:rPr lang="en-GB" altLang="en-US" sz="800" b="1" kern="0">
                <a:solidFill>
                  <a:prstClr val="black"/>
                </a:solidFill>
                <a:cs typeface="Arial" charset="0"/>
              </a:rPr>
              <a:t>clear</a:t>
            </a:r>
            <a:r>
              <a:rPr lang="en-GB" altLang="en-US" sz="800" kern="0">
                <a:solidFill>
                  <a:prstClr val="black"/>
                </a:solidFill>
                <a:cs typeface="Arial" charset="0"/>
              </a:rPr>
              <a:t> planning for how you will manufacture your idea with </a:t>
            </a:r>
            <a:r>
              <a:rPr lang="en-GB" altLang="en-US" sz="800" b="1" kern="0">
                <a:solidFill>
                  <a:prstClr val="black"/>
                </a:solidFill>
                <a:cs typeface="Arial" charset="0"/>
              </a:rPr>
              <a:t>some details.</a:t>
            </a:r>
          </a:p>
          <a:p>
            <a:pPr marL="85725" indent="-85725" fontAlgn="base">
              <a:spcBef>
                <a:spcPct val="0"/>
              </a:spcBef>
              <a:spcAft>
                <a:spcPct val="0"/>
              </a:spcAft>
              <a:buFont typeface="Arial" panose="020B0604020202020204" pitchFamily="34" charset="0"/>
              <a:buChar char="•"/>
              <a:defRPr/>
            </a:pPr>
            <a:endParaRPr lang="en-GB" altLang="en-US" sz="800" kern="0">
              <a:solidFill>
                <a:prstClr val="black"/>
              </a:solidFill>
              <a:cs typeface="Arial" charset="0"/>
            </a:endParaRPr>
          </a:p>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some </a:t>
            </a:r>
            <a:r>
              <a:rPr lang="en-GB" altLang="en-US" sz="800" b="1" kern="0">
                <a:solidFill>
                  <a:prstClr val="black"/>
                </a:solidFill>
                <a:cs typeface="Arial" charset="0"/>
              </a:rPr>
              <a:t>basic</a:t>
            </a:r>
            <a:r>
              <a:rPr lang="en-GB" altLang="en-US" sz="800" kern="0">
                <a:solidFill>
                  <a:prstClr val="black"/>
                </a:solidFill>
                <a:cs typeface="Arial" charset="0"/>
              </a:rPr>
              <a:t> planning for how you will manufacture your idea.</a:t>
            </a:r>
          </a:p>
        </p:txBody>
      </p:sp>
      <p:pic>
        <p:nvPicPr>
          <p:cNvPr id="30" name="Picture 29">
            <a:extLst>
              <a:ext uri="{FF2B5EF4-FFF2-40B4-BE49-F238E27FC236}">
                <a16:creationId xmlns:a16="http://schemas.microsoft.com/office/drawing/2014/main" id="{CAFB42B2-F0AE-4BFC-9527-16D04D0D191F}"/>
              </a:ext>
            </a:extLst>
          </p:cNvPr>
          <p:cNvPicPr>
            <a:picLocks noChangeAspect="1"/>
          </p:cNvPicPr>
          <p:nvPr/>
        </p:nvPicPr>
        <p:blipFill>
          <a:blip r:embed="rId3"/>
          <a:stretch>
            <a:fillRect/>
          </a:stretch>
        </p:blipFill>
        <p:spPr>
          <a:xfrm>
            <a:off x="8749392" y="261200"/>
            <a:ext cx="900865" cy="833780"/>
          </a:xfrm>
          <a:prstGeom prst="rect">
            <a:avLst/>
          </a:prstGeom>
        </p:spPr>
      </p:pic>
      <p:pic>
        <p:nvPicPr>
          <p:cNvPr id="31" name="Picture 2">
            <a:extLst>
              <a:ext uri="{FF2B5EF4-FFF2-40B4-BE49-F238E27FC236}">
                <a16:creationId xmlns:a16="http://schemas.microsoft.com/office/drawing/2014/main" id="{6A646C7D-FB2F-44BE-B60D-58EEE15D54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5773213" y="6069232"/>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8728BD5A-50C9-4C48-B52A-8DAEBC1CF5FF}"/>
              </a:ext>
            </a:extLst>
          </p:cNvPr>
          <p:cNvSpPr txBox="1"/>
          <p:nvPr/>
        </p:nvSpPr>
        <p:spPr>
          <a:xfrm>
            <a:off x="69831" y="678090"/>
            <a:ext cx="4376813" cy="307777"/>
          </a:xfrm>
          <a:prstGeom prst="rect">
            <a:avLst/>
          </a:prstGeom>
          <a:noFill/>
        </p:spPr>
        <p:txBody>
          <a:bodyPr wrap="square" rtlCol="0">
            <a:spAutoFit/>
          </a:bodyPr>
          <a:lstStyle/>
          <a:p>
            <a:r>
              <a:rPr lang="en-GB" sz="1400" b="1" dirty="0">
                <a:latin typeface="Eras Light ITC" panose="020B0402030504020804" pitchFamily="34" charset="0"/>
              </a:rPr>
              <a:t>LI: Organise a manufacture chart </a:t>
            </a:r>
          </a:p>
        </p:txBody>
      </p:sp>
      <p:sp>
        <p:nvSpPr>
          <p:cNvPr id="33" name="Rectangle 32">
            <a:extLst>
              <a:ext uri="{FF2B5EF4-FFF2-40B4-BE49-F238E27FC236}">
                <a16:creationId xmlns:a16="http://schemas.microsoft.com/office/drawing/2014/main" id="{0C181820-E63E-4C09-A3A3-4EADDA0F2B36}"/>
              </a:ext>
            </a:extLst>
          </p:cNvPr>
          <p:cNvSpPr/>
          <p:nvPr/>
        </p:nvSpPr>
        <p:spPr>
          <a:xfrm>
            <a:off x="6278785" y="6395236"/>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094239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167570" y="34160"/>
            <a:ext cx="2387444"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Evaluation</a:t>
            </a:r>
          </a:p>
        </p:txBody>
      </p:sp>
      <p:graphicFrame>
        <p:nvGraphicFramePr>
          <p:cNvPr id="42" name="Table 41"/>
          <p:cNvGraphicFramePr>
            <a:graphicFrameLocks noGrp="1"/>
          </p:cNvGraphicFramePr>
          <p:nvPr>
            <p:extLst>
              <p:ext uri="{D42A27DB-BD31-4B8C-83A1-F6EECF244321}">
                <p14:modId xmlns:p14="http://schemas.microsoft.com/office/powerpoint/2010/main" val="3664654987"/>
              </p:ext>
            </p:extLst>
          </p:nvPr>
        </p:nvGraphicFramePr>
        <p:xfrm>
          <a:off x="390461" y="4659549"/>
          <a:ext cx="3072266" cy="1819942"/>
        </p:xfrm>
        <a:graphic>
          <a:graphicData uri="http://schemas.openxmlformats.org/drawingml/2006/table">
            <a:tbl>
              <a:tblPr firstRow="1">
                <a:tableStyleId>{5940675A-B579-460E-94D1-54222C63F5DA}</a:tableStyleId>
              </a:tblPr>
              <a:tblGrid>
                <a:gridCol w="965570">
                  <a:extLst>
                    <a:ext uri="{9D8B030D-6E8A-4147-A177-3AD203B41FA5}">
                      <a16:colId xmlns:a16="http://schemas.microsoft.com/office/drawing/2014/main" val="20000"/>
                    </a:ext>
                  </a:extLst>
                </a:gridCol>
                <a:gridCol w="1843359">
                  <a:extLst>
                    <a:ext uri="{9D8B030D-6E8A-4147-A177-3AD203B41FA5}">
                      <a16:colId xmlns:a16="http://schemas.microsoft.com/office/drawing/2014/main" val="20001"/>
                    </a:ext>
                  </a:extLst>
                </a:gridCol>
                <a:gridCol w="263337">
                  <a:extLst>
                    <a:ext uri="{9D8B030D-6E8A-4147-A177-3AD203B41FA5}">
                      <a16:colId xmlns:a16="http://schemas.microsoft.com/office/drawing/2014/main" val="20002"/>
                    </a:ext>
                  </a:extLst>
                </a:gridCol>
              </a:tblGrid>
              <a:tr h="291190">
                <a:tc>
                  <a:txBody>
                    <a:bodyPr/>
                    <a:lstStyle/>
                    <a:p>
                      <a:pPr algn="l"/>
                      <a:r>
                        <a:rPr lang="en-GB" sz="800" b="1"/>
                        <a:t>Literacy Target Area: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endParaRPr lang="en-GB" sz="800" b="1"/>
                    </a:p>
                    <a:p>
                      <a:pPr algn="l"/>
                      <a:r>
                        <a:rPr lang="en-GB" sz="800" b="1"/>
                        <a:t>Action(s)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54792">
                <a:tc>
                  <a:txBody>
                    <a:bodyPr/>
                    <a:lstStyle/>
                    <a:p>
                      <a:pPr algn="l"/>
                      <a:r>
                        <a:rPr lang="en-GB" sz="800"/>
                        <a:t>Spelling:</a:t>
                      </a: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800"/>
                        <a:t>Make use of a dictionary</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54792">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List and learn corrections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54792">
                <a:tc>
                  <a:txBody>
                    <a:bodyPr/>
                    <a:lstStyle/>
                    <a:p>
                      <a:pPr algn="l"/>
                      <a:r>
                        <a:rPr lang="en-GB" sz="800"/>
                        <a:t>Punctuation:</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the punctuation pyramid</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54792">
                <a:tc>
                  <a:txBody>
                    <a:bodyPr/>
                    <a:lstStyle/>
                    <a:p>
                      <a:pPr algn="l"/>
                      <a:endParaRPr lang="en-GB" sz="80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dirty="0"/>
                        <a:t>Write in </a:t>
                      </a:r>
                      <a:r>
                        <a:rPr lang="en-GB" sz="800" b="1" u="sng" dirty="0"/>
                        <a:t>FULL</a:t>
                      </a:r>
                      <a:r>
                        <a:rPr lang="en-GB" sz="800" baseline="0" dirty="0"/>
                        <a:t> </a:t>
                      </a:r>
                      <a:r>
                        <a:rPr lang="en-GB" sz="800" dirty="0"/>
                        <a:t>sentences</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54792">
                <a:tc>
                  <a:txBody>
                    <a:bodyPr/>
                    <a:lstStyle/>
                    <a:p>
                      <a:pPr algn="l"/>
                      <a:r>
                        <a:rPr lang="en-GB" sz="800"/>
                        <a:t>Vocabulary:</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800"/>
                        <a:t>Use Key Words for this subject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GB" sz="8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54792">
                <a:tc>
                  <a:txBody>
                    <a:bodyPr/>
                    <a:lstStyle/>
                    <a:p>
                      <a:pPr algn="l"/>
                      <a:r>
                        <a:rPr lang="en-GB" sz="800"/>
                        <a:t>Grammar:</a:t>
                      </a:r>
                    </a:p>
                  </a:txBody>
                  <a:tcPr marL="0" marR="0"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800"/>
                        <a:t>Correct Non-Standard English</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bl>
          </a:graphicData>
        </a:graphic>
      </p:graphicFrame>
      <p:sp>
        <p:nvSpPr>
          <p:cNvPr id="10" name="Rectangle 9"/>
          <p:cNvSpPr/>
          <p:nvPr/>
        </p:nvSpPr>
        <p:spPr>
          <a:xfrm>
            <a:off x="140792" y="1777977"/>
            <a:ext cx="3321935" cy="2035266"/>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n>
                  <a:solidFill>
                    <a:schemeClr val="tx1"/>
                  </a:solidFill>
                </a:ln>
                <a:noFill/>
              </a:rPr>
              <a:t>Your Image Here</a:t>
            </a: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p:txBody>
      </p:sp>
      <p:sp>
        <p:nvSpPr>
          <p:cNvPr id="19" name="TextBox 18"/>
          <p:cNvSpPr txBox="1"/>
          <p:nvPr/>
        </p:nvSpPr>
        <p:spPr>
          <a:xfrm>
            <a:off x="91950" y="674722"/>
            <a:ext cx="3370777" cy="938719"/>
          </a:xfrm>
          <a:prstGeom prst="rect">
            <a:avLst/>
          </a:prstGeom>
          <a:noFill/>
        </p:spPr>
        <p:txBody>
          <a:bodyPr wrap="square" rtlCol="0">
            <a:spAutoFit/>
          </a:bodyPr>
          <a:lstStyle/>
          <a:p>
            <a:pPr algn="just"/>
            <a:r>
              <a:rPr lang="en-GB" sz="1100" dirty="0">
                <a:latin typeface="Eras Light ITC" panose="020B0402030504020804" pitchFamily="34" charset="0"/>
              </a:rPr>
              <a:t>Print an image of your finished product and glue it in the space provided. Then review your product against your specification points, say what went well and, most importantly, how you would improve it.</a:t>
            </a:r>
          </a:p>
          <a:p>
            <a:pPr algn="just"/>
            <a:r>
              <a:rPr lang="en-GB" sz="1100" b="1" dirty="0">
                <a:latin typeface="Eras Light ITC" panose="020B0402030504020804" pitchFamily="34" charset="0"/>
              </a:rPr>
              <a:t>WRITE IN FULL SENTENCES.</a:t>
            </a:r>
          </a:p>
        </p:txBody>
      </p:sp>
      <p:pic>
        <p:nvPicPr>
          <p:cNvPr id="84" name="Picture 83">
            <a:extLst>
              <a:ext uri="{FF2B5EF4-FFF2-40B4-BE49-F238E27FC236}">
                <a16:creationId xmlns:a16="http://schemas.microsoft.com/office/drawing/2014/main" id="{3FE5FF82-C7AA-48D6-A21B-3B6BFC442A12}"/>
              </a:ext>
            </a:extLst>
          </p:cNvPr>
          <p:cNvPicPr>
            <a:picLocks noChangeAspect="1"/>
          </p:cNvPicPr>
          <p:nvPr/>
        </p:nvPicPr>
        <p:blipFill>
          <a:blip r:embed="rId2"/>
          <a:stretch>
            <a:fillRect/>
          </a:stretch>
        </p:blipFill>
        <p:spPr>
          <a:xfrm>
            <a:off x="4269699" y="130821"/>
            <a:ext cx="5320932" cy="6596357"/>
          </a:xfrm>
          <a:prstGeom prst="rect">
            <a:avLst/>
          </a:prstGeom>
        </p:spPr>
      </p:pic>
      <p:pic>
        <p:nvPicPr>
          <p:cNvPr id="85" name="Picture 84">
            <a:extLst>
              <a:ext uri="{FF2B5EF4-FFF2-40B4-BE49-F238E27FC236}">
                <a16:creationId xmlns:a16="http://schemas.microsoft.com/office/drawing/2014/main" id="{5E658253-1566-4EC8-9425-3D832B250040}"/>
              </a:ext>
            </a:extLst>
          </p:cNvPr>
          <p:cNvPicPr>
            <a:picLocks noChangeAspect="1"/>
          </p:cNvPicPr>
          <p:nvPr/>
        </p:nvPicPr>
        <p:blipFill>
          <a:blip r:embed="rId3"/>
          <a:stretch>
            <a:fillRect/>
          </a:stretch>
        </p:blipFill>
        <p:spPr>
          <a:xfrm>
            <a:off x="2324198" y="4098425"/>
            <a:ext cx="900865" cy="833780"/>
          </a:xfrm>
          <a:prstGeom prst="rect">
            <a:avLst/>
          </a:prstGeom>
        </p:spPr>
      </p:pic>
      <p:pic>
        <p:nvPicPr>
          <p:cNvPr id="34" name="Picture 2">
            <a:extLst>
              <a:ext uri="{FF2B5EF4-FFF2-40B4-BE49-F238E27FC236}">
                <a16:creationId xmlns:a16="http://schemas.microsoft.com/office/drawing/2014/main" id="{01807A4E-7923-4E16-964A-00381C9F354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3013170" y="107326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9FFC5B50-F27D-419B-81D7-FE4F53A97EDC}"/>
              </a:ext>
            </a:extLst>
          </p:cNvPr>
          <p:cNvSpPr/>
          <p:nvPr/>
        </p:nvSpPr>
        <p:spPr>
          <a:xfrm>
            <a:off x="3533901" y="1418588"/>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980574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2756250" y="4564062"/>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2724151" y="1780293"/>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p:nvGrpSpPr>
        <p:grpSpPr>
          <a:xfrm>
            <a:off x="188997" y="1952879"/>
            <a:ext cx="11081416" cy="2952247"/>
            <a:chOff x="232610" y="1612232"/>
            <a:chExt cx="13638665" cy="3633535"/>
          </a:xfrm>
          <a:solidFill>
            <a:srgbClr val="0070C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486641" y="2801358"/>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w="28575">
                  <a:solidFill>
                    <a:prstClr val="white"/>
                  </a:solidFill>
                </a:ln>
                <a:solidFill>
                  <a:prstClr val="black">
                    <a:lumMod val="75000"/>
                    <a:lumOff val="25000"/>
                  </a:prstClr>
                </a:solidFill>
                <a:effectLst>
                  <a:innerShdw blurRad="63500" dist="50800" dir="13500000">
                    <a:srgbClr val="4472C4">
                      <a:lumMod val="50000"/>
                    </a:srgbClr>
                  </a:innerShdw>
                </a:effectLst>
                <a:uLnTx/>
                <a:uFillTx/>
                <a:latin typeface="Eras Demi ITC" panose="020B0805030504020804" pitchFamily="34" charset="0"/>
              </a:rPr>
              <a:t>DESIGN &amp; TECHNOLOGY</a:t>
            </a:r>
          </a:p>
        </p:txBody>
      </p:sp>
      <p:sp>
        <p:nvSpPr>
          <p:cNvPr id="21" name="TextBox 20"/>
          <p:cNvSpPr txBox="1"/>
          <p:nvPr/>
        </p:nvSpPr>
        <p:spPr>
          <a:xfrm>
            <a:off x="486640" y="3579646"/>
            <a:ext cx="8765657" cy="675185"/>
          </a:xfrm>
          <a:prstGeom prst="rect">
            <a:avLst/>
          </a:prstGeom>
          <a:noFill/>
        </p:spPr>
        <p:txBody>
          <a:bodyPr wrap="square" lIns="74294" tIns="37146" rIns="74294" bIns="37146" rtlCol="0">
            <a:noAutofit/>
          </a:bodyPr>
          <a:lstStyle/>
          <a:p>
            <a:pPr marL="0" marR="0" lvl="0" indent="0" algn="r"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w="3175">
                  <a:solidFill>
                    <a:prstClr val="black">
                      <a:lumMod val="85000"/>
                      <a:lumOff val="15000"/>
                    </a:prstClr>
                  </a:solidFill>
                </a:ln>
                <a:solidFill>
                  <a:prstClr val="white"/>
                </a:solidFill>
                <a:effectLst/>
                <a:uLnTx/>
                <a:uFillTx/>
                <a:latin typeface="Eras Demi ITC" panose="020B0805030504020804" pitchFamily="34" charset="0"/>
              </a:rPr>
              <a:t>Denim Upcycle Project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58891" y="101095"/>
            <a:ext cx="1029784" cy="1316895"/>
          </a:xfrm>
          <a:prstGeom prst="rect">
            <a:avLst/>
          </a:prstGeom>
          <a:ln w="1905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5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0DE57A5A-C50E-45E5-9465-6A024680FE2F}"/>
              </a:ext>
            </a:extLst>
          </p:cNvPr>
          <p:cNvSpPr txBox="1"/>
          <p:nvPr/>
        </p:nvSpPr>
        <p:spPr>
          <a:xfrm>
            <a:off x="2846847" y="953840"/>
            <a:ext cx="6160709" cy="523220"/>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A3CEED"/>
                </a:solidFill>
                <a:effectLst/>
                <a:uLnTx/>
                <a:uFillTx/>
                <a:latin typeface="Boulder" pitchFamily="2" charset="0"/>
                <a:ea typeface="+mn-ea"/>
                <a:cs typeface="Arial" charset="0"/>
              </a:rPr>
              <a:t>Make</a:t>
            </a:r>
            <a:r>
              <a:rPr kumimoji="0" lang="en-US" sz="2800" b="1" i="0" u="none" strike="noStrike" kern="1200" cap="none" spc="0" normalizeH="0" baseline="0" noProof="0">
                <a:ln>
                  <a:noFill/>
                </a:ln>
                <a:solidFill>
                  <a:srgbClr val="373545">
                    <a:lumMod val="20000"/>
                    <a:lumOff val="8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00B050"/>
                </a:solidFill>
                <a:effectLst/>
                <a:uLnTx/>
                <a:uFillTx/>
                <a:latin typeface="Boulder" pitchFamily="2" charset="0"/>
                <a:ea typeface="+mn-ea"/>
                <a:cs typeface="Arial" charset="0"/>
              </a:rPr>
              <a:t>your</a:t>
            </a:r>
            <a:r>
              <a:rPr kumimoji="0" lang="en-US" sz="2800" b="1" i="0" u="none" strike="noStrike" kern="1200" cap="none" spc="0" normalizeH="0" baseline="0" noProof="0">
                <a:ln>
                  <a:noFill/>
                </a:ln>
                <a:solidFill>
                  <a:srgbClr val="2683C6">
                    <a:lumMod val="40000"/>
                    <a:lumOff val="6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15623"/>
                </a:solidFill>
                <a:effectLst/>
                <a:uLnTx/>
                <a:uFillTx/>
                <a:latin typeface="Boulder" pitchFamily="2" charset="0"/>
                <a:ea typeface="+mn-ea"/>
                <a:cs typeface="Arial" charset="0"/>
              </a:rPr>
              <a:t>own </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ideas</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7030A0"/>
                </a:solidFill>
                <a:effectLst/>
                <a:uLnTx/>
                <a:uFillTx/>
                <a:latin typeface="Boulder" pitchFamily="2" charset="0"/>
                <a:ea typeface="+mn-ea"/>
                <a:cs typeface="Arial" charset="0"/>
              </a:rPr>
              <a:t>come</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A04DA3">
                    <a:lumMod val="60000"/>
                    <a:lumOff val="40000"/>
                  </a:srgbClr>
                </a:solidFill>
                <a:effectLst/>
                <a:uLnTx/>
                <a:uFillTx/>
                <a:latin typeface="Boulder" pitchFamily="2" charset="0"/>
                <a:ea typeface="+mn-ea"/>
                <a:cs typeface="Arial" charset="0"/>
              </a:rPr>
              <a:t>to</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FC000"/>
                </a:solidFill>
                <a:effectLst/>
                <a:uLnTx/>
                <a:uFillTx/>
                <a:latin typeface="Boulder" pitchFamily="2" charset="0"/>
                <a:ea typeface="+mn-ea"/>
                <a:cs typeface="Arial" charset="0"/>
              </a:rPr>
              <a:t>life</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a:t>
            </a:r>
          </a:p>
        </p:txBody>
      </p:sp>
      <p:sp>
        <p:nvSpPr>
          <p:cNvPr id="19" name="TextBox 18">
            <a:extLst>
              <a:ext uri="{FF2B5EF4-FFF2-40B4-BE49-F238E27FC236}">
                <a16:creationId xmlns:a16="http://schemas.microsoft.com/office/drawing/2014/main" id="{7974C634-72E7-47B6-9EEC-28605EF91CE5}"/>
              </a:ext>
            </a:extLst>
          </p:cNvPr>
          <p:cNvSpPr txBox="1"/>
          <p:nvPr/>
        </p:nvSpPr>
        <p:spPr>
          <a:xfrm>
            <a:off x="4257207" y="5446912"/>
            <a:ext cx="5614231" cy="584775"/>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002060"/>
                </a:solidFill>
                <a:effectLst/>
                <a:uLnTx/>
                <a:uFillTx/>
                <a:latin typeface="Boulder" pitchFamily="2" charset="0"/>
                <a:ea typeface="+mn-ea"/>
                <a:cs typeface="Arial" charset="0"/>
              </a:rPr>
              <a:t>“Imagine it, Design it, Make it”</a:t>
            </a:r>
          </a:p>
        </p:txBody>
      </p:sp>
      <p:sp>
        <p:nvSpPr>
          <p:cNvPr id="24" name="Text Box 6">
            <a:extLst>
              <a:ext uri="{FF2B5EF4-FFF2-40B4-BE49-F238E27FC236}">
                <a16:creationId xmlns:a16="http://schemas.microsoft.com/office/drawing/2014/main" id="{4B7E62B8-7FA4-477F-B000-3D1667038C8D}"/>
              </a:ext>
            </a:extLst>
          </p:cNvPr>
          <p:cNvSpPr txBox="1">
            <a:spLocks noChangeArrowheads="1"/>
          </p:cNvSpPr>
          <p:nvPr/>
        </p:nvSpPr>
        <p:spPr bwMode="auto">
          <a:xfrm>
            <a:off x="1130841" y="6076178"/>
            <a:ext cx="3001458" cy="462474"/>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defRPr/>
            </a:pPr>
            <a:endParaRPr kumimoji="0" lang="en-GB" sz="8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rPr>
              <a:t>My target level................................</a:t>
            </a:r>
            <a:endParaRPr kumimoji="0" lang="en-GB"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30" name="Oval 29">
            <a:extLst>
              <a:ext uri="{FF2B5EF4-FFF2-40B4-BE49-F238E27FC236}">
                <a16:creationId xmlns:a16="http://schemas.microsoft.com/office/drawing/2014/main" id="{B561975A-FD89-44EE-A9E2-BEA5898596BA}"/>
              </a:ext>
            </a:extLst>
          </p:cNvPr>
          <p:cNvSpPr/>
          <p:nvPr/>
        </p:nvSpPr>
        <p:spPr>
          <a:xfrm>
            <a:off x="2924103" y="5845750"/>
            <a:ext cx="900000" cy="90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79728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38100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87" name="Rectangle 86">
            <a:extLst>
              <a:ext uri="{FF2B5EF4-FFF2-40B4-BE49-F238E27FC236}">
                <a16:creationId xmlns:a16="http://schemas.microsoft.com/office/drawing/2014/main" id="{B8E9FA09-5260-4878-99CA-62F77573EAA5}"/>
              </a:ext>
            </a:extLst>
          </p:cNvPr>
          <p:cNvSpPr/>
          <p:nvPr/>
        </p:nvSpPr>
        <p:spPr>
          <a:xfrm>
            <a:off x="1227360" y="84579"/>
            <a:ext cx="4806250" cy="598348"/>
          </a:xfrm>
          <a:prstGeom prst="rect">
            <a:avLst/>
          </a:prstGeom>
        </p:spPr>
        <p:txBody>
          <a:bodyPr wrap="square" lIns="0" tIns="0" rIns="0" bIns="0" anchor="t">
            <a:normAutofit fontScale="70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6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THE BIG PICTURE – ZOOM IN </a:t>
            </a:r>
          </a:p>
          <a:p>
            <a:pPr>
              <a:defRPr/>
            </a:pPr>
            <a:r>
              <a:rPr kumimoji="0" lang="en-GB" sz="2800" b="0" i="1" u="none" strike="noStrike" kern="1200" cap="none" spc="0" normalizeH="0" baseline="0" noProof="0">
                <a:ln>
                  <a:noFill/>
                </a:ln>
                <a:solidFill>
                  <a:srgbClr val="C00000"/>
                </a:solidFill>
                <a:effectLst/>
                <a:uLnTx/>
                <a:uFillTx/>
                <a:latin typeface="Roboto"/>
                <a:ea typeface="+mn-ea"/>
                <a:cs typeface="Arial"/>
              </a:rPr>
              <a:t>Technology: Year</a:t>
            </a:r>
            <a:r>
              <a:rPr lang="en-GB" sz="2800" i="1">
                <a:solidFill>
                  <a:srgbClr val="C00000"/>
                </a:solidFill>
                <a:latin typeface="Roboto"/>
                <a:cs typeface="Arial"/>
              </a:rPr>
              <a:t> 9 Denim Upcycle</a:t>
            </a:r>
            <a:endParaRPr lang="en-GB" sz="2800" b="0" i="1" u="none" strike="noStrike" kern="1200" cap="none" spc="0" normalizeH="0" baseline="0" noProof="0">
              <a:ln>
                <a:noFill/>
              </a:ln>
              <a:solidFill>
                <a:srgbClr val="C00000"/>
              </a:solidFill>
              <a:effectLst/>
              <a:uLnTx/>
              <a:uFillTx/>
              <a:latin typeface="Roboto"/>
              <a:cs typeface="Arial" charset="0"/>
            </a:endParaRPr>
          </a:p>
        </p:txBody>
      </p:sp>
      <p:sp>
        <p:nvSpPr>
          <p:cNvPr id="89" name="TextBox 88">
            <a:extLst>
              <a:ext uri="{FF2B5EF4-FFF2-40B4-BE49-F238E27FC236}">
                <a16:creationId xmlns:a16="http://schemas.microsoft.com/office/drawing/2014/main" id="{96392ED2-2948-4109-9E70-38E4C2C029DD}"/>
              </a:ext>
            </a:extLst>
          </p:cNvPr>
          <p:cNvSpPr txBox="1"/>
          <p:nvPr/>
        </p:nvSpPr>
        <p:spPr>
          <a:xfrm>
            <a:off x="6897199" y="4321185"/>
            <a:ext cx="2369796" cy="2392208"/>
          </a:xfrm>
          <a:prstGeom prst="rect">
            <a:avLst/>
          </a:prstGeom>
          <a:solidFill>
            <a:schemeClr val="bg1">
              <a:lumMod val="95000"/>
            </a:schemeClr>
          </a:solidFill>
          <a:ln w="28575">
            <a:solidFill>
              <a:srgbClr val="C00000"/>
            </a:solidFill>
          </a:ln>
        </p:spPr>
        <p:txBody>
          <a:bodyPr wrap="square" lIns="0" tIns="0" rIns="0" bIns="0" rtlCol="0" anchor="t">
            <a:normAutofit/>
          </a:bodyPr>
          <a:lstStyle/>
          <a:p>
            <a:pPr marL="352425" marR="0" lvl="0" indent="-267970" algn="ctr" defTabSz="914400" rtl="0" eaLnBrk="1" fontAlgn="auto" latinLnBrk="0" hangingPunct="1">
              <a:lnSpc>
                <a:spcPct val="100000"/>
              </a:lnSpc>
              <a:spcBef>
                <a:spcPts val="0"/>
              </a:spcBef>
              <a:spcAft>
                <a:spcPts val="0"/>
              </a:spcAft>
              <a:buClrTx/>
              <a:buSzTx/>
              <a:buFontTx/>
              <a:buNone/>
              <a:tabLst/>
              <a:defRPr/>
            </a:pPr>
            <a:endParaRPr lang="da-DK" sz="12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352425" marR="0" lvl="0" indent="-26797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PERSONAL OBJECTIVES</a:t>
            </a:r>
            <a:endParaRPr lang="da-DK" sz="12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266700" marR="0" lvl="0" indent="-18224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develop skills using CAD and CAM</a:t>
            </a:r>
            <a:endParaRPr lang="da-DK" sz="1200" b="0" i="0" u="none" strike="noStrike" kern="1200" cap="none" spc="0" normalizeH="0" baseline="0" noProof="0">
              <a:ln>
                <a:noFill/>
              </a:ln>
              <a:solidFill>
                <a:prstClr val="black">
                  <a:lumMod val="75000"/>
                  <a:lumOff val="25000"/>
                </a:prstClr>
              </a:solidFill>
              <a:effectLst/>
              <a:uLnTx/>
              <a:uFillTx/>
              <a:latin typeface="Roboto"/>
              <a:cs typeface="Arial" charset="0"/>
            </a:endParaRPr>
          </a:p>
          <a:p>
            <a:pPr marL="266700" indent="-182245">
              <a:buFont typeface="Arial" panose="020B0604020202020204" pitchFamily="34" charset="0"/>
              <a:buChar char="•"/>
              <a:defRPr/>
            </a:pPr>
            <a:r>
              <a:rPr lang="da-DK" sz="1200">
                <a:latin typeface="Roboto"/>
                <a:cs typeface="Arial"/>
              </a:rPr>
              <a:t>Understand the </a:t>
            </a:r>
            <a:r>
              <a:rPr lang="da-DK" sz="1200" err="1">
                <a:latin typeface="Roboto"/>
                <a:cs typeface="Arial"/>
              </a:rPr>
              <a:t>importance</a:t>
            </a:r>
            <a:r>
              <a:rPr lang="da-DK" sz="1200">
                <a:latin typeface="Roboto"/>
                <a:cs typeface="Arial"/>
              </a:rPr>
              <a:t> of </a:t>
            </a:r>
            <a:r>
              <a:rPr lang="da-DK" sz="1200" err="1">
                <a:latin typeface="Roboto"/>
                <a:cs typeface="Arial"/>
              </a:rPr>
              <a:t>sustainability</a:t>
            </a:r>
            <a:r>
              <a:rPr lang="da-DK" sz="1200">
                <a:latin typeface="Roboto"/>
                <a:cs typeface="Arial"/>
              </a:rPr>
              <a:t> and </a:t>
            </a:r>
            <a:r>
              <a:rPr lang="da-DK" sz="1200" err="1">
                <a:latin typeface="Roboto"/>
                <a:cs typeface="Arial"/>
              </a:rPr>
              <a:t>recycling</a:t>
            </a:r>
            <a:r>
              <a:rPr lang="da-DK" sz="1200">
                <a:latin typeface="Roboto"/>
                <a:cs typeface="Arial"/>
              </a:rPr>
              <a:t> in </a:t>
            </a:r>
            <a:r>
              <a:rPr lang="da-DK" sz="1200" err="1">
                <a:latin typeface="Roboto"/>
                <a:cs typeface="Arial"/>
              </a:rPr>
              <a:t>fashion</a:t>
            </a:r>
            <a:r>
              <a:rPr lang="da-DK" sz="1200">
                <a:latin typeface="Roboto"/>
                <a:cs typeface="Arial"/>
              </a:rPr>
              <a:t> </a:t>
            </a:r>
          </a:p>
          <a:p>
            <a:pPr marL="266700" marR="0" lvl="0" indent="-18224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Students to become confident setting up and using the CAM machines</a:t>
            </a:r>
            <a:endParaRPr lang="da-DK" sz="1200" b="0" i="0" u="none" strike="noStrike" kern="1200" cap="none" spc="0" normalizeH="0" baseline="0" noProof="0">
              <a:ln>
                <a:noFill/>
              </a:ln>
              <a:solidFill>
                <a:prstClr val="black">
                  <a:lumMod val="75000"/>
                  <a:lumOff val="25000"/>
                </a:prstClr>
              </a:solidFill>
              <a:effectLst/>
              <a:uLnTx/>
              <a:uFillTx/>
              <a:latin typeface="Roboto"/>
              <a:cs typeface="Arial" charset="0"/>
            </a:endParaRPr>
          </a:p>
          <a:p>
            <a:pPr marL="266700" indent="-182245">
              <a:buFont typeface="Arial" panose="020B0604020202020204" pitchFamily="34" charset="0"/>
              <a:buChar char="•"/>
              <a:defRPr/>
            </a:pPr>
            <a:r>
              <a:rPr lang="da-DK" sz="1200" err="1">
                <a:latin typeface="Roboto"/>
                <a:cs typeface="Arial"/>
              </a:rPr>
              <a:t>Obtain</a:t>
            </a:r>
            <a:r>
              <a:rPr lang="da-DK" sz="1200">
                <a:latin typeface="Roboto"/>
                <a:cs typeface="Arial"/>
              </a:rPr>
              <a:t> </a:t>
            </a:r>
            <a:r>
              <a:rPr lang="da-DK" sz="1200" err="1">
                <a:latin typeface="Roboto"/>
                <a:cs typeface="Arial"/>
              </a:rPr>
              <a:t>knowledge</a:t>
            </a:r>
            <a:r>
              <a:rPr lang="da-DK" sz="1200">
                <a:latin typeface="Roboto"/>
                <a:cs typeface="Arial"/>
              </a:rPr>
              <a:t> on the properties of denim and the </a:t>
            </a:r>
            <a:r>
              <a:rPr lang="da-DK" sz="1200" err="1">
                <a:latin typeface="Roboto"/>
                <a:cs typeface="Arial"/>
              </a:rPr>
              <a:t>techniques</a:t>
            </a:r>
            <a:r>
              <a:rPr lang="da-DK" sz="1200">
                <a:latin typeface="Roboto"/>
                <a:cs typeface="Arial"/>
              </a:rPr>
              <a:t> </a:t>
            </a:r>
            <a:r>
              <a:rPr lang="da-DK" sz="1200" err="1">
                <a:latin typeface="Roboto"/>
                <a:cs typeface="Arial"/>
              </a:rPr>
              <a:t>used</a:t>
            </a:r>
            <a:r>
              <a:rPr lang="da-DK" sz="1200">
                <a:latin typeface="Roboto"/>
                <a:cs typeface="Arial"/>
              </a:rPr>
              <a:t> to </a:t>
            </a:r>
            <a:r>
              <a:rPr lang="da-DK" sz="1200" err="1">
                <a:latin typeface="Roboto"/>
                <a:cs typeface="Arial"/>
              </a:rPr>
              <a:t>distress</a:t>
            </a:r>
            <a:r>
              <a:rPr lang="da-DK" sz="1200">
                <a:latin typeface="Roboto"/>
                <a:cs typeface="Arial"/>
              </a:rPr>
              <a:t>.</a:t>
            </a:r>
            <a:endParaRPr lang="da-DK" sz="1200" b="0" i="0" u="none" strike="noStrike" kern="1200" cap="none" spc="0" normalizeH="0" baseline="0" noProof="0">
              <a:ln>
                <a:noFill/>
              </a:ln>
              <a:effectLst/>
              <a:uLnTx/>
              <a:uFillTx/>
              <a:latin typeface="Roboto"/>
              <a:cs typeface="Arial" charset="0"/>
            </a:endParaRPr>
          </a:p>
          <a:p>
            <a:pPr marL="266700" indent="-182245">
              <a:buFont typeface="Arial" panose="020B0604020202020204" pitchFamily="34" charset="0"/>
              <a:buChar char="•"/>
              <a:defRPr/>
            </a:pPr>
            <a:endParaRPr lang="da-DK" sz="1200">
              <a:solidFill>
                <a:prstClr val="black">
                  <a:lumMod val="75000"/>
                  <a:lumOff val="25000"/>
                </a:prstClr>
              </a:solidFill>
              <a:latin typeface="Roboto"/>
              <a:cs typeface="Arial" charset="0"/>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523944" y="1278669"/>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3904838" y="666193"/>
            <a:ext cx="1975104" cy="1124712"/>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UP NEXT</a:t>
            </a:r>
          </a:p>
          <a:p>
            <a:pPr marL="171450" indent="-171450">
              <a:buFont typeface="Arial" panose="020B0604020202020204" pitchFamily="34" charset="0"/>
              <a:buChar char="•"/>
              <a:defRPr/>
            </a:pPr>
            <a:r>
              <a:rPr lang="da-DK" sz="1200" err="1">
                <a:latin typeface="Roboto"/>
                <a:cs typeface="Arial"/>
              </a:rPr>
              <a:t>Understanding</a:t>
            </a:r>
            <a:r>
              <a:rPr lang="da-DK" sz="1200">
                <a:latin typeface="Roboto"/>
                <a:cs typeface="Arial"/>
              </a:rPr>
              <a:t> the 6 R's</a:t>
            </a:r>
            <a:endParaRPr lang="da-DK" sz="1200" b="0" i="0" u="none" strike="noStrike" kern="1200" cap="none" spc="0" normalizeH="0" baseline="0" noProof="0">
              <a:ln>
                <a:noFill/>
              </a:ln>
              <a:effectLst/>
              <a:uLnTx/>
              <a:uFillTx/>
              <a:latin typeface="Roboto"/>
              <a:cs typeface="Arial" charset="0"/>
            </a:endParaRPr>
          </a:p>
          <a:p>
            <a:pPr marL="171450" indent="-171450">
              <a:buFont typeface="Arial" panose="020B0604020202020204" pitchFamily="34" charset="0"/>
              <a:buChar char="•"/>
              <a:defRPr/>
            </a:pPr>
            <a:r>
              <a:rPr kumimoji="0" lang="da-DK" sz="1200" b="0" i="0" u="none" strike="noStrike" kern="1200" cap="none" spc="0" normalizeH="0" baseline="0" noProof="0">
                <a:ln>
                  <a:noFill/>
                </a:ln>
                <a:effectLst/>
                <a:uLnTx/>
                <a:uFillTx/>
                <a:latin typeface="Roboto"/>
                <a:ea typeface="+mn-ea"/>
                <a:cs typeface="Arial"/>
              </a:rPr>
              <a:t>Independent </a:t>
            </a:r>
            <a:r>
              <a:rPr kumimoji="0" lang="da-DK" sz="1200" b="0" i="0" u="none" strike="noStrike" kern="1200" cap="none" spc="0" normalizeH="0" baseline="0" noProof="0" err="1">
                <a:ln>
                  <a:noFill/>
                </a:ln>
                <a:effectLst/>
                <a:uLnTx/>
                <a:uFillTx/>
                <a:latin typeface="Roboto"/>
                <a:ea typeface="+mn-ea"/>
                <a:cs typeface="Arial"/>
              </a:rPr>
              <a:t>use</a:t>
            </a:r>
            <a:r>
              <a:rPr kumimoji="0" lang="da-DK" sz="1200" b="0" i="0" u="none" strike="noStrike" kern="1200" cap="none" spc="0" normalizeH="0" baseline="0" noProof="0">
                <a:ln>
                  <a:noFill/>
                </a:ln>
                <a:effectLst/>
                <a:uLnTx/>
                <a:uFillTx/>
                <a:latin typeface="Roboto"/>
                <a:ea typeface="+mn-ea"/>
                <a:cs typeface="Arial"/>
              </a:rPr>
              <a:t> of </a:t>
            </a:r>
            <a:r>
              <a:rPr lang="da-DK" sz="1200" err="1">
                <a:latin typeface="Roboto"/>
                <a:cs typeface="Arial"/>
              </a:rPr>
              <a:t>tools</a:t>
            </a:r>
            <a:r>
              <a:rPr lang="da-DK" sz="1200">
                <a:latin typeface="Roboto"/>
                <a:cs typeface="Arial"/>
              </a:rPr>
              <a:t> to </a:t>
            </a:r>
            <a:r>
              <a:rPr lang="da-DK" sz="1200" err="1">
                <a:latin typeface="Roboto"/>
                <a:cs typeface="Arial"/>
              </a:rPr>
              <a:t>distress</a:t>
            </a:r>
            <a:r>
              <a:rPr lang="da-DK" sz="1200">
                <a:latin typeface="Roboto"/>
                <a:cs typeface="Arial"/>
              </a:rPr>
              <a:t> denim</a:t>
            </a:r>
            <a:endParaRPr lang="da-DK" sz="1200" b="0" i="0" u="none" strike="noStrike" kern="1200" cap="none" spc="0" normalizeH="0" baseline="0" noProof="0">
              <a:ln>
                <a:noFill/>
              </a:ln>
              <a:effectLst/>
              <a:uLnTx/>
              <a:uFillTx/>
              <a:latin typeface="Roboto"/>
              <a:cs typeface="Arial"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Technology Club to develop STEM students</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6207763" y="2357848"/>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803787" y="4206735"/>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413698" y="2551293"/>
            <a:ext cx="2301312" cy="2199333"/>
          </a:xfrm>
          <a:prstGeom prst="rect">
            <a:avLst/>
          </a:prstGeom>
          <a:noFill/>
        </p:spPr>
        <p:txBody>
          <a:bodyPr wrap="square" lIns="0" tIns="0" rIns="0" bIns="0" rtlCol="0" anchor="t">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WE KNOW/REMEMBER</a:t>
            </a:r>
          </a:p>
          <a:p>
            <a:pPr marL="179070" marR="0" lvl="0" indent="9334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Personalisation of products</a:t>
            </a:r>
            <a:endParaRPr lang="da-DK" sz="1200" b="0" i="0" u="none" strike="noStrike" kern="1200" cap="none" spc="0" normalizeH="0" baseline="0" noProof="0">
              <a:ln>
                <a:noFill/>
              </a:ln>
              <a:solidFill>
                <a:prstClr val="black">
                  <a:lumMod val="75000"/>
                  <a:lumOff val="25000"/>
                </a:prstClr>
              </a:solidFill>
              <a:effectLst/>
              <a:uLnTx/>
              <a:uFillTx/>
              <a:latin typeface="Roboto"/>
              <a:cs typeface="Arial" charset="0"/>
            </a:endParaRPr>
          </a:p>
          <a:p>
            <a:pPr marL="273050" marR="0" lvl="0" indent="-9334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Quality of manufactured goods</a:t>
            </a:r>
            <a:endParaRPr lang="da-DK" sz="1200" b="0" i="0" u="none" strike="noStrike" kern="1200" cap="none" spc="0" normalizeH="0" baseline="0" noProof="0">
              <a:ln>
                <a:noFill/>
              </a:ln>
              <a:solidFill>
                <a:prstClr val="black">
                  <a:lumMod val="75000"/>
                  <a:lumOff val="25000"/>
                </a:prstClr>
              </a:solidFill>
              <a:effectLst/>
              <a:uLnTx/>
              <a:uFillTx/>
              <a:latin typeface="Roboto"/>
              <a:cs typeface="Arial" charset="0"/>
            </a:endParaRPr>
          </a:p>
          <a:p>
            <a:pPr marL="273050" indent="-93345">
              <a:buFont typeface="Arial" panose="020B0604020202020204" pitchFamily="34" charset="0"/>
              <a:buChar char="•"/>
              <a:defRPr/>
            </a:pPr>
            <a:r>
              <a:rPr lang="da-DK" sz="1200">
                <a:latin typeface="Roboto"/>
                <a:cs typeface="Arial"/>
              </a:rPr>
              <a:t>Properties of </a:t>
            </a:r>
            <a:r>
              <a:rPr lang="da-DK" sz="1200" err="1">
                <a:latin typeface="Roboto"/>
                <a:cs typeface="Arial"/>
              </a:rPr>
              <a:t>fabrics</a:t>
            </a:r>
            <a:endParaRPr lang="da-DK" sz="1200" b="0" i="0" u="none" strike="noStrike" kern="1200" cap="none" spc="0" normalizeH="0" baseline="0" noProof="0" err="1">
              <a:ln>
                <a:noFill/>
              </a:ln>
              <a:effectLst/>
              <a:uLnTx/>
              <a:uFillTx/>
              <a:latin typeface="Roboto"/>
              <a:cs typeface="Arial" charset="0"/>
            </a:endParaRPr>
          </a:p>
          <a:p>
            <a:pPr marL="273050" indent="-93345">
              <a:buFont typeface="Arial" panose="020B0604020202020204" pitchFamily="34" charset="0"/>
              <a:buChar char="•"/>
              <a:defRPr/>
            </a:pPr>
            <a:r>
              <a:rPr lang="da-DK" sz="1200" err="1">
                <a:latin typeface="Roboto"/>
                <a:cs typeface="Arial"/>
              </a:rPr>
              <a:t>Different</a:t>
            </a:r>
            <a:r>
              <a:rPr lang="da-DK" sz="1200">
                <a:latin typeface="Roboto"/>
                <a:cs typeface="Arial"/>
              </a:rPr>
              <a:t> </a:t>
            </a:r>
            <a:r>
              <a:rPr lang="da-DK" sz="1200" err="1">
                <a:latin typeface="Roboto"/>
                <a:cs typeface="Arial"/>
              </a:rPr>
              <a:t>decorative</a:t>
            </a:r>
            <a:r>
              <a:rPr lang="da-DK" sz="1200">
                <a:latin typeface="Roboto"/>
                <a:cs typeface="Arial"/>
              </a:rPr>
              <a:t> </a:t>
            </a:r>
            <a:r>
              <a:rPr lang="da-DK" sz="1200" err="1">
                <a:latin typeface="Roboto"/>
                <a:cs typeface="Arial"/>
              </a:rPr>
              <a:t>techniques</a:t>
            </a:r>
            <a:r>
              <a:rPr lang="da-DK" sz="1200">
                <a:latin typeface="Roboto"/>
                <a:cs typeface="Arial"/>
              </a:rPr>
              <a:t> and </a:t>
            </a:r>
            <a:r>
              <a:rPr lang="da-DK" sz="1200" err="1">
                <a:latin typeface="Roboto"/>
                <a:cs typeface="Arial"/>
              </a:rPr>
              <a:t>how</a:t>
            </a:r>
            <a:r>
              <a:rPr lang="da-DK" sz="1200">
                <a:latin typeface="Roboto"/>
                <a:cs typeface="Arial"/>
              </a:rPr>
              <a:t> </a:t>
            </a:r>
            <a:r>
              <a:rPr lang="da-DK" sz="1200" err="1">
                <a:latin typeface="Roboto"/>
                <a:cs typeface="Arial"/>
              </a:rPr>
              <a:t>they</a:t>
            </a:r>
            <a:r>
              <a:rPr lang="da-DK" sz="1200">
                <a:latin typeface="Roboto"/>
                <a:cs typeface="Arial"/>
              </a:rPr>
              <a:t> </a:t>
            </a:r>
            <a:r>
              <a:rPr lang="da-DK" sz="1200" err="1">
                <a:latin typeface="Roboto"/>
                <a:cs typeface="Arial"/>
              </a:rPr>
              <a:t>may</a:t>
            </a:r>
            <a:r>
              <a:rPr lang="da-DK" sz="1200">
                <a:latin typeface="Roboto"/>
                <a:cs typeface="Arial"/>
              </a:rPr>
              <a:t> </a:t>
            </a:r>
            <a:r>
              <a:rPr lang="da-DK" sz="1200" err="1">
                <a:latin typeface="Roboto"/>
                <a:cs typeface="Arial"/>
              </a:rPr>
              <a:t>be</a:t>
            </a:r>
            <a:r>
              <a:rPr lang="da-DK" sz="1200">
                <a:latin typeface="Roboto"/>
                <a:cs typeface="Arial"/>
              </a:rPr>
              <a:t> </a:t>
            </a:r>
            <a:r>
              <a:rPr lang="da-DK" sz="1200" err="1">
                <a:latin typeface="Roboto"/>
                <a:cs typeface="Arial"/>
              </a:rPr>
              <a:t>achieved</a:t>
            </a:r>
            <a:endParaRPr lang="da-DK" sz="1200" b="0" i="0" u="none" strike="noStrike" kern="1200" cap="none" spc="0" normalizeH="0" baseline="0" noProof="0" err="1">
              <a:ln>
                <a:noFill/>
              </a:ln>
              <a:effectLst/>
              <a:uLnTx/>
              <a:uFillTx/>
              <a:latin typeface="Roboto"/>
              <a:cs typeface="Arial" charset="0"/>
            </a:endParaRPr>
          </a:p>
          <a:p>
            <a:pPr marL="273050" indent="-93345">
              <a:buFont typeface="Arial" panose="020B0604020202020204" pitchFamily="34" charset="0"/>
              <a:buChar char="•"/>
              <a:defRPr/>
            </a:pPr>
            <a:r>
              <a:rPr lang="da-DK" sz="1200">
                <a:latin typeface="Roboto"/>
                <a:cs typeface="Arial"/>
              </a:rPr>
              <a:t>The </a:t>
            </a:r>
            <a:r>
              <a:rPr lang="da-DK" sz="1200" err="1">
                <a:latin typeface="Roboto"/>
                <a:cs typeface="Arial"/>
              </a:rPr>
              <a:t>use</a:t>
            </a:r>
            <a:r>
              <a:rPr lang="da-DK" sz="1200">
                <a:latin typeface="Roboto"/>
                <a:cs typeface="Arial"/>
              </a:rPr>
              <a:t> of CAM in </a:t>
            </a:r>
            <a:r>
              <a:rPr lang="da-DK" sz="1200" err="1">
                <a:latin typeface="Roboto"/>
                <a:cs typeface="Arial"/>
              </a:rPr>
              <a:t>textiles</a:t>
            </a:r>
            <a:endParaRPr lang="da-DK" sz="1200" b="0" i="0" u="none" strike="noStrike" kern="1200" cap="none" spc="0" normalizeH="0" baseline="0" noProof="0" err="1">
              <a:ln>
                <a:noFill/>
              </a:ln>
              <a:effectLst/>
              <a:uLnTx/>
              <a:uFillTx/>
              <a:latin typeface="Roboto"/>
              <a:cs typeface="Arial" charset="0"/>
            </a:endParaRPr>
          </a:p>
          <a:p>
            <a:pPr marL="273050" indent="-93345">
              <a:buFont typeface="Arial" panose="020B0604020202020204" pitchFamily="34" charset="0"/>
              <a:buChar char="•"/>
              <a:defRPr/>
            </a:pPr>
            <a:r>
              <a:rPr lang="da-DK" sz="1200" err="1">
                <a:solidFill>
                  <a:srgbClr val="000000"/>
                </a:solidFill>
                <a:latin typeface="Roboto"/>
                <a:cs typeface="Arial"/>
              </a:rPr>
              <a:t>What</a:t>
            </a:r>
            <a:r>
              <a:rPr lang="da-DK" sz="1200">
                <a:solidFill>
                  <a:srgbClr val="000000"/>
                </a:solidFill>
                <a:latin typeface="Roboto"/>
                <a:cs typeface="Arial"/>
              </a:rPr>
              <a:t> </a:t>
            </a:r>
            <a:r>
              <a:rPr lang="da-DK" sz="1200" err="1">
                <a:solidFill>
                  <a:srgbClr val="000000"/>
                </a:solidFill>
                <a:latin typeface="Roboto"/>
                <a:cs typeface="Arial"/>
              </a:rPr>
              <a:t>recycling</a:t>
            </a:r>
            <a:r>
              <a:rPr lang="da-DK" sz="1200">
                <a:solidFill>
                  <a:srgbClr val="000000"/>
                </a:solidFill>
                <a:latin typeface="Roboto"/>
                <a:cs typeface="Arial"/>
              </a:rPr>
              <a:t> is.</a:t>
            </a:r>
            <a:endParaRPr lang="da-DK" sz="1200">
              <a:solidFill>
                <a:srgbClr val="000000"/>
              </a:solidFill>
              <a:latin typeface="Roboto"/>
              <a:cs typeface="Arial" charset="0"/>
            </a:endParaRPr>
          </a:p>
          <a:p>
            <a:pPr marL="273050" indent="-93345">
              <a:buFont typeface="Arial" panose="020B0604020202020204" pitchFamily="34" charset="0"/>
              <a:buChar char="•"/>
              <a:defRPr/>
            </a:pPr>
            <a:endParaRPr lang="da-DK" sz="1200">
              <a:solidFill>
                <a:prstClr val="black">
                  <a:lumMod val="75000"/>
                  <a:lumOff val="25000"/>
                </a:prstClr>
              </a:solidFill>
              <a:latin typeface="Roboto"/>
              <a:cs typeface="Arial" charset="0"/>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568384" y="4066426"/>
            <a:ext cx="2373042" cy="276444"/>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925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3319336" y="5989481"/>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566458" y="4626643"/>
            <a:ext cx="1979034" cy="1686258"/>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PREVIOUS LEARNING</a:t>
            </a:r>
          </a:p>
          <a:p>
            <a:pPr marL="171450" indent="-171450">
              <a:buFont typeface="Arial" panose="020B0604020202020204" pitchFamily="34" charset="0"/>
              <a:buChar char="•"/>
              <a:defRPr/>
            </a:pPr>
            <a:r>
              <a:rPr lang="da-DK" sz="1200">
                <a:latin typeface="Roboto"/>
                <a:cs typeface="Arial"/>
              </a:rPr>
              <a:t>Smart </a:t>
            </a:r>
            <a:r>
              <a:rPr lang="da-DK" sz="1200" err="1">
                <a:latin typeface="Roboto"/>
                <a:cs typeface="Arial"/>
              </a:rPr>
              <a:t>materials</a:t>
            </a:r>
            <a:r>
              <a:rPr lang="da-DK" sz="1200">
                <a:latin typeface="Roboto"/>
                <a:cs typeface="Arial"/>
              </a:rPr>
              <a:t> in relation to </a:t>
            </a:r>
            <a:r>
              <a:rPr lang="da-DK" sz="1200" err="1">
                <a:latin typeface="Roboto"/>
                <a:cs typeface="Arial"/>
              </a:rPr>
              <a:t>textiles</a:t>
            </a:r>
            <a:r>
              <a:rPr lang="da-DK" sz="1200">
                <a:latin typeface="Roboto"/>
                <a:cs typeface="Arial"/>
              </a:rPr>
              <a:t> and </a:t>
            </a:r>
            <a:r>
              <a:rPr lang="da-DK" sz="1200" err="1">
                <a:latin typeface="Roboto"/>
                <a:cs typeface="Arial"/>
              </a:rPr>
              <a:t>decorative</a:t>
            </a:r>
            <a:r>
              <a:rPr lang="da-DK" sz="1200">
                <a:latin typeface="Roboto"/>
                <a:cs typeface="Arial"/>
              </a:rPr>
              <a:t> </a:t>
            </a:r>
            <a:r>
              <a:rPr lang="da-DK" sz="1200" err="1">
                <a:latin typeface="Roboto"/>
                <a:cs typeface="Arial"/>
              </a:rPr>
              <a:t>techniques</a:t>
            </a:r>
            <a:endParaRPr lang="da-DK" sz="1200" b="0" i="0" u="none" strike="noStrike" kern="1200" cap="none" spc="0" normalizeH="0" baseline="0" noProof="0" err="1">
              <a:ln>
                <a:noFill/>
              </a:ln>
              <a:effectLst/>
              <a:uLnTx/>
              <a:uFillTx/>
              <a:latin typeface="Roboto"/>
              <a:cs typeface="Arial" charset="0"/>
            </a:endParaRPr>
          </a:p>
          <a:p>
            <a:pPr marL="171450" indent="-171450">
              <a:buFont typeface="Arial" panose="020B0604020202020204" pitchFamily="34" charset="0"/>
              <a:buChar char="•"/>
              <a:defRPr/>
            </a:pPr>
            <a:r>
              <a:rPr lang="da-DK" sz="1200" err="1">
                <a:latin typeface="Roboto"/>
                <a:cs typeface="Arial"/>
              </a:rPr>
              <a:t>Cultural</a:t>
            </a:r>
            <a:r>
              <a:rPr lang="da-DK" sz="1200">
                <a:latin typeface="Roboto"/>
                <a:cs typeface="Arial"/>
              </a:rPr>
              <a:t> inspiration in designs</a:t>
            </a:r>
            <a:endParaRPr lang="da-DK" sz="1200" b="0" i="0" u="none" strike="noStrike" kern="1200" cap="none" spc="0" normalizeH="0" baseline="0" noProof="0">
              <a:ln>
                <a:noFill/>
              </a:ln>
              <a:effectLst/>
              <a:uLnTx/>
              <a:uFillTx/>
              <a:latin typeface="Roboto"/>
              <a:cs typeface="Arial" charset="0"/>
            </a:endParaRPr>
          </a:p>
          <a:p>
            <a:pPr marL="171450" indent="-171450">
              <a:buFont typeface="Arial" panose="020B0604020202020204" pitchFamily="34" charset="0"/>
              <a:buChar char="•"/>
              <a:defRPr/>
            </a:pPr>
            <a:r>
              <a:rPr lang="da-DK" sz="1200">
                <a:latin typeface="Roboto"/>
                <a:cs typeface="Arial"/>
              </a:rPr>
              <a:t>How to design, </a:t>
            </a:r>
            <a:r>
              <a:rPr lang="da-DK" sz="1200" err="1">
                <a:latin typeface="Roboto"/>
                <a:cs typeface="Arial"/>
              </a:rPr>
              <a:t>annotate</a:t>
            </a:r>
            <a:r>
              <a:rPr lang="da-DK" sz="1200">
                <a:latin typeface="Roboto"/>
                <a:cs typeface="Arial"/>
              </a:rPr>
              <a:t> and </a:t>
            </a:r>
            <a:r>
              <a:rPr lang="da-DK" sz="1200" err="1">
                <a:latin typeface="Roboto"/>
                <a:cs typeface="Arial"/>
              </a:rPr>
              <a:t>evaluate</a:t>
            </a:r>
            <a:r>
              <a:rPr lang="da-DK" sz="1200">
                <a:latin typeface="Roboto"/>
                <a:cs typeface="Arial"/>
              </a:rPr>
              <a:t> for </a:t>
            </a:r>
            <a:r>
              <a:rPr lang="da-DK" sz="1200" err="1">
                <a:latin typeface="Roboto"/>
                <a:cs typeface="Arial"/>
              </a:rPr>
              <a:t>improvement</a:t>
            </a:r>
            <a:endParaRPr lang="da-DK" sz="1200" b="0" i="0" u="none" strike="noStrike" kern="1200" cap="none" spc="0" normalizeH="0" baseline="0" noProof="0" err="1">
              <a:ln>
                <a:noFill/>
              </a:ln>
              <a:effectLst/>
              <a:uLnTx/>
              <a:uFillTx/>
              <a:latin typeface="Roboto"/>
              <a:cs typeface="Arial"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2561029" y="5467167"/>
            <a:ext cx="895946" cy="65844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2" name="Freeform: Shape 81">
            <a:extLst>
              <a:ext uri="{FF2B5EF4-FFF2-40B4-BE49-F238E27FC236}">
                <a16:creationId xmlns:a16="http://schemas.microsoft.com/office/drawing/2014/main" id="{9B68E69C-11B3-4F77-AF75-89247588F320}"/>
              </a:ext>
            </a:extLst>
          </p:cNvPr>
          <p:cNvSpPr/>
          <p:nvPr/>
        </p:nvSpPr>
        <p:spPr bwMode="auto">
          <a:xfrm>
            <a:off x="2776921" y="1813356"/>
            <a:ext cx="3564612" cy="658910"/>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033783" y="1178263"/>
            <a:ext cx="1628866" cy="173237"/>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4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072" y="87123"/>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9142444" y="3569181"/>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368564" y="218360"/>
            <a:ext cx="2122076" cy="1124713"/>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(CAREERS)</a:t>
            </a:r>
          </a:p>
          <a:p>
            <a:pPr marL="365125" marR="0" lvl="0" indent="-18224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200">
                <a:latin typeface="Roboto"/>
                <a:cs typeface="Arial"/>
              </a:rPr>
              <a:t>Fashion</a:t>
            </a:r>
            <a:r>
              <a:rPr kumimoji="0" lang="da-DK" sz="1200" b="0" i="0" u="none" strike="noStrike" kern="1200" cap="none" spc="0" normalizeH="0" baseline="0" noProof="0">
                <a:ln>
                  <a:noFill/>
                </a:ln>
                <a:effectLst/>
                <a:uLnTx/>
                <a:uFillTx/>
                <a:latin typeface="Roboto"/>
                <a:ea typeface="+mn-ea"/>
                <a:cs typeface="Arial"/>
              </a:rPr>
              <a:t> designer</a:t>
            </a:r>
            <a:r>
              <a:rPr lang="da-DK" sz="1200">
                <a:latin typeface="Roboto"/>
                <a:cs typeface="Arial"/>
              </a:rPr>
              <a:t>/stylist</a:t>
            </a:r>
            <a:endParaRPr lang="da-DK" sz="1200" b="0" i="0" u="none" strike="noStrike" kern="1200" cap="none" spc="0" normalizeH="0" baseline="0" noProof="0">
              <a:ln>
                <a:noFill/>
              </a:ln>
              <a:effectLst/>
              <a:uLnTx/>
              <a:uFillTx/>
              <a:latin typeface="Roboto"/>
              <a:cs typeface="Arial"/>
            </a:endParaRPr>
          </a:p>
          <a:p>
            <a:pPr marL="365125" indent="-182245">
              <a:buFont typeface="Arial" panose="020B0604020202020204" pitchFamily="34" charset="0"/>
              <a:buChar char="•"/>
              <a:defRPr/>
            </a:pPr>
            <a:r>
              <a:rPr lang="da-DK" sz="1200">
                <a:latin typeface="Roboto"/>
                <a:cs typeface="Arial"/>
              </a:rPr>
              <a:t>Denim </a:t>
            </a:r>
            <a:r>
              <a:rPr lang="da-DK" sz="1200" err="1">
                <a:latin typeface="Roboto"/>
                <a:cs typeface="Arial"/>
              </a:rPr>
              <a:t>textile</a:t>
            </a:r>
            <a:r>
              <a:rPr lang="da-DK" sz="1200">
                <a:latin typeface="Roboto"/>
                <a:cs typeface="Arial"/>
              </a:rPr>
              <a:t> designer</a:t>
            </a:r>
            <a:endParaRPr lang="da-DK" sz="1200" b="0" i="0" u="none" strike="noStrike" kern="1200" cap="none" spc="0" normalizeH="0" baseline="0" noProof="0">
              <a:ln>
                <a:noFill/>
              </a:ln>
              <a:effectLst/>
              <a:uLnTx/>
              <a:uFillTx/>
              <a:latin typeface="Roboto"/>
              <a:cs typeface="Arial" charset="0"/>
            </a:endParaRPr>
          </a:p>
          <a:p>
            <a:pPr marL="365125" indent="-182245">
              <a:buFont typeface="Arial" panose="020B0604020202020204" pitchFamily="34" charset="0"/>
              <a:buChar char="•"/>
              <a:defRPr/>
            </a:pPr>
            <a:r>
              <a:rPr lang="da-DK" sz="1200">
                <a:latin typeface="Roboto"/>
                <a:cs typeface="Arial"/>
              </a:rPr>
              <a:t>Denim </a:t>
            </a:r>
            <a:r>
              <a:rPr lang="da-DK" sz="1200" err="1">
                <a:latin typeface="Roboto"/>
                <a:cs typeface="Arial"/>
              </a:rPr>
              <a:t>buyer</a:t>
            </a:r>
            <a:r>
              <a:rPr lang="da-DK" sz="1200">
                <a:latin typeface="Roboto"/>
                <a:cs typeface="Arial"/>
              </a:rPr>
              <a:t>  </a:t>
            </a:r>
            <a:endParaRPr lang="da-DK" sz="1200" b="0" i="0" u="none" strike="noStrike" kern="1200" cap="none" spc="0" normalizeH="0" baseline="0" noProof="0">
              <a:ln>
                <a:noFill/>
              </a:ln>
              <a:effectLst/>
              <a:uLnTx/>
              <a:uFillTx/>
              <a:latin typeface="Roboto"/>
              <a:cs typeface="Arial"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569419" y="756809"/>
            <a:ext cx="2403445" cy="1682516"/>
          </a:xfrm>
          <a:prstGeom prst="rect">
            <a:avLst/>
          </a:prstGeom>
          <a:noFill/>
          <a:ln w="28575">
            <a:solidFill>
              <a:srgbClr val="C00000"/>
            </a:solidFill>
          </a:ln>
        </p:spPr>
        <p:txBody>
          <a:bodyPr wrap="square" lIns="0" tIns="0" rIns="0" bIns="0" rtlCol="0" anchor="t">
            <a:normAutofit/>
          </a:bodyPr>
          <a:lstStyle/>
          <a:p>
            <a:pPr marL="352425" marR="0" lvl="0" indent="-26797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AIMS</a:t>
            </a:r>
            <a:endParaRPr lang="en-US">
              <a:ea typeface="+mn-ea"/>
            </a:endParaRPr>
          </a:p>
          <a:p>
            <a:pPr marL="179070" indent="-95250">
              <a:buFont typeface="Arial" panose="020B0604020202020204" pitchFamily="34" charset="0"/>
              <a:buChar char="•"/>
              <a:defRPr/>
            </a:pPr>
            <a:r>
              <a:rPr kumimoji="0" lang="da-DK" sz="1200" b="0" i="0" u="none" strike="noStrike" kern="1200" cap="none" spc="0" normalizeH="0" baseline="0" noProof="0">
                <a:ln>
                  <a:noFill/>
                </a:ln>
                <a:effectLst/>
                <a:uLnTx/>
                <a:uFillTx/>
                <a:latin typeface="Roboto"/>
                <a:ea typeface="+mn-ea"/>
                <a:cs typeface="Arial"/>
              </a:rPr>
              <a:t>To </a:t>
            </a:r>
            <a:r>
              <a:rPr kumimoji="0" lang="da-DK" sz="1200" b="0" i="0" u="none" strike="noStrike" kern="1200" cap="none" spc="0" normalizeH="0" baseline="0" noProof="0" err="1">
                <a:ln>
                  <a:noFill/>
                </a:ln>
                <a:effectLst/>
                <a:uLnTx/>
                <a:uFillTx/>
                <a:latin typeface="Roboto"/>
                <a:ea typeface="+mn-ea"/>
                <a:cs typeface="Arial"/>
              </a:rPr>
              <a:t>introduce</a:t>
            </a:r>
            <a:r>
              <a:rPr kumimoji="0" lang="da-DK" sz="1200" b="0" i="0" u="none" strike="noStrike" kern="1200" cap="none" spc="0" normalizeH="0" baseline="0" noProof="0">
                <a:ln>
                  <a:noFill/>
                </a:ln>
                <a:effectLst/>
                <a:uLnTx/>
                <a:uFillTx/>
                <a:latin typeface="Roboto"/>
                <a:ea typeface="+mn-ea"/>
                <a:cs typeface="Arial"/>
              </a:rPr>
              <a:t> students to </a:t>
            </a:r>
            <a:r>
              <a:rPr lang="da-DK" sz="1200" err="1">
                <a:latin typeface="Roboto"/>
                <a:cs typeface="Arial"/>
              </a:rPr>
              <a:t>sustainability</a:t>
            </a:r>
            <a:r>
              <a:rPr lang="da-DK" sz="1200">
                <a:latin typeface="Roboto"/>
                <a:cs typeface="Arial"/>
              </a:rPr>
              <a:t> and the </a:t>
            </a:r>
            <a:r>
              <a:rPr lang="da-DK" sz="1200" err="1">
                <a:latin typeface="Roboto"/>
                <a:cs typeface="Arial"/>
              </a:rPr>
              <a:t>effects</a:t>
            </a:r>
            <a:r>
              <a:rPr lang="da-DK" sz="1200">
                <a:latin typeface="Roboto"/>
                <a:cs typeface="Arial"/>
              </a:rPr>
              <a:t> design and </a:t>
            </a:r>
            <a:r>
              <a:rPr lang="da-DK" sz="1200" err="1">
                <a:latin typeface="Roboto"/>
                <a:cs typeface="Arial"/>
              </a:rPr>
              <a:t>technology</a:t>
            </a:r>
            <a:r>
              <a:rPr lang="da-DK" sz="1200">
                <a:latin typeface="Roboto"/>
                <a:cs typeface="Arial"/>
              </a:rPr>
              <a:t> </a:t>
            </a:r>
            <a:r>
              <a:rPr lang="da-DK" sz="1200" err="1">
                <a:latin typeface="Roboto"/>
                <a:cs typeface="Arial"/>
              </a:rPr>
              <a:t>can</a:t>
            </a:r>
            <a:r>
              <a:rPr lang="da-DK" sz="1200">
                <a:latin typeface="Roboto"/>
                <a:cs typeface="Arial"/>
              </a:rPr>
              <a:t> have on the </a:t>
            </a:r>
            <a:r>
              <a:rPr lang="da-DK" sz="1200" err="1">
                <a:latin typeface="Roboto"/>
                <a:cs typeface="Arial"/>
              </a:rPr>
              <a:t>environment</a:t>
            </a:r>
            <a:endParaRPr lang="da-DK" sz="1200" b="0" i="0" u="none" strike="noStrike" kern="1200" cap="none" spc="0" normalizeH="0" baseline="0" noProof="0" err="1">
              <a:ln>
                <a:noFill/>
              </a:ln>
              <a:effectLst/>
              <a:uLnTx/>
              <a:uFillTx/>
              <a:latin typeface="Roboto"/>
              <a:cs typeface="Arial" charset="0"/>
            </a:endParaRPr>
          </a:p>
          <a:p>
            <a:pPr marL="179070" indent="-95250">
              <a:buFont typeface="Arial" panose="020B0604020202020204" pitchFamily="34" charset="0"/>
              <a:buChar char="•"/>
              <a:defRPr/>
            </a:pPr>
            <a:r>
              <a:rPr kumimoji="0" lang="da-DK" sz="1200" b="0" i="0" u="none" strike="noStrike" kern="1200" cap="none" spc="0" normalizeH="0" baseline="0" noProof="0">
                <a:ln>
                  <a:noFill/>
                </a:ln>
                <a:effectLst/>
                <a:uLnTx/>
                <a:uFillTx/>
                <a:latin typeface="Roboto"/>
                <a:ea typeface="+mn-ea"/>
                <a:cs typeface="Arial"/>
              </a:rPr>
              <a:t>For students to </a:t>
            </a:r>
            <a:r>
              <a:rPr kumimoji="0" lang="da-DK" sz="1200" b="0" i="0" u="none" strike="noStrike" kern="1200" cap="none" spc="0" normalizeH="0" baseline="0" noProof="0" err="1">
                <a:ln>
                  <a:noFill/>
                </a:ln>
                <a:effectLst/>
                <a:uLnTx/>
                <a:uFillTx/>
                <a:latin typeface="Roboto"/>
                <a:ea typeface="+mn-ea"/>
                <a:cs typeface="Arial"/>
              </a:rPr>
              <a:t>manufacture</a:t>
            </a:r>
            <a:r>
              <a:rPr kumimoji="0" lang="da-DK" sz="1200" b="0" i="0" u="none" strike="noStrike" kern="1200" cap="none" spc="0" normalizeH="0" baseline="0" noProof="0">
                <a:ln>
                  <a:noFill/>
                </a:ln>
                <a:effectLst/>
                <a:uLnTx/>
                <a:uFillTx/>
                <a:latin typeface="Roboto"/>
                <a:ea typeface="+mn-ea"/>
                <a:cs typeface="Arial"/>
              </a:rPr>
              <a:t> a product </a:t>
            </a:r>
            <a:r>
              <a:rPr lang="da-DK" sz="1200" err="1">
                <a:latin typeface="Roboto"/>
                <a:cs typeface="Arial"/>
              </a:rPr>
              <a:t>using</a:t>
            </a:r>
            <a:r>
              <a:rPr lang="da-DK" sz="1200">
                <a:latin typeface="Roboto"/>
                <a:cs typeface="Arial"/>
              </a:rPr>
              <a:t> </a:t>
            </a:r>
            <a:r>
              <a:rPr lang="da-DK" sz="1200" err="1">
                <a:latin typeface="Roboto"/>
                <a:cs typeface="Arial"/>
              </a:rPr>
              <a:t>recycled</a:t>
            </a:r>
            <a:r>
              <a:rPr lang="da-DK" sz="1200">
                <a:latin typeface="Roboto"/>
                <a:cs typeface="Arial"/>
              </a:rPr>
              <a:t> denim</a:t>
            </a:r>
          </a:p>
          <a:p>
            <a:pPr marL="179070" indent="-95250">
              <a:buFont typeface="Arial" panose="020B0604020202020204" pitchFamily="34" charset="0"/>
              <a:buChar char="•"/>
              <a:defRPr/>
            </a:pPr>
            <a:r>
              <a:rPr lang="da-DK" sz="1200">
                <a:latin typeface="Roboto"/>
                <a:cs typeface="Arial"/>
              </a:rPr>
              <a:t>To </a:t>
            </a:r>
            <a:r>
              <a:rPr lang="da-DK" sz="1200" err="1">
                <a:latin typeface="Roboto"/>
                <a:cs typeface="Arial"/>
              </a:rPr>
              <a:t>use</a:t>
            </a:r>
            <a:r>
              <a:rPr lang="da-DK" sz="1200">
                <a:latin typeface="Roboto"/>
                <a:cs typeface="Arial"/>
              </a:rPr>
              <a:t> </a:t>
            </a:r>
            <a:r>
              <a:rPr lang="da-DK" sz="1200" err="1">
                <a:latin typeface="Roboto"/>
                <a:cs typeface="Arial"/>
              </a:rPr>
              <a:t>different</a:t>
            </a:r>
            <a:r>
              <a:rPr lang="da-DK" sz="1200">
                <a:latin typeface="Roboto"/>
                <a:cs typeface="Arial"/>
              </a:rPr>
              <a:t> </a:t>
            </a:r>
            <a:r>
              <a:rPr lang="da-DK" sz="1200" err="1">
                <a:latin typeface="Roboto"/>
                <a:cs typeface="Arial"/>
              </a:rPr>
              <a:t>distressing</a:t>
            </a:r>
            <a:r>
              <a:rPr lang="da-DK" sz="1200">
                <a:latin typeface="Roboto"/>
                <a:cs typeface="Arial"/>
              </a:rPr>
              <a:t> and </a:t>
            </a:r>
            <a:r>
              <a:rPr lang="da-DK" sz="1200" err="1">
                <a:latin typeface="Roboto"/>
                <a:cs typeface="Arial"/>
              </a:rPr>
              <a:t>decorative</a:t>
            </a:r>
            <a:r>
              <a:rPr lang="da-DK" sz="1200">
                <a:latin typeface="Roboto"/>
                <a:cs typeface="Arial"/>
              </a:rPr>
              <a:t> </a:t>
            </a:r>
            <a:r>
              <a:rPr lang="da-DK" sz="1200" err="1">
                <a:latin typeface="Roboto"/>
                <a:cs typeface="Arial"/>
              </a:rPr>
              <a:t>techniques</a:t>
            </a:r>
            <a:r>
              <a:rPr lang="da-DK" sz="1200">
                <a:latin typeface="Roboto"/>
                <a:cs typeface="Arial"/>
              </a:rPr>
              <a:t> on denim</a:t>
            </a:r>
            <a:endParaRPr lang="da-DK" sz="1200">
              <a:latin typeface="Roboto"/>
              <a:cs typeface="Arial" charset="0"/>
            </a:endParaRPr>
          </a:p>
        </p:txBody>
      </p:sp>
      <p:pic>
        <p:nvPicPr>
          <p:cNvPr id="4" name="Picture 3" descr="A picture containing colorful, shirt&#10;&#10;Description automatically generated">
            <a:extLst>
              <a:ext uri="{FF2B5EF4-FFF2-40B4-BE49-F238E27FC236}">
                <a16:creationId xmlns:a16="http://schemas.microsoft.com/office/drawing/2014/main" id="{EA967EA6-9783-4F76-9A79-6188BFAB722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8135" y="-48617"/>
            <a:ext cx="1082602" cy="1089574"/>
          </a:xfrm>
          <a:prstGeom prst="rect">
            <a:avLst/>
          </a:prstGeom>
        </p:spPr>
      </p:pic>
      <p:sp>
        <p:nvSpPr>
          <p:cNvPr id="71" name="Freeform: Shape 70">
            <a:extLst>
              <a:ext uri="{FF2B5EF4-FFF2-40B4-BE49-F238E27FC236}">
                <a16:creationId xmlns:a16="http://schemas.microsoft.com/office/drawing/2014/main" id="{3AE87E24-0411-45AB-B897-4C934B30FDAD}"/>
              </a:ext>
            </a:extLst>
          </p:cNvPr>
          <p:cNvSpPr/>
          <p:nvPr/>
        </p:nvSpPr>
        <p:spPr bwMode="auto">
          <a:xfrm>
            <a:off x="8321438" y="996136"/>
            <a:ext cx="956331" cy="265379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70" name="TextBox 69">
            <a:extLst>
              <a:ext uri="{FF2B5EF4-FFF2-40B4-BE49-F238E27FC236}">
                <a16:creationId xmlns:a16="http://schemas.microsoft.com/office/drawing/2014/main" id="{987BAA7B-FBED-43A8-911A-5CD600FDA806}"/>
              </a:ext>
            </a:extLst>
          </p:cNvPr>
          <p:cNvSpPr txBox="1"/>
          <p:nvPr/>
        </p:nvSpPr>
        <p:spPr>
          <a:xfrm>
            <a:off x="4681783" y="5957969"/>
            <a:ext cx="2117903" cy="755425"/>
          </a:xfrm>
          <a:prstGeom prst="rect">
            <a:avLst/>
          </a:prstGeom>
          <a:solidFill>
            <a:schemeClr val="bg2"/>
          </a:solidFill>
          <a:ln w="28575">
            <a:solidFill>
              <a:srgbClr val="C00000"/>
            </a:solidFill>
          </a:ln>
        </p:spPr>
        <p:txBody>
          <a:bodyPr wrap="square" lIns="0" tIns="0" rIns="0" bIns="0" rtlCol="0" anchor="t">
            <a:normAutofit/>
          </a:bodyPr>
          <a:lstStyle/>
          <a:p>
            <a:pPr marL="352425" marR="0" lvl="0" indent="-267970" algn="ctr" defTabSz="914400" rtl="0" eaLnBrk="1" fontAlgn="auto" latinLnBrk="0" hangingPunct="1">
              <a:lnSpc>
                <a:spcPct val="100000"/>
              </a:lnSpc>
              <a:spcBef>
                <a:spcPts val="0"/>
              </a:spcBef>
              <a:spcAft>
                <a:spcPts val="0"/>
              </a:spcAft>
              <a:buClrTx/>
              <a:buSzTx/>
              <a:buFontTx/>
              <a:buNone/>
              <a:tabLst/>
              <a:defRPr/>
            </a:pPr>
            <a:r>
              <a:rPr kumimoji="0" lang="da-DK" sz="11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RECOMMENDED  READING</a:t>
            </a:r>
            <a:endParaRPr lang="en-US">
              <a:ea typeface="+mn-ea"/>
            </a:endParaRPr>
          </a:p>
          <a:p>
            <a:pPr marL="266700" indent="-182245">
              <a:buFont typeface="Arial" panose="020B0604020202020204" pitchFamily="34" charset="0"/>
              <a:buChar char="•"/>
              <a:defRPr/>
            </a:pPr>
            <a:r>
              <a:rPr lang="da-DK" sz="1200" err="1">
                <a:latin typeface="Roboto"/>
                <a:cs typeface="Arial"/>
              </a:rPr>
              <a:t>History</a:t>
            </a:r>
            <a:r>
              <a:rPr lang="da-DK" sz="1200">
                <a:latin typeface="Roboto"/>
                <a:cs typeface="Arial"/>
              </a:rPr>
              <a:t> of denim</a:t>
            </a:r>
            <a:endParaRPr lang="da-DK" sz="1200" b="0" i="0" u="none" strike="noStrike" kern="1200" cap="none" spc="0" normalizeH="0" baseline="0" noProof="0">
              <a:ln>
                <a:noFill/>
              </a:ln>
              <a:effectLst/>
              <a:uLnTx/>
              <a:uFillTx/>
              <a:latin typeface="Roboto"/>
              <a:cs typeface="Arial" charset="0"/>
            </a:endParaRPr>
          </a:p>
          <a:p>
            <a:pPr marL="266700" marR="0" lvl="0" indent="-18224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Eduqas GCSE Technology </a:t>
            </a:r>
            <a:endParaRPr lang="da-DK" sz="1200" b="0" i="0" u="none" strike="noStrike" kern="1200" cap="none" spc="0" normalizeH="0" baseline="0" noProof="0">
              <a:ln>
                <a:noFill/>
              </a:ln>
              <a:solidFill>
                <a:prstClr val="black">
                  <a:lumMod val="75000"/>
                  <a:lumOff val="25000"/>
                </a:prstClr>
              </a:solidFill>
              <a:effectLst/>
              <a:uLnTx/>
              <a:uFillTx/>
              <a:latin typeface="Roboto"/>
              <a:cs typeface="Arial" charset="0"/>
            </a:endParaRPr>
          </a:p>
        </p:txBody>
      </p:sp>
      <p:sp>
        <p:nvSpPr>
          <p:cNvPr id="72" name="TextBox 71">
            <a:extLst>
              <a:ext uri="{FF2B5EF4-FFF2-40B4-BE49-F238E27FC236}">
                <a16:creationId xmlns:a16="http://schemas.microsoft.com/office/drawing/2014/main" id="{AE207824-EA78-4B41-A106-53F2C6FA94BC}"/>
              </a:ext>
            </a:extLst>
          </p:cNvPr>
          <p:cNvSpPr txBox="1"/>
          <p:nvPr/>
        </p:nvSpPr>
        <p:spPr>
          <a:xfrm>
            <a:off x="3057619" y="1954570"/>
            <a:ext cx="2307363" cy="1948386"/>
          </a:xfrm>
          <a:prstGeom prst="rect">
            <a:avLst/>
          </a:prstGeom>
          <a:noFill/>
          <a:ln w="28575">
            <a:solidFill>
              <a:srgbClr val="C00000"/>
            </a:solidFill>
          </a:ln>
        </p:spPr>
        <p:txBody>
          <a:bodyPr wrap="square" lIns="0" tIns="0" rIns="0" bIns="0" rtlCol="0" anchor="t">
            <a:normAutofit fontScale="92500"/>
          </a:bodyPr>
          <a:lstStyle/>
          <a:p>
            <a:pPr marL="182245" marR="0" lvl="0" indent="0" algn="ctr" defTabSz="914400" rtl="0" eaLnBrk="1" fontAlgn="auto" latinLnBrk="0" hangingPunct="1">
              <a:lnSpc>
                <a:spcPct val="100000"/>
              </a:lnSpc>
              <a:spcBef>
                <a:spcPts val="0"/>
              </a:spcBef>
              <a:spcAft>
                <a:spcPts val="0"/>
              </a:spcAft>
              <a:buClrTx/>
              <a:buSzTx/>
              <a:buFontTx/>
              <a:buNone/>
              <a:tabLst/>
              <a:defRPr/>
            </a:pPr>
            <a:endParaRPr lang="da-DK" sz="5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171450" marR="0" lvl="0" indent="10795" algn="ctr" defTabSz="914400" rtl="0" eaLnBrk="1" fontAlgn="auto" latinLnBrk="0" hangingPunct="1">
              <a:lnSpc>
                <a:spcPct val="100000"/>
              </a:lnSpc>
              <a:spcBef>
                <a:spcPts val="0"/>
              </a:spcBef>
              <a:spcAft>
                <a:spcPts val="0"/>
              </a:spcAft>
              <a:buClrTx/>
              <a:buSzTx/>
              <a:buFontTx/>
              <a:buNone/>
              <a:tabLst/>
              <a:defRPr/>
            </a:pPr>
            <a:r>
              <a:rPr kumimoji="0" lang="da-DK" sz="13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DEVELOPING  COURAGE</a:t>
            </a:r>
            <a:endParaRPr lang="da-DK" sz="1300" b="1" i="0" u="sng" strike="noStrike" kern="1200" cap="none" spc="0" normalizeH="0" baseline="0" noProof="0">
              <a:ln>
                <a:noFill/>
              </a:ln>
              <a:solidFill>
                <a:prstClr val="black">
                  <a:lumMod val="75000"/>
                  <a:lumOff val="25000"/>
                </a:prstClr>
              </a:solidFill>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C</a:t>
            </a:r>
            <a:r>
              <a:rPr lang="da-DK" sz="900" b="1">
                <a:latin typeface="Roboto"/>
                <a:cs typeface="Arial"/>
              </a:rPr>
              <a:t>   </a:t>
            </a:r>
            <a:r>
              <a:rPr lang="da-DK" sz="900" b="1" err="1">
                <a:latin typeface="Roboto"/>
                <a:cs typeface="Arial"/>
              </a:rPr>
              <a:t>Confidence</a:t>
            </a:r>
            <a:r>
              <a:rPr lang="da-DK" sz="900" b="1">
                <a:latin typeface="Roboto"/>
                <a:cs typeface="Arial"/>
              </a:rPr>
              <a:t> in </a:t>
            </a:r>
            <a:r>
              <a:rPr lang="da-DK" sz="900" b="1" err="1">
                <a:latin typeface="Roboto"/>
                <a:cs typeface="Arial"/>
              </a:rPr>
              <a:t>sewing</a:t>
            </a:r>
            <a:r>
              <a:rPr lang="da-DK" sz="900" b="1">
                <a:latin typeface="Roboto"/>
                <a:cs typeface="Arial"/>
              </a:rPr>
              <a:t> </a:t>
            </a:r>
            <a:r>
              <a:rPr lang="da-DK" sz="900" b="1" err="1">
                <a:latin typeface="Roboto"/>
                <a:cs typeface="Arial"/>
              </a:rPr>
              <a:t>machine</a:t>
            </a:r>
            <a:r>
              <a:rPr lang="da-DK" sz="900" b="1">
                <a:latin typeface="Roboto"/>
                <a:cs typeface="Arial"/>
              </a:rPr>
              <a:t> </a:t>
            </a:r>
            <a:r>
              <a:rPr lang="da-DK" sz="900" b="1" err="1">
                <a:latin typeface="Roboto"/>
                <a:cs typeface="Arial"/>
              </a:rPr>
              <a:t>use</a:t>
            </a:r>
            <a:endParaRPr lang="da-DK" sz="900" b="1" i="0" strike="noStrike" kern="1200" cap="none" spc="0" normalizeH="0" baseline="0" noProof="0" err="1">
              <a:ln>
                <a:noFill/>
              </a:ln>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O</a:t>
            </a:r>
            <a:r>
              <a:rPr lang="da-DK" sz="900" b="1">
                <a:latin typeface="Roboto"/>
                <a:cs typeface="Arial"/>
              </a:rPr>
              <a:t>  </a:t>
            </a:r>
            <a:r>
              <a:rPr kumimoji="0" lang="da-DK" sz="900" b="1" i="0" u="none" strike="noStrike" kern="1200" cap="none" spc="0" normalizeH="0" baseline="0" noProof="0">
                <a:ln>
                  <a:noFill/>
                </a:ln>
                <a:effectLst/>
                <a:uLnTx/>
                <a:uFillTx/>
                <a:latin typeface="Roboto"/>
                <a:ea typeface="+mn-ea"/>
                <a:cs typeface="Arial"/>
              </a:rPr>
              <a:t> </a:t>
            </a:r>
            <a:r>
              <a:rPr kumimoji="0" lang="da-DK" sz="900" b="1" i="0" u="none" strike="noStrike" kern="1200" cap="none" spc="0" normalizeH="0" baseline="0" noProof="0" err="1">
                <a:ln>
                  <a:noFill/>
                </a:ln>
                <a:effectLst/>
                <a:uLnTx/>
                <a:uFillTx/>
                <a:latin typeface="Roboto"/>
                <a:ea typeface="+mn-ea"/>
                <a:cs typeface="Arial"/>
              </a:rPr>
              <a:t>Opportunity</a:t>
            </a:r>
            <a:r>
              <a:rPr kumimoji="0" lang="da-DK" sz="900" b="1" i="0" u="none" strike="noStrike" kern="1200" cap="none" spc="0" normalizeH="0" baseline="0" noProof="0">
                <a:ln>
                  <a:noFill/>
                </a:ln>
                <a:effectLst/>
                <a:uLnTx/>
                <a:uFillTx/>
                <a:latin typeface="Roboto"/>
                <a:ea typeface="+mn-ea"/>
                <a:cs typeface="Arial"/>
              </a:rPr>
              <a:t> to </a:t>
            </a:r>
            <a:r>
              <a:rPr lang="da-DK" sz="900" b="1" err="1">
                <a:latin typeface="Roboto"/>
                <a:cs typeface="Arial"/>
              </a:rPr>
              <a:t>disrtess</a:t>
            </a:r>
            <a:r>
              <a:rPr lang="da-DK" sz="900" b="1">
                <a:latin typeface="Roboto"/>
                <a:cs typeface="Arial"/>
              </a:rPr>
              <a:t> denim</a:t>
            </a:r>
            <a:endParaRPr lang="da-DK" sz="900" b="1" i="0" u="none" strike="noStrike" kern="1200" cap="none" spc="0" normalizeH="0" baseline="0" noProof="0">
              <a:ln>
                <a:noFill/>
              </a:ln>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U</a:t>
            </a:r>
            <a:r>
              <a:rPr lang="da-DK" sz="900" b="1">
                <a:latin typeface="Roboto"/>
                <a:cs typeface="Arial"/>
              </a:rPr>
              <a:t>   Using </a:t>
            </a:r>
            <a:r>
              <a:rPr lang="da-DK" sz="900" b="1" err="1">
                <a:latin typeface="Roboto"/>
                <a:cs typeface="Arial"/>
              </a:rPr>
              <a:t>decorative</a:t>
            </a:r>
            <a:r>
              <a:rPr lang="da-DK" sz="900" b="1">
                <a:latin typeface="Roboto"/>
                <a:cs typeface="Arial"/>
              </a:rPr>
              <a:t> </a:t>
            </a:r>
            <a:r>
              <a:rPr lang="da-DK" sz="900" b="1" err="1">
                <a:latin typeface="Roboto"/>
                <a:cs typeface="Arial"/>
              </a:rPr>
              <a:t>techniques</a:t>
            </a:r>
            <a:endParaRPr lang="da-DK" sz="900" b="1" i="0" u="none" strike="noStrike" kern="1200" cap="none" spc="0" normalizeH="0" baseline="0" noProof="0" err="1">
              <a:ln>
                <a:noFill/>
              </a:ln>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R</a:t>
            </a:r>
            <a:r>
              <a:rPr lang="da-DK" sz="900" b="1">
                <a:latin typeface="Roboto"/>
                <a:cs typeface="Arial"/>
              </a:rPr>
              <a:t>  </a:t>
            </a:r>
            <a:r>
              <a:rPr kumimoji="0" lang="da-DK" sz="900" b="1" i="0" u="none" strike="noStrike" kern="1200" cap="none" spc="0" normalizeH="0" baseline="0" noProof="0">
                <a:ln>
                  <a:noFill/>
                </a:ln>
                <a:effectLst/>
                <a:uLnTx/>
                <a:uFillTx/>
                <a:latin typeface="Roboto"/>
                <a:ea typeface="+mn-ea"/>
                <a:cs typeface="Arial"/>
              </a:rPr>
              <a:t> Resiliance at problem solving</a:t>
            </a:r>
            <a:endParaRPr lang="da-DK" sz="900" b="1" i="0" u="none" strike="noStrike" kern="1200" cap="none" spc="0" normalizeH="0" baseline="0" noProof="0">
              <a:ln>
                <a:noFill/>
              </a:ln>
              <a:effectLst/>
              <a:uLnTx/>
              <a:uFillTx/>
              <a:latin typeface="Roboto"/>
              <a:cs typeface="Arial"/>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A</a:t>
            </a:r>
            <a:r>
              <a:rPr lang="da-DK" sz="900" b="1">
                <a:latin typeface="Roboto"/>
                <a:cs typeface="Arial"/>
              </a:rPr>
              <a:t>   </a:t>
            </a:r>
            <a:r>
              <a:rPr lang="da-DK" sz="900" b="1" err="1">
                <a:latin typeface="Roboto"/>
                <a:cs typeface="Arial"/>
              </a:rPr>
              <a:t>Annotating</a:t>
            </a:r>
            <a:r>
              <a:rPr lang="da-DK" sz="900" b="1">
                <a:latin typeface="Roboto"/>
                <a:cs typeface="Arial"/>
              </a:rPr>
              <a:t> designs to a high standard</a:t>
            </a:r>
            <a:endParaRPr lang="da-DK" sz="900" b="1" i="0" u="none" strike="noStrike" kern="1200" cap="none" spc="0" normalizeH="0" baseline="0" noProof="0">
              <a:ln>
                <a:noFill/>
              </a:ln>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G</a:t>
            </a:r>
            <a:r>
              <a:rPr lang="da-DK" sz="900" b="1">
                <a:latin typeface="Roboto"/>
                <a:cs typeface="Arial"/>
              </a:rPr>
              <a:t>   </a:t>
            </a:r>
            <a:r>
              <a:rPr lang="da-DK" sz="900" b="1" err="1">
                <a:latin typeface="Roboto"/>
                <a:cs typeface="Arial"/>
              </a:rPr>
              <a:t>Gain</a:t>
            </a:r>
            <a:r>
              <a:rPr lang="da-DK" sz="900" b="1">
                <a:latin typeface="Roboto"/>
                <a:cs typeface="Arial"/>
              </a:rPr>
              <a:t> </a:t>
            </a:r>
            <a:r>
              <a:rPr lang="da-DK" sz="900" b="1" err="1">
                <a:latin typeface="Roboto"/>
                <a:cs typeface="Arial"/>
              </a:rPr>
              <a:t>knowledge</a:t>
            </a:r>
            <a:r>
              <a:rPr lang="da-DK" sz="900" b="1">
                <a:latin typeface="Roboto"/>
                <a:cs typeface="Arial"/>
              </a:rPr>
              <a:t> on the </a:t>
            </a:r>
            <a:r>
              <a:rPr lang="da-DK" sz="900" b="1" err="1">
                <a:latin typeface="Roboto"/>
                <a:cs typeface="Arial"/>
              </a:rPr>
              <a:t>history</a:t>
            </a:r>
            <a:r>
              <a:rPr lang="da-DK" sz="900" b="1">
                <a:latin typeface="Roboto"/>
                <a:cs typeface="Arial"/>
              </a:rPr>
              <a:t> of denim</a:t>
            </a:r>
            <a:endParaRPr lang="da-DK" sz="900" b="1" i="0" u="none" strike="noStrike" kern="1200" cap="none" spc="0" normalizeH="0" baseline="0" noProof="0">
              <a:ln>
                <a:noFill/>
              </a:ln>
              <a:effectLst/>
              <a:uLnTx/>
              <a:uFillTx/>
              <a:latin typeface="Roboto"/>
              <a:cs typeface="Arial" charset="0"/>
            </a:endParaRPr>
          </a:p>
          <a:p>
            <a:pPr marL="171450" indent="10795">
              <a:lnSpc>
                <a:spcPct val="170000"/>
              </a:lnSpc>
              <a:buFont typeface="Arial" panose="020B0604020202020204" pitchFamily="34" charset="0"/>
              <a:buChar char="•"/>
              <a:defRPr/>
            </a:pPr>
            <a:r>
              <a:rPr kumimoji="0" lang="da-DK" sz="900" b="1" i="0" u="none" strike="noStrike" kern="1200" cap="none" spc="0" normalizeH="0" baseline="0" noProof="0">
                <a:ln>
                  <a:noFill/>
                </a:ln>
                <a:effectLst/>
                <a:uLnTx/>
                <a:uFillTx/>
                <a:latin typeface="Roboto"/>
                <a:ea typeface="+mn-ea"/>
                <a:cs typeface="Arial"/>
              </a:rPr>
              <a:t>E</a:t>
            </a:r>
            <a:r>
              <a:rPr lang="da-DK" sz="900" b="1">
                <a:latin typeface="Roboto"/>
                <a:cs typeface="Arial"/>
              </a:rPr>
              <a:t>   </a:t>
            </a:r>
            <a:r>
              <a:rPr lang="da-DK" sz="900" b="1" err="1">
                <a:latin typeface="Roboto"/>
                <a:cs typeface="Arial"/>
              </a:rPr>
              <a:t>Evaluating</a:t>
            </a:r>
            <a:r>
              <a:rPr lang="da-DK" sz="900" b="1">
                <a:latin typeface="Roboto"/>
                <a:cs typeface="Arial"/>
              </a:rPr>
              <a:t> </a:t>
            </a:r>
            <a:r>
              <a:rPr lang="da-DK" sz="900" b="1" err="1">
                <a:latin typeface="Roboto"/>
                <a:cs typeface="Arial"/>
              </a:rPr>
              <a:t>through</a:t>
            </a:r>
            <a:r>
              <a:rPr lang="da-DK" sz="900" b="1">
                <a:latin typeface="Roboto"/>
                <a:cs typeface="Arial"/>
              </a:rPr>
              <a:t> </a:t>
            </a:r>
            <a:r>
              <a:rPr lang="da-DK" sz="900" b="1" err="1">
                <a:latin typeface="Roboto"/>
                <a:cs typeface="Arial"/>
              </a:rPr>
              <a:t>entire</a:t>
            </a:r>
            <a:r>
              <a:rPr lang="da-DK" sz="900" b="1">
                <a:latin typeface="Roboto"/>
                <a:cs typeface="Arial"/>
              </a:rPr>
              <a:t> </a:t>
            </a:r>
            <a:r>
              <a:rPr lang="da-DK" sz="900" b="1" err="1">
                <a:latin typeface="Roboto"/>
                <a:cs typeface="Arial"/>
              </a:rPr>
              <a:t>process</a:t>
            </a:r>
            <a:endParaRPr lang="da-DK" sz="900" b="1" i="1" u="none" strike="noStrike" kern="1200" cap="none" spc="0" normalizeH="0" baseline="0" noProof="0" err="1">
              <a:ln>
                <a:noFill/>
              </a:ln>
              <a:effectLst/>
              <a:uLnTx/>
              <a:uFillTx/>
              <a:latin typeface="Roboto"/>
              <a:cs typeface="Arial" charset="0"/>
            </a:endParaRPr>
          </a:p>
        </p:txBody>
      </p:sp>
    </p:spTree>
    <p:extLst>
      <p:ext uri="{BB962C8B-B14F-4D97-AF65-F5344CB8AC3E}">
        <p14:creationId xmlns:p14="http://schemas.microsoft.com/office/powerpoint/2010/main" val="1268652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9537DA1C-E835-4AF6-AE1A-217A89276AE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4754"/>
          <a:stretch/>
        </p:blipFill>
        <p:spPr bwMode="auto">
          <a:xfrm>
            <a:off x="-124165" y="817400"/>
            <a:ext cx="5570429" cy="52232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CB476F50-A9AF-4B8C-8EBF-65A6C00A351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8634" b="50000"/>
          <a:stretch/>
        </p:blipFill>
        <p:spPr bwMode="auto">
          <a:xfrm>
            <a:off x="5066675" y="1408488"/>
            <a:ext cx="5010463" cy="303660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5261D089-0C08-43E2-AF6B-35E9E8805A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53000" y="19426"/>
            <a:ext cx="4953000" cy="138906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9A4EC965-FC3A-48DE-83C3-6619AA1673FF}"/>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309" t="-219" r="2309" b="53607"/>
          <a:stretch/>
        </p:blipFill>
        <p:spPr bwMode="auto">
          <a:xfrm>
            <a:off x="4953000" y="4054152"/>
            <a:ext cx="5124138" cy="28038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930075-EDB1-4D16-A397-74EA2775C574}"/>
              </a:ext>
            </a:extLst>
          </p:cNvPr>
          <p:cNvSpPr txBox="1"/>
          <p:nvPr/>
        </p:nvSpPr>
        <p:spPr>
          <a:xfrm>
            <a:off x="165188" y="225714"/>
            <a:ext cx="4991724" cy="523220"/>
          </a:xfrm>
          <a:prstGeom prst="rect">
            <a:avLst/>
          </a:prstGeom>
          <a:noFill/>
        </p:spPr>
        <p:txBody>
          <a:bodyPr wrap="square">
            <a:spAutoFit/>
          </a:bodyPr>
          <a:lstStyle/>
          <a:p>
            <a:r>
              <a:rPr lang="en-GB" sz="2800" b="1">
                <a:ln w="0">
                  <a:solidFill>
                    <a:srgbClr val="000000"/>
                  </a:solidFill>
                  <a:prstDash val="solid"/>
                </a:ln>
                <a:noFill/>
                <a:latin typeface="Eras Demi ITC" pitchFamily="34"/>
              </a:rPr>
              <a:t>Knowledge Organiser</a:t>
            </a:r>
            <a:endParaRPr lang="en-GB" sz="2800"/>
          </a:p>
        </p:txBody>
      </p:sp>
      <p:pic>
        <p:nvPicPr>
          <p:cNvPr id="3082" name="Picture 10">
            <a:extLst>
              <a:ext uri="{FF2B5EF4-FFF2-40B4-BE49-F238E27FC236}">
                <a16:creationId xmlns:a16="http://schemas.microsoft.com/office/drawing/2014/main" id="{E977AE8B-8064-44E3-BBD8-382FB39DB99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87258"/>
          <a:stretch/>
        </p:blipFill>
        <p:spPr bwMode="auto">
          <a:xfrm>
            <a:off x="112713" y="5890889"/>
            <a:ext cx="4840287" cy="873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819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DDE4E1A-3CFE-4879-BB34-0E4AB48B91C0}"/>
              </a:ext>
            </a:extLst>
          </p:cNvPr>
          <p:cNvGraphicFramePr>
            <a:graphicFrameLocks noGrp="1"/>
          </p:cNvGraphicFramePr>
          <p:nvPr>
            <p:extLst>
              <p:ext uri="{D42A27DB-BD31-4B8C-83A1-F6EECF244321}">
                <p14:modId xmlns:p14="http://schemas.microsoft.com/office/powerpoint/2010/main" val="1619887288"/>
              </p:ext>
            </p:extLst>
          </p:nvPr>
        </p:nvGraphicFramePr>
        <p:xfrm>
          <a:off x="106874" y="757120"/>
          <a:ext cx="9663580" cy="6035486"/>
        </p:xfrm>
        <a:graphic>
          <a:graphicData uri="http://schemas.openxmlformats.org/drawingml/2006/table">
            <a:tbl>
              <a:tblPr>
                <a:tableStyleId>{5940675A-B579-460E-94D1-54222C63F5DA}</a:tableStyleId>
              </a:tblPr>
              <a:tblGrid>
                <a:gridCol w="1222727">
                  <a:extLst>
                    <a:ext uri="{9D8B030D-6E8A-4147-A177-3AD203B41FA5}">
                      <a16:colId xmlns:a16="http://schemas.microsoft.com/office/drawing/2014/main" val="966040916"/>
                    </a:ext>
                  </a:extLst>
                </a:gridCol>
                <a:gridCol w="4200041">
                  <a:extLst>
                    <a:ext uri="{9D8B030D-6E8A-4147-A177-3AD203B41FA5}">
                      <a16:colId xmlns:a16="http://schemas.microsoft.com/office/drawing/2014/main" val="3729608456"/>
                    </a:ext>
                  </a:extLst>
                </a:gridCol>
                <a:gridCol w="4240812">
                  <a:extLst>
                    <a:ext uri="{9D8B030D-6E8A-4147-A177-3AD203B41FA5}">
                      <a16:colId xmlns:a16="http://schemas.microsoft.com/office/drawing/2014/main" val="2680099725"/>
                    </a:ext>
                  </a:extLst>
                </a:gridCol>
              </a:tblGrid>
              <a:tr h="249896">
                <a:tc>
                  <a:txBody>
                    <a:bodyPr/>
                    <a:lstStyle/>
                    <a:p>
                      <a:endParaRPr lang="en-GB" sz="1000" dirty="0"/>
                    </a:p>
                  </a:txBody>
                  <a:tcPr/>
                </a:tc>
                <a:tc>
                  <a:txBody>
                    <a:bodyPr/>
                    <a:lstStyle/>
                    <a:p>
                      <a:pPr marR="0" indent="0" algn="ctr" rtl="0">
                        <a:spcBef>
                          <a:spcPts val="0"/>
                        </a:spcBef>
                        <a:spcAft>
                          <a:spcPts val="0"/>
                        </a:spcAft>
                      </a:pPr>
                      <a:r>
                        <a:rPr lang="en-GB" sz="1100" b="0" kern="1400" dirty="0">
                          <a:ln>
                            <a:noFill/>
                          </a:ln>
                          <a:solidFill>
                            <a:srgbClr val="000000"/>
                          </a:solidFill>
                          <a:effectLst/>
                          <a:latin typeface="Eras Demi ITC" panose="020B0805030504020804" pitchFamily="34" charset="0"/>
                        </a:rPr>
                        <a:t>Knowledge and Understanding</a:t>
                      </a:r>
                    </a:p>
                  </a:txBody>
                  <a:tcPr marL="26057" marR="26057" marT="0" marB="0" anchor="ctr"/>
                </a:tc>
                <a:tc>
                  <a:txBody>
                    <a:bodyPr/>
                    <a:lstStyle/>
                    <a:p>
                      <a:pPr marR="0" indent="0" algn="ctr" rtl="0">
                        <a:spcBef>
                          <a:spcPts val="0"/>
                        </a:spcBef>
                        <a:spcAft>
                          <a:spcPts val="0"/>
                        </a:spcAft>
                      </a:pPr>
                      <a:r>
                        <a:rPr lang="en-GB" sz="1100" b="0" kern="1400" dirty="0">
                          <a:ln>
                            <a:noFill/>
                          </a:ln>
                          <a:solidFill>
                            <a:srgbClr val="000000"/>
                          </a:solidFill>
                          <a:effectLst/>
                          <a:latin typeface="Eras Demi ITC" panose="020B0805030504020804" pitchFamily="34" charset="0"/>
                        </a:rPr>
                        <a:t>Skills</a:t>
                      </a:r>
                      <a:endParaRPr lang="en-GB" sz="400" b="0" kern="1400" dirty="0">
                        <a:ln>
                          <a:noFill/>
                        </a:ln>
                        <a:solidFill>
                          <a:srgbClr val="000000"/>
                        </a:solidFill>
                        <a:effectLst/>
                        <a:latin typeface="Eras Demi ITC" panose="020B0805030504020804" pitchFamily="34" charset="0"/>
                      </a:endParaRPr>
                    </a:p>
                  </a:txBody>
                  <a:tcPr marL="26057" marR="26057" marT="0" marB="0" anchor="ctr"/>
                </a:tc>
                <a:extLst>
                  <a:ext uri="{0D108BD9-81ED-4DB2-BD59-A6C34878D82A}">
                    <a16:rowId xmlns:a16="http://schemas.microsoft.com/office/drawing/2014/main" val="2832890955"/>
                  </a:ext>
                </a:extLst>
              </a:tr>
              <a:tr h="1208707">
                <a:tc>
                  <a:txBody>
                    <a:bodyPr/>
                    <a:lstStyle/>
                    <a:p>
                      <a:pPr marL="71755" marR="71755" algn="ctr" rtl="0"/>
                      <a:endParaRPr lang="en-GB" dirty="0">
                        <a:effectLst/>
                      </a:endParaRPr>
                    </a:p>
                    <a:p>
                      <a:pPr marL="71755" marR="71755" algn="ctr" rtl="0"/>
                      <a:r>
                        <a:rPr lang="en-GB" dirty="0">
                          <a:solidFill>
                            <a:srgbClr val="FFC000"/>
                          </a:solidFill>
                          <a:effectLst/>
                          <a:latin typeface="Eras Demi ITC" panose="020B0805030504020804" pitchFamily="34" charset="0"/>
                        </a:rPr>
                        <a:t>Yellow Plus</a:t>
                      </a:r>
                    </a:p>
                  </a:txBody>
                  <a:tcPr marL="68580" marR="68580" marT="0" marB="0"/>
                </a:tc>
                <a:tc>
                  <a:txBody>
                    <a:bodyPr/>
                    <a:lstStyle/>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Produces independent projects to a high standard.</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Understands how to design and draw to a professional standard in colour and to annotate designs to a high standard.</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Knowledge of tools, materials, and processes is used to predict the time needed to complete the project.</a:t>
                      </a:r>
                    </a:p>
                    <a:p>
                      <a:pPr marL="171450" marR="0" lvl="0" indent="-87313" algn="l">
                        <a:spcBef>
                          <a:spcPts val="0"/>
                        </a:spcBef>
                        <a:spcAft>
                          <a:spcPts val="400"/>
                        </a:spcAft>
                        <a:buFont typeface="Arial" panose="020B0604020202020204" pitchFamily="34" charset="0"/>
                        <a:buChar char="•"/>
                      </a:pPr>
                      <a:r>
                        <a:rPr lang="en-GB" sz="900" kern="1400" dirty="0">
                          <a:ln>
                            <a:noFill/>
                          </a:ln>
                          <a:solidFill>
                            <a:srgbClr val="000000"/>
                          </a:solidFill>
                          <a:effectLst/>
                        </a:rPr>
                        <a:t>Use the iterative design process to constantly evaluate and improve </a:t>
                      </a:r>
                    </a:p>
                    <a:p>
                      <a:pPr marL="171450" marR="0" lvl="0" indent="-87313" algn="l">
                        <a:spcBef>
                          <a:spcPts val="0"/>
                        </a:spcBef>
                        <a:spcAft>
                          <a:spcPts val="400"/>
                        </a:spcAft>
                        <a:buFont typeface="Arial" panose="020B0604020202020204" pitchFamily="34" charset="0"/>
                        <a:buChar char="•"/>
                      </a:pPr>
                      <a:r>
                        <a:rPr lang="en-GB" sz="900" kern="1400" dirty="0">
                          <a:ln>
                            <a:noFill/>
                          </a:ln>
                          <a:solidFill>
                            <a:srgbClr val="000000"/>
                          </a:solidFill>
                          <a:effectLst/>
                        </a:rPr>
                        <a:t>Confidence in the 6 R’s, global warming effects and can explain what impact design and technology has on the environment including a carbon footprint</a:t>
                      </a:r>
                      <a:endParaRPr lang="en-GB" sz="900" kern="1400" dirty="0">
                        <a:ln>
                          <a:noFill/>
                        </a:ln>
                        <a:solidFill>
                          <a:srgbClr val="000000"/>
                        </a:solidFill>
                        <a:effectLst/>
                        <a:latin typeface="Tahoma"/>
                      </a:endParaRPr>
                    </a:p>
                  </a:txBody>
                  <a:tcPr marL="26057" marR="26057" marT="0" marB="0"/>
                </a:tc>
                <a:tc>
                  <a:txBody>
                    <a:bodyPr/>
                    <a:lstStyle/>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analyse and evaluate research</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Uses research to help design work. Produces 4 good quality designs, annotated and can develop designs and produce a final design.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Able to create a making plan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Selects and uses a range of tools and equipment with accuracy to produce high quality products.</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evaluate research, designs and making.</a:t>
                      </a:r>
                      <a:endParaRPr lang="en-GB" sz="900" kern="1400" dirty="0">
                        <a:ln>
                          <a:noFill/>
                        </a:ln>
                        <a:solidFill>
                          <a:srgbClr val="000000"/>
                        </a:solidFill>
                        <a:effectLst/>
                        <a:latin typeface="Tahoma"/>
                      </a:endParaRPr>
                    </a:p>
                  </a:txBody>
                  <a:tcPr marL="26057" marR="26057" marT="0" marB="0"/>
                </a:tc>
                <a:extLst>
                  <a:ext uri="{0D108BD9-81ED-4DB2-BD59-A6C34878D82A}">
                    <a16:rowId xmlns:a16="http://schemas.microsoft.com/office/drawing/2014/main" val="185866142"/>
                  </a:ext>
                </a:extLst>
              </a:tr>
              <a:tr h="1324928">
                <a:tc>
                  <a:txBody>
                    <a:bodyPr/>
                    <a:lstStyle/>
                    <a:p>
                      <a:pPr marL="71755" marR="71755" algn="ctr" rtl="0"/>
                      <a:endParaRPr lang="en-GB" dirty="0">
                        <a:effectLst/>
                      </a:endParaRPr>
                    </a:p>
                    <a:p>
                      <a:pPr marL="71755" marR="71755" algn="ctr" rtl="0"/>
                      <a:r>
                        <a:rPr lang="en-GB" dirty="0">
                          <a:solidFill>
                            <a:srgbClr val="FFFF00"/>
                          </a:solidFill>
                          <a:effectLst/>
                          <a:latin typeface="Eras Demi ITC" panose="020B0805030504020804" pitchFamily="34" charset="0"/>
                        </a:rPr>
                        <a:t>Yellow</a:t>
                      </a:r>
                    </a:p>
                  </a:txBody>
                  <a:tcPr marL="68580" marR="68580" marT="0" marB="0"/>
                </a:tc>
                <a:tc>
                  <a:txBody>
                    <a:bodyPr/>
                    <a:lstStyle/>
                    <a:p>
                      <a:pPr marL="171450" marR="0" indent="-171450" algn="l" rtl="0">
                        <a:spcBef>
                          <a:spcPts val="0"/>
                        </a:spcBef>
                        <a:spcAft>
                          <a:spcPts val="400"/>
                        </a:spcAft>
                        <a:buFont typeface="Arial" panose="020B0604020202020204" pitchFamily="34" charset="0"/>
                        <a:buChar char="•"/>
                      </a:pPr>
                      <a:endParaRPr lang="en-GB" sz="900" kern="1400" dirty="0">
                        <a:ln>
                          <a:noFill/>
                        </a:ln>
                        <a:solidFill>
                          <a:srgbClr val="000000"/>
                        </a:solidFill>
                        <a:effectLst/>
                      </a:endParaRP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Good knowledge of how to find quality research</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Annotation shows understanding of how products are made</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Knowledge of tools, materials and processes help to make good quality products.</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Evaluation shows understanding of how to improve work.</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Understands the 6 R's and the effect design and technology has on the environment</a:t>
                      </a:r>
                      <a:endParaRPr lang="en-GB" sz="900" kern="1400" dirty="0">
                        <a:ln>
                          <a:noFill/>
                        </a:ln>
                        <a:solidFill>
                          <a:srgbClr val="000000"/>
                        </a:solidFill>
                        <a:effectLst/>
                        <a:latin typeface="Tahoma"/>
                      </a:endParaRPr>
                    </a:p>
                  </a:txBody>
                  <a:tcPr marL="26057" marR="26057" marT="0" marB="0"/>
                </a:tc>
                <a:tc>
                  <a:txBody>
                    <a:bodyPr/>
                    <a:lstStyle/>
                    <a:p>
                      <a:pPr marL="171450" marR="0" indent="-171450" algn="l" rtl="0">
                        <a:spcBef>
                          <a:spcPts val="0"/>
                        </a:spcBef>
                        <a:spcAft>
                          <a:spcPts val="400"/>
                        </a:spcAft>
                        <a:buFont typeface="Arial" panose="020B0604020202020204" pitchFamily="34" charset="0"/>
                        <a:buChar char="•"/>
                      </a:pPr>
                      <a:endParaRPr lang="en-GB" sz="900" kern="1400" dirty="0">
                        <a:ln>
                          <a:noFill/>
                        </a:ln>
                        <a:solidFill>
                          <a:srgbClr val="000000"/>
                        </a:solidFill>
                        <a:effectLst/>
                      </a:endParaRP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Finds a variety of unusual research images, analyses them and evaluates research.</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Produce 4 good designs from the research and 1 final design in colour and annotated.</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Able to work out the sequence of a making plan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Chooses the correct tools, uses them accurately and creates quality products</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evaluate work</a:t>
                      </a:r>
                    </a:p>
                    <a:p>
                      <a:pPr marL="171450" marR="0" indent="-171450" algn="l" rtl="0">
                        <a:spcBef>
                          <a:spcPts val="0"/>
                        </a:spcBef>
                        <a:spcAft>
                          <a:spcPts val="400"/>
                        </a:spcAft>
                        <a:buFont typeface="Arial" panose="020B0604020202020204" pitchFamily="34" charset="0"/>
                        <a:buChar char="•"/>
                      </a:pPr>
                      <a:endParaRPr lang="en-GB" sz="900" kern="1400" dirty="0">
                        <a:ln>
                          <a:noFill/>
                        </a:ln>
                        <a:solidFill>
                          <a:srgbClr val="000000"/>
                        </a:solidFill>
                        <a:effectLst/>
                        <a:latin typeface="Tahoma"/>
                      </a:endParaRPr>
                    </a:p>
                  </a:txBody>
                  <a:tcPr marL="26057" marR="26057" marT="0" marB="0"/>
                </a:tc>
                <a:extLst>
                  <a:ext uri="{0D108BD9-81ED-4DB2-BD59-A6C34878D82A}">
                    <a16:rowId xmlns:a16="http://schemas.microsoft.com/office/drawing/2014/main" val="3729199698"/>
                  </a:ext>
                </a:extLst>
              </a:tr>
              <a:tr h="1324928">
                <a:tc>
                  <a:txBody>
                    <a:bodyPr/>
                    <a:lstStyle/>
                    <a:p>
                      <a:pPr marL="71755" marR="71755" algn="ctr" rtl="0"/>
                      <a:endParaRPr lang="en-US" dirty="0"/>
                    </a:p>
                    <a:p>
                      <a:pPr marL="71755" marR="71755" algn="ctr" rtl="0"/>
                      <a:r>
                        <a:rPr lang="en-GB" dirty="0">
                          <a:solidFill>
                            <a:srgbClr val="0070C0"/>
                          </a:solidFill>
                          <a:effectLst/>
                          <a:latin typeface="Eras Demi ITC" panose="020B0805030504020804" pitchFamily="34" charset="0"/>
                        </a:rPr>
                        <a:t>Blue</a:t>
                      </a:r>
                    </a:p>
                  </a:txBody>
                  <a:tcPr marL="68580" marR="68580" marT="0" marB="0"/>
                </a:tc>
                <a:tc>
                  <a:txBody>
                    <a:bodyPr/>
                    <a:lstStyle/>
                    <a:p>
                      <a:pPr marL="171450" marR="0" indent="-171450" algn="l" rtl="0">
                        <a:spcBef>
                          <a:spcPts val="0"/>
                        </a:spcBef>
                        <a:spcAft>
                          <a:spcPts val="400"/>
                        </a:spcAft>
                        <a:buFont typeface="Arial" panose="020B0604020202020204" pitchFamily="34" charset="0"/>
                        <a:buChar char="•"/>
                      </a:pPr>
                      <a:endParaRPr lang="en-GB" sz="900" kern="1400" dirty="0">
                        <a:ln>
                          <a:noFill/>
                        </a:ln>
                        <a:solidFill>
                          <a:srgbClr val="000000"/>
                        </a:solidFill>
                        <a:effectLst/>
                      </a:endParaRP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Has sound knowledge of tools and workshop safety</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Understands how designs come from research and investigation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Understands how to do a simple evaluation.</a:t>
                      </a:r>
                    </a:p>
                    <a:p>
                      <a:pPr marL="171450" marR="0" lvl="0" indent="-87313" algn="l">
                        <a:spcBef>
                          <a:spcPts val="0"/>
                        </a:spcBef>
                        <a:spcAft>
                          <a:spcPts val="400"/>
                        </a:spcAft>
                        <a:buFont typeface="Arial" panose="020B0604020202020204" pitchFamily="34" charset="0"/>
                        <a:buChar char="•"/>
                      </a:pPr>
                      <a:r>
                        <a:rPr lang="en-GB" sz="900" kern="1400" dirty="0">
                          <a:ln>
                            <a:noFill/>
                          </a:ln>
                          <a:solidFill>
                            <a:srgbClr val="000000"/>
                          </a:solidFill>
                          <a:effectLst/>
                        </a:rPr>
                        <a:t>Knows the 6 R's in sustainability </a:t>
                      </a:r>
                      <a:endParaRPr lang="en-GB" sz="900" kern="1400" dirty="0">
                        <a:ln>
                          <a:noFill/>
                        </a:ln>
                        <a:solidFill>
                          <a:srgbClr val="000000"/>
                        </a:solidFill>
                        <a:effectLst/>
                        <a:latin typeface="Tahoma"/>
                      </a:endParaRPr>
                    </a:p>
                  </a:txBody>
                  <a:tcPr marL="26057" marR="26057" marT="0" marB="0"/>
                </a:tc>
                <a:tc>
                  <a:txBody>
                    <a:bodyPr/>
                    <a:lstStyle/>
                    <a:p>
                      <a:pPr marL="171450" marR="0" indent="-171450" algn="l" rtl="0">
                        <a:spcBef>
                          <a:spcPts val="0"/>
                        </a:spcBef>
                        <a:spcAft>
                          <a:spcPts val="400"/>
                        </a:spcAft>
                        <a:buFont typeface="Arial" panose="020B0604020202020204" pitchFamily="34" charset="0"/>
                        <a:buChar char="•"/>
                      </a:pPr>
                      <a:endParaRPr lang="en-GB" sz="900" kern="1400" dirty="0">
                        <a:ln>
                          <a:noFill/>
                        </a:ln>
                        <a:solidFill>
                          <a:srgbClr val="000000"/>
                        </a:solidFill>
                        <a:effectLst/>
                      </a:endParaRP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find useful research images and evaluate research</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make 3 design ideas, annotated and in colour, 1 final design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follow a simple plan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Selects and uses a range of tools and equipment safely,</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3 www and 3 EBI’s.</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create sophisticated designs using 2ddesign</a:t>
                      </a:r>
                      <a:endParaRPr lang="en-GB" sz="900" kern="1400" dirty="0">
                        <a:ln>
                          <a:noFill/>
                        </a:ln>
                        <a:solidFill>
                          <a:srgbClr val="000000"/>
                        </a:solidFill>
                        <a:effectLst/>
                        <a:latin typeface="Tahoma"/>
                      </a:endParaRPr>
                    </a:p>
                  </a:txBody>
                  <a:tcPr marL="26057" marR="26057" marT="0" marB="0"/>
                </a:tc>
                <a:extLst>
                  <a:ext uri="{0D108BD9-81ED-4DB2-BD59-A6C34878D82A}">
                    <a16:rowId xmlns:a16="http://schemas.microsoft.com/office/drawing/2014/main" val="2423891709"/>
                  </a:ext>
                </a:extLst>
              </a:tr>
              <a:tr h="1069241">
                <a:tc>
                  <a:txBody>
                    <a:bodyPr/>
                    <a:lstStyle/>
                    <a:p>
                      <a:pPr marL="71755" marR="71755" algn="ctr" rtl="0"/>
                      <a:endParaRPr lang="en-GB" dirty="0">
                        <a:effectLst/>
                      </a:endParaRPr>
                    </a:p>
                    <a:p>
                      <a:pPr marL="71755" marR="71755" algn="ctr" rtl="0"/>
                      <a:r>
                        <a:rPr lang="en-GB" dirty="0">
                          <a:solidFill>
                            <a:srgbClr val="00B050"/>
                          </a:solidFill>
                          <a:effectLst/>
                          <a:latin typeface="Eras Demi ITC" panose="020B0805030504020804" pitchFamily="34" charset="0"/>
                        </a:rPr>
                        <a:t>Green</a:t>
                      </a:r>
                    </a:p>
                  </a:txBody>
                  <a:tcPr marL="68580" marR="68580" marT="0" marB="0"/>
                </a:tc>
                <a:tc>
                  <a:txBody>
                    <a:bodyPr/>
                    <a:lstStyle/>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Understands the information and explains ideas and concepts with limited support.</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Explains ideas and suggest ways to make them better.</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design to an average standard </a:t>
                      </a:r>
                    </a:p>
                  </a:txBody>
                  <a:tcPr marL="26057" marR="26057" marT="0" marB="0"/>
                </a:tc>
                <a:tc>
                  <a:txBody>
                    <a:bodyPr/>
                    <a:lstStyle/>
                    <a:p>
                      <a:pPr marL="171450" marR="0" indent="-171450" algn="l" rtl="0">
                        <a:spcBef>
                          <a:spcPts val="0"/>
                        </a:spcBef>
                        <a:spcAft>
                          <a:spcPts val="400"/>
                        </a:spcAft>
                        <a:buFont typeface="Arial" panose="020B0604020202020204" pitchFamily="34" charset="0"/>
                        <a:buChar char="•"/>
                      </a:pPr>
                      <a:endParaRPr lang="en-GB" sz="900" kern="1400" dirty="0">
                        <a:ln>
                          <a:noFill/>
                        </a:ln>
                        <a:solidFill>
                          <a:srgbClr val="000000"/>
                        </a:solidFill>
                        <a:effectLst/>
                      </a:endParaRP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research independently and print out images to help designs</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create 2 design ideas and improve one final design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Selects and uses tools, machines and processes safely, taking into consideration the health and safety aspects with little supervision.</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use decorative techniques to complete product</a:t>
                      </a:r>
                      <a:endParaRPr lang="en-GB" sz="900" kern="1400" dirty="0">
                        <a:ln>
                          <a:noFill/>
                        </a:ln>
                        <a:solidFill>
                          <a:srgbClr val="000000"/>
                        </a:solidFill>
                        <a:effectLst/>
                        <a:latin typeface="Tahoma"/>
                      </a:endParaRPr>
                    </a:p>
                  </a:txBody>
                  <a:tcPr marL="26057" marR="26057" marT="0" marB="0"/>
                </a:tc>
                <a:extLst>
                  <a:ext uri="{0D108BD9-81ED-4DB2-BD59-A6C34878D82A}">
                    <a16:rowId xmlns:a16="http://schemas.microsoft.com/office/drawing/2014/main" val="3474577563"/>
                  </a:ext>
                </a:extLst>
              </a:tr>
              <a:tr h="766013">
                <a:tc>
                  <a:txBody>
                    <a:bodyPr/>
                    <a:lstStyle/>
                    <a:p>
                      <a:pPr marL="71755" marR="71755" algn="ctr" rtl="0"/>
                      <a:endParaRPr lang="en-GB" dirty="0">
                        <a:effectLst/>
                      </a:endParaRPr>
                    </a:p>
                    <a:p>
                      <a:pPr marL="71755" marR="71755" algn="ctr" rtl="0"/>
                      <a:r>
                        <a:rPr lang="en-GB" dirty="0">
                          <a:solidFill>
                            <a:schemeClr val="tx1"/>
                          </a:solidFill>
                          <a:effectLst/>
                          <a:latin typeface="Eras Demi ITC" panose="020B0805030504020804" pitchFamily="34" charset="0"/>
                        </a:rPr>
                        <a:t>White</a:t>
                      </a:r>
                    </a:p>
                  </a:txBody>
                  <a:tcPr marL="68580" marR="68580" marT="0" marB="0"/>
                </a:tc>
                <a:tc>
                  <a:txBody>
                    <a:bodyPr/>
                    <a:lstStyle/>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Remembers information with help.</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Identifies likes and dislikes of products.</a:t>
                      </a:r>
                      <a:endParaRPr lang="en-GB" sz="900" kern="1400" dirty="0">
                        <a:ln>
                          <a:noFill/>
                        </a:ln>
                        <a:solidFill>
                          <a:srgbClr val="000000"/>
                        </a:solidFill>
                        <a:effectLst/>
                        <a:latin typeface="Tahoma"/>
                      </a:endParaRPr>
                    </a:p>
                  </a:txBody>
                  <a:tcPr marL="26057" marR="26057" marT="0" marB="0"/>
                </a:tc>
                <a:tc>
                  <a:txBody>
                    <a:bodyPr/>
                    <a:lstStyle/>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Research information with help.</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Draws or demonstrates a simple idea with help.</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be helped to use simple tools and equipment safely.</a:t>
                      </a:r>
                    </a:p>
                    <a:p>
                      <a:pPr marL="171450" marR="0" indent="-87313" algn="l" rtl="0">
                        <a:spcBef>
                          <a:spcPts val="0"/>
                        </a:spcBef>
                        <a:spcAft>
                          <a:spcPts val="400"/>
                        </a:spcAft>
                        <a:buFont typeface="Arial" panose="020B0604020202020204" pitchFamily="34" charset="0"/>
                        <a:buChar char="•"/>
                      </a:pPr>
                      <a:r>
                        <a:rPr lang="en-GB" sz="900" kern="1400" dirty="0">
                          <a:ln>
                            <a:noFill/>
                          </a:ln>
                          <a:solidFill>
                            <a:srgbClr val="000000"/>
                          </a:solidFill>
                          <a:effectLst/>
                        </a:rPr>
                        <a:t>Can use basic tools to complete part of product</a:t>
                      </a:r>
                      <a:endParaRPr lang="en-GB" sz="900" kern="1400" dirty="0">
                        <a:ln>
                          <a:noFill/>
                        </a:ln>
                        <a:solidFill>
                          <a:srgbClr val="000000"/>
                        </a:solidFill>
                        <a:effectLst/>
                        <a:latin typeface="Times New Roman" panose="02020603050405020304" pitchFamily="18" charset="0"/>
                      </a:endParaRPr>
                    </a:p>
                  </a:txBody>
                  <a:tcPr marL="26057" marR="26057" marT="0" marB="0"/>
                </a:tc>
                <a:extLst>
                  <a:ext uri="{0D108BD9-81ED-4DB2-BD59-A6C34878D82A}">
                    <a16:rowId xmlns:a16="http://schemas.microsoft.com/office/drawing/2014/main" val="1013305499"/>
                  </a:ext>
                </a:extLst>
              </a:tr>
            </a:tbl>
          </a:graphicData>
        </a:graphic>
      </p:graphicFrame>
      <p:sp>
        <p:nvSpPr>
          <p:cNvPr id="3" name="Control 1">
            <a:extLst>
              <a:ext uri="{FF2B5EF4-FFF2-40B4-BE49-F238E27FC236}">
                <a16:creationId xmlns:a16="http://schemas.microsoft.com/office/drawing/2014/main" id="{56AB9982-FDBF-476D-9961-EB879422BCD1}"/>
              </a:ext>
            </a:extLst>
          </p:cNvPr>
          <p:cNvSpPr>
            <a:spLocks noChangeArrowheads="1" noChangeShapeType="1"/>
          </p:cNvSpPr>
          <p:nvPr/>
        </p:nvSpPr>
        <p:spPr bwMode="auto">
          <a:xfrm>
            <a:off x="-6953472" y="2653923"/>
            <a:ext cx="25052221" cy="8788400"/>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5" name="TextBox 4">
            <a:extLst>
              <a:ext uri="{FF2B5EF4-FFF2-40B4-BE49-F238E27FC236}">
                <a16:creationId xmlns:a16="http://schemas.microsoft.com/office/drawing/2014/main" id="{425E2902-7ACE-4BF0-9431-54487C99CD23}"/>
              </a:ext>
            </a:extLst>
          </p:cNvPr>
          <p:cNvSpPr txBox="1"/>
          <p:nvPr/>
        </p:nvSpPr>
        <p:spPr>
          <a:xfrm>
            <a:off x="106874" y="157166"/>
            <a:ext cx="7927258" cy="584775"/>
          </a:xfrm>
          <a:prstGeom prst="rect">
            <a:avLst/>
          </a:prstGeom>
          <a:noFill/>
        </p:spPr>
        <p:txBody>
          <a:bodyPr wrap="square" lIns="91440" tIns="45720" rIns="91440" bIns="45720" anchor="t">
            <a:spAutoFit/>
          </a:bodyPr>
          <a:lstStyle/>
          <a:p>
            <a:r>
              <a:rPr lang="en-GB" sz="3200" kern="1400" dirty="0">
                <a:ln>
                  <a:noFill/>
                </a:ln>
                <a:solidFill>
                  <a:srgbClr val="000000"/>
                </a:solidFill>
                <a:effectLst/>
                <a:latin typeface="Eras Demi ITC" panose="020B0805030504020804" pitchFamily="34" charset="0"/>
              </a:rPr>
              <a:t>Assessment Ladder</a:t>
            </a:r>
            <a:r>
              <a:rPr lang="en-GB" sz="3200" kern="1400" dirty="0">
                <a:solidFill>
                  <a:srgbClr val="000000"/>
                </a:solidFill>
                <a:latin typeface="Eras Demi ITC" panose="020B0805030504020804" pitchFamily="34" charset="0"/>
              </a:rPr>
              <a:t> </a:t>
            </a:r>
            <a:endParaRPr lang="en-US" sz="3200" dirty="0">
              <a:latin typeface="Eras Demi ITC" panose="020B0805030504020804" pitchFamily="34" charset="0"/>
            </a:endParaRPr>
          </a:p>
        </p:txBody>
      </p:sp>
    </p:spTree>
    <p:extLst>
      <p:ext uri="{BB962C8B-B14F-4D97-AF65-F5344CB8AC3E}">
        <p14:creationId xmlns:p14="http://schemas.microsoft.com/office/powerpoint/2010/main" val="28722248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901CBC99-EA13-4B4F-9DE0-3E4C03DD4453}"/>
              </a:ext>
            </a:extLst>
          </p:cNvPr>
          <p:cNvSpPr txBox="1"/>
          <p:nvPr/>
        </p:nvSpPr>
        <p:spPr>
          <a:xfrm>
            <a:off x="4953000" y="112362"/>
            <a:ext cx="4658745" cy="64633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i="1">
                <a:cs typeface="Calibri"/>
              </a:rPr>
              <a:t>Key words: Sustainability, distress, denim, recycle, reuse, rethink, upcycle, wastage, design, iterative, evaluate, durability, manufacturing, designing, annotation, reflection</a:t>
            </a:r>
          </a:p>
        </p:txBody>
      </p:sp>
      <p:sp>
        <p:nvSpPr>
          <p:cNvPr id="20" name="TextBox 19">
            <a:extLst>
              <a:ext uri="{FF2B5EF4-FFF2-40B4-BE49-F238E27FC236}">
                <a16:creationId xmlns:a16="http://schemas.microsoft.com/office/drawing/2014/main" id="{46805843-AE3F-4E29-BE6F-F8988C8A0313}"/>
              </a:ext>
            </a:extLst>
          </p:cNvPr>
          <p:cNvSpPr txBox="1"/>
          <p:nvPr/>
        </p:nvSpPr>
        <p:spPr>
          <a:xfrm>
            <a:off x="63358" y="825856"/>
            <a:ext cx="9676257" cy="2893100"/>
          </a:xfrm>
          <a:prstGeom prst="rect">
            <a:avLst/>
          </a:prstGeom>
          <a:noFill/>
          <a:ln>
            <a:solidFill>
              <a:schemeClr val="tx1">
                <a:lumMod val="95000"/>
                <a:lumOff val="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Eras Light ITC" panose="020B0402030504020804" pitchFamily="34" charset="0"/>
                <a:cs typeface="Calibri"/>
              </a:rPr>
              <a:t>The farms that grow raw materials used to make fabrics, including crops like cotton, flax, and hemp, require a lot of water. In fact, cotton is an especially thirsty plant. In addition, to protect these valuable crops, some farmers use lots of pesticides and herbicides that end up in the environment. Again, cotton is a big culprit, being one of the most pesticide-intensive crops in the world. Other types of textiles also use up a lot of natural resources. Manufacturing rayon, an artificial fabric made from wood pulp, has resulted in the loss of many old-growth forests. During the process that transforms it into fabric, the pulp is treated with dangerous chemicals that eventually find their way into the environment. Now consider synthetic fabrics, or man-made fabrics like nylon and polyester. These textiles are made from petrochemicals and fossil fuels and manufacturing them requires lots of water and energy. Nylon manufacturing also creates greenhouse gasses that harm the air we breathe. Additionally, synthetic fabrics are not biodegradable, which means that something made of nylon can take decades to decompose.</a:t>
            </a:r>
            <a:r>
              <a:rPr lang="en-US" sz="1400" dirty="0">
                <a:latin typeface="Eras Light ITC" panose="020B0402030504020804" pitchFamily="34" charset="0"/>
                <a:cs typeface="Calibri"/>
              </a:rPr>
              <a:t>We can do our part by using scraps of denim, upcycling them and creating a functioning product, which means we can decrease the negative effect that textile manufacturers have on the environment. The final product should </a:t>
            </a:r>
            <a:r>
              <a:rPr lang="en-GB" sz="1400" dirty="0">
                <a:latin typeface="Eras Light ITC" panose="020B0402030504020804" pitchFamily="34" charset="0"/>
                <a:cs typeface="Segoe UI"/>
              </a:rPr>
              <a:t>appeal to everyone</a:t>
            </a:r>
            <a:r>
              <a:rPr lang="en-US" sz="1400" dirty="0">
                <a:latin typeface="Eras Light ITC" panose="020B0402030504020804" pitchFamily="34" charset="0"/>
                <a:cs typeface="Segoe UI"/>
              </a:rPr>
              <a:t>​,</a:t>
            </a:r>
            <a:r>
              <a:rPr lang="en-GB" sz="1400" dirty="0">
                <a:latin typeface="Eras Light ITC" panose="020B0402030504020804" pitchFamily="34" charset="0"/>
                <a:cs typeface="Segoe UI"/>
              </a:rPr>
              <a:t> show a range of techniques used to enhance denim</a:t>
            </a:r>
            <a:r>
              <a:rPr lang="en-US" sz="1400" dirty="0">
                <a:latin typeface="Eras Light ITC" panose="020B0402030504020804" pitchFamily="34" charset="0"/>
                <a:cs typeface="Calibri"/>
              </a:rPr>
              <a:t>, </a:t>
            </a:r>
            <a:r>
              <a:rPr lang="en-US" sz="1400" dirty="0">
                <a:latin typeface="Eras Light ITC" panose="020B0402030504020804" pitchFamily="34" charset="0"/>
                <a:cs typeface="Segoe UI"/>
              </a:rPr>
              <a:t>cost </a:t>
            </a:r>
            <a:r>
              <a:rPr lang="en-GB" sz="1400" dirty="0">
                <a:latin typeface="Eras Light ITC" panose="020B0402030504020804" pitchFamily="34" charset="0"/>
                <a:cs typeface="Segoe UI"/>
              </a:rPr>
              <a:t>virtually nothing to resource, raise ethical issues related to the textiles industry and make a positive impact on the environment. </a:t>
            </a:r>
            <a:r>
              <a:rPr lang="en-GB" sz="1400" b="1" dirty="0">
                <a:latin typeface="Eras Light ITC" panose="020B0402030504020804" pitchFamily="34" charset="0"/>
                <a:cs typeface="Segoe UI"/>
              </a:rPr>
              <a:t>What type of fabric is denim? …………………………………………………………………………….</a:t>
            </a:r>
            <a:endParaRPr lang="en-US" sz="1400" b="1" dirty="0">
              <a:latin typeface="Eras Light ITC" panose="020B0402030504020804" pitchFamily="34" charset="0"/>
              <a:cs typeface="Segoe UI"/>
            </a:endParaRPr>
          </a:p>
        </p:txBody>
      </p:sp>
      <p:grpSp>
        <p:nvGrpSpPr>
          <p:cNvPr id="22" name="Group 21">
            <a:extLst>
              <a:ext uri="{FF2B5EF4-FFF2-40B4-BE49-F238E27FC236}">
                <a16:creationId xmlns:a16="http://schemas.microsoft.com/office/drawing/2014/main" id="{736D78BF-74BC-4933-BEAD-BFCF2B00A024}"/>
              </a:ext>
            </a:extLst>
          </p:cNvPr>
          <p:cNvGrpSpPr/>
          <p:nvPr/>
        </p:nvGrpSpPr>
        <p:grpSpPr>
          <a:xfrm>
            <a:off x="6962570" y="4698183"/>
            <a:ext cx="2794732" cy="2111623"/>
            <a:chOff x="425977" y="502342"/>
            <a:chExt cx="2794732" cy="2111623"/>
          </a:xfrm>
        </p:grpSpPr>
        <p:grpSp>
          <p:nvGrpSpPr>
            <p:cNvPr id="23" name="Group 22">
              <a:extLst>
                <a:ext uri="{FF2B5EF4-FFF2-40B4-BE49-F238E27FC236}">
                  <a16:creationId xmlns:a16="http://schemas.microsoft.com/office/drawing/2014/main" id="{5450C240-7FC7-4926-A867-7A3129C6A61B}"/>
                </a:ext>
              </a:extLst>
            </p:cNvPr>
            <p:cNvGrpSpPr/>
            <p:nvPr/>
          </p:nvGrpSpPr>
          <p:grpSpPr>
            <a:xfrm>
              <a:off x="425977" y="502342"/>
              <a:ext cx="2770816" cy="2111623"/>
              <a:chOff x="52557" y="2950585"/>
              <a:chExt cx="2770816" cy="2111623"/>
            </a:xfrm>
          </p:grpSpPr>
          <p:grpSp>
            <p:nvGrpSpPr>
              <p:cNvPr id="25" name="Group 24">
                <a:extLst>
                  <a:ext uri="{FF2B5EF4-FFF2-40B4-BE49-F238E27FC236}">
                    <a16:creationId xmlns:a16="http://schemas.microsoft.com/office/drawing/2014/main" id="{A2CF30DA-E32B-4A76-9D91-41C555025AF4}"/>
                  </a:ext>
                </a:extLst>
              </p:cNvPr>
              <p:cNvGrpSpPr/>
              <p:nvPr/>
            </p:nvGrpSpPr>
            <p:grpSpPr>
              <a:xfrm>
                <a:off x="52557" y="2950585"/>
                <a:ext cx="2770816" cy="2111623"/>
                <a:chOff x="21945" y="3104964"/>
                <a:chExt cx="2611394" cy="2088232"/>
              </a:xfrm>
            </p:grpSpPr>
            <p:sp>
              <p:nvSpPr>
                <p:cNvPr id="27" name="Rectangle 26">
                  <a:extLst>
                    <a:ext uri="{FF2B5EF4-FFF2-40B4-BE49-F238E27FC236}">
                      <a16:creationId xmlns:a16="http://schemas.microsoft.com/office/drawing/2014/main" id="{600FDD07-BB0D-4C10-8E25-12438D959135}"/>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08D919D2-ED3C-49C4-9624-A30870D6DF47}"/>
                    </a:ext>
                  </a:extLst>
                </p:cNvPr>
                <p:cNvSpPr txBox="1"/>
                <p:nvPr/>
              </p:nvSpPr>
              <p:spPr>
                <a:xfrm>
                  <a:off x="50303" y="3110970"/>
                  <a:ext cx="2276474" cy="1278343"/>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dirty="0">
                      <a:ln>
                        <a:noFill/>
                      </a:ln>
                      <a:solidFill>
                        <a:prstClr val="black"/>
                      </a:solidFill>
                      <a:effectLst/>
                      <a:uLnTx/>
                      <a:uFillTx/>
                    </a:rPr>
                    <a:t>Design Brief - </a:t>
                  </a:r>
                  <a:r>
                    <a:rPr kumimoji="0" lang="en-GB" sz="1050" b="1" i="1" u="sng" strike="noStrike" kern="0" cap="none" spc="0" normalizeH="0" baseline="0" noProof="0" dirty="0">
                      <a:ln>
                        <a:noFill/>
                      </a:ln>
                      <a:solidFill>
                        <a:prstClr val="black"/>
                      </a:solidFill>
                      <a:effectLst/>
                      <a:uLnTx/>
                      <a:uFillTx/>
                    </a:rPr>
                    <a:t>Success Criteria</a:t>
                  </a:r>
                  <a:endParaRPr kumimoji="0" lang="en-GB" altLang="en-US" sz="1050" b="1" i="1"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dirty="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dirty="0">
                      <a:ln>
                        <a:noFill/>
                      </a:ln>
                      <a:solidFill>
                        <a:prstClr val="black"/>
                      </a:solidFill>
                      <a:effectLst/>
                      <a:uLnTx/>
                      <a:uFillTx/>
                    </a:rPr>
                    <a:t>Demonstrate that you can write a </a:t>
                  </a:r>
                  <a:r>
                    <a:rPr kumimoji="0" lang="en-GB" altLang="en-US" sz="800" b="1" i="0" u="none" strike="noStrike" kern="0" cap="none" spc="0" normalizeH="0" baseline="0" noProof="0" dirty="0">
                      <a:ln>
                        <a:noFill/>
                      </a:ln>
                      <a:solidFill>
                        <a:prstClr val="black"/>
                      </a:solidFill>
                      <a:effectLst/>
                      <a:uLnTx/>
                      <a:uFillTx/>
                    </a:rPr>
                    <a:t>clear</a:t>
                  </a:r>
                  <a:r>
                    <a:rPr kumimoji="0" lang="en-GB" altLang="en-US" sz="800" b="0" i="0" u="none" strike="noStrike" kern="0" cap="none" spc="0" normalizeH="0" baseline="0" noProof="0" dirty="0">
                      <a:ln>
                        <a:noFill/>
                      </a:ln>
                      <a:solidFill>
                        <a:prstClr val="black"/>
                      </a:solidFill>
                      <a:effectLst/>
                      <a:uLnTx/>
                      <a:uFillTx/>
                    </a:rPr>
                    <a:t> design brief and </a:t>
                  </a:r>
                  <a:r>
                    <a:rPr kumimoji="0" lang="en-GB" altLang="en-US" sz="800" b="1" i="0" u="none" strike="noStrike" kern="0" cap="none" spc="0" normalizeH="0" baseline="0" noProof="0" dirty="0">
                      <a:ln>
                        <a:noFill/>
                      </a:ln>
                      <a:solidFill>
                        <a:prstClr val="black"/>
                      </a:solidFill>
                      <a:effectLst/>
                      <a:uLnTx/>
                      <a:uFillTx/>
                    </a:rPr>
                    <a:t>plan</a:t>
                  </a:r>
                  <a:r>
                    <a:rPr kumimoji="0" lang="en-GB" altLang="en-US" sz="800" b="0" i="0" u="none" strike="noStrike" kern="0" cap="none" spc="0" normalizeH="0" baseline="0" noProof="0" dirty="0">
                      <a:ln>
                        <a:noFill/>
                      </a:ln>
                      <a:solidFill>
                        <a:prstClr val="black"/>
                      </a:solidFill>
                      <a:effectLst/>
                      <a:uLnTx/>
                      <a:uFillTx/>
                    </a:rPr>
                    <a:t> </a:t>
                  </a:r>
                  <a:r>
                    <a:rPr kumimoji="0" lang="en-GB" altLang="en-US" sz="800" b="1" i="0" u="none" strike="noStrike" kern="0" cap="none" spc="0" normalizeH="0" baseline="0" noProof="0" dirty="0">
                      <a:ln>
                        <a:noFill/>
                      </a:ln>
                      <a:solidFill>
                        <a:prstClr val="black"/>
                      </a:solidFill>
                      <a:effectLst/>
                      <a:uLnTx/>
                      <a:uFillTx/>
                    </a:rPr>
                    <a:t>all</a:t>
                  </a:r>
                  <a:r>
                    <a:rPr kumimoji="0" lang="en-GB" altLang="en-US" sz="800" b="0" i="0" u="none" strike="noStrike" kern="0" cap="none" spc="0" normalizeH="0" baseline="0" noProof="0" dirty="0">
                      <a:ln>
                        <a:noFill/>
                      </a:ln>
                      <a:solidFill>
                        <a:prstClr val="black"/>
                      </a:solidFill>
                      <a:effectLst/>
                      <a:uLnTx/>
                      <a:uFillTx/>
                    </a:rPr>
                    <a:t> your </a:t>
                  </a:r>
                  <a:r>
                    <a:rPr kumimoji="0" lang="en-GB" altLang="en-US" sz="800" b="1" i="0" u="none" strike="noStrike" kern="0" cap="none" spc="0" normalizeH="0" baseline="0" noProof="0" dirty="0">
                      <a:ln>
                        <a:noFill/>
                      </a:ln>
                      <a:solidFill>
                        <a:prstClr val="black"/>
                      </a:solidFill>
                      <a:effectLst/>
                      <a:uLnTx/>
                      <a:uFillTx/>
                    </a:rPr>
                    <a:t>relevant</a:t>
                  </a:r>
                  <a:r>
                    <a:rPr kumimoji="0" lang="en-GB" altLang="en-US" sz="800" b="0" i="0" u="none" strike="noStrike" kern="0" cap="none" spc="0" normalizeH="0" baseline="0" noProof="0" dirty="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dirty="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dirty="0">
                      <a:ln>
                        <a:noFill/>
                      </a:ln>
                      <a:solidFill>
                        <a:prstClr val="black"/>
                      </a:solidFill>
                      <a:effectLst/>
                      <a:uLnTx/>
                      <a:uFillTx/>
                    </a:rPr>
                    <a:t>Demonstrate that you can write a design brief and how to </a:t>
                  </a:r>
                  <a:r>
                    <a:rPr kumimoji="0" lang="en-GB" altLang="en-US" sz="800" b="1" i="0" u="none" strike="noStrike" kern="0" cap="none" spc="0" normalizeH="0" baseline="0" noProof="0" dirty="0">
                      <a:ln>
                        <a:noFill/>
                      </a:ln>
                      <a:solidFill>
                        <a:prstClr val="black"/>
                      </a:solidFill>
                      <a:effectLst/>
                      <a:uLnTx/>
                      <a:uFillTx/>
                    </a:rPr>
                    <a:t>plan</a:t>
                  </a:r>
                  <a:r>
                    <a:rPr kumimoji="0" lang="en-GB" altLang="en-US" sz="800" b="0" i="0" u="none" strike="noStrike" kern="0" cap="none" spc="0" normalizeH="0" baseline="0" noProof="0" dirty="0">
                      <a:ln>
                        <a:noFill/>
                      </a:ln>
                      <a:solidFill>
                        <a:prstClr val="black"/>
                      </a:solidFill>
                      <a:effectLst/>
                      <a:uLnTx/>
                      <a:uFillTx/>
                    </a:rPr>
                    <a:t> research.</a:t>
                  </a:r>
                </a:p>
                <a:p>
                  <a:pPr marL="87313" marR="0" lvl="0" indent="-87313" defTabSz="914400" eaLnBrk="1" fontAlgn="auto" latinLnBrk="0" hangingPunct="1">
                    <a:lnSpc>
                      <a:spcPct val="100000"/>
                    </a:lnSpc>
                    <a:spcBef>
                      <a:spcPts val="0"/>
                    </a:spcBef>
                    <a:spcAft>
                      <a:spcPts val="0"/>
                    </a:spcAft>
                    <a:buClrTx/>
                    <a:buSzTx/>
                    <a:buFontTx/>
                    <a:buNone/>
                    <a:tabLst/>
                    <a:defRPr/>
                  </a:pPr>
                  <a:endParaRPr kumimoji="0" lang="en-GB" altLang="en-US" sz="600" b="0" i="0" u="none" strike="noStrike" kern="0" cap="none" spc="0" normalizeH="0" baseline="0" noProof="0" dirty="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dirty="0">
                      <a:ln>
                        <a:noFill/>
                      </a:ln>
                      <a:solidFill>
                        <a:prstClr val="black"/>
                      </a:solidFill>
                      <a:effectLst/>
                      <a:uLnTx/>
                      <a:uFillTx/>
                    </a:rPr>
                    <a:t>Demonstrate that you can write a </a:t>
                  </a:r>
                  <a:r>
                    <a:rPr kumimoji="0" lang="en-GB" altLang="en-US" sz="800" b="1" i="0" u="none" strike="noStrike" kern="0" cap="none" spc="0" normalizeH="0" baseline="0" noProof="0" dirty="0">
                      <a:ln>
                        <a:noFill/>
                      </a:ln>
                      <a:solidFill>
                        <a:prstClr val="black"/>
                      </a:solidFill>
                      <a:effectLst/>
                      <a:uLnTx/>
                      <a:uFillTx/>
                    </a:rPr>
                    <a:t>basic</a:t>
                  </a:r>
                  <a:r>
                    <a:rPr kumimoji="0" lang="en-GB" altLang="en-US" sz="800" b="0" i="0" u="none" strike="noStrike" kern="0" cap="none" spc="0" normalizeH="0" baseline="0" noProof="0" dirty="0">
                      <a:ln>
                        <a:noFill/>
                      </a:ln>
                      <a:solidFill>
                        <a:prstClr val="black"/>
                      </a:solidFill>
                      <a:effectLst/>
                      <a:uLnTx/>
                      <a:uFillTx/>
                    </a:rPr>
                    <a:t> design brief.</a:t>
                  </a:r>
                </a:p>
              </p:txBody>
            </p:sp>
            <p:sp>
              <p:nvSpPr>
                <p:cNvPr id="29" name="Rectangle 28">
                  <a:extLst>
                    <a:ext uri="{FF2B5EF4-FFF2-40B4-BE49-F238E27FC236}">
                      <a16:creationId xmlns:a16="http://schemas.microsoft.com/office/drawing/2014/main" id="{34AB8EE3-35BB-452C-8ABE-936669FF830B}"/>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00102339-7648-4E43-BD0A-4BBD157B886E}"/>
                    </a:ext>
                  </a:extLst>
                </p:cNvPr>
                <p:cNvSpPr/>
                <p:nvPr/>
              </p:nvSpPr>
              <p:spPr>
                <a:xfrm>
                  <a:off x="2326777" y="4088269"/>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7FCABD54-D65B-48EB-B33B-CF4B69B4428C}"/>
                    </a:ext>
                  </a:extLst>
                </p:cNvPr>
                <p:cNvSpPr/>
                <p:nvPr/>
              </p:nvSpPr>
              <p:spPr>
                <a:xfrm>
                  <a:off x="2326777" y="3754716"/>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96DA3002-9FD4-4A4A-BD36-16BDD7681BF3}"/>
                    </a:ext>
                  </a:extLst>
                </p:cNvPr>
                <p:cNvSpPr/>
                <p:nvPr/>
              </p:nvSpPr>
              <p:spPr>
                <a:xfrm>
                  <a:off x="2326777" y="408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5684F8C0-1C3D-4140-8805-3314B6056D9D}"/>
                    </a:ext>
                  </a:extLst>
                </p:cNvPr>
                <p:cNvSpPr/>
                <p:nvPr/>
              </p:nvSpPr>
              <p:spPr>
                <a:xfrm>
                  <a:off x="2326777" y="3753308"/>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6" name="Picture 5" descr="C:\Users\David\AppData\Local\Microsoft\Windows\INetCache\IE\XJVJXHFD\green-steps[1].png">
                <a:extLst>
                  <a:ext uri="{FF2B5EF4-FFF2-40B4-BE49-F238E27FC236}">
                    <a16:creationId xmlns:a16="http://schemas.microsoft.com/office/drawing/2014/main" id="{00CEBA08-FBEA-4741-8255-71F4708890FD}"/>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82646" y="4358836"/>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Text Box 2">
              <a:extLst>
                <a:ext uri="{FF2B5EF4-FFF2-40B4-BE49-F238E27FC236}">
                  <a16:creationId xmlns:a16="http://schemas.microsoft.com/office/drawing/2014/main" id="{C4FFE265-1357-4DCF-A28D-E5A722AA4502}"/>
                </a:ext>
              </a:extLst>
            </p:cNvPr>
            <p:cNvSpPr txBox="1">
              <a:spLocks noChangeArrowheads="1"/>
            </p:cNvSpPr>
            <p:nvPr/>
          </p:nvSpPr>
          <p:spPr bwMode="auto">
            <a:xfrm>
              <a:off x="963690" y="1802802"/>
              <a:ext cx="2257019" cy="623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1000" b="1" i="1" u="none" strike="noStrike" kern="0" cap="none" spc="0" normalizeH="0" baseline="0" noProof="0">
                  <a:ln>
                    <a:noFill/>
                  </a:ln>
                  <a:solidFill>
                    <a:prstClr val="black"/>
                  </a:solidFill>
                  <a:effectLst/>
                  <a:uLnTx/>
                  <a:uFillTx/>
                </a:rPr>
                <a:t>Next Steps…</a:t>
              </a:r>
            </a:p>
            <a:p>
              <a:pPr marL="0" marR="0" lvl="0" indent="0" defTabSz="914400" eaLnBrk="0" fontAlgn="base" latinLnBrk="0" hangingPunct="0">
                <a:lnSpc>
                  <a:spcPct val="100000"/>
                </a:lnSpc>
                <a:spcBef>
                  <a:spcPct val="0"/>
                </a:spcBef>
                <a:spcAft>
                  <a:spcPct val="0"/>
                </a:spcAft>
                <a:buClrTx/>
                <a:buSzTx/>
                <a:buFontTx/>
                <a:buNone/>
                <a:tabLst/>
                <a:defRPr/>
              </a:pPr>
              <a:r>
                <a:rPr kumimoji="0" lang="en-GB" altLang="en-US" sz="900" b="1" i="1" u="none" strike="noStrike" kern="0" cap="none" spc="0" normalizeH="0" baseline="0" noProof="0">
                  <a:ln>
                    <a:noFill/>
                  </a:ln>
                  <a:solidFill>
                    <a:prstClr val="black"/>
                  </a:solidFill>
                  <a:effectLst/>
                  <a:uLnTx/>
                  <a:uFillTx/>
                </a:rPr>
                <a:t>Add more detail to your Design Brief regarding Customer, Material and the Shape of your product.  Use ACCESS FM to help you.  What else could you add? </a:t>
              </a:r>
              <a:endParaRPr kumimoji="0" lang="en-US" altLang="en-US" sz="900" b="1" i="1" u="none" strike="noStrike" kern="0" cap="none" spc="0" normalizeH="0" baseline="0" noProof="0">
                <a:ln>
                  <a:noFill/>
                </a:ln>
                <a:solidFill>
                  <a:prstClr val="black"/>
                </a:solidFill>
                <a:effectLst/>
                <a:uLnTx/>
                <a:uFillTx/>
                <a:latin typeface="Arial" panose="020B0604020202020204" pitchFamily="34" charset="0"/>
              </a:endParaRPr>
            </a:p>
          </p:txBody>
        </p:sp>
      </p:grpSp>
      <p:sp>
        <p:nvSpPr>
          <p:cNvPr id="35" name="TextBox 34">
            <a:extLst>
              <a:ext uri="{FF2B5EF4-FFF2-40B4-BE49-F238E27FC236}">
                <a16:creationId xmlns:a16="http://schemas.microsoft.com/office/drawing/2014/main" id="{CD88616A-2BE2-4870-A642-4418D9098129}"/>
              </a:ext>
            </a:extLst>
          </p:cNvPr>
          <p:cNvSpPr txBox="1"/>
          <p:nvPr/>
        </p:nvSpPr>
        <p:spPr>
          <a:xfrm>
            <a:off x="63449" y="3786119"/>
            <a:ext cx="6827711" cy="3008772"/>
          </a:xfrm>
          <a:prstGeom prst="rect">
            <a:avLst/>
          </a:prstGeom>
          <a:noFill/>
          <a:ln>
            <a:solidFill>
              <a:schemeClr val="tx1">
                <a:lumMod val="95000"/>
                <a:lumOff val="5000"/>
              </a:schemeClr>
            </a:solidFill>
          </a:ln>
        </p:spPr>
        <p:txBody>
          <a:bodyPr wrap="square" rtlCol="0">
            <a:spAutoFit/>
          </a:bodyPr>
          <a:lstStyle/>
          <a:p>
            <a:pPr>
              <a:lnSpc>
                <a:spcPct val="150000"/>
              </a:lnSpc>
            </a:pPr>
            <a:r>
              <a:rPr lang="en-GB" sz="1600" dirty="0">
                <a:latin typeface="Eras Light ITC" panose="020B0402030504020804" pitchFamily="34" charset="0"/>
              </a:rPr>
              <a:t>I am going to investigate, analyse and design…. </a:t>
            </a:r>
            <a:r>
              <a:rPr lang="en-GB" sz="16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36" name="TextBox 3">
            <a:extLst>
              <a:ext uri="{FF2B5EF4-FFF2-40B4-BE49-F238E27FC236}">
                <a16:creationId xmlns:a16="http://schemas.microsoft.com/office/drawing/2014/main" id="{472F3945-1DAB-4EA8-977F-0912DB2CB73D}"/>
              </a:ext>
            </a:extLst>
          </p:cNvPr>
          <p:cNvSpPr txBox="1"/>
          <p:nvPr/>
        </p:nvSpPr>
        <p:spPr>
          <a:xfrm>
            <a:off x="213970" y="492359"/>
            <a:ext cx="4431815"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dirty="0">
                <a:solidFill>
                  <a:srgbClr val="000000"/>
                </a:solidFill>
                <a:latin typeface="Eras Demi ITC" panose="020B0805030504020804" pitchFamily="34" charset="0"/>
              </a:rPr>
              <a:t>LI: Recognise the importance of a design brief</a:t>
            </a:r>
          </a:p>
        </p:txBody>
      </p:sp>
      <p:pic>
        <p:nvPicPr>
          <p:cNvPr id="21" name="Picture 2">
            <a:extLst>
              <a:ext uri="{FF2B5EF4-FFF2-40B4-BE49-F238E27FC236}">
                <a16:creationId xmlns:a16="http://schemas.microsoft.com/office/drawing/2014/main" id="{1BF7754A-E95A-4094-8D6C-81978E82076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6966" y="80827"/>
            <a:ext cx="706034" cy="628542"/>
          </a:xfrm>
          <a:prstGeom prst="rect">
            <a:avLst/>
          </a:prstGeom>
          <a:noFill/>
          <a:extLst>
            <a:ext uri="{909E8E84-426E-40DD-AFC4-6F175D3DCCD1}">
              <a14:hiddenFill xmlns:a14="http://schemas.microsoft.com/office/drawing/2010/main">
                <a:solidFill>
                  <a:srgbClr val="FFFFFF"/>
                </a:solidFill>
              </a14:hiddenFill>
            </a:ext>
          </a:extLst>
        </p:spPr>
      </p:pic>
      <p:sp>
        <p:nvSpPr>
          <p:cNvPr id="37" name="Title 34">
            <a:extLst>
              <a:ext uri="{FF2B5EF4-FFF2-40B4-BE49-F238E27FC236}">
                <a16:creationId xmlns:a16="http://schemas.microsoft.com/office/drawing/2014/main" id="{63C4D173-AF1F-443B-AC1B-0C5937451446}"/>
              </a:ext>
            </a:extLst>
          </p:cNvPr>
          <p:cNvSpPr txBox="1">
            <a:spLocks/>
          </p:cNvSpPr>
          <p:nvPr/>
        </p:nvSpPr>
        <p:spPr>
          <a:xfrm>
            <a:off x="213970" y="-60680"/>
            <a:ext cx="9906000" cy="720725"/>
          </a:xfrm>
          <a:prstGeom prst="rect">
            <a:avLst/>
          </a:prstGeom>
          <a:ln>
            <a:noFill/>
          </a:ln>
        </p:spPr>
        <p:txBody>
          <a:bodyPr vert="horz" lIns="91440" tIns="45720" rIns="91440" bIns="45720" rtlCol="0" anchor="ctr">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GB" sz="3200" b="1" dirty="0">
                <a:ln w="12700">
                  <a:solidFill>
                    <a:schemeClr val="tx1"/>
                  </a:solidFill>
                  <a:prstDash val="solid"/>
                </a:ln>
                <a:noFill/>
                <a:latin typeface="Eras Demi ITC" panose="020B0805030504020804" pitchFamily="34" charset="0"/>
              </a:rPr>
              <a:t>Design Brief</a:t>
            </a:r>
          </a:p>
        </p:txBody>
      </p:sp>
      <p:sp>
        <p:nvSpPr>
          <p:cNvPr id="34" name="TextBox 67">
            <a:extLst>
              <a:ext uri="{FF2B5EF4-FFF2-40B4-BE49-F238E27FC236}">
                <a16:creationId xmlns:a16="http://schemas.microsoft.com/office/drawing/2014/main" id="{E6BD8AD9-A538-4710-BDE9-FB440159A482}"/>
              </a:ext>
            </a:extLst>
          </p:cNvPr>
          <p:cNvSpPr txBox="1"/>
          <p:nvPr/>
        </p:nvSpPr>
        <p:spPr>
          <a:xfrm>
            <a:off x="6956341" y="3788993"/>
            <a:ext cx="2777045" cy="844463"/>
          </a:xfrm>
          <a:prstGeom prst="rect">
            <a:avLst/>
          </a:prstGeom>
          <a:solidFill>
            <a:schemeClr val="bg1"/>
          </a:solidFill>
          <a:ln cap="flat">
            <a:solidFill>
              <a:schemeClr val="tx1"/>
            </a:solid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000" b="1" dirty="0">
                <a:solidFill>
                  <a:srgbClr val="000000"/>
                </a:solidFill>
                <a:latin typeface="Arial"/>
                <a:cs typeface="Arial"/>
              </a:rPr>
              <a:t>Cross-curricular links:</a:t>
            </a:r>
          </a:p>
          <a:p>
            <a:pPr defTabSz="742950">
              <a:defRPr sz="1800" b="0" i="0" u="none" strike="noStrike" kern="0" cap="none" spc="0" baseline="0">
                <a:solidFill>
                  <a:srgbClr val="000000"/>
                </a:solidFill>
                <a:uFillTx/>
              </a:defRPr>
            </a:pPr>
            <a:r>
              <a:rPr lang="en-GB" sz="1000" b="1" i="1" dirty="0">
                <a:solidFill>
                  <a:srgbClr val="000000"/>
                </a:solidFill>
                <a:latin typeface="Arial"/>
                <a:cs typeface="Arial"/>
              </a:rPr>
              <a:t>Extended vocabulary opportunity - English</a:t>
            </a:r>
          </a:p>
          <a:p>
            <a:pPr defTabSz="742950">
              <a:defRPr sz="1800" b="0" i="0" u="none" strike="noStrike" kern="0" cap="none" spc="0" baseline="0">
                <a:solidFill>
                  <a:srgbClr val="000000"/>
                </a:solidFill>
                <a:uFillTx/>
              </a:defRPr>
            </a:pPr>
            <a:r>
              <a:rPr lang="en-GB" sz="1000" b="1" i="1" dirty="0">
                <a:solidFill>
                  <a:srgbClr val="000000"/>
                </a:solidFill>
                <a:latin typeface="Arial"/>
                <a:cs typeface="Arial"/>
              </a:rPr>
              <a:t>Measurements - Maths</a:t>
            </a:r>
          </a:p>
          <a:p>
            <a:pPr defTabSz="742950">
              <a:defRPr sz="1800" b="0" i="0" u="none" strike="noStrike" kern="0" cap="none" spc="0" baseline="0">
                <a:solidFill>
                  <a:srgbClr val="000000"/>
                </a:solidFill>
                <a:uFillTx/>
              </a:defRPr>
            </a:pPr>
            <a:r>
              <a:rPr lang="en-GB" sz="1000" b="1" i="1" dirty="0">
                <a:solidFill>
                  <a:srgbClr val="000000"/>
                </a:solidFill>
                <a:latin typeface="Arial"/>
                <a:cs typeface="Arial"/>
              </a:rPr>
              <a:t>Computer use - IT</a:t>
            </a:r>
          </a:p>
          <a:p>
            <a:pPr defTabSz="742950">
              <a:defRPr sz="1800" b="0" i="0" u="none" strike="noStrike" kern="0" cap="none" spc="0" baseline="0">
                <a:solidFill>
                  <a:srgbClr val="000000"/>
                </a:solidFill>
                <a:uFillTx/>
              </a:defRPr>
            </a:pPr>
            <a:r>
              <a:rPr lang="en-GB" sz="1000" b="1" i="1" dirty="0">
                <a:solidFill>
                  <a:srgbClr val="000000"/>
                </a:solidFill>
                <a:latin typeface="Arial"/>
                <a:cs typeface="Arial"/>
              </a:rPr>
              <a:t>Carbon footprint - Geography</a:t>
            </a:r>
          </a:p>
        </p:txBody>
      </p:sp>
      <p:sp>
        <p:nvSpPr>
          <p:cNvPr id="38" name="Rectangle 37">
            <a:extLst>
              <a:ext uri="{FF2B5EF4-FFF2-40B4-BE49-F238E27FC236}">
                <a16:creationId xmlns:a16="http://schemas.microsoft.com/office/drawing/2014/main" id="{E664E162-1687-483A-AB68-7C523C540A2D}"/>
              </a:ext>
            </a:extLst>
          </p:cNvPr>
          <p:cNvSpPr/>
          <p:nvPr/>
        </p:nvSpPr>
        <p:spPr>
          <a:xfrm rot="20781834">
            <a:off x="4126863" y="244474"/>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1865334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8698B-772C-4714-8A12-F352EB055D30}"/>
              </a:ext>
            </a:extLst>
          </p:cNvPr>
          <p:cNvSpPr>
            <a:spLocks noGrp="1"/>
          </p:cNvSpPr>
          <p:nvPr>
            <p:ph type="title"/>
          </p:nvPr>
        </p:nvSpPr>
        <p:spPr>
          <a:xfrm>
            <a:off x="-294944" y="-241848"/>
            <a:ext cx="10239581" cy="1143000"/>
          </a:xfrm>
        </p:spPr>
        <p:txBody>
          <a:bodyPr>
            <a:normAutofit/>
          </a:bodyPr>
          <a:lstStyle/>
          <a:p>
            <a:r>
              <a:rPr lang="en-US" sz="2000" dirty="0">
                <a:latin typeface="Eras Demi ITC"/>
                <a:cs typeface="Calibri"/>
              </a:rPr>
              <a:t>Denim Fact Sheet – Read through, fill in the blanks and highlight key words </a:t>
            </a:r>
            <a:endParaRPr lang="en-US" sz="2000" dirty="0">
              <a:latin typeface="Calibri"/>
              <a:cs typeface="Calibri"/>
            </a:endParaRPr>
          </a:p>
        </p:txBody>
      </p:sp>
      <p:sp>
        <p:nvSpPr>
          <p:cNvPr id="3" name="TextBox 2">
            <a:extLst>
              <a:ext uri="{FF2B5EF4-FFF2-40B4-BE49-F238E27FC236}">
                <a16:creationId xmlns:a16="http://schemas.microsoft.com/office/drawing/2014/main" id="{F1350A20-5897-4E64-9B02-B50F93DC125B}"/>
              </a:ext>
            </a:extLst>
          </p:cNvPr>
          <p:cNvSpPr txBox="1"/>
          <p:nvPr/>
        </p:nvSpPr>
        <p:spPr>
          <a:xfrm>
            <a:off x="185045" y="457455"/>
            <a:ext cx="9183544" cy="57015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50" dirty="0">
                <a:latin typeface="Eras Light ITC" panose="020B0402030504020804" pitchFamily="34" charset="0"/>
              </a:rPr>
              <a:t>Denim is a cheap widely available fabric which appeals to people worldwide. It started out as work wear fabric but has since become a timeless fashion fabric.</a:t>
            </a:r>
            <a:endParaRPr lang="en-US" sz="1350" dirty="0">
              <a:latin typeface="Eras Light ITC" panose="020B0402030504020804" pitchFamily="34" charset="0"/>
              <a:cs typeface="Calibri"/>
            </a:endParaRPr>
          </a:p>
          <a:p>
            <a:endParaRPr lang="en-US" sz="1350" dirty="0">
              <a:latin typeface="Eras Light ITC" panose="020B0402030504020804" pitchFamily="34" charset="0"/>
              <a:cs typeface="Calibri"/>
            </a:endParaRPr>
          </a:p>
          <a:p>
            <a:r>
              <a:rPr lang="en-US" sz="1350" b="1" dirty="0">
                <a:latin typeface="Eras Light ITC" panose="020B0402030504020804" pitchFamily="34" charset="0"/>
              </a:rPr>
              <a:t>Properties &amp; Qualities</a:t>
            </a:r>
            <a:r>
              <a:rPr lang="en-US" sz="1350" dirty="0">
                <a:latin typeface="Eras Light ITC" panose="020B0402030504020804" pitchFamily="34" charset="0"/>
              </a:rPr>
              <a:t> – denim is a tough, hardwearing fabric. It is useful for </a:t>
            </a:r>
            <a:r>
              <a:rPr lang="en-US" sz="1350" dirty="0">
                <a:solidFill>
                  <a:schemeClr val="bg1"/>
                </a:solidFill>
                <a:latin typeface="Eras Light ITC" panose="020B0402030504020804" pitchFamily="34" charset="0"/>
              </a:rPr>
              <a:t>work wear because of its strength.</a:t>
            </a:r>
            <a:r>
              <a:rPr lang="en-US" sz="1350" dirty="0">
                <a:latin typeface="Eras Light ITC" panose="020B0402030504020804" pitchFamily="34" charset="0"/>
              </a:rPr>
              <a:t> It is a thick fabric although there are lighter weight versions. Cotton is </a:t>
            </a:r>
            <a:r>
              <a:rPr lang="en-US" sz="1350" dirty="0">
                <a:solidFill>
                  <a:schemeClr val="bg1"/>
                </a:solidFill>
                <a:latin typeface="Eras Light ITC" panose="020B0402030504020804" pitchFamily="34" charset="0"/>
              </a:rPr>
              <a:t>absorbent</a:t>
            </a:r>
            <a:r>
              <a:rPr lang="en-US" sz="1350" dirty="0">
                <a:latin typeface="Eras Light ITC" panose="020B0402030504020804" pitchFamily="34" charset="0"/>
              </a:rPr>
              <a:t> so denim soaks up water, it can get very heavy when wet and as it is thick as well as absorbent it </a:t>
            </a:r>
            <a:r>
              <a:rPr lang="en-US" sz="1350" dirty="0">
                <a:solidFill>
                  <a:schemeClr val="bg1"/>
                </a:solidFill>
                <a:latin typeface="Eras Light ITC" panose="020B0402030504020804" pitchFamily="34" charset="0"/>
              </a:rPr>
              <a:t>may take a long time to dry.</a:t>
            </a:r>
            <a:endParaRPr lang="en-US" sz="1350" dirty="0">
              <a:solidFill>
                <a:schemeClr val="bg1"/>
              </a:solidFill>
              <a:latin typeface="Eras Light ITC" panose="020B0402030504020804" pitchFamily="34" charset="0"/>
              <a:cs typeface="Calibri"/>
            </a:endParaRPr>
          </a:p>
          <a:p>
            <a:endParaRPr lang="en-US" sz="1350" dirty="0">
              <a:latin typeface="Eras Light ITC" panose="020B0402030504020804" pitchFamily="34" charset="0"/>
              <a:cs typeface="Calibri"/>
            </a:endParaRPr>
          </a:p>
          <a:p>
            <a:r>
              <a:rPr lang="en-US" sz="1350" b="1" dirty="0">
                <a:latin typeface="Eras Light ITC" panose="020B0402030504020804" pitchFamily="34" charset="0"/>
              </a:rPr>
              <a:t>Fibre</a:t>
            </a:r>
            <a:r>
              <a:rPr lang="en-US" sz="1350" dirty="0">
                <a:latin typeface="Eras Light ITC" panose="020B0402030504020804" pitchFamily="34" charset="0"/>
              </a:rPr>
              <a:t> - Denim should be made from</a:t>
            </a:r>
            <a:r>
              <a:rPr lang="en-US" sz="1350" dirty="0">
                <a:solidFill>
                  <a:schemeClr val="bg1"/>
                </a:solidFill>
                <a:latin typeface="Eras Light ITC" panose="020B0402030504020804" pitchFamily="34" charset="0"/>
              </a:rPr>
              <a:t> cotton,</a:t>
            </a:r>
            <a:r>
              <a:rPr lang="en-US" sz="1350" dirty="0">
                <a:latin typeface="Eras Light ITC" panose="020B0402030504020804" pitchFamily="34" charset="0"/>
              </a:rPr>
              <a:t> although denim type fabrics may be made using a combination of </a:t>
            </a:r>
            <a:r>
              <a:rPr lang="en-US" sz="1350" dirty="0">
                <a:solidFill>
                  <a:schemeClr val="bg1"/>
                </a:solidFill>
                <a:latin typeface="Eras Light ITC" panose="020B0402030504020804" pitchFamily="34" charset="0"/>
              </a:rPr>
              <a:t>cotton &amp; polyester.</a:t>
            </a:r>
            <a:r>
              <a:rPr lang="en-US" sz="1350" dirty="0">
                <a:latin typeface="Eras Light ITC" panose="020B0402030504020804" pitchFamily="34" charset="0"/>
              </a:rPr>
              <a:t> The advantages of having some polyester would be that it would </a:t>
            </a:r>
            <a:r>
              <a:rPr lang="en-US" sz="1350" dirty="0">
                <a:solidFill>
                  <a:schemeClr val="bg1"/>
                </a:solidFill>
                <a:latin typeface="Eras Light ITC" panose="020B0402030504020804" pitchFamily="34" charset="0"/>
              </a:rPr>
              <a:t>dry quicker</a:t>
            </a:r>
            <a:r>
              <a:rPr lang="en-US" sz="1350" dirty="0">
                <a:latin typeface="Eras Light ITC" panose="020B0402030504020804" pitchFamily="34" charset="0"/>
              </a:rPr>
              <a:t>, need less ironing and may be have more</a:t>
            </a:r>
            <a:r>
              <a:rPr lang="en-US" sz="1350" dirty="0">
                <a:solidFill>
                  <a:schemeClr val="bg1"/>
                </a:solidFill>
                <a:latin typeface="Eras Light ITC" panose="020B0402030504020804" pitchFamily="34" charset="0"/>
              </a:rPr>
              <a:t> stretch</a:t>
            </a:r>
            <a:endParaRPr lang="en-US" sz="1350" dirty="0">
              <a:solidFill>
                <a:schemeClr val="bg1"/>
              </a:solidFill>
              <a:latin typeface="Eras Light ITC" panose="020B0402030504020804" pitchFamily="34" charset="0"/>
              <a:cs typeface="Calibri"/>
            </a:endParaRPr>
          </a:p>
          <a:p>
            <a:endParaRPr lang="en-US" sz="1350" dirty="0">
              <a:latin typeface="Eras Light ITC" panose="020B0402030504020804" pitchFamily="34" charset="0"/>
              <a:cs typeface="Calibri"/>
            </a:endParaRPr>
          </a:p>
          <a:p>
            <a:r>
              <a:rPr lang="en-US" sz="1350" b="1" dirty="0">
                <a:latin typeface="Eras Light ITC" panose="020B0402030504020804" pitchFamily="34" charset="0"/>
              </a:rPr>
              <a:t>Care &amp; Maintenance</a:t>
            </a:r>
            <a:r>
              <a:rPr lang="en-US" sz="1350" dirty="0">
                <a:latin typeface="Eras Light ITC" panose="020B0402030504020804" pitchFamily="34" charset="0"/>
              </a:rPr>
              <a:t> - It can withstand</a:t>
            </a:r>
            <a:r>
              <a:rPr lang="en-US" sz="1350" dirty="0">
                <a:solidFill>
                  <a:schemeClr val="bg1"/>
                </a:solidFill>
                <a:latin typeface="Eras Light ITC" panose="020B0402030504020804" pitchFamily="34" charset="0"/>
              </a:rPr>
              <a:t> high washing temperatures, </a:t>
            </a:r>
            <a:r>
              <a:rPr lang="en-US" sz="1350" dirty="0">
                <a:latin typeface="Eras Light ITC" panose="020B0402030504020804" pitchFamily="34" charset="0"/>
              </a:rPr>
              <a:t>e.g. 60ºC and a vigorous washing cycle. It should not be washed with pale-</a:t>
            </a:r>
            <a:r>
              <a:rPr lang="en-US" sz="1350" dirty="0" err="1">
                <a:latin typeface="Eras Light ITC" panose="020B0402030504020804" pitchFamily="34" charset="0"/>
              </a:rPr>
              <a:t>coloured</a:t>
            </a:r>
            <a:r>
              <a:rPr lang="en-US" sz="1350" dirty="0">
                <a:latin typeface="Eras Light ITC" panose="020B0402030504020804" pitchFamily="34" charset="0"/>
              </a:rPr>
              <a:t> fabrics </a:t>
            </a:r>
            <a:r>
              <a:rPr lang="en-US" sz="1350" dirty="0">
                <a:solidFill>
                  <a:schemeClr val="bg1"/>
                </a:solidFill>
                <a:latin typeface="Eras Light ITC" panose="020B0402030504020804" pitchFamily="34" charset="0"/>
              </a:rPr>
              <a:t>as the colour is likely to run,</a:t>
            </a:r>
            <a:r>
              <a:rPr lang="en-US" sz="1350" dirty="0">
                <a:latin typeface="Eras Light ITC" panose="020B0402030504020804" pitchFamily="34" charset="0"/>
              </a:rPr>
              <a:t> especially when it is new. Denim can be tumble dried, although it should not be</a:t>
            </a:r>
            <a:r>
              <a:rPr lang="en-US" sz="1350" dirty="0">
                <a:solidFill>
                  <a:schemeClr val="bg1"/>
                </a:solidFill>
                <a:latin typeface="Eras Light ITC" panose="020B0402030504020804" pitchFamily="34" charset="0"/>
              </a:rPr>
              <a:t> bleached</a:t>
            </a:r>
            <a:r>
              <a:rPr lang="en-US" sz="1350" dirty="0">
                <a:latin typeface="Eras Light ITC" panose="020B0402030504020804" pitchFamily="34" charset="0"/>
              </a:rPr>
              <a:t> as the colour will be affected. This is what happens when you</a:t>
            </a:r>
            <a:r>
              <a:rPr lang="en-US" sz="1350" dirty="0">
                <a:solidFill>
                  <a:schemeClr val="bg1"/>
                </a:solidFill>
                <a:latin typeface="Eras Light ITC" panose="020B0402030504020804" pitchFamily="34" charset="0"/>
              </a:rPr>
              <a:t> tie-dye denim</a:t>
            </a:r>
            <a:r>
              <a:rPr lang="en-US" sz="1350" dirty="0">
                <a:latin typeface="Eras Light ITC" panose="020B0402030504020804" pitchFamily="34" charset="0"/>
              </a:rPr>
              <a:t> with bleach.</a:t>
            </a:r>
            <a:endParaRPr lang="en-US" sz="1350" dirty="0">
              <a:latin typeface="Eras Light ITC" panose="020B0402030504020804" pitchFamily="34" charset="0"/>
              <a:cs typeface="Calibri"/>
            </a:endParaRPr>
          </a:p>
          <a:p>
            <a:endParaRPr lang="en-US" sz="1350" dirty="0">
              <a:latin typeface="Eras Light ITC" panose="020B0402030504020804" pitchFamily="34" charset="0"/>
              <a:cs typeface="Calibri"/>
            </a:endParaRPr>
          </a:p>
          <a:p>
            <a:r>
              <a:rPr lang="en-US" sz="1350" b="1" dirty="0">
                <a:latin typeface="Eras Light ITC" panose="020B0402030504020804" pitchFamily="34" charset="0"/>
              </a:rPr>
              <a:t>Variations - </a:t>
            </a:r>
            <a:r>
              <a:rPr lang="en-US" sz="1350" dirty="0">
                <a:latin typeface="Eras Light ITC" panose="020B0402030504020804" pitchFamily="34" charset="0"/>
              </a:rPr>
              <a:t>Stonewash denim used to be made by washing the denim with pumice stones to batter it about, these days enzymes, sand or ceramic balls may be used.</a:t>
            </a:r>
            <a:endParaRPr lang="en-US" sz="1350" dirty="0">
              <a:latin typeface="Eras Light ITC" panose="020B0402030504020804" pitchFamily="34" charset="0"/>
              <a:cs typeface="Calibri"/>
            </a:endParaRPr>
          </a:p>
          <a:p>
            <a:r>
              <a:rPr lang="en-US" sz="1350" dirty="0">
                <a:latin typeface="Eras Light ITC" panose="020B0402030504020804" pitchFamily="34" charset="0"/>
              </a:rPr>
              <a:t>Stretch denim is achieved by using a small amount of elastane (like elastic) fibre to the threads. Usually up to 5% of the fibre content is elastane, the rest is cotton. If the stretch is added to the weft it helps jeans to have a snug fit (round your hips), if the stretch is added to the warp it helps the jeans stretch when bending &amp; sitting down.</a:t>
            </a:r>
            <a:endParaRPr lang="en-US" sz="1350" dirty="0">
              <a:latin typeface="Eras Light ITC" panose="020B0402030504020804" pitchFamily="34" charset="0"/>
              <a:cs typeface="Calibri"/>
            </a:endParaRPr>
          </a:p>
          <a:p>
            <a:r>
              <a:rPr lang="en-US" sz="1350" dirty="0">
                <a:latin typeface="Eras Light ITC" panose="020B0402030504020804" pitchFamily="34" charset="0"/>
              </a:rPr>
              <a:t>Bleaching lightens denim but it also makes it weaker.</a:t>
            </a:r>
            <a:endParaRPr lang="en-US" sz="1350" dirty="0">
              <a:latin typeface="Eras Light ITC" panose="020B0402030504020804" pitchFamily="34" charset="0"/>
              <a:cs typeface="Calibri"/>
            </a:endParaRPr>
          </a:p>
          <a:p>
            <a:r>
              <a:rPr lang="en-US" sz="1350" dirty="0">
                <a:latin typeface="Eras Light ITC" panose="020B0402030504020804" pitchFamily="34" charset="0"/>
              </a:rPr>
              <a:t>Ripped denim is achieved by sanding the area down to look worn away. In factories, there are sanding machines which do this for you, but to achieve your own, you can use sandpaper.</a:t>
            </a:r>
            <a:endParaRPr lang="en-US" sz="1350" dirty="0">
              <a:latin typeface="Eras Light ITC" panose="020B0402030504020804" pitchFamily="34" charset="0"/>
              <a:cs typeface="Calibri"/>
            </a:endParaRPr>
          </a:p>
          <a:p>
            <a:endParaRPr lang="en-US" sz="1350" dirty="0">
              <a:latin typeface="Eras Light ITC" panose="020B0402030504020804" pitchFamily="34" charset="0"/>
              <a:cs typeface="Calibri"/>
            </a:endParaRPr>
          </a:p>
          <a:p>
            <a:r>
              <a:rPr lang="en-US" sz="1350" b="1" dirty="0">
                <a:latin typeface="Eras Light ITC" panose="020B0402030504020804" pitchFamily="34" charset="0"/>
              </a:rPr>
              <a:t>Social &amp; Environmental issues - </a:t>
            </a:r>
            <a:r>
              <a:rPr lang="en-US" sz="1350" dirty="0">
                <a:latin typeface="Eras Light ITC" panose="020B0402030504020804" pitchFamily="34" charset="0"/>
              </a:rPr>
              <a:t>Cotton is a </a:t>
            </a:r>
            <a:r>
              <a:rPr lang="en-US" sz="1350" dirty="0">
                <a:solidFill>
                  <a:schemeClr val="bg1"/>
                </a:solidFill>
                <a:latin typeface="Eras Light ITC" panose="020B0402030504020804" pitchFamily="34" charset="0"/>
              </a:rPr>
              <a:t>natural </a:t>
            </a:r>
            <a:r>
              <a:rPr lang="en-US" sz="1350" dirty="0">
                <a:latin typeface="Eras Light ITC" panose="020B0402030504020804" pitchFamily="34" charset="0"/>
              </a:rPr>
              <a:t>fibre so its production does not use the oils and </a:t>
            </a:r>
            <a:r>
              <a:rPr lang="en-US" sz="1350" dirty="0">
                <a:solidFill>
                  <a:schemeClr val="bg1"/>
                </a:solidFill>
                <a:latin typeface="Eras Light ITC" panose="020B0402030504020804" pitchFamily="34" charset="0"/>
              </a:rPr>
              <a:t>chemicals </a:t>
            </a:r>
            <a:r>
              <a:rPr lang="en-US" sz="1350" dirty="0">
                <a:latin typeface="Eras Light ITC" panose="020B0402030504020804" pitchFamily="34" charset="0"/>
              </a:rPr>
              <a:t>that synthetic </a:t>
            </a:r>
            <a:r>
              <a:rPr lang="en-US" sz="1350" dirty="0" err="1">
                <a:latin typeface="Eras Light ITC" panose="020B0402030504020804" pitchFamily="34" charset="0"/>
              </a:rPr>
              <a:t>fibres</a:t>
            </a:r>
            <a:r>
              <a:rPr lang="en-US" sz="1350" dirty="0">
                <a:latin typeface="Eras Light ITC" panose="020B0402030504020804" pitchFamily="34" charset="0"/>
              </a:rPr>
              <a:t> would. However, pesticides are used on large cotton plantations and these are </a:t>
            </a:r>
            <a:r>
              <a:rPr lang="en-US" sz="1350" dirty="0">
                <a:solidFill>
                  <a:schemeClr val="bg1"/>
                </a:solidFill>
                <a:latin typeface="Eras Light ITC" panose="020B0402030504020804" pitchFamily="34" charset="0"/>
              </a:rPr>
              <a:t>bad for the environment.</a:t>
            </a:r>
            <a:r>
              <a:rPr lang="en-US" sz="1350" dirty="0">
                <a:latin typeface="Eras Light ITC" panose="020B0402030504020804" pitchFamily="34" charset="0"/>
              </a:rPr>
              <a:t> The dyes used are also harmful to the environment.</a:t>
            </a:r>
            <a:endParaRPr lang="en-US" sz="1350" dirty="0">
              <a:latin typeface="Eras Light ITC" panose="020B0402030504020804" pitchFamily="34" charset="0"/>
              <a:cs typeface="Calibri"/>
            </a:endParaRPr>
          </a:p>
        </p:txBody>
      </p:sp>
      <p:sp>
        <p:nvSpPr>
          <p:cNvPr id="4" name="TextBox 3">
            <a:extLst>
              <a:ext uri="{FF2B5EF4-FFF2-40B4-BE49-F238E27FC236}">
                <a16:creationId xmlns:a16="http://schemas.microsoft.com/office/drawing/2014/main" id="{09EB434A-A935-4324-8B99-A7CDA91E6426}"/>
              </a:ext>
            </a:extLst>
          </p:cNvPr>
          <p:cNvSpPr txBox="1"/>
          <p:nvPr/>
        </p:nvSpPr>
        <p:spPr>
          <a:xfrm>
            <a:off x="185045" y="6241699"/>
            <a:ext cx="73159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Eras Demi ITC"/>
              </a:rPr>
              <a:t>LI: Obtain knowledge on the history and properties of denim</a:t>
            </a:r>
          </a:p>
        </p:txBody>
      </p:sp>
      <p:pic>
        <p:nvPicPr>
          <p:cNvPr id="5" name="Picture 2">
            <a:extLst>
              <a:ext uri="{FF2B5EF4-FFF2-40B4-BE49-F238E27FC236}">
                <a16:creationId xmlns:a16="http://schemas.microsoft.com/office/drawing/2014/main" id="{A3FB84BD-5139-47AB-A9A8-CD50E5BBEB4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37797" y="5893726"/>
            <a:ext cx="1083158" cy="96427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4ABEE868-45C3-49EA-B088-3052D792598F}"/>
              </a:ext>
            </a:extLst>
          </p:cNvPr>
          <p:cNvSpPr/>
          <p:nvPr/>
        </p:nvSpPr>
        <p:spPr>
          <a:xfrm rot="20781834">
            <a:off x="8576021" y="6195460"/>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18280938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7839E-99E0-40CF-9CF2-75FC8A7335D6}"/>
              </a:ext>
            </a:extLst>
          </p:cNvPr>
          <p:cNvSpPr>
            <a:spLocks noGrp="1"/>
          </p:cNvSpPr>
          <p:nvPr>
            <p:ph type="title"/>
          </p:nvPr>
        </p:nvSpPr>
        <p:spPr>
          <a:xfrm>
            <a:off x="-1142418" y="-59924"/>
            <a:ext cx="8915400" cy="1143000"/>
          </a:xfrm>
        </p:spPr>
        <p:txBody>
          <a:bodyPr>
            <a:normAutofit/>
          </a:bodyPr>
          <a:lstStyle/>
          <a:p>
            <a:r>
              <a:rPr lang="en-US" sz="2400">
                <a:latin typeface="Eras Demi ITC"/>
                <a:cs typeface="Calibri"/>
              </a:rPr>
              <a:t>Investigation: The 6 R's and the environment</a:t>
            </a:r>
            <a:endParaRPr lang="en-US" sz="2400">
              <a:latin typeface="Eras Demi ITC"/>
            </a:endParaRPr>
          </a:p>
        </p:txBody>
      </p:sp>
      <p:sp>
        <p:nvSpPr>
          <p:cNvPr id="5" name="TextBox 4">
            <a:extLst>
              <a:ext uri="{FF2B5EF4-FFF2-40B4-BE49-F238E27FC236}">
                <a16:creationId xmlns:a16="http://schemas.microsoft.com/office/drawing/2014/main" id="{C55494D7-1F77-44E0-81D1-7FCB7B561640}"/>
              </a:ext>
            </a:extLst>
          </p:cNvPr>
          <p:cNvSpPr txBox="1"/>
          <p:nvPr/>
        </p:nvSpPr>
        <p:spPr>
          <a:xfrm>
            <a:off x="258887" y="6267717"/>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a:rPr>
              <a:t>LI: Analyse and understand the importance of the 6 R's in sustainability</a:t>
            </a:r>
          </a:p>
        </p:txBody>
      </p:sp>
      <p:pic>
        <p:nvPicPr>
          <p:cNvPr id="8" name="Picture 8" descr="A picture containing text&#10;&#10;Description automatically generated">
            <a:extLst>
              <a:ext uri="{FF2B5EF4-FFF2-40B4-BE49-F238E27FC236}">
                <a16:creationId xmlns:a16="http://schemas.microsoft.com/office/drawing/2014/main" id="{ED56E586-80D9-46B0-9449-7F5D3BF9335D}"/>
              </a:ext>
            </a:extLst>
          </p:cNvPr>
          <p:cNvPicPr>
            <a:picLocks noChangeAspect="1"/>
          </p:cNvPicPr>
          <p:nvPr/>
        </p:nvPicPr>
        <p:blipFill>
          <a:blip r:embed="rId2"/>
          <a:stretch>
            <a:fillRect/>
          </a:stretch>
        </p:blipFill>
        <p:spPr>
          <a:xfrm>
            <a:off x="258887" y="1721535"/>
            <a:ext cx="6112791" cy="4590764"/>
          </a:xfrm>
          <a:prstGeom prst="rect">
            <a:avLst/>
          </a:prstGeom>
        </p:spPr>
      </p:pic>
      <p:sp>
        <p:nvSpPr>
          <p:cNvPr id="9" name="TextBox 8">
            <a:extLst>
              <a:ext uri="{FF2B5EF4-FFF2-40B4-BE49-F238E27FC236}">
                <a16:creationId xmlns:a16="http://schemas.microsoft.com/office/drawing/2014/main" id="{BDAC89E5-E514-4ECC-B8D3-D0EC20E2423D}"/>
              </a:ext>
            </a:extLst>
          </p:cNvPr>
          <p:cNvSpPr txBox="1"/>
          <p:nvPr/>
        </p:nvSpPr>
        <p:spPr>
          <a:xfrm>
            <a:off x="514350" y="825500"/>
            <a:ext cx="5314950" cy="92333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Eras Demi ITC" panose="020B0805030504020804" pitchFamily="34" charset="0"/>
              </a:rPr>
              <a:t>Name the 6 R's: </a:t>
            </a:r>
            <a:endParaRPr lang="en-US" dirty="0">
              <a:latin typeface="Eras Demi ITC" panose="020B0805030504020804" pitchFamily="34" charset="0"/>
              <a:cs typeface="Calibri"/>
            </a:endParaRPr>
          </a:p>
          <a:p>
            <a:endParaRPr lang="en-US" dirty="0">
              <a:cs typeface="Calibri"/>
            </a:endParaRPr>
          </a:p>
          <a:p>
            <a:endParaRPr lang="en-US" dirty="0">
              <a:cs typeface="Calibri"/>
            </a:endParaRPr>
          </a:p>
        </p:txBody>
      </p:sp>
      <p:sp>
        <p:nvSpPr>
          <p:cNvPr id="10" name="TextBox 9">
            <a:extLst>
              <a:ext uri="{FF2B5EF4-FFF2-40B4-BE49-F238E27FC236}">
                <a16:creationId xmlns:a16="http://schemas.microsoft.com/office/drawing/2014/main" id="{70733DBE-5843-41F6-BC96-985139C47D5C}"/>
              </a:ext>
            </a:extLst>
          </p:cNvPr>
          <p:cNvSpPr txBox="1"/>
          <p:nvPr/>
        </p:nvSpPr>
        <p:spPr>
          <a:xfrm>
            <a:off x="6667186" y="292179"/>
            <a:ext cx="2743200" cy="3875356"/>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dirty="0">
                <a:latin typeface="Eras Light ITC" panose="020B0402030504020804" pitchFamily="34" charset="0"/>
              </a:rPr>
              <a:t>Write in bullet point form, the effect that textiles has on the environment. </a:t>
            </a:r>
          </a:p>
          <a:p>
            <a:pPr algn="ctr"/>
            <a:endParaRPr lang="en-US" sz="1400" dirty="0">
              <a:cs typeface="Calibri"/>
            </a:endParaRPr>
          </a:p>
          <a:p>
            <a:pPr marL="285750" indent="-285750" algn="ctr">
              <a:lnSpc>
                <a:spcPct val="150000"/>
              </a:lnSpc>
              <a:buFont typeface="Arial" panose="020B0604020202020204" pitchFamily="34" charset="0"/>
              <a:buChar char="•"/>
            </a:pPr>
            <a:r>
              <a:rPr lang="en-US" sz="1400" dirty="0">
                <a:cs typeface="Calibri"/>
              </a:rPr>
              <a:t>...................................................</a:t>
            </a:r>
          </a:p>
          <a:p>
            <a:pPr algn="ctr">
              <a:lnSpc>
                <a:spcPct val="150000"/>
              </a:lnSpc>
            </a:pPr>
            <a:r>
              <a:rPr lang="en-US" sz="1400" dirty="0">
                <a:cs typeface="Calibri"/>
              </a:rPr>
              <a:t>       ...................................................</a:t>
            </a:r>
          </a:p>
          <a:p>
            <a:pPr marL="285750" indent="-285750" algn="ctr">
              <a:lnSpc>
                <a:spcPct val="150000"/>
              </a:lnSpc>
              <a:buFont typeface="Arial" panose="020B0604020202020204" pitchFamily="34" charset="0"/>
              <a:buChar char="•"/>
            </a:pPr>
            <a:r>
              <a:rPr lang="en-US" sz="1400" dirty="0">
                <a:cs typeface="Calibri"/>
              </a:rPr>
              <a:t>...................................................</a:t>
            </a:r>
          </a:p>
          <a:p>
            <a:pPr algn="ctr">
              <a:lnSpc>
                <a:spcPct val="150000"/>
              </a:lnSpc>
            </a:pPr>
            <a:r>
              <a:rPr lang="en-US" sz="1400" dirty="0">
                <a:cs typeface="Calibri"/>
              </a:rPr>
              <a:t>       ...................................................</a:t>
            </a:r>
          </a:p>
          <a:p>
            <a:pPr marL="285750" indent="-285750" algn="ctr">
              <a:lnSpc>
                <a:spcPct val="150000"/>
              </a:lnSpc>
              <a:buFont typeface="Arial" panose="020B0604020202020204" pitchFamily="34" charset="0"/>
              <a:buChar char="•"/>
            </a:pPr>
            <a:r>
              <a:rPr lang="en-US" sz="1400" dirty="0">
                <a:cs typeface="Calibri"/>
              </a:rPr>
              <a:t>...................................................</a:t>
            </a:r>
          </a:p>
          <a:p>
            <a:pPr algn="ctr">
              <a:lnSpc>
                <a:spcPct val="150000"/>
              </a:lnSpc>
            </a:pPr>
            <a:r>
              <a:rPr lang="en-US" sz="1400" dirty="0">
                <a:cs typeface="Calibri"/>
              </a:rPr>
              <a:t>       ...................................................</a:t>
            </a:r>
          </a:p>
          <a:p>
            <a:pPr marL="285750" indent="-285750" algn="ctr">
              <a:lnSpc>
                <a:spcPct val="150000"/>
              </a:lnSpc>
              <a:buFont typeface="Arial" panose="020B0604020202020204" pitchFamily="34" charset="0"/>
              <a:buChar char="•"/>
            </a:pPr>
            <a:r>
              <a:rPr lang="en-US" sz="1400" dirty="0">
                <a:cs typeface="Calibri"/>
              </a:rPr>
              <a:t>...................................................</a:t>
            </a:r>
          </a:p>
          <a:p>
            <a:pPr algn="ctr">
              <a:lnSpc>
                <a:spcPct val="150000"/>
              </a:lnSpc>
            </a:pPr>
            <a:r>
              <a:rPr lang="en-US" sz="1400" dirty="0">
                <a:cs typeface="Calibri"/>
              </a:rPr>
              <a:t>      ...................................................</a:t>
            </a:r>
          </a:p>
          <a:p>
            <a:pPr marL="285750" indent="-285750" algn="ctr">
              <a:lnSpc>
                <a:spcPct val="150000"/>
              </a:lnSpc>
              <a:buFont typeface="Arial" panose="020B0604020202020204" pitchFamily="34" charset="0"/>
              <a:buChar char="•"/>
            </a:pPr>
            <a:r>
              <a:rPr lang="en-US" sz="1400" dirty="0">
                <a:cs typeface="Calibri"/>
              </a:rPr>
              <a:t>...................................................</a:t>
            </a:r>
          </a:p>
          <a:p>
            <a:pPr algn="ctr">
              <a:lnSpc>
                <a:spcPct val="150000"/>
              </a:lnSpc>
            </a:pPr>
            <a:r>
              <a:rPr lang="en-US" sz="1400" dirty="0">
                <a:cs typeface="Calibri"/>
              </a:rPr>
              <a:t>      ..................................................</a:t>
            </a:r>
          </a:p>
        </p:txBody>
      </p:sp>
      <p:grpSp>
        <p:nvGrpSpPr>
          <p:cNvPr id="11" name="Group 10">
            <a:extLst>
              <a:ext uri="{FF2B5EF4-FFF2-40B4-BE49-F238E27FC236}">
                <a16:creationId xmlns:a16="http://schemas.microsoft.com/office/drawing/2014/main" id="{7A46B8CC-72FD-48B0-A1C7-9391501DDB52}"/>
              </a:ext>
            </a:extLst>
          </p:cNvPr>
          <p:cNvGrpSpPr/>
          <p:nvPr/>
        </p:nvGrpSpPr>
        <p:grpSpPr>
          <a:xfrm>
            <a:off x="6667186" y="4200676"/>
            <a:ext cx="2770816" cy="2111623"/>
            <a:chOff x="52557" y="2950585"/>
            <a:chExt cx="2770816" cy="2111623"/>
          </a:xfrm>
        </p:grpSpPr>
        <p:grpSp>
          <p:nvGrpSpPr>
            <p:cNvPr id="12" name="Group 11">
              <a:extLst>
                <a:ext uri="{FF2B5EF4-FFF2-40B4-BE49-F238E27FC236}">
                  <a16:creationId xmlns:a16="http://schemas.microsoft.com/office/drawing/2014/main" id="{66DC576E-70BE-46E9-B988-1F500CBB92BD}"/>
                </a:ext>
              </a:extLst>
            </p:cNvPr>
            <p:cNvGrpSpPr/>
            <p:nvPr/>
          </p:nvGrpSpPr>
          <p:grpSpPr>
            <a:xfrm>
              <a:off x="52557" y="2950585"/>
              <a:ext cx="2770816" cy="2111623"/>
              <a:chOff x="21945" y="3104964"/>
              <a:chExt cx="2611394" cy="2088232"/>
            </a:xfrm>
          </p:grpSpPr>
          <p:sp>
            <p:nvSpPr>
              <p:cNvPr id="14" name="Rectangle 13">
                <a:extLst>
                  <a:ext uri="{FF2B5EF4-FFF2-40B4-BE49-F238E27FC236}">
                    <a16:creationId xmlns:a16="http://schemas.microsoft.com/office/drawing/2014/main" id="{BEAFBB08-395B-45DA-9DE0-0D90D2AFE672}"/>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AF4A1E73-8F33-4DB2-81AC-315762300997}"/>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Investigation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16" name="Rectangle 15">
                <a:extLst>
                  <a:ext uri="{FF2B5EF4-FFF2-40B4-BE49-F238E27FC236}">
                    <a16:creationId xmlns:a16="http://schemas.microsoft.com/office/drawing/2014/main" id="{2AE23F2F-E51F-4B04-8D4F-72414103EB41}"/>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4CD78A55-6692-440A-815B-9BEBFDBF6F30}"/>
                  </a:ext>
                </a:extLst>
              </p:cNvPr>
              <p:cNvSpPr/>
              <p:nvPr/>
            </p:nvSpPr>
            <p:spPr>
              <a:xfrm>
                <a:off x="2326776" y="426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97C34B85-8F05-43FA-9101-A9D756B72659}"/>
                  </a:ext>
                </a:extLst>
              </p:cNvPr>
              <p:cNvSpPr/>
              <p:nvPr/>
            </p:nvSpPr>
            <p:spPr>
              <a:xfrm>
                <a:off x="2326776" y="3860861"/>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13" name="Picture 5" descr="C:\Users\David\AppData\Local\Microsoft\Windows\INetCache\IE\XJVJXHFD\green-steps[1].png">
              <a:extLst>
                <a:ext uri="{FF2B5EF4-FFF2-40B4-BE49-F238E27FC236}">
                  <a16:creationId xmlns:a16="http://schemas.microsoft.com/office/drawing/2014/main" id="{D81A686C-591C-4DBF-89D7-ED12E86F2692}"/>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TextBox 18">
            <a:extLst>
              <a:ext uri="{FF2B5EF4-FFF2-40B4-BE49-F238E27FC236}">
                <a16:creationId xmlns:a16="http://schemas.microsoft.com/office/drawing/2014/main" id="{8D7FFCE4-8D9C-44FE-85D4-2277EAFE99AD}"/>
              </a:ext>
            </a:extLst>
          </p:cNvPr>
          <p:cNvSpPr txBox="1"/>
          <p:nvPr/>
        </p:nvSpPr>
        <p:spPr>
          <a:xfrm>
            <a:off x="6669424" y="4416454"/>
            <a:ext cx="2415450" cy="1323439"/>
          </a:xfrm>
          <a:prstGeom prst="rect">
            <a:avLst/>
          </a:prstGeom>
          <a:noFill/>
        </p:spPr>
        <p:txBody>
          <a:bodyPr wrap="square">
            <a:spAutoFit/>
          </a:bodyPr>
          <a:lstStyle/>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t>
            </a:r>
            <a:r>
              <a:rPr kumimoji="0" lang="en-GB" altLang="en-US" sz="800" b="1" i="0" u="none" strike="noStrike" kern="0" cap="none" spc="0" normalizeH="0" baseline="0" noProof="0">
                <a:ln>
                  <a:noFill/>
                </a:ln>
                <a:solidFill>
                  <a:prstClr val="black"/>
                </a:solidFill>
                <a:effectLst/>
                <a:uLnTx/>
                <a:uFillTx/>
              </a:rPr>
              <a:t>depth</a:t>
            </a:r>
            <a:r>
              <a:rPr kumimoji="0" lang="en-GB" altLang="en-US" sz="800" b="0" i="0" u="none" strike="noStrike" kern="0" cap="none" spc="0" normalizeH="0" baseline="0" noProof="0">
                <a:ln>
                  <a:noFill/>
                </a:ln>
                <a:solidFill>
                  <a:prstClr val="black"/>
                </a:solidFill>
                <a:effectLst/>
                <a:uLnTx/>
                <a:uFillTx/>
              </a:rPr>
              <a:t> and drawn relevant </a:t>
            </a:r>
            <a:r>
              <a:rPr kumimoji="0" lang="en-GB" altLang="en-US" sz="800" b="1" i="0" u="none" strike="noStrike" kern="0" cap="none" spc="0" normalizeH="0" baseline="0" noProof="0">
                <a:ln>
                  <a:noFill/>
                </a:ln>
                <a:solidFill>
                  <a:prstClr val="black"/>
                </a:solidFill>
                <a:effectLst/>
                <a:uLnTx/>
                <a:uFillTx/>
              </a:rPr>
              <a:t>conclusions</a:t>
            </a:r>
            <a:r>
              <a:rPr kumimoji="0" lang="en-GB" altLang="en-US" sz="800" b="0" i="0" u="none" strike="noStrike" kern="0" cap="none" spc="0" normalizeH="0" baseline="0" noProof="0">
                <a:ln>
                  <a:noFill/>
                </a:ln>
                <a:solidFill>
                  <a:prstClr val="black"/>
                </a:solidFill>
                <a:effectLst/>
                <a:uLnTx/>
                <a:uFillTx/>
              </a:rPr>
              <a:t> of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and </a:t>
            </a:r>
            <a:r>
              <a:rPr kumimoji="0" lang="en-GB" altLang="en-US" sz="800" b="1" i="0" u="none" strike="noStrike" kern="0" cap="none" spc="0" normalizeH="0" baseline="0" noProof="0">
                <a:ln>
                  <a:noFill/>
                </a:ln>
                <a:solidFill>
                  <a:prstClr val="black"/>
                </a:solidFill>
                <a:effectLst/>
                <a:uLnTx/>
                <a:uFillTx/>
              </a:rPr>
              <a:t>identified</a:t>
            </a:r>
            <a:r>
              <a:rPr kumimoji="0" lang="en-GB" altLang="en-US" sz="800" b="0" i="0" u="none" strike="noStrike" kern="0" cap="none" spc="0" normalizeH="0" baseline="0" noProof="0">
                <a:ln>
                  <a:noFill/>
                </a:ln>
                <a:solidFill>
                  <a:prstClr val="black"/>
                </a:solidFill>
                <a:effectLst/>
                <a:uLnTx/>
                <a:uFillTx/>
              </a:rPr>
              <a:t> some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fashion with little relevance to your project.</a:t>
            </a:r>
          </a:p>
        </p:txBody>
      </p:sp>
      <p:sp>
        <p:nvSpPr>
          <p:cNvPr id="20" name="TextBox 19">
            <a:extLst>
              <a:ext uri="{FF2B5EF4-FFF2-40B4-BE49-F238E27FC236}">
                <a16:creationId xmlns:a16="http://schemas.microsoft.com/office/drawing/2014/main" id="{A38F4966-1475-4E0D-A9C9-6B839DA1D4A8}"/>
              </a:ext>
            </a:extLst>
          </p:cNvPr>
          <p:cNvSpPr txBox="1"/>
          <p:nvPr/>
        </p:nvSpPr>
        <p:spPr>
          <a:xfrm>
            <a:off x="7200536" y="5534902"/>
            <a:ext cx="2282126" cy="779893"/>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0"/>
              </a:spcAft>
              <a:buClrTx/>
              <a:buSzTx/>
              <a:buFontTx/>
              <a:buNone/>
              <a:tabLst/>
              <a:defRPr/>
            </a:pPr>
            <a:r>
              <a:rPr kumimoji="0" lang="en-GB" sz="1000" b="1" i="1" u="none" strike="noStrike" kern="1400" cap="none" spc="0" normalizeH="0" baseline="0" noProof="0">
                <a:ln>
                  <a:noFill/>
                </a:ln>
                <a:solidFill>
                  <a:prstClr val="black"/>
                </a:solidFill>
                <a:effectLst/>
                <a:uLnTx/>
                <a:uFillTx/>
              </a:rPr>
              <a:t>Next Steps…</a:t>
            </a:r>
            <a:endParaRPr kumimoji="0" lang="en-GB" sz="3200" b="1" i="0"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700" b="1" i="1" u="none" strike="noStrike" kern="1400" cap="none" spc="0" normalizeH="0" baseline="0" noProof="0">
                <a:ln>
                  <a:noFill/>
                </a:ln>
                <a:solidFill>
                  <a:prstClr val="black"/>
                </a:solidFill>
                <a:effectLst/>
                <a:uLnTx/>
                <a:uFillTx/>
              </a:rPr>
              <a:t>Ensure that the products you have found inform your next steps and that you use some of the designs in your own work.  Use parts of other designs to come up with something new </a:t>
            </a:r>
            <a:endParaRPr kumimoji="0" lang="en-GB" sz="2000" b="1" i="1" u="none" strike="noStrike" kern="1400" cap="none" spc="0" normalizeH="0" baseline="0" noProof="0">
              <a:ln>
                <a:noFill/>
              </a:ln>
              <a:solidFill>
                <a:prstClr val="black"/>
              </a:solidFill>
              <a:effectLst/>
              <a:uLnTx/>
              <a:uFillTx/>
            </a:endParaRPr>
          </a:p>
        </p:txBody>
      </p:sp>
      <p:pic>
        <p:nvPicPr>
          <p:cNvPr id="21" name="Picture 2">
            <a:extLst>
              <a:ext uri="{FF2B5EF4-FFF2-40B4-BE49-F238E27FC236}">
                <a16:creationId xmlns:a16="http://schemas.microsoft.com/office/drawing/2014/main" id="{F55DA530-BA2C-405A-827D-0CFAC26A8B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5349123" y="1249542"/>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DF410F53-808E-4D29-98AE-BDB2754305D5}"/>
              </a:ext>
            </a:extLst>
          </p:cNvPr>
          <p:cNvSpPr/>
          <p:nvPr/>
        </p:nvSpPr>
        <p:spPr>
          <a:xfrm>
            <a:off x="5884999" y="1508114"/>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1203083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0B44A8-FFAC-4974-A75D-189672B994A8}"/>
              </a:ext>
            </a:extLst>
          </p:cNvPr>
          <p:cNvSpPr txBox="1"/>
          <p:nvPr/>
        </p:nvSpPr>
        <p:spPr>
          <a:xfrm>
            <a:off x="3863083" y="164117"/>
            <a:ext cx="3698697" cy="369332"/>
          </a:xfrm>
          <a:prstGeom prst="rect">
            <a:avLst/>
          </a:prstGeom>
          <a:noFill/>
        </p:spPr>
        <p:txBody>
          <a:bodyPr wrap="square" rtlCol="0">
            <a:spAutoFit/>
          </a:bodyPr>
          <a:lstStyle/>
          <a:p>
            <a:r>
              <a:rPr lang="en-GB" dirty="0">
                <a:latin typeface="Eras Demi ITC" panose="020B0805030504020804" pitchFamily="34" charset="0"/>
              </a:rPr>
              <a:t>Stick Fairtrade HW here</a:t>
            </a:r>
          </a:p>
        </p:txBody>
      </p:sp>
    </p:spTree>
    <p:extLst>
      <p:ext uri="{BB962C8B-B14F-4D97-AF65-F5344CB8AC3E}">
        <p14:creationId xmlns:p14="http://schemas.microsoft.com/office/powerpoint/2010/main" val="34312758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5AE5AD16-7BED-4013-8EDF-177BB7516E56}"/>
              </a:ext>
            </a:extLst>
          </p:cNvPr>
          <p:cNvGraphicFramePr>
            <a:graphicFrameLocks noGrp="1"/>
          </p:cNvGraphicFramePr>
          <p:nvPr/>
        </p:nvGraphicFramePr>
        <p:xfrm>
          <a:off x="229088" y="1461135"/>
          <a:ext cx="9066066" cy="5120640"/>
        </p:xfrm>
        <a:graphic>
          <a:graphicData uri="http://schemas.openxmlformats.org/drawingml/2006/table">
            <a:tbl>
              <a:tblPr firstRow="1" bandRow="1">
                <a:tableStyleId>{5940675A-B579-460E-94D1-54222C63F5DA}</a:tableStyleId>
              </a:tblPr>
              <a:tblGrid>
                <a:gridCol w="1809574">
                  <a:extLst>
                    <a:ext uri="{9D8B030D-6E8A-4147-A177-3AD203B41FA5}">
                      <a16:colId xmlns:a16="http://schemas.microsoft.com/office/drawing/2014/main" val="929129688"/>
                    </a:ext>
                  </a:extLst>
                </a:gridCol>
                <a:gridCol w="7256492">
                  <a:extLst>
                    <a:ext uri="{9D8B030D-6E8A-4147-A177-3AD203B41FA5}">
                      <a16:colId xmlns:a16="http://schemas.microsoft.com/office/drawing/2014/main" val="2869347110"/>
                    </a:ext>
                  </a:extLst>
                </a:gridCol>
              </a:tblGrid>
              <a:tr h="0">
                <a:tc>
                  <a:txBody>
                    <a:bodyPr/>
                    <a:lstStyle/>
                    <a:p>
                      <a:r>
                        <a:rPr lang="en-US">
                          <a:latin typeface="Eras Demi ITC" panose="020B0805030504020804" pitchFamily="34" charset="0"/>
                        </a:rPr>
                        <a:t>Aesthetics </a:t>
                      </a:r>
                    </a:p>
                  </a:txBody>
                  <a:tcPr/>
                </a:tc>
                <a:tc>
                  <a:txBody>
                    <a:bodyPr/>
                    <a:lstStyle/>
                    <a:p>
                      <a:pPr marL="285750" indent="-285750">
                        <a:buFont typeface="Wingdings" panose="05000000000000000000" pitchFamily="2" charset="2"/>
                        <a:buChar char="Ø"/>
                      </a:pPr>
                      <a:r>
                        <a:rPr lang="en-US">
                          <a:solidFill>
                            <a:schemeClr val="tx1"/>
                          </a:solidFill>
                        </a:rPr>
                        <a:t> </a:t>
                      </a:r>
                    </a:p>
                    <a:p>
                      <a:pPr marL="285750" indent="-285750">
                        <a:buFont typeface="Wingdings" panose="05000000000000000000" pitchFamily="2" charset="2"/>
                        <a:buChar char="Ø"/>
                      </a:pPr>
                      <a:r>
                        <a:rPr lang="en-US">
                          <a:solidFill>
                            <a:schemeClr val="tx1"/>
                          </a:solidFill>
                        </a:rPr>
                        <a:t> </a:t>
                      </a:r>
                    </a:p>
                  </a:txBody>
                  <a:tcPr/>
                </a:tc>
                <a:extLst>
                  <a:ext uri="{0D108BD9-81ED-4DB2-BD59-A6C34878D82A}">
                    <a16:rowId xmlns:a16="http://schemas.microsoft.com/office/drawing/2014/main" val="2591836845"/>
                  </a:ext>
                </a:extLst>
              </a:tr>
              <a:tr h="603751">
                <a:tc>
                  <a:txBody>
                    <a:bodyPr/>
                    <a:lstStyle/>
                    <a:p>
                      <a:r>
                        <a:rPr lang="en-US">
                          <a:latin typeface="Eras Demi ITC" panose="020B0805030504020804" pitchFamily="34" charset="0"/>
                        </a:rPr>
                        <a:t>Consumer</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solidFill>
                            <a:schemeClr val="tx1"/>
                          </a:solidFill>
                        </a:rPr>
                        <a:t>  </a:t>
                      </a:r>
                    </a:p>
                  </a:txBody>
                  <a:tcPr/>
                </a:tc>
                <a:extLst>
                  <a:ext uri="{0D108BD9-81ED-4DB2-BD59-A6C34878D82A}">
                    <a16:rowId xmlns:a16="http://schemas.microsoft.com/office/drawing/2014/main" val="1559927859"/>
                  </a:ext>
                </a:extLst>
              </a:tr>
              <a:tr h="603751">
                <a:tc>
                  <a:txBody>
                    <a:bodyPr/>
                    <a:lstStyle/>
                    <a:p>
                      <a:r>
                        <a:rPr lang="en-US">
                          <a:latin typeface="Eras Demi ITC" panose="020B0805030504020804" pitchFamily="34" charset="0"/>
                        </a:rPr>
                        <a:t>Cost</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565582334"/>
                  </a:ext>
                </a:extLst>
              </a:tr>
              <a:tr h="603751">
                <a:tc>
                  <a:txBody>
                    <a:bodyPr/>
                    <a:lstStyle/>
                    <a:p>
                      <a:r>
                        <a:rPr lang="en-US">
                          <a:latin typeface="Eras Demi ITC" panose="020B0805030504020804" pitchFamily="34" charset="0"/>
                        </a:rPr>
                        <a:t>Environmental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390221195"/>
                  </a:ext>
                </a:extLst>
              </a:tr>
              <a:tr h="603751">
                <a:tc>
                  <a:txBody>
                    <a:bodyPr/>
                    <a:lstStyle/>
                    <a:p>
                      <a:r>
                        <a:rPr lang="en-US">
                          <a:latin typeface="Eras Demi ITC" panose="020B0805030504020804" pitchFamily="34" charset="0"/>
                        </a:rPr>
                        <a:t>Sizing</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271288526"/>
                  </a:ext>
                </a:extLst>
              </a:tr>
              <a:tr h="603751">
                <a:tc>
                  <a:txBody>
                    <a:bodyPr/>
                    <a:lstStyle/>
                    <a:p>
                      <a:r>
                        <a:rPr lang="en-US">
                          <a:latin typeface="Eras Demi ITC" panose="020B0805030504020804" pitchFamily="34" charset="0"/>
                        </a:rPr>
                        <a:t>Safety</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3195572690"/>
                  </a:ext>
                </a:extLst>
              </a:tr>
              <a:tr h="603751">
                <a:tc>
                  <a:txBody>
                    <a:bodyPr/>
                    <a:lstStyle/>
                    <a:p>
                      <a:r>
                        <a:rPr lang="en-US">
                          <a:latin typeface="Eras Demi ITC" panose="020B0805030504020804" pitchFamily="34" charset="0"/>
                        </a:rPr>
                        <a:t>Function </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4133051457"/>
                  </a:ext>
                </a:extLst>
              </a:tr>
              <a:tr h="603751">
                <a:tc>
                  <a:txBody>
                    <a:bodyPr/>
                    <a:lstStyle/>
                    <a:p>
                      <a:r>
                        <a:rPr lang="en-US">
                          <a:latin typeface="Eras Demi ITC" panose="020B0805030504020804" pitchFamily="34" charset="0"/>
                        </a:rPr>
                        <a:t>Material</a:t>
                      </a:r>
                    </a:p>
                  </a:txBody>
                  <a:tcPr/>
                </a:tc>
                <a:tc>
                  <a:txBody>
                    <a:bodyPr/>
                    <a:lstStyle/>
                    <a:p>
                      <a:pPr marL="285750" indent="-285750">
                        <a:buFont typeface="Wingdings" panose="05000000000000000000" pitchFamily="2" charset="2"/>
                        <a:buChar char="Ø"/>
                      </a:pPr>
                      <a:r>
                        <a:rPr lang="en-US"/>
                        <a:t> </a:t>
                      </a:r>
                    </a:p>
                    <a:p>
                      <a:pPr marL="285750" indent="-285750">
                        <a:buFont typeface="Wingdings" panose="05000000000000000000" pitchFamily="2" charset="2"/>
                        <a:buChar char="Ø"/>
                      </a:pPr>
                      <a:r>
                        <a:rPr lang="en-US"/>
                        <a:t> </a:t>
                      </a:r>
                    </a:p>
                  </a:txBody>
                  <a:tcPr/>
                </a:tc>
                <a:extLst>
                  <a:ext uri="{0D108BD9-81ED-4DB2-BD59-A6C34878D82A}">
                    <a16:rowId xmlns:a16="http://schemas.microsoft.com/office/drawing/2014/main" val="1379572250"/>
                  </a:ext>
                </a:extLst>
              </a:tr>
            </a:tbl>
          </a:graphicData>
        </a:graphic>
      </p:graphicFrame>
      <p:cxnSp>
        <p:nvCxnSpPr>
          <p:cNvPr id="13" name="Straight Connector 12">
            <a:extLst>
              <a:ext uri="{FF2B5EF4-FFF2-40B4-BE49-F238E27FC236}">
                <a16:creationId xmlns:a16="http://schemas.microsoft.com/office/drawing/2014/main" id="{5CD17A17-8667-4694-A1E9-EB5FDC532183}"/>
              </a:ext>
            </a:extLst>
          </p:cNvPr>
          <p:cNvCxnSpPr>
            <a:cxnSpLocks/>
          </p:cNvCxnSpPr>
          <p:nvPr/>
        </p:nvCxnSpPr>
        <p:spPr>
          <a:xfrm>
            <a:off x="2023672" y="1797593"/>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212535" y="-31288"/>
            <a:ext cx="6745574" cy="1079501"/>
          </a:xfrm>
        </p:spPr>
        <p:txBody>
          <a:bodyPr>
            <a:normAutofit/>
          </a:bodyPr>
          <a:lstStyle/>
          <a:p>
            <a:pPr algn="l">
              <a:defRPr/>
            </a:pPr>
            <a:r>
              <a:rPr lang="en-GB" sz="3200" b="1">
                <a:ln w="12700">
                  <a:solidFill>
                    <a:schemeClr val="tx1"/>
                  </a:solidFill>
                  <a:prstDash val="solid"/>
                </a:ln>
                <a:noFill/>
                <a:latin typeface="Eras Demi ITC" panose="020B0805030504020804" pitchFamily="34" charset="0"/>
              </a:rPr>
              <a:t>Specification</a:t>
            </a:r>
            <a:endParaRPr lang="en-GB" sz="3200">
              <a:ln w="12700">
                <a:solidFill>
                  <a:schemeClr val="tx1"/>
                </a:solidFill>
                <a:prstDash val="solid"/>
              </a:ln>
              <a:noFill/>
              <a:latin typeface="Eras Demi ITC" panose="020B0805030504020804" pitchFamily="34" charset="0"/>
            </a:endParaRPr>
          </a:p>
        </p:txBody>
      </p:sp>
      <p:grpSp>
        <p:nvGrpSpPr>
          <p:cNvPr id="107" name="Group 106">
            <a:extLst>
              <a:ext uri="{FF2B5EF4-FFF2-40B4-BE49-F238E27FC236}">
                <a16:creationId xmlns:a16="http://schemas.microsoft.com/office/drawing/2014/main" id="{34DC6B1E-E1F8-480F-8842-222C418F3A8F}"/>
              </a:ext>
            </a:extLst>
          </p:cNvPr>
          <p:cNvGrpSpPr/>
          <p:nvPr/>
        </p:nvGrpSpPr>
        <p:grpSpPr>
          <a:xfrm>
            <a:off x="6958109" y="127185"/>
            <a:ext cx="2770816" cy="2111623"/>
            <a:chOff x="52557" y="2950585"/>
            <a:chExt cx="2770816" cy="2111623"/>
          </a:xfrm>
        </p:grpSpPr>
        <p:grpSp>
          <p:nvGrpSpPr>
            <p:cNvPr id="108" name="Group 107">
              <a:extLst>
                <a:ext uri="{FF2B5EF4-FFF2-40B4-BE49-F238E27FC236}">
                  <a16:creationId xmlns:a16="http://schemas.microsoft.com/office/drawing/2014/main" id="{B9FB745E-E373-472D-9340-B9F0FBEB692A}"/>
                </a:ext>
              </a:extLst>
            </p:cNvPr>
            <p:cNvGrpSpPr/>
            <p:nvPr/>
          </p:nvGrpSpPr>
          <p:grpSpPr>
            <a:xfrm>
              <a:off x="52557" y="2950585"/>
              <a:ext cx="2770816" cy="2111623"/>
              <a:chOff x="21945" y="3104964"/>
              <a:chExt cx="2611394" cy="2088232"/>
            </a:xfrm>
          </p:grpSpPr>
          <p:sp>
            <p:nvSpPr>
              <p:cNvPr id="110" name="Rectangle 109">
                <a:extLst>
                  <a:ext uri="{FF2B5EF4-FFF2-40B4-BE49-F238E27FC236}">
                    <a16:creationId xmlns:a16="http://schemas.microsoft.com/office/drawing/2014/main" id="{B4865B38-4398-40EF-B486-E2F6FC18ED3E}"/>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111" name="TextBox 110">
                <a:extLst>
                  <a:ext uri="{FF2B5EF4-FFF2-40B4-BE49-F238E27FC236}">
                    <a16:creationId xmlns:a16="http://schemas.microsoft.com/office/drawing/2014/main" id="{3C036899-4716-4F0C-939E-173B134BEB89}"/>
                  </a:ext>
                </a:extLst>
              </p:cNvPr>
              <p:cNvSpPr txBox="1"/>
              <p:nvPr/>
            </p:nvSpPr>
            <p:spPr>
              <a:xfrm>
                <a:off x="50303" y="3110970"/>
                <a:ext cx="2276474" cy="372850"/>
              </a:xfrm>
              <a:prstGeom prst="rect">
                <a:avLst/>
              </a:prstGeom>
              <a:noFill/>
            </p:spPr>
            <p:txBody>
              <a:bodyPr wrap="square" rtlCol="0">
                <a:spAutoFit/>
              </a:bodyPr>
              <a:lstStyle/>
              <a:p>
                <a:pPr>
                  <a:spcBef>
                    <a:spcPts val="400"/>
                  </a:spcBef>
                </a:pPr>
                <a:r>
                  <a:rPr lang="en-GB" sz="1050" b="1" u="sng">
                    <a:latin typeface="+mn-lt"/>
                  </a:rPr>
                  <a:t>Specification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112" name="Rectangle 111">
                <a:extLst>
                  <a:ext uri="{FF2B5EF4-FFF2-40B4-BE49-F238E27FC236}">
                    <a16:creationId xmlns:a16="http://schemas.microsoft.com/office/drawing/2014/main" id="{969D4008-A562-4717-B8DF-D75FA185110B}"/>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a:extLst>
                  <a:ext uri="{FF2B5EF4-FFF2-40B4-BE49-F238E27FC236}">
                    <a16:creationId xmlns:a16="http://schemas.microsoft.com/office/drawing/2014/main" id="{ED972D15-7C2D-44C5-8907-4F1511905490}"/>
                  </a:ext>
                </a:extLst>
              </p:cNvPr>
              <p:cNvSpPr/>
              <p:nvPr/>
            </p:nvSpPr>
            <p:spPr>
              <a:xfrm>
                <a:off x="2323818" y="4197663"/>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113">
                <a:extLst>
                  <a:ext uri="{FF2B5EF4-FFF2-40B4-BE49-F238E27FC236}">
                    <a16:creationId xmlns:a16="http://schemas.microsoft.com/office/drawing/2014/main" id="{855B75BE-F96C-453B-83BF-A761EBB1D59B}"/>
                  </a:ext>
                </a:extLst>
              </p:cNvPr>
              <p:cNvSpPr/>
              <p:nvPr/>
            </p:nvSpPr>
            <p:spPr>
              <a:xfrm>
                <a:off x="2323819" y="3887768"/>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9" name="Picture 5" descr="C:\Users\David\AppData\Local\Microsoft\Windows\INetCache\IE\XJVJXHFD\green-steps[1].png">
              <a:extLst>
                <a:ext uri="{FF2B5EF4-FFF2-40B4-BE49-F238E27FC236}">
                  <a16:creationId xmlns:a16="http://schemas.microsoft.com/office/drawing/2014/main" id="{68E00DA1-08E4-493F-A93C-77BF7DBD34B3}"/>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18782" y="457664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15" name="TextBox 114">
            <a:extLst>
              <a:ext uri="{FF2B5EF4-FFF2-40B4-BE49-F238E27FC236}">
                <a16:creationId xmlns:a16="http://schemas.microsoft.com/office/drawing/2014/main" id="{A82F96EA-7FC5-4A90-8E91-967114F35DAE}"/>
              </a:ext>
            </a:extLst>
          </p:cNvPr>
          <p:cNvSpPr txBox="1"/>
          <p:nvPr/>
        </p:nvSpPr>
        <p:spPr>
          <a:xfrm>
            <a:off x="6839709" y="1362117"/>
            <a:ext cx="944938" cy="464423"/>
          </a:xfrm>
          <a:prstGeom prst="rect">
            <a:avLst/>
          </a:prstGeom>
          <a:noFill/>
        </p:spPr>
        <p:txBody>
          <a:bodyPr wrap="square">
            <a:spAutoFit/>
          </a:bodyPr>
          <a:lstStyle/>
          <a:p>
            <a:pPr marL="0" marR="0" indent="0" algn="ctr">
              <a:lnSpc>
                <a:spcPct val="119000"/>
              </a:lnSpc>
              <a:spcBef>
                <a:spcPts val="0"/>
              </a:spcBef>
              <a:spcAft>
                <a:spcPts val="0"/>
              </a:spcAft>
            </a:pPr>
            <a:r>
              <a:rPr lang="en-GB" sz="1050" b="1" i="1" kern="1400">
                <a:ln>
                  <a:noFill/>
                </a:ln>
                <a:effectLst/>
                <a:latin typeface="Calibri" panose="020F0502020204030204" pitchFamily="34" charset="0"/>
              </a:rPr>
              <a:t>Next </a:t>
            </a:r>
          </a:p>
          <a:p>
            <a:pPr marL="0" marR="0" indent="0" algn="ctr">
              <a:lnSpc>
                <a:spcPct val="119000"/>
              </a:lnSpc>
              <a:spcBef>
                <a:spcPts val="0"/>
              </a:spcBef>
              <a:spcAft>
                <a:spcPts val="0"/>
              </a:spcAft>
            </a:pPr>
            <a:r>
              <a:rPr lang="en-GB" sz="1050" b="1" i="1" kern="1400">
                <a:ln>
                  <a:noFill/>
                </a:ln>
                <a:effectLst/>
                <a:latin typeface="Calibri" panose="020F0502020204030204" pitchFamily="34" charset="0"/>
              </a:rPr>
              <a:t>Steps…</a:t>
            </a:r>
            <a:endParaRPr lang="en-GB" sz="3600" kern="1400">
              <a:ln>
                <a:noFill/>
              </a:ln>
              <a:effectLst/>
              <a:latin typeface="Calibri" panose="020F0502020204030204" pitchFamily="34" charset="0"/>
            </a:endParaRPr>
          </a:p>
        </p:txBody>
      </p:sp>
      <p:sp>
        <p:nvSpPr>
          <p:cNvPr id="116" name="TextBox 115">
            <a:extLst>
              <a:ext uri="{FF2B5EF4-FFF2-40B4-BE49-F238E27FC236}">
                <a16:creationId xmlns:a16="http://schemas.microsoft.com/office/drawing/2014/main" id="{04708F04-87A2-485B-8E16-9C95B452D111}"/>
              </a:ext>
            </a:extLst>
          </p:cNvPr>
          <p:cNvSpPr txBox="1"/>
          <p:nvPr/>
        </p:nvSpPr>
        <p:spPr>
          <a:xfrm>
            <a:off x="6994229" y="390303"/>
            <a:ext cx="2371099" cy="1077218"/>
          </a:xfrm>
          <a:prstGeom prst="rect">
            <a:avLst/>
          </a:prstGeom>
          <a:noFill/>
        </p:spPr>
        <p:txBody>
          <a:bodyPr wrap="square">
            <a:spAutoFit/>
          </a:bodyPr>
          <a:lstStyle/>
          <a:p>
            <a:pPr marL="87313" indent="-87313">
              <a:buFont typeface="Arial" panose="020B0604020202020204" pitchFamily="34" charset="0"/>
              <a:buChar char="•"/>
            </a:pPr>
            <a:r>
              <a:rPr lang="en-GB" altLang="en-US" sz="800">
                <a:latin typeface="Calibri" pitchFamily="34" charset="0"/>
              </a:rPr>
              <a:t>You can write a </a:t>
            </a:r>
            <a:r>
              <a:rPr lang="en-GB" altLang="en-US" sz="800" b="1">
                <a:latin typeface="Calibri" pitchFamily="34" charset="0"/>
              </a:rPr>
              <a:t>fully justified</a:t>
            </a:r>
            <a:r>
              <a:rPr lang="en-GB" altLang="en-US" sz="800">
                <a:latin typeface="Calibri" pitchFamily="34" charset="0"/>
              </a:rPr>
              <a:t> specification which helps design innovative, functional and appealing products.</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 which is </a:t>
            </a:r>
            <a:r>
              <a:rPr lang="en-GB" altLang="en-US" sz="800" b="1">
                <a:latin typeface="Calibri" pitchFamily="34" charset="0"/>
              </a:rPr>
              <a:t>justified</a:t>
            </a:r>
            <a:r>
              <a:rPr lang="en-GB" altLang="en-US" sz="800">
                <a:latin typeface="Calibri" pitchFamily="34" charset="0"/>
              </a:rPr>
              <a:t> in parts, and helps design appealing products. </a:t>
            </a:r>
          </a:p>
          <a:p>
            <a:pPr marL="87313" indent="-87313" algn="just">
              <a:buFont typeface="Arial" panose="020B0604020202020204" pitchFamily="34" charset="0"/>
              <a:buChar char="•"/>
            </a:pPr>
            <a:endParaRPr lang="en-GB" altLang="en-US" sz="800">
              <a:latin typeface="Calibri" pitchFamily="34" charset="0"/>
            </a:endParaRPr>
          </a:p>
          <a:p>
            <a:pPr marL="87313" indent="-87313" algn="just">
              <a:buFont typeface="Arial" panose="020B0604020202020204" pitchFamily="34" charset="0"/>
              <a:buChar char="•"/>
            </a:pPr>
            <a:r>
              <a:rPr lang="en-GB" altLang="en-US" sz="800">
                <a:latin typeface="Calibri" pitchFamily="34" charset="0"/>
              </a:rPr>
              <a:t>You can write a specification</a:t>
            </a:r>
            <a:endParaRPr lang="en-GB" sz="800"/>
          </a:p>
        </p:txBody>
      </p:sp>
      <p:sp>
        <p:nvSpPr>
          <p:cNvPr id="117" name="TextBox 116">
            <a:extLst>
              <a:ext uri="{FF2B5EF4-FFF2-40B4-BE49-F238E27FC236}">
                <a16:creationId xmlns:a16="http://schemas.microsoft.com/office/drawing/2014/main" id="{A6EF2814-9F67-4872-8588-C4BE0884FB57}"/>
              </a:ext>
            </a:extLst>
          </p:cNvPr>
          <p:cNvSpPr txBox="1"/>
          <p:nvPr/>
        </p:nvSpPr>
        <p:spPr>
          <a:xfrm>
            <a:off x="7426402" y="1461067"/>
            <a:ext cx="2262470" cy="1312732"/>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atin typeface="Calibri" panose="020F0502020204030204" pitchFamily="34" charset="0"/>
              </a:rPr>
              <a:t>*</a:t>
            </a:r>
            <a:r>
              <a:rPr lang="en-GB" sz="800" b="1" i="1" kern="1400">
                <a:ln>
                  <a:noFill/>
                </a:ln>
                <a:effectLst/>
                <a:latin typeface="Calibri" panose="020F0502020204030204" pitchFamily="34" charset="0"/>
              </a:rPr>
              <a:t>Ensure that the points you mention are measurable and you can easily see whether your design work meets these points.  *Remember you will evaluate your final product around the Specification at the end. </a:t>
            </a:r>
            <a:endParaRPr lang="en-GB" sz="800" b="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effectLst/>
                <a:latin typeface="Calibri" panose="020F0502020204030204" pitchFamily="34" charset="0"/>
              </a:rPr>
              <a:t> </a:t>
            </a:r>
          </a:p>
        </p:txBody>
      </p:sp>
      <p:cxnSp>
        <p:nvCxnSpPr>
          <p:cNvPr id="86" name="Straight Connector 85">
            <a:extLst>
              <a:ext uri="{FF2B5EF4-FFF2-40B4-BE49-F238E27FC236}">
                <a16:creationId xmlns:a16="http://schemas.microsoft.com/office/drawing/2014/main" id="{FFA1FCAC-780E-4F4C-9CC3-DDB635450835}"/>
              </a:ext>
            </a:extLst>
          </p:cNvPr>
          <p:cNvCxnSpPr>
            <a:cxnSpLocks/>
          </p:cNvCxnSpPr>
          <p:nvPr/>
        </p:nvCxnSpPr>
        <p:spPr>
          <a:xfrm>
            <a:off x="2023672" y="2429677"/>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D7B587A-DB61-4744-B3E7-14842C0445C5}"/>
              </a:ext>
            </a:extLst>
          </p:cNvPr>
          <p:cNvCxnSpPr>
            <a:cxnSpLocks/>
          </p:cNvCxnSpPr>
          <p:nvPr/>
        </p:nvCxnSpPr>
        <p:spPr>
          <a:xfrm>
            <a:off x="2023672" y="307675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AA5EC6-35DD-4403-AA4E-56B0B225D6AF}"/>
              </a:ext>
            </a:extLst>
          </p:cNvPr>
          <p:cNvCxnSpPr>
            <a:cxnSpLocks/>
          </p:cNvCxnSpPr>
          <p:nvPr/>
        </p:nvCxnSpPr>
        <p:spPr>
          <a:xfrm>
            <a:off x="2023672" y="3691349"/>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CC27498-7012-4E99-85DA-9D5927D3389F}"/>
              </a:ext>
            </a:extLst>
          </p:cNvPr>
          <p:cNvCxnSpPr>
            <a:cxnSpLocks/>
          </p:cNvCxnSpPr>
          <p:nvPr/>
        </p:nvCxnSpPr>
        <p:spPr>
          <a:xfrm>
            <a:off x="2023672" y="4335926"/>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7050C29E-C7CF-4816-82CC-38F1EFEEE3FF}"/>
              </a:ext>
            </a:extLst>
          </p:cNvPr>
          <p:cNvCxnSpPr>
            <a:cxnSpLocks/>
          </p:cNvCxnSpPr>
          <p:nvPr/>
        </p:nvCxnSpPr>
        <p:spPr>
          <a:xfrm>
            <a:off x="2023672" y="4995493"/>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28031F-666B-4F56-B707-A9C48E9E0621}"/>
              </a:ext>
            </a:extLst>
          </p:cNvPr>
          <p:cNvCxnSpPr>
            <a:cxnSpLocks/>
          </p:cNvCxnSpPr>
          <p:nvPr/>
        </p:nvCxnSpPr>
        <p:spPr>
          <a:xfrm>
            <a:off x="2023672" y="5610090"/>
            <a:ext cx="72714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FB8EDEF-8524-4932-95E5-30620F7A15CB}"/>
              </a:ext>
            </a:extLst>
          </p:cNvPr>
          <p:cNvCxnSpPr>
            <a:cxnSpLocks/>
          </p:cNvCxnSpPr>
          <p:nvPr/>
        </p:nvCxnSpPr>
        <p:spPr>
          <a:xfrm>
            <a:off x="2023672" y="6269658"/>
            <a:ext cx="7271482" cy="0"/>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85">
            <a:extLst>
              <a:ext uri="{FF2B5EF4-FFF2-40B4-BE49-F238E27FC236}">
                <a16:creationId xmlns:a16="http://schemas.microsoft.com/office/drawing/2014/main" id="{1DA8178C-3F9C-494B-B417-24D33EA4C946}"/>
              </a:ext>
            </a:extLst>
          </p:cNvPr>
          <p:cNvSpPr/>
          <p:nvPr/>
        </p:nvSpPr>
        <p:spPr>
          <a:xfrm>
            <a:off x="229088" y="757751"/>
            <a:ext cx="5205048" cy="444353"/>
          </a:xfrm>
          <a:prstGeom prst="rect">
            <a:avLst/>
          </a:prstGeom>
          <a:noFill/>
          <a:ln cap="flat">
            <a:noFill/>
            <a:prstDash val="solid"/>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200" b="1" dirty="0">
                <a:solidFill>
                  <a:srgbClr val="000000"/>
                </a:solidFill>
                <a:latin typeface="Eras Light ITC" panose="020B0402030504020804" pitchFamily="34" charset="0"/>
              </a:rPr>
              <a:t>Specifications</a:t>
            </a:r>
            <a:r>
              <a:rPr lang="en-GB" sz="1200" dirty="0">
                <a:solidFill>
                  <a:srgbClr val="000000"/>
                </a:solidFill>
                <a:latin typeface="Eras Light ITC" panose="020B0402030504020804" pitchFamily="34" charset="0"/>
              </a:rPr>
              <a:t>  are detailed statements prescribing materials, dimensions, and quality of work for something to be designed or built.</a:t>
            </a:r>
          </a:p>
        </p:txBody>
      </p:sp>
      <p:sp>
        <p:nvSpPr>
          <p:cNvPr id="95" name="TextBox 66">
            <a:extLst>
              <a:ext uri="{FF2B5EF4-FFF2-40B4-BE49-F238E27FC236}">
                <a16:creationId xmlns:a16="http://schemas.microsoft.com/office/drawing/2014/main" id="{333BE9B6-A5C4-42D3-BE07-73676DB831AF}"/>
              </a:ext>
            </a:extLst>
          </p:cNvPr>
          <p:cNvSpPr txBox="1"/>
          <p:nvPr/>
        </p:nvSpPr>
        <p:spPr>
          <a:xfrm>
            <a:off x="212535" y="1104600"/>
            <a:ext cx="6916359" cy="300148"/>
          </a:xfrm>
          <a:prstGeom prst="rect">
            <a:avLst/>
          </a:prstGeom>
          <a:noFill/>
          <a:ln cap="flat">
            <a:noFill/>
          </a:ln>
        </p:spPr>
        <p:txBody>
          <a:bodyPr vert="horz" wrap="square" lIns="74295" tIns="37148" rIns="74295" bIns="37148" anchor="t" anchorCtr="0" compatLnSpc="1">
            <a:spAutoFit/>
          </a:bodyPr>
          <a:lstStyle/>
          <a:p>
            <a:pPr defTabSz="742950">
              <a:defRPr sz="1800" b="0" i="0" u="none" strike="noStrike" kern="0" cap="none" spc="0" baseline="0">
                <a:solidFill>
                  <a:srgbClr val="000000"/>
                </a:solidFill>
                <a:uFillTx/>
              </a:defRPr>
            </a:pPr>
            <a:r>
              <a:rPr lang="en-GB" sz="1463" dirty="0">
                <a:solidFill>
                  <a:srgbClr val="000000"/>
                </a:solidFill>
                <a:latin typeface="Eras Demi ITC" panose="020B0805030504020804" pitchFamily="34" charset="0"/>
              </a:rPr>
              <a:t>LI: Understand how a specification can be used to refer to when designing</a:t>
            </a:r>
          </a:p>
        </p:txBody>
      </p:sp>
      <p:pic>
        <p:nvPicPr>
          <p:cNvPr id="25" name="Picture 2">
            <a:extLst>
              <a:ext uri="{FF2B5EF4-FFF2-40B4-BE49-F238E27FC236}">
                <a16:creationId xmlns:a16="http://schemas.microsoft.com/office/drawing/2014/main" id="{D742324C-A607-4CFA-B07B-E3F64071DF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513081" y="323920"/>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120D31A3-DD51-4DE1-A3EE-0172D17A4FE9}"/>
              </a:ext>
            </a:extLst>
          </p:cNvPr>
          <p:cNvSpPr/>
          <p:nvPr/>
        </p:nvSpPr>
        <p:spPr>
          <a:xfrm>
            <a:off x="5994054" y="642901"/>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2073678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6D72A-F4DD-425E-B68D-E581F11FEA09}"/>
              </a:ext>
            </a:extLst>
          </p:cNvPr>
          <p:cNvSpPr>
            <a:spLocks noGrp="1"/>
          </p:cNvSpPr>
          <p:nvPr>
            <p:ph type="title"/>
          </p:nvPr>
        </p:nvSpPr>
        <p:spPr>
          <a:xfrm>
            <a:off x="-1082647" y="-168196"/>
            <a:ext cx="9012463" cy="1143000"/>
          </a:xfrm>
        </p:spPr>
        <p:txBody>
          <a:bodyPr>
            <a:normAutofit/>
          </a:bodyPr>
          <a:lstStyle/>
          <a:p>
            <a:r>
              <a:rPr lang="en-US" sz="2800" dirty="0">
                <a:latin typeface="Eras Demi ITC"/>
                <a:cs typeface="Calibri"/>
              </a:rPr>
              <a:t>Investigate, research, discuss and plan </a:t>
            </a:r>
            <a:endParaRPr lang="en-US" sz="2800" dirty="0">
              <a:latin typeface="Eras Demi ITC"/>
            </a:endParaRPr>
          </a:p>
        </p:txBody>
      </p:sp>
      <p:graphicFrame>
        <p:nvGraphicFramePr>
          <p:cNvPr id="48" name="Diagram 3">
            <a:extLst>
              <a:ext uri="{FF2B5EF4-FFF2-40B4-BE49-F238E27FC236}">
                <a16:creationId xmlns:a16="http://schemas.microsoft.com/office/drawing/2014/main" id="{2F0E6355-4E23-4207-B939-9935E9F16112}"/>
              </a:ext>
            </a:extLst>
          </p:cNvPr>
          <p:cNvGraphicFramePr/>
          <p:nvPr>
            <p:extLst>
              <p:ext uri="{D42A27DB-BD31-4B8C-83A1-F6EECF244321}">
                <p14:modId xmlns:p14="http://schemas.microsoft.com/office/powerpoint/2010/main" val="3336787955"/>
              </p:ext>
            </p:extLst>
          </p:nvPr>
        </p:nvGraphicFramePr>
        <p:xfrm>
          <a:off x="-162785" y="1542908"/>
          <a:ext cx="6296457" cy="48095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4" name="TextBox 93">
            <a:extLst>
              <a:ext uri="{FF2B5EF4-FFF2-40B4-BE49-F238E27FC236}">
                <a16:creationId xmlns:a16="http://schemas.microsoft.com/office/drawing/2014/main" id="{E910B3AD-A54A-4DB5-BDC8-A81436B12F88}"/>
              </a:ext>
            </a:extLst>
          </p:cNvPr>
          <p:cNvSpPr txBox="1"/>
          <p:nvPr/>
        </p:nvSpPr>
        <p:spPr>
          <a:xfrm>
            <a:off x="74115" y="6472065"/>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a:rPr>
              <a:t>LI: Develop ideas from investigation and research </a:t>
            </a:r>
          </a:p>
        </p:txBody>
      </p:sp>
      <p:sp>
        <p:nvSpPr>
          <p:cNvPr id="95" name="TextBox 94">
            <a:extLst>
              <a:ext uri="{FF2B5EF4-FFF2-40B4-BE49-F238E27FC236}">
                <a16:creationId xmlns:a16="http://schemas.microsoft.com/office/drawing/2014/main" id="{2603D64E-704E-4942-B65F-D8775A8F69CD}"/>
              </a:ext>
            </a:extLst>
          </p:cNvPr>
          <p:cNvSpPr txBox="1"/>
          <p:nvPr/>
        </p:nvSpPr>
        <p:spPr>
          <a:xfrm>
            <a:off x="233075" y="633887"/>
            <a:ext cx="5900597"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US" sz="1400" dirty="0">
                <a:latin typeface="Eras Light ITC" panose="020B0402030504020804" pitchFamily="34" charset="0"/>
              </a:rPr>
              <a:t>Find images of denim upcycle examples including designer’s work </a:t>
            </a:r>
          </a:p>
          <a:p>
            <a:pPr marL="285750" indent="-285750">
              <a:buFont typeface="Arial" panose="020B0604020202020204" pitchFamily="34" charset="0"/>
              <a:buChar char="•"/>
            </a:pPr>
            <a:r>
              <a:rPr lang="en-US" sz="1400" dirty="0">
                <a:latin typeface="Eras Light ITC" panose="020B0402030504020804" pitchFamily="34" charset="0"/>
              </a:rPr>
              <a:t>Develop your own ideas from them in the mind map below</a:t>
            </a:r>
          </a:p>
          <a:p>
            <a:pPr marL="285750" indent="-285750">
              <a:buFont typeface="Arial" panose="020B0604020202020204" pitchFamily="34" charset="0"/>
              <a:buChar char="•"/>
            </a:pPr>
            <a:r>
              <a:rPr lang="en-US" sz="1400" dirty="0">
                <a:latin typeface="Eras Light ITC" panose="020B0402030504020804" pitchFamily="34" charset="0"/>
              </a:rPr>
              <a:t>Write up about the designer </a:t>
            </a:r>
          </a:p>
          <a:p>
            <a:pPr marL="285750" indent="-285750">
              <a:buFont typeface="Arial" panose="020B0604020202020204" pitchFamily="34" charset="0"/>
              <a:buChar char="•"/>
            </a:pPr>
            <a:r>
              <a:rPr lang="en-US" sz="1400" dirty="0">
                <a:latin typeface="Eras Light ITC" panose="020B0402030504020804" pitchFamily="34" charset="0"/>
              </a:rPr>
              <a:t>Include images on this page</a:t>
            </a:r>
          </a:p>
        </p:txBody>
      </p:sp>
      <p:sp>
        <p:nvSpPr>
          <p:cNvPr id="3" name="Rectangle 2">
            <a:extLst>
              <a:ext uri="{FF2B5EF4-FFF2-40B4-BE49-F238E27FC236}">
                <a16:creationId xmlns:a16="http://schemas.microsoft.com/office/drawing/2014/main" id="{D70A80BA-A837-463C-8EA6-EE16A330C3BB}"/>
              </a:ext>
            </a:extLst>
          </p:cNvPr>
          <p:cNvSpPr/>
          <p:nvPr/>
        </p:nvSpPr>
        <p:spPr>
          <a:xfrm>
            <a:off x="2063556" y="3332906"/>
            <a:ext cx="1843774" cy="1200329"/>
          </a:xfrm>
          <a:prstGeom prst="rect">
            <a:avLst/>
          </a:prstGeom>
          <a:noFill/>
        </p:spPr>
        <p:txBody>
          <a:bodyPr wrap="none" lIns="91440" tIns="45720" rIns="91440" bIns="45720">
            <a:spAutoFit/>
          </a:bodyPr>
          <a:lstStyle/>
          <a:p>
            <a:pPr algn="ctr"/>
            <a:r>
              <a:rPr lang="en-US" sz="3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Eras Demi ITC" panose="020B0805030504020804" pitchFamily="34" charset="0"/>
              </a:rPr>
              <a:t>Denim </a:t>
            </a:r>
          </a:p>
          <a:p>
            <a:pPr algn="ctr"/>
            <a:r>
              <a:rPr lang="en-US" sz="3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Eras Demi ITC" panose="020B0805030504020804" pitchFamily="34" charset="0"/>
              </a:rPr>
              <a:t>upcycle</a:t>
            </a:r>
          </a:p>
        </p:txBody>
      </p:sp>
      <p:grpSp>
        <p:nvGrpSpPr>
          <p:cNvPr id="10" name="Group 9">
            <a:extLst>
              <a:ext uri="{FF2B5EF4-FFF2-40B4-BE49-F238E27FC236}">
                <a16:creationId xmlns:a16="http://schemas.microsoft.com/office/drawing/2014/main" id="{89E8FD77-7B95-4321-BF0E-C33DF0CEBF7A}"/>
              </a:ext>
            </a:extLst>
          </p:cNvPr>
          <p:cNvGrpSpPr/>
          <p:nvPr/>
        </p:nvGrpSpPr>
        <p:grpSpPr>
          <a:xfrm>
            <a:off x="7016409" y="4628237"/>
            <a:ext cx="2770816" cy="2111623"/>
            <a:chOff x="52557" y="2950585"/>
            <a:chExt cx="2770816" cy="2111623"/>
          </a:xfrm>
        </p:grpSpPr>
        <p:grpSp>
          <p:nvGrpSpPr>
            <p:cNvPr id="11" name="Group 10">
              <a:extLst>
                <a:ext uri="{FF2B5EF4-FFF2-40B4-BE49-F238E27FC236}">
                  <a16:creationId xmlns:a16="http://schemas.microsoft.com/office/drawing/2014/main" id="{36D6B418-39D0-4586-9C62-86D6E6B60604}"/>
                </a:ext>
              </a:extLst>
            </p:cNvPr>
            <p:cNvGrpSpPr/>
            <p:nvPr/>
          </p:nvGrpSpPr>
          <p:grpSpPr>
            <a:xfrm>
              <a:off x="52557" y="2950585"/>
              <a:ext cx="2770816" cy="2111623"/>
              <a:chOff x="21945" y="3104964"/>
              <a:chExt cx="2611394" cy="2088232"/>
            </a:xfrm>
          </p:grpSpPr>
          <p:sp>
            <p:nvSpPr>
              <p:cNvPr id="13" name="Rectangle 12">
                <a:extLst>
                  <a:ext uri="{FF2B5EF4-FFF2-40B4-BE49-F238E27FC236}">
                    <a16:creationId xmlns:a16="http://schemas.microsoft.com/office/drawing/2014/main" id="{9E14A9A4-AEEB-4455-8780-0FF1E17F00E7}"/>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4CF94507-F0F7-4CD6-B4AE-C32462544D07}"/>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Investigation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15" name="Rectangle 14">
                <a:extLst>
                  <a:ext uri="{FF2B5EF4-FFF2-40B4-BE49-F238E27FC236}">
                    <a16:creationId xmlns:a16="http://schemas.microsoft.com/office/drawing/2014/main" id="{4B3B877E-E501-45A2-822A-0538F0011438}"/>
                  </a:ext>
                </a:extLst>
              </p:cNvPr>
              <p:cNvSpPr/>
              <p:nvPr/>
            </p:nvSpPr>
            <p:spPr>
              <a:xfrm>
                <a:off x="2326777" y="342116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6580BA6-EAC6-435C-A997-198A160DE5C9}"/>
                  </a:ext>
                </a:extLst>
              </p:cNvPr>
              <p:cNvSpPr/>
              <p:nvPr/>
            </p:nvSpPr>
            <p:spPr>
              <a:xfrm>
                <a:off x="2326776" y="4266860"/>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E3C11FBB-7EDE-4BF5-B2D0-C5EFEC668E0C}"/>
                  </a:ext>
                </a:extLst>
              </p:cNvPr>
              <p:cNvSpPr/>
              <p:nvPr/>
            </p:nvSpPr>
            <p:spPr>
              <a:xfrm>
                <a:off x="2326776" y="3860861"/>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12" name="Picture 5" descr="C:\Users\David\AppData\Local\Microsoft\Windows\INetCache\IE\XJVJXHFD\green-steps[1].png">
              <a:extLst>
                <a:ext uri="{FF2B5EF4-FFF2-40B4-BE49-F238E27FC236}">
                  <a16:creationId xmlns:a16="http://schemas.microsoft.com/office/drawing/2014/main" id="{F1628830-7E70-4350-A007-5569FFEE510D}"/>
                </a:ext>
              </a:extLst>
            </p:cNvPr>
            <p:cNvPicPr>
              <a:picLocks noChangeAspect="1" noChangeArrowheads="1"/>
            </p:cNvPicPr>
            <p:nvPr/>
          </p:nvPicPr>
          <p:blipFill>
            <a:blip r:embed="rId7" cstate="print">
              <a:biLevel thresh="75000"/>
              <a:extLst>
                <a:ext uri="{28A0092B-C50C-407E-A947-70E740481C1C}">
                  <a14:useLocalDpi xmlns:a14="http://schemas.microsoft.com/office/drawing/2010/main" val="0"/>
                </a:ext>
              </a:extLst>
            </a:blip>
            <a:srcRect/>
            <a:stretch>
              <a:fillRect/>
            </a:stretch>
          </p:blipFill>
          <p:spPr bwMode="auto">
            <a:xfrm>
              <a:off x="140571" y="4504098"/>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18" name="TextBox 17">
            <a:extLst>
              <a:ext uri="{FF2B5EF4-FFF2-40B4-BE49-F238E27FC236}">
                <a16:creationId xmlns:a16="http://schemas.microsoft.com/office/drawing/2014/main" id="{5A2AD752-81BC-45CE-B014-0F720FCF858A}"/>
              </a:ext>
            </a:extLst>
          </p:cNvPr>
          <p:cNvSpPr txBox="1"/>
          <p:nvPr/>
        </p:nvSpPr>
        <p:spPr>
          <a:xfrm>
            <a:off x="7018647" y="4844015"/>
            <a:ext cx="2415450" cy="1323439"/>
          </a:xfrm>
          <a:prstGeom prst="rect">
            <a:avLst/>
          </a:prstGeom>
          <a:noFill/>
        </p:spPr>
        <p:txBody>
          <a:bodyPr wrap="square">
            <a:spAutoFit/>
          </a:bodyPr>
          <a:lstStyle/>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t>
            </a:r>
            <a:r>
              <a:rPr kumimoji="0" lang="en-GB" altLang="en-US" sz="800" b="1" i="0" u="none" strike="noStrike" kern="0" cap="none" spc="0" normalizeH="0" baseline="0" noProof="0">
                <a:ln>
                  <a:noFill/>
                </a:ln>
                <a:solidFill>
                  <a:prstClr val="black"/>
                </a:solidFill>
                <a:effectLst/>
                <a:uLnTx/>
                <a:uFillTx/>
              </a:rPr>
              <a:t>depth</a:t>
            </a:r>
            <a:r>
              <a:rPr kumimoji="0" lang="en-GB" altLang="en-US" sz="800" b="0" i="0" u="none" strike="noStrike" kern="0" cap="none" spc="0" normalizeH="0" baseline="0" noProof="0">
                <a:ln>
                  <a:noFill/>
                </a:ln>
                <a:solidFill>
                  <a:prstClr val="black"/>
                </a:solidFill>
                <a:effectLst/>
                <a:uLnTx/>
                <a:uFillTx/>
              </a:rPr>
              <a:t> and drawn relevant </a:t>
            </a:r>
            <a:r>
              <a:rPr kumimoji="0" lang="en-GB" altLang="en-US" sz="800" b="1" i="0" u="none" strike="noStrike" kern="0" cap="none" spc="0" normalizeH="0" baseline="0" noProof="0">
                <a:ln>
                  <a:noFill/>
                </a:ln>
                <a:solidFill>
                  <a:prstClr val="black"/>
                </a:solidFill>
                <a:effectLst/>
                <a:uLnTx/>
                <a:uFillTx/>
              </a:rPr>
              <a:t>conclusions</a:t>
            </a:r>
            <a:r>
              <a:rPr kumimoji="0" lang="en-GB" altLang="en-US" sz="800" b="0" i="0" u="none" strike="noStrike" kern="0" cap="none" spc="0" normalizeH="0" baseline="0" noProof="0">
                <a:ln>
                  <a:noFill/>
                </a:ln>
                <a:solidFill>
                  <a:prstClr val="black"/>
                </a:solidFill>
                <a:effectLst/>
                <a:uLnTx/>
                <a:uFillTx/>
              </a:rPr>
              <a:t> of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and </a:t>
            </a:r>
            <a:r>
              <a:rPr kumimoji="0" lang="en-GB" altLang="en-US" sz="800" b="1" i="0" u="none" strike="noStrike" kern="0" cap="none" spc="0" normalizeH="0" baseline="0" noProof="0">
                <a:ln>
                  <a:noFill/>
                </a:ln>
                <a:solidFill>
                  <a:prstClr val="black"/>
                </a:solidFill>
                <a:effectLst/>
                <a:uLnTx/>
                <a:uFillTx/>
              </a:rPr>
              <a:t>identified</a:t>
            </a:r>
            <a:r>
              <a:rPr kumimoji="0" lang="en-GB" altLang="en-US" sz="800" b="0" i="0" u="none" strike="noStrike" kern="0" cap="none" spc="0" normalizeH="0" baseline="0" noProof="0">
                <a:ln>
                  <a:noFill/>
                </a:ln>
                <a:solidFill>
                  <a:prstClr val="black"/>
                </a:solidFill>
                <a:effectLst/>
                <a:uLnTx/>
                <a:uFillTx/>
              </a:rPr>
              <a:t> some </a:t>
            </a:r>
            <a:r>
              <a:rPr kumimoji="0" lang="en-GB" altLang="en-US" sz="800" b="1" i="0" u="none" strike="noStrike" kern="0" cap="none" spc="0" normalizeH="0" baseline="0" noProof="0">
                <a:ln>
                  <a:noFill/>
                </a:ln>
                <a:solidFill>
                  <a:prstClr val="black"/>
                </a:solidFill>
                <a:effectLst/>
                <a:uLnTx/>
                <a:uFillTx/>
              </a:rPr>
              <a:t>key points</a:t>
            </a:r>
            <a:r>
              <a:rPr kumimoji="0" lang="en-GB" altLang="en-US" sz="800" b="0" i="0" u="none" strike="noStrike" kern="0" cap="none" spc="0" normalizeH="0" baseline="0" noProof="0">
                <a:ln>
                  <a:noFill/>
                </a:ln>
                <a:solidFill>
                  <a:prstClr val="black"/>
                </a:solidFill>
                <a:effectLst/>
                <a:uLnTx/>
                <a:uFillTx/>
              </a:rPr>
              <a:t>.</a:t>
            </a: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endParaRPr>
          </a:p>
          <a:p>
            <a:pPr marL="87313" marR="0" lvl="0" indent="-87313"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analysed past and present professionals  in a </a:t>
            </a:r>
            <a:r>
              <a:rPr kumimoji="0" lang="en-GB" altLang="en-US" sz="800" b="1" i="0" u="none" strike="noStrike" kern="0" cap="none" spc="0" normalizeH="0" baseline="0" noProof="0">
                <a:ln>
                  <a:noFill/>
                </a:ln>
                <a:solidFill>
                  <a:prstClr val="black"/>
                </a:solidFill>
                <a:effectLst/>
                <a:uLnTx/>
                <a:uFillTx/>
              </a:rPr>
              <a:t>basic</a:t>
            </a:r>
            <a:r>
              <a:rPr kumimoji="0" lang="en-GB" altLang="en-US" sz="800" b="0" i="0" u="none" strike="noStrike" kern="0" cap="none" spc="0" normalizeH="0" baseline="0" noProof="0">
                <a:ln>
                  <a:noFill/>
                </a:ln>
                <a:solidFill>
                  <a:prstClr val="black"/>
                </a:solidFill>
                <a:effectLst/>
                <a:uLnTx/>
                <a:uFillTx/>
              </a:rPr>
              <a:t> fashion with little relevance to your project.</a:t>
            </a:r>
          </a:p>
        </p:txBody>
      </p:sp>
      <p:sp>
        <p:nvSpPr>
          <p:cNvPr id="19" name="TextBox 18">
            <a:extLst>
              <a:ext uri="{FF2B5EF4-FFF2-40B4-BE49-F238E27FC236}">
                <a16:creationId xmlns:a16="http://schemas.microsoft.com/office/drawing/2014/main" id="{A3389DAE-8A63-4599-BA18-879EB2033E15}"/>
              </a:ext>
            </a:extLst>
          </p:cNvPr>
          <p:cNvSpPr txBox="1"/>
          <p:nvPr/>
        </p:nvSpPr>
        <p:spPr>
          <a:xfrm>
            <a:off x="7549759" y="5962463"/>
            <a:ext cx="2282126" cy="779893"/>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0"/>
              </a:spcAft>
              <a:buClrTx/>
              <a:buSzTx/>
              <a:buFontTx/>
              <a:buNone/>
              <a:tabLst/>
              <a:defRPr/>
            </a:pPr>
            <a:r>
              <a:rPr kumimoji="0" lang="en-GB" sz="1000" b="1" i="1" u="none" strike="noStrike" kern="1400" cap="none" spc="0" normalizeH="0" baseline="0" noProof="0">
                <a:ln>
                  <a:noFill/>
                </a:ln>
                <a:solidFill>
                  <a:prstClr val="black"/>
                </a:solidFill>
                <a:effectLst/>
                <a:uLnTx/>
                <a:uFillTx/>
              </a:rPr>
              <a:t>Next Steps…</a:t>
            </a:r>
            <a:endParaRPr kumimoji="0" lang="en-GB" sz="3200" b="1" i="0"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700" b="1" i="1" u="none" strike="noStrike" kern="1400" cap="none" spc="0" normalizeH="0" baseline="0" noProof="0">
                <a:ln>
                  <a:noFill/>
                </a:ln>
                <a:solidFill>
                  <a:prstClr val="black"/>
                </a:solidFill>
                <a:effectLst/>
                <a:uLnTx/>
                <a:uFillTx/>
              </a:rPr>
              <a:t>Ensure that the products you have found inform your next steps and that you use some of the designs in your own work.  Use parts of other designs to come up with something new </a:t>
            </a:r>
            <a:endParaRPr kumimoji="0" lang="en-GB" sz="2000" b="1" i="1" u="none" strike="noStrike" kern="1400" cap="none" spc="0" normalizeH="0" baseline="0" noProof="0">
              <a:ln>
                <a:noFill/>
              </a:ln>
              <a:solidFill>
                <a:prstClr val="black"/>
              </a:solidFill>
              <a:effectLst/>
              <a:uLnTx/>
              <a:uFillTx/>
            </a:endParaRPr>
          </a:p>
        </p:txBody>
      </p:sp>
      <p:sp>
        <p:nvSpPr>
          <p:cNvPr id="21" name="TextBox 20">
            <a:extLst>
              <a:ext uri="{FF2B5EF4-FFF2-40B4-BE49-F238E27FC236}">
                <a16:creationId xmlns:a16="http://schemas.microsoft.com/office/drawing/2014/main" id="{0BC93A70-C1EA-42D8-90AC-6AA75D3F33A1}"/>
              </a:ext>
            </a:extLst>
          </p:cNvPr>
          <p:cNvSpPr txBox="1"/>
          <p:nvPr/>
        </p:nvSpPr>
        <p:spPr>
          <a:xfrm>
            <a:off x="6707636" y="285623"/>
            <a:ext cx="3079589" cy="4112023"/>
          </a:xfrm>
          <a:prstGeom prst="rect">
            <a:avLst/>
          </a:prstGeom>
          <a:noFill/>
          <a:ln>
            <a:solidFill>
              <a:schemeClr val="tx1"/>
            </a:solidFill>
          </a:ln>
        </p:spPr>
        <p:txBody>
          <a:bodyPr wrap="square" rtlCol="0">
            <a:spAutoFit/>
          </a:bodyPr>
          <a:lstStyle/>
          <a:p>
            <a:pPr algn="ctr">
              <a:lnSpc>
                <a:spcPct val="150000"/>
              </a:lnSpc>
            </a:pPr>
            <a:r>
              <a:rPr lang="en-GB" sz="1400" dirty="0">
                <a:latin typeface="Eras Demi ITC" panose="020B0805030504020804" pitchFamily="34" charset="0"/>
              </a:rPr>
              <a:t>Designer write-up</a:t>
            </a:r>
          </a:p>
          <a:p>
            <a:pPr>
              <a:lnSpc>
                <a:spcPct val="150000"/>
              </a:lnSpc>
            </a:pPr>
            <a:r>
              <a:rPr lang="en-GB" dirty="0"/>
              <a:t>……………………………………………………………………………………………………………………………………………………………………………………………………………………………………………………………………………………………………………………………………………………………………………………………………………………………………………….</a:t>
            </a:r>
          </a:p>
        </p:txBody>
      </p:sp>
      <p:pic>
        <p:nvPicPr>
          <p:cNvPr id="22" name="Picture 2">
            <a:extLst>
              <a:ext uri="{FF2B5EF4-FFF2-40B4-BE49-F238E27FC236}">
                <a16:creationId xmlns:a16="http://schemas.microsoft.com/office/drawing/2014/main" id="{22772214-9BE9-49D1-8970-4DD8592FABA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1212811" flipV="1">
            <a:off x="5436343" y="799226"/>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a:extLst>
              <a:ext uri="{FF2B5EF4-FFF2-40B4-BE49-F238E27FC236}">
                <a16:creationId xmlns:a16="http://schemas.microsoft.com/office/drawing/2014/main" id="{3C794C42-8B35-4523-A7D4-88E99A12D4FD}"/>
              </a:ext>
            </a:extLst>
          </p:cNvPr>
          <p:cNvSpPr/>
          <p:nvPr/>
        </p:nvSpPr>
        <p:spPr>
          <a:xfrm>
            <a:off x="5893863" y="1125526"/>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0773817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A676AF1-DFF3-4BA0-8FE8-CFC84534A356}"/>
              </a:ext>
            </a:extLst>
          </p:cNvPr>
          <p:cNvSpPr txBox="1"/>
          <p:nvPr/>
        </p:nvSpPr>
        <p:spPr>
          <a:xfrm>
            <a:off x="123058" y="2456923"/>
            <a:ext cx="3061604" cy="954107"/>
          </a:xfrm>
          <a:prstGeom prst="rect">
            <a:avLst/>
          </a:prstGeom>
          <a:noFill/>
          <a:ln>
            <a:solidFill>
              <a:schemeClr val="tx1"/>
            </a:solidFill>
          </a:ln>
        </p:spPr>
        <p:txBody>
          <a:bodyPr wrap="square">
            <a:spAutoFit/>
          </a:bodyPr>
          <a:lstStyle/>
          <a:p>
            <a:pPr algn="ctr"/>
            <a:r>
              <a:rPr lang="en-GB" sz="1400" i="0" dirty="0">
                <a:solidFill>
                  <a:srgbClr val="000000"/>
                </a:solidFill>
                <a:effectLst/>
                <a:latin typeface="Eras Light ITC" panose="020B0402030504020804" pitchFamily="34" charset="0"/>
              </a:rPr>
              <a:t>Denim</a:t>
            </a:r>
            <a:r>
              <a:rPr lang="en-GB" sz="1400" b="1" i="0" dirty="0">
                <a:solidFill>
                  <a:srgbClr val="000000"/>
                </a:solidFill>
                <a:effectLst/>
                <a:latin typeface="Eras Light ITC" panose="020B0402030504020804" pitchFamily="34" charset="0"/>
              </a:rPr>
              <a:t> </a:t>
            </a:r>
            <a:r>
              <a:rPr lang="en-GB" sz="1400" b="0" i="0" dirty="0">
                <a:solidFill>
                  <a:srgbClr val="000000"/>
                </a:solidFill>
                <a:effectLst/>
                <a:latin typeface="Eras Light ITC" panose="020B0402030504020804" pitchFamily="34" charset="0"/>
              </a:rPr>
              <a:t>used to be made by washing the denim with pumice stones to batter it about, these days enzymes, sand or ceramic balls may be used</a:t>
            </a:r>
            <a:r>
              <a:rPr lang="en-GB" sz="1400" dirty="0">
                <a:solidFill>
                  <a:srgbClr val="000000"/>
                </a:solidFill>
                <a:latin typeface="Eras Light ITC" panose="020B0402030504020804" pitchFamily="34" charset="0"/>
              </a:rPr>
              <a:t>.  </a:t>
            </a:r>
          </a:p>
        </p:txBody>
      </p:sp>
      <p:pic>
        <p:nvPicPr>
          <p:cNvPr id="4" name="Picture 3">
            <a:extLst>
              <a:ext uri="{FF2B5EF4-FFF2-40B4-BE49-F238E27FC236}">
                <a16:creationId xmlns:a16="http://schemas.microsoft.com/office/drawing/2014/main" id="{92C03DC8-BC35-4310-9B28-EF699BA9FB9A}"/>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241" b="36496"/>
          <a:stretch/>
        </p:blipFill>
        <p:spPr>
          <a:xfrm>
            <a:off x="3110542" y="925252"/>
            <a:ext cx="1811139" cy="1160554"/>
          </a:xfrm>
          <a:prstGeom prst="rect">
            <a:avLst/>
          </a:prstGeom>
        </p:spPr>
      </p:pic>
      <p:pic>
        <p:nvPicPr>
          <p:cNvPr id="6" name="Picture 5" descr="A picture containing clothing, person, dress, trouser&#10;&#10;Description automatically generated">
            <a:extLst>
              <a:ext uri="{FF2B5EF4-FFF2-40B4-BE49-F238E27FC236}">
                <a16:creationId xmlns:a16="http://schemas.microsoft.com/office/drawing/2014/main" id="{1975CCF7-2A4D-43CF-A7F0-0016F558A997}"/>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7144" b="35371"/>
          <a:stretch/>
        </p:blipFill>
        <p:spPr>
          <a:xfrm>
            <a:off x="3237025" y="3656575"/>
            <a:ext cx="1514144" cy="1160555"/>
          </a:xfrm>
          <a:prstGeom prst="rect">
            <a:avLst/>
          </a:prstGeom>
        </p:spPr>
      </p:pic>
      <p:pic>
        <p:nvPicPr>
          <p:cNvPr id="8" name="Picture 7" descr="A picture containing person, clothing, wall, trouser&#10;&#10;Description automatically generated">
            <a:extLst>
              <a:ext uri="{FF2B5EF4-FFF2-40B4-BE49-F238E27FC236}">
                <a16:creationId xmlns:a16="http://schemas.microsoft.com/office/drawing/2014/main" id="{AFEFA03F-CE64-4636-9E81-13C662413B2B}"/>
              </a:ext>
            </a:extLst>
          </p:cNvPr>
          <p:cNvPicPr>
            <a:picLocks noChangeAspect="1"/>
          </p:cNvPicPr>
          <p:nvPr/>
        </p:nvPicPr>
        <p:blipFill rotWithShape="1">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1805" t="6960" r="16050" b="39009"/>
          <a:stretch/>
        </p:blipFill>
        <p:spPr>
          <a:xfrm>
            <a:off x="3504199" y="2395421"/>
            <a:ext cx="958825" cy="1077110"/>
          </a:xfrm>
          <a:prstGeom prst="rect">
            <a:avLst/>
          </a:prstGeom>
        </p:spPr>
      </p:pic>
      <p:sp>
        <p:nvSpPr>
          <p:cNvPr id="17" name="TextBox 16">
            <a:extLst>
              <a:ext uri="{FF2B5EF4-FFF2-40B4-BE49-F238E27FC236}">
                <a16:creationId xmlns:a16="http://schemas.microsoft.com/office/drawing/2014/main" id="{A4B78D5E-350C-4AF0-886A-D5550B623637}"/>
              </a:ext>
            </a:extLst>
          </p:cNvPr>
          <p:cNvSpPr txBox="1"/>
          <p:nvPr/>
        </p:nvSpPr>
        <p:spPr>
          <a:xfrm>
            <a:off x="162982" y="3863023"/>
            <a:ext cx="3061604" cy="523220"/>
          </a:xfrm>
          <a:prstGeom prst="rect">
            <a:avLst/>
          </a:prstGeom>
          <a:noFill/>
          <a:ln>
            <a:solidFill>
              <a:schemeClr val="tx1"/>
            </a:solidFill>
          </a:ln>
        </p:spPr>
        <p:txBody>
          <a:bodyPr wrap="square">
            <a:spAutoFit/>
          </a:bodyPr>
          <a:lstStyle/>
          <a:p>
            <a:pPr algn="ctr"/>
            <a:r>
              <a:rPr lang="en-GB" sz="1400" b="0" i="0" dirty="0">
                <a:solidFill>
                  <a:srgbClr val="000000"/>
                </a:solidFill>
                <a:effectLst/>
                <a:latin typeface="Eras Light ITC" panose="020B0402030504020804" pitchFamily="34" charset="0"/>
              </a:rPr>
              <a:t>Lightens denim but it also makes it weaker</a:t>
            </a:r>
            <a:r>
              <a:rPr lang="en-GB" sz="1400" dirty="0">
                <a:solidFill>
                  <a:srgbClr val="000000"/>
                </a:solidFill>
                <a:latin typeface="Eras Light ITC" panose="020B0402030504020804" pitchFamily="34" charset="0"/>
              </a:rPr>
              <a:t>. This is used in tie-dye also. </a:t>
            </a:r>
          </a:p>
        </p:txBody>
      </p:sp>
      <p:sp>
        <p:nvSpPr>
          <p:cNvPr id="18" name="TextBox 17">
            <a:extLst>
              <a:ext uri="{FF2B5EF4-FFF2-40B4-BE49-F238E27FC236}">
                <a16:creationId xmlns:a16="http://schemas.microsoft.com/office/drawing/2014/main" id="{A05D76A5-BAE8-4412-A176-05633E1247C4}"/>
              </a:ext>
            </a:extLst>
          </p:cNvPr>
          <p:cNvSpPr txBox="1"/>
          <p:nvPr/>
        </p:nvSpPr>
        <p:spPr>
          <a:xfrm>
            <a:off x="123058" y="905797"/>
            <a:ext cx="3061604" cy="1169551"/>
          </a:xfrm>
          <a:prstGeom prst="rect">
            <a:avLst/>
          </a:prstGeom>
          <a:noFill/>
          <a:ln>
            <a:solidFill>
              <a:schemeClr val="tx1"/>
            </a:solidFill>
          </a:ln>
        </p:spPr>
        <p:txBody>
          <a:bodyPr wrap="square">
            <a:spAutoFit/>
          </a:bodyPr>
          <a:lstStyle/>
          <a:p>
            <a:pPr algn="ctr"/>
            <a:r>
              <a:rPr lang="en-GB" sz="1400" i="0" dirty="0">
                <a:solidFill>
                  <a:srgbClr val="000000"/>
                </a:solidFill>
                <a:effectLst/>
                <a:latin typeface="Eras Light ITC" panose="020B0402030504020804" pitchFamily="34" charset="0"/>
              </a:rPr>
              <a:t>Achieved</a:t>
            </a:r>
            <a:r>
              <a:rPr lang="en-GB" sz="1400" b="1" i="0" dirty="0">
                <a:solidFill>
                  <a:srgbClr val="000000"/>
                </a:solidFill>
                <a:effectLst/>
                <a:latin typeface="Eras Light ITC" panose="020B0402030504020804" pitchFamily="34" charset="0"/>
              </a:rPr>
              <a:t> </a:t>
            </a:r>
            <a:r>
              <a:rPr lang="en-GB" sz="1400" b="0" i="0" dirty="0">
                <a:solidFill>
                  <a:srgbClr val="000000"/>
                </a:solidFill>
                <a:effectLst/>
                <a:latin typeface="Eras Light ITC" panose="020B0402030504020804" pitchFamily="34" charset="0"/>
              </a:rPr>
              <a:t>by sanding the area down to look worn away. In factories, there are sanding machines which do this for you, but to achieve your own, you can use sandpaper. </a:t>
            </a:r>
          </a:p>
        </p:txBody>
      </p:sp>
      <p:sp>
        <p:nvSpPr>
          <p:cNvPr id="11" name="Rectangle 10">
            <a:extLst>
              <a:ext uri="{FF2B5EF4-FFF2-40B4-BE49-F238E27FC236}">
                <a16:creationId xmlns:a16="http://schemas.microsoft.com/office/drawing/2014/main" id="{1DFFDD7F-F90A-464E-8571-BC0F3F4C7EA8}"/>
              </a:ext>
            </a:extLst>
          </p:cNvPr>
          <p:cNvSpPr/>
          <p:nvPr/>
        </p:nvSpPr>
        <p:spPr>
          <a:xfrm>
            <a:off x="4658001" y="1254427"/>
            <a:ext cx="1514145" cy="36933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3964C771-04CB-45A2-8C2D-787BB171FADC}"/>
              </a:ext>
            </a:extLst>
          </p:cNvPr>
          <p:cNvSpPr txBox="1"/>
          <p:nvPr/>
        </p:nvSpPr>
        <p:spPr>
          <a:xfrm>
            <a:off x="162982" y="4928016"/>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Eras Demi ITC"/>
              </a:rPr>
              <a:t>LI: Gain knowledge on denim manufacturing techniques</a:t>
            </a:r>
          </a:p>
        </p:txBody>
      </p:sp>
      <p:sp>
        <p:nvSpPr>
          <p:cNvPr id="2" name="TextBox 1">
            <a:extLst>
              <a:ext uri="{FF2B5EF4-FFF2-40B4-BE49-F238E27FC236}">
                <a16:creationId xmlns:a16="http://schemas.microsoft.com/office/drawing/2014/main" id="{80FE256D-E6FE-4BF2-A876-3DD15D702AB9}"/>
              </a:ext>
            </a:extLst>
          </p:cNvPr>
          <p:cNvSpPr txBox="1"/>
          <p:nvPr/>
        </p:nvSpPr>
        <p:spPr>
          <a:xfrm>
            <a:off x="337872" y="5408234"/>
            <a:ext cx="6196891" cy="1203535"/>
          </a:xfrm>
          <a:prstGeom prst="rect">
            <a:avLst/>
          </a:prstGeom>
          <a:noFill/>
          <a:ln>
            <a:solidFill>
              <a:schemeClr val="tx1"/>
            </a:solidFill>
          </a:ln>
        </p:spPr>
        <p:txBody>
          <a:bodyPr wrap="square" rtlCol="0">
            <a:spAutoFit/>
          </a:bodyPr>
          <a:lstStyle/>
          <a:p>
            <a:pPr>
              <a:lnSpc>
                <a:spcPct val="150000"/>
              </a:lnSpc>
            </a:pPr>
            <a:r>
              <a:rPr lang="en-GB" sz="1400" dirty="0">
                <a:latin typeface="Eras Light ITC" panose="020B0402030504020804" pitchFamily="34" charset="0"/>
              </a:rPr>
              <a:t>At what stage of your project would you use these techniques and why then?</a:t>
            </a:r>
          </a:p>
          <a:p>
            <a:pPr>
              <a:lnSpc>
                <a:spcPct val="150000"/>
              </a:lnSpc>
            </a:pPr>
            <a:r>
              <a:rPr lang="en-GB" dirty="0"/>
              <a:t>…………………………………………………………………………………………………………………………………………………………………………………………………………</a:t>
            </a:r>
          </a:p>
        </p:txBody>
      </p:sp>
      <p:grpSp>
        <p:nvGrpSpPr>
          <p:cNvPr id="27" name="Group 26">
            <a:extLst>
              <a:ext uri="{FF2B5EF4-FFF2-40B4-BE49-F238E27FC236}">
                <a16:creationId xmlns:a16="http://schemas.microsoft.com/office/drawing/2014/main" id="{18152167-F04E-45D5-813D-E4EF183DAAE0}"/>
              </a:ext>
            </a:extLst>
          </p:cNvPr>
          <p:cNvGrpSpPr/>
          <p:nvPr/>
        </p:nvGrpSpPr>
        <p:grpSpPr>
          <a:xfrm>
            <a:off x="6856874" y="4623150"/>
            <a:ext cx="2783255" cy="2111623"/>
            <a:chOff x="40118" y="2950585"/>
            <a:chExt cx="2783255" cy="2111623"/>
          </a:xfrm>
        </p:grpSpPr>
        <p:grpSp>
          <p:nvGrpSpPr>
            <p:cNvPr id="28" name="Group 27">
              <a:extLst>
                <a:ext uri="{FF2B5EF4-FFF2-40B4-BE49-F238E27FC236}">
                  <a16:creationId xmlns:a16="http://schemas.microsoft.com/office/drawing/2014/main" id="{DCE24E2C-CB9C-44C8-B0E5-1F558BAA185A}"/>
                </a:ext>
              </a:extLst>
            </p:cNvPr>
            <p:cNvGrpSpPr/>
            <p:nvPr/>
          </p:nvGrpSpPr>
          <p:grpSpPr>
            <a:xfrm>
              <a:off x="52557" y="2950585"/>
              <a:ext cx="2770816" cy="2111623"/>
              <a:chOff x="21945" y="3104964"/>
              <a:chExt cx="2611394" cy="2088232"/>
            </a:xfrm>
          </p:grpSpPr>
          <p:sp>
            <p:nvSpPr>
              <p:cNvPr id="30" name="Rectangle 29">
                <a:extLst>
                  <a:ext uri="{FF2B5EF4-FFF2-40B4-BE49-F238E27FC236}">
                    <a16:creationId xmlns:a16="http://schemas.microsoft.com/office/drawing/2014/main" id="{EB96334A-14A6-465C-ABE5-0B560C096BC5}"/>
                  </a:ext>
                </a:extLst>
              </p:cNvPr>
              <p:cNvSpPr/>
              <p:nvPr/>
            </p:nvSpPr>
            <p:spPr>
              <a:xfrm>
                <a:off x="21945" y="3104964"/>
                <a:ext cx="2611394" cy="2088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solidFill>
                    <a:schemeClr val="tx1"/>
                  </a:solidFill>
                </a:endParaRPr>
              </a:p>
            </p:txBody>
          </p:sp>
          <p:sp>
            <p:nvSpPr>
              <p:cNvPr id="31" name="TextBox 30">
                <a:extLst>
                  <a:ext uri="{FF2B5EF4-FFF2-40B4-BE49-F238E27FC236}">
                    <a16:creationId xmlns:a16="http://schemas.microsoft.com/office/drawing/2014/main" id="{5EFD4943-F2A3-4FC3-AF53-393DD3979E73}"/>
                  </a:ext>
                </a:extLst>
              </p:cNvPr>
              <p:cNvSpPr txBox="1"/>
              <p:nvPr/>
            </p:nvSpPr>
            <p:spPr>
              <a:xfrm>
                <a:off x="50302" y="3110970"/>
                <a:ext cx="2453515" cy="372850"/>
              </a:xfrm>
              <a:prstGeom prst="rect">
                <a:avLst/>
              </a:prstGeom>
              <a:noFill/>
            </p:spPr>
            <p:txBody>
              <a:bodyPr wrap="square" rtlCol="0">
                <a:spAutoFit/>
              </a:bodyPr>
              <a:lstStyle/>
              <a:p>
                <a:pPr>
                  <a:spcBef>
                    <a:spcPts val="400"/>
                  </a:spcBef>
                </a:pPr>
                <a:r>
                  <a:rPr lang="en-GB" sz="1050" b="1" u="sng">
                    <a:latin typeface="+mn-lt"/>
                  </a:rPr>
                  <a:t>Stages of Manufacture – </a:t>
                </a:r>
                <a:r>
                  <a:rPr lang="en-GB" sz="1050" b="1" i="1" u="sng">
                    <a:latin typeface="+mn-lt"/>
                  </a:rPr>
                  <a:t>Success Criteria</a:t>
                </a:r>
                <a:endParaRPr lang="en-GB" altLang="en-US" sz="1050" b="1" i="1">
                  <a:latin typeface="+mn-lt"/>
                </a:endParaRPr>
              </a:p>
              <a:p>
                <a:endParaRPr lang="en-GB" altLang="en-US" sz="800">
                  <a:latin typeface="Calibri" pitchFamily="34" charset="0"/>
                </a:endParaRPr>
              </a:p>
            </p:txBody>
          </p:sp>
          <p:sp>
            <p:nvSpPr>
              <p:cNvPr id="32" name="Rectangle 31">
                <a:extLst>
                  <a:ext uri="{FF2B5EF4-FFF2-40B4-BE49-F238E27FC236}">
                    <a16:creationId xmlns:a16="http://schemas.microsoft.com/office/drawing/2014/main" id="{9CAB0297-06DA-42D5-B31A-A4ABF0112976}"/>
                  </a:ext>
                </a:extLst>
              </p:cNvPr>
              <p:cNvSpPr/>
              <p:nvPr/>
            </p:nvSpPr>
            <p:spPr>
              <a:xfrm>
                <a:off x="2323819" y="3405485"/>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B01690A9-9E35-4C7E-B287-2A8DA100E0ED}"/>
                  </a:ext>
                </a:extLst>
              </p:cNvPr>
              <p:cNvSpPr/>
              <p:nvPr/>
            </p:nvSpPr>
            <p:spPr>
              <a:xfrm>
                <a:off x="2332929" y="4118242"/>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777FCDFE-91FF-4D88-A57E-2ABD0B626D24}"/>
                  </a:ext>
                </a:extLst>
              </p:cNvPr>
              <p:cNvSpPr/>
              <p:nvPr/>
            </p:nvSpPr>
            <p:spPr>
              <a:xfrm>
                <a:off x="2329792" y="3760689"/>
                <a:ext cx="180000" cy="18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9" name="Picture 5" descr="C:\Users\David\AppData\Local\Microsoft\Windows\INetCache\IE\XJVJXHFD\green-steps[1].png">
              <a:extLst>
                <a:ext uri="{FF2B5EF4-FFF2-40B4-BE49-F238E27FC236}">
                  <a16:creationId xmlns:a16="http://schemas.microsoft.com/office/drawing/2014/main" id="{B29324DF-74D4-4C84-AEA1-403E287D625B}"/>
                </a:ext>
              </a:extLst>
            </p:cNvPr>
            <p:cNvPicPr>
              <a:picLocks noChangeAspect="1" noChangeArrowheads="1"/>
            </p:cNvPicPr>
            <p:nvPr/>
          </p:nvPicPr>
          <p:blipFill>
            <a:blip r:embed="rId8" cstate="print">
              <a:biLevel thresh="75000"/>
              <a:extLst>
                <a:ext uri="{28A0092B-C50C-407E-A947-70E740481C1C}">
                  <a14:useLocalDpi xmlns:a14="http://schemas.microsoft.com/office/drawing/2010/main" val="0"/>
                </a:ext>
              </a:extLst>
            </a:blip>
            <a:srcRect/>
            <a:stretch>
              <a:fillRect/>
            </a:stretch>
          </p:blipFill>
          <p:spPr bwMode="auto">
            <a:xfrm>
              <a:off x="40118" y="45427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5" name="TextBox 34">
            <a:extLst>
              <a:ext uri="{FF2B5EF4-FFF2-40B4-BE49-F238E27FC236}">
                <a16:creationId xmlns:a16="http://schemas.microsoft.com/office/drawing/2014/main" id="{BB777F20-16CF-4055-A63B-B1885EDB7324}"/>
              </a:ext>
            </a:extLst>
          </p:cNvPr>
          <p:cNvSpPr txBox="1"/>
          <p:nvPr/>
        </p:nvSpPr>
        <p:spPr>
          <a:xfrm>
            <a:off x="7267387" y="5874797"/>
            <a:ext cx="2491056" cy="1389676"/>
          </a:xfrm>
          <a:prstGeom prst="rect">
            <a:avLst/>
          </a:prstGeom>
          <a:noFill/>
        </p:spPr>
        <p:txBody>
          <a:bodyPr wrap="square">
            <a:spAutoFit/>
          </a:bodyPr>
          <a:lstStyle/>
          <a:p>
            <a:pPr marL="0" marR="0" indent="0" algn="l">
              <a:lnSpc>
                <a:spcPct val="119000"/>
              </a:lnSpc>
              <a:spcBef>
                <a:spcPts val="0"/>
              </a:spcBef>
              <a:spcAft>
                <a:spcPts val="600"/>
              </a:spcAft>
            </a:pPr>
            <a:r>
              <a:rPr lang="en-GB" sz="800" b="1" i="1" kern="1400">
                <a:ln>
                  <a:noFill/>
                </a:ln>
                <a:effectLst/>
                <a:latin typeface="Calibri" panose="020F0502020204030204" pitchFamily="34" charset="0"/>
              </a:rPr>
              <a:t>*Add more technical details including the names of the  tools/equipment, break down each stage into subsections</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800" b="1" i="1" kern="1400">
                <a:ln>
                  <a:noFill/>
                </a:ln>
                <a:effectLst/>
                <a:latin typeface="Calibri" panose="020F0502020204030204" pitchFamily="34" charset="0"/>
              </a:rPr>
              <a:t>*Use a black fine liner, ruler and coloured pencils to enhance your work</a:t>
            </a:r>
            <a:endParaRPr lang="en-GB" sz="2400" b="1" i="1" kern="1400">
              <a:ln>
                <a:noFill/>
              </a:ln>
              <a:effectLst/>
              <a:latin typeface="Calibri" panose="020F0502020204030204" pitchFamily="34" charset="0"/>
            </a:endParaRPr>
          </a:p>
          <a:p>
            <a:pPr marL="0" marR="0" indent="0" algn="l">
              <a:lnSpc>
                <a:spcPct val="119000"/>
              </a:lnSpc>
              <a:spcBef>
                <a:spcPts val="0"/>
              </a:spcBef>
              <a:spcAft>
                <a:spcPts val="600"/>
              </a:spcAft>
            </a:pPr>
            <a:r>
              <a:rPr lang="en-GB" sz="2400" kern="1400">
                <a:ln>
                  <a:noFill/>
                </a:ln>
                <a:solidFill>
                  <a:srgbClr val="000000"/>
                </a:solidFill>
                <a:effectLst/>
                <a:latin typeface="Calibri" panose="020F0502020204030204" pitchFamily="34" charset="0"/>
              </a:rPr>
              <a:t> </a:t>
            </a:r>
          </a:p>
        </p:txBody>
      </p:sp>
      <p:sp>
        <p:nvSpPr>
          <p:cNvPr id="36" name="TextBox 35">
            <a:extLst>
              <a:ext uri="{FF2B5EF4-FFF2-40B4-BE49-F238E27FC236}">
                <a16:creationId xmlns:a16="http://schemas.microsoft.com/office/drawing/2014/main" id="{203798B6-E408-4119-8608-3547D8CA803A}"/>
              </a:ext>
            </a:extLst>
          </p:cNvPr>
          <p:cNvSpPr txBox="1"/>
          <p:nvPr/>
        </p:nvSpPr>
        <p:spPr>
          <a:xfrm>
            <a:off x="6833115" y="4856023"/>
            <a:ext cx="2485633" cy="1077218"/>
          </a:xfrm>
          <a:prstGeom prst="rect">
            <a:avLst/>
          </a:prstGeom>
          <a:noFill/>
        </p:spPr>
        <p:txBody>
          <a:bodyPr wrap="square" rtlCol="0">
            <a:spAutoFit/>
          </a:bodyPr>
          <a:lstStyle/>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a:t>
            </a:r>
            <a:r>
              <a:rPr kumimoji="0" lang="en-GB" altLang="en-US" sz="800" b="1" i="0" u="none" strike="noStrike" kern="0" cap="none" spc="0" normalizeH="0" baseline="0" noProof="0">
                <a:ln>
                  <a:noFill/>
                </a:ln>
                <a:solidFill>
                  <a:prstClr val="black"/>
                </a:solidFill>
                <a:effectLst/>
                <a:uLnTx/>
                <a:uFillTx/>
                <a:cs typeface="Arial" charset="0"/>
              </a:rPr>
              <a:t>precise</a:t>
            </a:r>
            <a:r>
              <a:rPr kumimoji="0" lang="en-GB" altLang="en-US" sz="800" b="0" i="0" u="none" strike="noStrike" kern="0" cap="none" spc="0" normalizeH="0" baseline="0" noProof="0">
                <a:ln>
                  <a:noFill/>
                </a:ln>
                <a:solidFill>
                  <a:prstClr val="black"/>
                </a:solidFill>
                <a:effectLst/>
                <a:uLnTx/>
                <a:uFillTx/>
                <a:cs typeface="Arial" charset="0"/>
              </a:rPr>
              <a:t> and </a:t>
            </a:r>
            <a:r>
              <a:rPr kumimoji="0" lang="en-GB" altLang="en-US" sz="800" b="1" i="0" u="none" strike="noStrike" kern="0" cap="none" spc="0" normalizeH="0" baseline="0" noProof="0">
                <a:ln>
                  <a:noFill/>
                </a:ln>
                <a:solidFill>
                  <a:prstClr val="black"/>
                </a:solidFill>
                <a:effectLst/>
                <a:uLnTx/>
                <a:uFillTx/>
                <a:cs typeface="Arial" charset="0"/>
              </a:rPr>
              <a:t>detailed</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exact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clear</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 with </a:t>
            </a:r>
            <a:r>
              <a:rPr kumimoji="0" lang="en-GB" altLang="en-US" sz="800" b="1" i="0" u="none" strike="noStrike" kern="0" cap="none" spc="0" normalizeH="0" baseline="0" noProof="0">
                <a:ln>
                  <a:noFill/>
                </a:ln>
                <a:solidFill>
                  <a:prstClr val="black"/>
                </a:solidFill>
                <a:effectLst/>
                <a:uLnTx/>
                <a:uFillTx/>
                <a:cs typeface="Arial" charset="0"/>
              </a:rPr>
              <a:t>some details.</a:t>
            </a: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altLang="en-US" sz="800" b="0" i="0" u="none" strike="noStrike" kern="0" cap="none" spc="0" normalizeH="0" baseline="0" noProof="0">
              <a:ln>
                <a:noFill/>
              </a:ln>
              <a:solidFill>
                <a:prstClr val="black"/>
              </a:solidFill>
              <a:effectLst/>
              <a:uLnTx/>
              <a:uFillTx/>
              <a:cs typeface="Arial" charset="0"/>
            </a:endParaRPr>
          </a:p>
          <a:p>
            <a:pPr marL="85725" marR="0" lvl="0" indent="-85725"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cs typeface="Arial" charset="0"/>
              </a:rPr>
              <a:t>You have some </a:t>
            </a:r>
            <a:r>
              <a:rPr kumimoji="0" lang="en-GB" altLang="en-US" sz="800" b="1" i="0" u="none" strike="noStrike" kern="0" cap="none" spc="0" normalizeH="0" baseline="0" noProof="0">
                <a:ln>
                  <a:noFill/>
                </a:ln>
                <a:solidFill>
                  <a:prstClr val="black"/>
                </a:solidFill>
                <a:effectLst/>
                <a:uLnTx/>
                <a:uFillTx/>
                <a:cs typeface="Arial" charset="0"/>
              </a:rPr>
              <a:t>basic</a:t>
            </a:r>
            <a:r>
              <a:rPr kumimoji="0" lang="en-GB" altLang="en-US" sz="800" b="0" i="0" u="none" strike="noStrike" kern="0" cap="none" spc="0" normalizeH="0" baseline="0" noProof="0">
                <a:ln>
                  <a:noFill/>
                </a:ln>
                <a:solidFill>
                  <a:prstClr val="black"/>
                </a:solidFill>
                <a:effectLst/>
                <a:uLnTx/>
                <a:uFillTx/>
                <a:cs typeface="Arial" charset="0"/>
              </a:rPr>
              <a:t> planning for how you will manufacture your idea.</a:t>
            </a:r>
          </a:p>
        </p:txBody>
      </p:sp>
      <p:pic>
        <p:nvPicPr>
          <p:cNvPr id="25" name="Picture 2">
            <a:extLst>
              <a:ext uri="{FF2B5EF4-FFF2-40B4-BE49-F238E27FC236}">
                <a16:creationId xmlns:a16="http://schemas.microsoft.com/office/drawing/2014/main" id="{29BBEA44-1EE4-48BF-A2AB-CD36DED949F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863" y="87267"/>
            <a:ext cx="823453" cy="733073"/>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BDEAEF5E-93FE-452B-8EB9-BE7DA22BDC42}"/>
              </a:ext>
            </a:extLst>
          </p:cNvPr>
          <p:cNvSpPr/>
          <p:nvPr/>
        </p:nvSpPr>
        <p:spPr>
          <a:xfrm>
            <a:off x="4685905" y="3939966"/>
            <a:ext cx="1514145" cy="36933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6839F75-982B-43B1-ADE5-2C1A68E78EF5}"/>
              </a:ext>
            </a:extLst>
          </p:cNvPr>
          <p:cNvSpPr/>
          <p:nvPr/>
        </p:nvSpPr>
        <p:spPr>
          <a:xfrm>
            <a:off x="4658001" y="2599780"/>
            <a:ext cx="1514145" cy="36933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DA1C594D-F63F-4D04-8BA3-2878454F02BF}"/>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8646795" y="1499825"/>
            <a:ext cx="993334" cy="816439"/>
          </a:xfrm>
          <a:prstGeom prst="rect">
            <a:avLst/>
          </a:prstGeom>
        </p:spPr>
      </p:pic>
      <p:pic>
        <p:nvPicPr>
          <p:cNvPr id="40" name="Picture 39" descr="A picture containing furniture, mat, building material, lumber&#10;&#10;Description automatically generated">
            <a:extLst>
              <a:ext uri="{FF2B5EF4-FFF2-40B4-BE49-F238E27FC236}">
                <a16:creationId xmlns:a16="http://schemas.microsoft.com/office/drawing/2014/main" id="{103F8F61-0EFB-44F3-A0D6-13C127D76C04}"/>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8362026" y="206449"/>
            <a:ext cx="1485111" cy="1113834"/>
          </a:xfrm>
          <a:prstGeom prst="rect">
            <a:avLst/>
          </a:prstGeom>
        </p:spPr>
      </p:pic>
      <p:pic>
        <p:nvPicPr>
          <p:cNvPr id="42" name="Picture 41">
            <a:extLst>
              <a:ext uri="{FF2B5EF4-FFF2-40B4-BE49-F238E27FC236}">
                <a16:creationId xmlns:a16="http://schemas.microsoft.com/office/drawing/2014/main" id="{28E3EBE7-4AA4-4B8C-93C1-5AE000F1FDE2}"/>
              </a:ext>
            </a:extLst>
          </p:cNvPr>
          <p:cNvPicPr>
            <a:picLocks noChangeAspect="1"/>
          </p:cNvPicPr>
          <p:nvPr/>
        </p:nvPicPr>
        <p:blipFill>
          <a:blip r:embed="rId14" cstate="print">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8817856" y="3661353"/>
            <a:ext cx="860128" cy="860128"/>
          </a:xfrm>
          <a:prstGeom prst="rect">
            <a:avLst/>
          </a:prstGeom>
        </p:spPr>
      </p:pic>
      <p:pic>
        <p:nvPicPr>
          <p:cNvPr id="44" name="Picture 43">
            <a:extLst>
              <a:ext uri="{FF2B5EF4-FFF2-40B4-BE49-F238E27FC236}">
                <a16:creationId xmlns:a16="http://schemas.microsoft.com/office/drawing/2014/main" id="{53A6F702-D044-422C-BC59-3FE2F0F24E93}"/>
              </a:ext>
            </a:extLst>
          </p:cNvPr>
          <p:cNvPicPr>
            <a:picLocks noChangeAspect="1"/>
          </p:cNvPicPr>
          <p:nvPr/>
        </p:nvPicPr>
        <p:blipFill>
          <a:blip r:embed="rId16" cstate="print">
            <a:extLst>
              <a:ext uri="{28A0092B-C50C-407E-A947-70E740481C1C}">
                <a14:useLocalDpi xmlns:a14="http://schemas.microsoft.com/office/drawing/2010/main" val="0"/>
              </a:ext>
              <a:ext uri="{837473B0-CC2E-450A-ABE3-18F120FF3D39}">
                <a1611:picAttrSrcUrl xmlns:a1611="http://schemas.microsoft.com/office/drawing/2016/11/main" r:id="rId17"/>
              </a:ext>
            </a:extLst>
          </a:blip>
          <a:stretch>
            <a:fillRect/>
          </a:stretch>
        </p:blipFill>
        <p:spPr>
          <a:xfrm rot="3130630">
            <a:off x="8545313" y="2718830"/>
            <a:ext cx="1196300" cy="625266"/>
          </a:xfrm>
          <a:prstGeom prst="rect">
            <a:avLst/>
          </a:prstGeom>
        </p:spPr>
      </p:pic>
      <p:sp>
        <p:nvSpPr>
          <p:cNvPr id="45" name="TextBox 44">
            <a:extLst>
              <a:ext uri="{FF2B5EF4-FFF2-40B4-BE49-F238E27FC236}">
                <a16:creationId xmlns:a16="http://schemas.microsoft.com/office/drawing/2014/main" id="{3C47AD8F-E25A-4263-8E2A-EDACB564A6CF}"/>
              </a:ext>
            </a:extLst>
          </p:cNvPr>
          <p:cNvSpPr txBox="1"/>
          <p:nvPr/>
        </p:nvSpPr>
        <p:spPr>
          <a:xfrm>
            <a:off x="882316" y="131314"/>
            <a:ext cx="6363449" cy="584775"/>
          </a:xfrm>
          <a:prstGeom prst="rect">
            <a:avLst/>
          </a:prstGeom>
          <a:noFill/>
        </p:spPr>
        <p:txBody>
          <a:bodyPr wrap="square" rtlCol="0">
            <a:spAutoFit/>
          </a:bodyPr>
          <a:lstStyle/>
          <a:p>
            <a:r>
              <a:rPr lang="en-GB" sz="1600" dirty="0">
                <a:latin typeface="Eras Demi ITC" panose="020B0805030504020804" pitchFamily="34" charset="0"/>
              </a:rPr>
              <a:t>Read the descriptions, match the definition to the picture, label the process and then identify the equipment on the right.</a:t>
            </a:r>
          </a:p>
        </p:txBody>
      </p:sp>
      <p:sp>
        <p:nvSpPr>
          <p:cNvPr id="46" name="Rectangle 45">
            <a:extLst>
              <a:ext uri="{FF2B5EF4-FFF2-40B4-BE49-F238E27FC236}">
                <a16:creationId xmlns:a16="http://schemas.microsoft.com/office/drawing/2014/main" id="{B6E65FEE-C54F-4CA4-805F-991B39FA6BAC}"/>
              </a:ext>
            </a:extLst>
          </p:cNvPr>
          <p:cNvSpPr/>
          <p:nvPr/>
        </p:nvSpPr>
        <p:spPr>
          <a:xfrm>
            <a:off x="6686905" y="525832"/>
            <a:ext cx="1514145" cy="36933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07FE499C-B622-4F39-8E64-ABAC87447FDD}"/>
              </a:ext>
            </a:extLst>
          </p:cNvPr>
          <p:cNvSpPr/>
          <p:nvPr/>
        </p:nvSpPr>
        <p:spPr>
          <a:xfrm>
            <a:off x="6686903" y="3939966"/>
            <a:ext cx="1514145" cy="36933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7B94D9D4-8562-4805-944A-7C8C3E214845}"/>
              </a:ext>
            </a:extLst>
          </p:cNvPr>
          <p:cNvSpPr/>
          <p:nvPr/>
        </p:nvSpPr>
        <p:spPr>
          <a:xfrm>
            <a:off x="6686904" y="2889633"/>
            <a:ext cx="1514145" cy="36933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3731DAB0-467D-4778-A39C-2EDC3082C9F1}"/>
              </a:ext>
            </a:extLst>
          </p:cNvPr>
          <p:cNvSpPr/>
          <p:nvPr/>
        </p:nvSpPr>
        <p:spPr>
          <a:xfrm>
            <a:off x="6661510" y="1705558"/>
            <a:ext cx="1514145" cy="36933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7D21B76-4838-4B2C-828A-84DF1E95447C}"/>
              </a:ext>
            </a:extLst>
          </p:cNvPr>
          <p:cNvSpPr/>
          <p:nvPr/>
        </p:nvSpPr>
        <p:spPr>
          <a:xfrm rot="20781834">
            <a:off x="10388" y="300868"/>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25310378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3090513" y="2162046"/>
            <a:ext cx="2520001" cy="25013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Idea 2</a:t>
            </a:r>
          </a:p>
        </p:txBody>
      </p:sp>
      <p:sp>
        <p:nvSpPr>
          <p:cNvPr id="16" name="Rectangle 15"/>
          <p:cNvSpPr/>
          <p:nvPr/>
        </p:nvSpPr>
        <p:spPr>
          <a:xfrm>
            <a:off x="164259" y="2167561"/>
            <a:ext cx="2655621" cy="25013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Idea 1</a:t>
            </a:r>
          </a:p>
        </p:txBody>
      </p:sp>
      <p:sp>
        <p:nvSpPr>
          <p:cNvPr id="18" name="Rectangle 17"/>
          <p:cNvSpPr/>
          <p:nvPr/>
        </p:nvSpPr>
        <p:spPr>
          <a:xfrm>
            <a:off x="5881147" y="2141083"/>
            <a:ext cx="2520000" cy="249943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Idea 3</a:t>
            </a:r>
          </a:p>
        </p:txBody>
      </p:sp>
      <p:sp>
        <p:nvSpPr>
          <p:cNvPr id="21" name="Rectangle 20"/>
          <p:cNvSpPr/>
          <p:nvPr/>
        </p:nvSpPr>
        <p:spPr>
          <a:xfrm>
            <a:off x="166068" y="4841320"/>
            <a:ext cx="2655621" cy="19160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Eras Demi ITC" panose="020B0805030504020804" pitchFamily="34" charset="0"/>
              </a:rPr>
              <a:t>Peer evaluation</a:t>
            </a:r>
          </a:p>
          <a:p>
            <a:pPr algn="ctr"/>
            <a:r>
              <a:rPr lang="en-GB" sz="1400" dirty="0">
                <a:solidFill>
                  <a:schemeClr val="tx1"/>
                </a:solidFill>
              </a:rPr>
              <a:t>…………………………………………………………………………………………………………………………………………………………………………………………………………………....................................................................................................................................................</a:t>
            </a:r>
          </a:p>
        </p:txBody>
      </p:sp>
      <p:sp>
        <p:nvSpPr>
          <p:cNvPr id="15" name="TextBox 14"/>
          <p:cNvSpPr txBox="1"/>
          <p:nvPr/>
        </p:nvSpPr>
        <p:spPr>
          <a:xfrm>
            <a:off x="412069" y="1836439"/>
            <a:ext cx="2160000" cy="369332"/>
          </a:xfrm>
          <a:prstGeom prst="rect">
            <a:avLst/>
          </a:prstGeom>
          <a:noFill/>
        </p:spPr>
        <p:txBody>
          <a:bodyPr wrap="square" rtlCol="0">
            <a:spAutoFit/>
          </a:bodyPr>
          <a:lstStyle/>
          <a:p>
            <a:pPr algn="ctr"/>
            <a:r>
              <a:rPr lang="en-GB" dirty="0">
                <a:latin typeface="Eras Demi ITC" panose="020B0805030504020804" pitchFamily="34" charset="0"/>
              </a:rPr>
              <a:t>Idea 1</a:t>
            </a:r>
          </a:p>
        </p:txBody>
      </p:sp>
      <p:sp>
        <p:nvSpPr>
          <p:cNvPr id="36" name="TextBox 35"/>
          <p:cNvSpPr txBox="1"/>
          <p:nvPr/>
        </p:nvSpPr>
        <p:spPr>
          <a:xfrm>
            <a:off x="5586418" y="1803067"/>
            <a:ext cx="2160000" cy="369332"/>
          </a:xfrm>
          <a:prstGeom prst="rect">
            <a:avLst/>
          </a:prstGeom>
          <a:noFill/>
        </p:spPr>
        <p:txBody>
          <a:bodyPr wrap="square" rtlCol="0">
            <a:spAutoFit/>
          </a:bodyPr>
          <a:lstStyle/>
          <a:p>
            <a:pPr algn="ctr"/>
            <a:r>
              <a:rPr lang="en-GB" dirty="0">
                <a:latin typeface="Eras Demi ITC" panose="020B0805030504020804" pitchFamily="34" charset="0"/>
              </a:rPr>
              <a:t>Idea 3</a:t>
            </a:r>
          </a:p>
        </p:txBody>
      </p:sp>
      <p:sp>
        <p:nvSpPr>
          <p:cNvPr id="37" name="TextBox 36"/>
          <p:cNvSpPr txBox="1"/>
          <p:nvPr/>
        </p:nvSpPr>
        <p:spPr>
          <a:xfrm>
            <a:off x="3270513" y="1813419"/>
            <a:ext cx="2160000" cy="369332"/>
          </a:xfrm>
          <a:prstGeom prst="rect">
            <a:avLst/>
          </a:prstGeom>
          <a:noFill/>
        </p:spPr>
        <p:txBody>
          <a:bodyPr wrap="square" rtlCol="0">
            <a:spAutoFit/>
          </a:bodyPr>
          <a:lstStyle/>
          <a:p>
            <a:pPr algn="ctr"/>
            <a:r>
              <a:rPr lang="en-GB" dirty="0">
                <a:latin typeface="Eras Demi ITC" panose="020B0805030504020804" pitchFamily="34" charset="0"/>
              </a:rPr>
              <a:t>Idea 2</a:t>
            </a:r>
          </a:p>
        </p:txBody>
      </p:sp>
      <p:sp>
        <p:nvSpPr>
          <p:cNvPr id="38" name="Title 1"/>
          <p:cNvSpPr txBox="1">
            <a:spLocks/>
          </p:cNvSpPr>
          <p:nvPr/>
        </p:nvSpPr>
        <p:spPr>
          <a:xfrm>
            <a:off x="0" y="21008"/>
            <a:ext cx="8122920" cy="720000"/>
          </a:xfrm>
          <a:prstGeom prst="rect">
            <a:avLst/>
          </a:prstGeom>
        </p:spPr>
        <p:txBody>
          <a:bodyPr>
            <a:norm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defRPr/>
            </a:pPr>
            <a:r>
              <a:rPr lang="en-GB" sz="3200" b="1" dirty="0">
                <a:ln w="12700">
                  <a:solidFill>
                    <a:schemeClr val="tx1"/>
                  </a:solidFill>
                  <a:prstDash val="solid"/>
                </a:ln>
                <a:noFill/>
                <a:latin typeface="Eras Demi ITC" panose="020B0805030504020804" pitchFamily="34" charset="0"/>
              </a:rPr>
              <a:t>Initial Ideas</a:t>
            </a:r>
            <a:endParaRPr lang="en-GB" sz="3200" dirty="0">
              <a:ln w="12700">
                <a:solidFill>
                  <a:schemeClr val="tx1"/>
                </a:solidFill>
                <a:prstDash val="solid"/>
              </a:ln>
              <a:noFill/>
              <a:latin typeface="Eras Demi ITC" panose="020B0805030504020804" pitchFamily="34" charset="0"/>
            </a:endParaRPr>
          </a:p>
        </p:txBody>
      </p:sp>
      <p:sp>
        <p:nvSpPr>
          <p:cNvPr id="58" name="Rectangle 57"/>
          <p:cNvSpPr/>
          <p:nvPr/>
        </p:nvSpPr>
        <p:spPr>
          <a:xfrm>
            <a:off x="3090512" y="4841321"/>
            <a:ext cx="2520002" cy="19160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Eras Demi ITC" panose="020B0805030504020804" pitchFamily="34" charset="0"/>
              </a:rPr>
              <a:t>Self Evaluation</a:t>
            </a:r>
          </a:p>
          <a:p>
            <a:pPr algn="ctr"/>
            <a:r>
              <a:rPr lang="en-GB" sz="1400" dirty="0">
                <a:solidFill>
                  <a:schemeClr val="tx1"/>
                </a:solidFill>
              </a:rPr>
              <a:t>…………………………………………………………………………………………………………………………………………………………………………………………………………………....................................................................................................................................................</a:t>
            </a:r>
          </a:p>
        </p:txBody>
      </p:sp>
      <p:sp>
        <p:nvSpPr>
          <p:cNvPr id="59" name="Rectangle 58"/>
          <p:cNvSpPr/>
          <p:nvPr/>
        </p:nvSpPr>
        <p:spPr>
          <a:xfrm>
            <a:off x="5881147" y="4841322"/>
            <a:ext cx="2520000" cy="19160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Eras Demi ITC" panose="020B0805030504020804" pitchFamily="34" charset="0"/>
              </a:rPr>
              <a:t>Teacher evaluation</a:t>
            </a:r>
          </a:p>
          <a:p>
            <a:pPr algn="ctr"/>
            <a:r>
              <a:rPr lang="en-GB" sz="1400" dirty="0">
                <a:solidFill>
                  <a:schemeClr val="tx1"/>
                </a:solidFill>
              </a:rPr>
              <a:t>…………………………………………………………………………………………………………………………………………………………………………………………………………………....................................................................................................................................................</a:t>
            </a:r>
          </a:p>
        </p:txBody>
      </p:sp>
      <p:sp>
        <p:nvSpPr>
          <p:cNvPr id="23" name="TextBox 22">
            <a:extLst>
              <a:ext uri="{FF2B5EF4-FFF2-40B4-BE49-F238E27FC236}">
                <a16:creationId xmlns:a16="http://schemas.microsoft.com/office/drawing/2014/main" id="{4FA6F59E-67DF-4513-B68E-27851118FEED}"/>
              </a:ext>
            </a:extLst>
          </p:cNvPr>
          <p:cNvSpPr txBox="1"/>
          <p:nvPr/>
        </p:nvSpPr>
        <p:spPr>
          <a:xfrm>
            <a:off x="2178609" y="204244"/>
            <a:ext cx="4836497" cy="307777"/>
          </a:xfrm>
          <a:prstGeom prst="rect">
            <a:avLst/>
          </a:prstGeom>
          <a:noFill/>
        </p:spPr>
        <p:txBody>
          <a:bodyPr wrap="square" rtlCol="0">
            <a:spAutoFit/>
          </a:bodyPr>
          <a:lstStyle/>
          <a:p>
            <a:r>
              <a:rPr lang="en-GB" sz="1400" b="1" dirty="0">
                <a:latin typeface="Eras Demi ITC" panose="020B0805030504020804" pitchFamily="34" charset="0"/>
              </a:rPr>
              <a:t>LI: Evaluate during the design process to improve</a:t>
            </a:r>
          </a:p>
        </p:txBody>
      </p:sp>
      <p:grpSp>
        <p:nvGrpSpPr>
          <p:cNvPr id="22" name="Group 21">
            <a:extLst>
              <a:ext uri="{FF2B5EF4-FFF2-40B4-BE49-F238E27FC236}">
                <a16:creationId xmlns:a16="http://schemas.microsoft.com/office/drawing/2014/main" id="{B4959A8A-4698-4933-AB48-0188BEE40999}"/>
              </a:ext>
            </a:extLst>
          </p:cNvPr>
          <p:cNvGrpSpPr/>
          <p:nvPr/>
        </p:nvGrpSpPr>
        <p:grpSpPr>
          <a:xfrm>
            <a:off x="7015739" y="94148"/>
            <a:ext cx="2770816" cy="2111623"/>
            <a:chOff x="52557" y="2950585"/>
            <a:chExt cx="2770816" cy="2111623"/>
          </a:xfrm>
        </p:grpSpPr>
        <p:grpSp>
          <p:nvGrpSpPr>
            <p:cNvPr id="24" name="Group 23">
              <a:extLst>
                <a:ext uri="{FF2B5EF4-FFF2-40B4-BE49-F238E27FC236}">
                  <a16:creationId xmlns:a16="http://schemas.microsoft.com/office/drawing/2014/main" id="{CC6ADCE2-57B5-4C5F-9A18-1310B8AE3A80}"/>
                </a:ext>
              </a:extLst>
            </p:cNvPr>
            <p:cNvGrpSpPr/>
            <p:nvPr/>
          </p:nvGrpSpPr>
          <p:grpSpPr>
            <a:xfrm>
              <a:off x="52557" y="2950585"/>
              <a:ext cx="2770816" cy="2111623"/>
              <a:chOff x="21945" y="3104964"/>
              <a:chExt cx="2611394" cy="2088232"/>
            </a:xfrm>
          </p:grpSpPr>
          <p:sp>
            <p:nvSpPr>
              <p:cNvPr id="26" name="Rectangle 25">
                <a:extLst>
                  <a:ext uri="{FF2B5EF4-FFF2-40B4-BE49-F238E27FC236}">
                    <a16:creationId xmlns:a16="http://schemas.microsoft.com/office/drawing/2014/main" id="{80375B23-91D4-4E99-8487-8F5EB029DD7A}"/>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3994D699-B5EA-4D75-BAAE-35A8D48DA73E}"/>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Initial Ideas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28" name="Rectangle 27">
                <a:extLst>
                  <a:ext uri="{FF2B5EF4-FFF2-40B4-BE49-F238E27FC236}">
                    <a16:creationId xmlns:a16="http://schemas.microsoft.com/office/drawing/2014/main" id="{2E04B6EC-5E4C-453B-9FA9-8EA5348015B4}"/>
                  </a:ext>
                </a:extLst>
              </p:cNvPr>
              <p:cNvSpPr/>
              <p:nvPr/>
            </p:nvSpPr>
            <p:spPr>
              <a:xfrm>
                <a:off x="2324451" y="3388449"/>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5DF963E7-D6A8-4FC3-BFCF-09C86AE6BA2D}"/>
                  </a:ext>
                </a:extLst>
              </p:cNvPr>
              <p:cNvSpPr/>
              <p:nvPr/>
            </p:nvSpPr>
            <p:spPr>
              <a:xfrm>
                <a:off x="2330925" y="4008845"/>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486BC16C-7F55-483E-A1FA-C504D176AED4}"/>
                  </a:ext>
                </a:extLst>
              </p:cNvPr>
              <p:cNvSpPr/>
              <p:nvPr/>
            </p:nvSpPr>
            <p:spPr>
              <a:xfrm>
                <a:off x="2331457" y="3750415"/>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5" name="Picture 5" descr="C:\Users\David\AppData\Local\Microsoft\Windows\INetCache\IE\XJVJXHFD\green-steps[1].png">
              <a:extLst>
                <a:ext uri="{FF2B5EF4-FFF2-40B4-BE49-F238E27FC236}">
                  <a16:creationId xmlns:a16="http://schemas.microsoft.com/office/drawing/2014/main" id="{F838F431-9FB2-4144-BEC6-AFC5C6BDDBB1}"/>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107104" y="4555480"/>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1" name="TextBox 30">
            <a:extLst>
              <a:ext uri="{FF2B5EF4-FFF2-40B4-BE49-F238E27FC236}">
                <a16:creationId xmlns:a16="http://schemas.microsoft.com/office/drawing/2014/main" id="{B1BEEE17-0C8A-4062-93D4-6A1C44783864}"/>
              </a:ext>
            </a:extLst>
          </p:cNvPr>
          <p:cNvSpPr txBox="1"/>
          <p:nvPr/>
        </p:nvSpPr>
        <p:spPr>
          <a:xfrm>
            <a:off x="6859834" y="1241878"/>
            <a:ext cx="944938" cy="464423"/>
          </a:xfrm>
          <a:prstGeom prst="rect">
            <a:avLst/>
          </a:prstGeom>
          <a:noFill/>
        </p:spPr>
        <p:txBody>
          <a:bodyPr wrap="square">
            <a:spAutoFit/>
          </a:bodyPr>
          <a:lstStyle/>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Next </a:t>
            </a:r>
          </a:p>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Steps…</a:t>
            </a:r>
            <a:endParaRPr kumimoji="0" lang="en-GB" sz="3600" b="0" i="0" u="none" strike="noStrike" kern="1400" cap="none" spc="0" normalizeH="0" baseline="0" noProof="0">
              <a:ln>
                <a:noFill/>
              </a:ln>
              <a:solidFill>
                <a:prstClr val="black"/>
              </a:solidFill>
              <a:effectLst/>
              <a:uLnTx/>
              <a:uFillTx/>
            </a:endParaRPr>
          </a:p>
        </p:txBody>
      </p:sp>
      <p:sp>
        <p:nvSpPr>
          <p:cNvPr id="32" name="TextBox 31">
            <a:extLst>
              <a:ext uri="{FF2B5EF4-FFF2-40B4-BE49-F238E27FC236}">
                <a16:creationId xmlns:a16="http://schemas.microsoft.com/office/drawing/2014/main" id="{BED15E3A-FAFC-4C0D-9F42-271521918585}"/>
              </a:ext>
            </a:extLst>
          </p:cNvPr>
          <p:cNvSpPr txBox="1"/>
          <p:nvPr/>
        </p:nvSpPr>
        <p:spPr>
          <a:xfrm>
            <a:off x="7584057" y="1277047"/>
            <a:ext cx="2293842" cy="1389676"/>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  Ensure that you finish all your drawings to the same quality—remember it is not a race to finish first.  </a:t>
            </a:r>
            <a:r>
              <a:rPr kumimoji="0" lang="en-GB" sz="800" b="1" i="1" u="sng" strike="noStrike" kern="1400" cap="none" spc="0" normalizeH="0" baseline="0" noProof="0">
                <a:ln>
                  <a:noFill/>
                </a:ln>
                <a:solidFill>
                  <a:prstClr val="black"/>
                </a:solidFill>
                <a:effectLst/>
                <a:uLnTx/>
                <a:uFillTx/>
              </a:rPr>
              <a:t>Do not forget to annotate your drawings! </a:t>
            </a:r>
            <a:endParaRPr kumimoji="0" lang="en-GB" sz="2400" b="1" i="1" u="sng"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  Make sure you include WWW and EBI—Showing your thinking = MARKS! </a:t>
            </a:r>
            <a:endParaRPr kumimoji="0" lang="en-GB" sz="2400" b="1" i="1"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2400" b="1" i="0" u="none" strike="noStrike" kern="1400" cap="none" spc="0" normalizeH="0" baseline="0" noProof="0">
                <a:ln>
                  <a:noFill/>
                </a:ln>
                <a:solidFill>
                  <a:srgbClr val="000000"/>
                </a:solidFill>
                <a:effectLst/>
                <a:uLnTx/>
                <a:uFillTx/>
              </a:rPr>
              <a:t> </a:t>
            </a:r>
          </a:p>
        </p:txBody>
      </p:sp>
      <p:sp>
        <p:nvSpPr>
          <p:cNvPr id="33" name="TextBox 32">
            <a:extLst>
              <a:ext uri="{FF2B5EF4-FFF2-40B4-BE49-F238E27FC236}">
                <a16:creationId xmlns:a16="http://schemas.microsoft.com/office/drawing/2014/main" id="{200F3547-65DA-4320-8757-9B4E53B0184D}"/>
              </a:ext>
            </a:extLst>
          </p:cNvPr>
          <p:cNvSpPr txBox="1"/>
          <p:nvPr/>
        </p:nvSpPr>
        <p:spPr>
          <a:xfrm>
            <a:off x="7030818" y="282899"/>
            <a:ext cx="2446172" cy="1015663"/>
          </a:xfrm>
          <a:prstGeom prst="rect">
            <a:avLst/>
          </a:prstGeom>
          <a:noFill/>
        </p:spPr>
        <p:txBody>
          <a:bodyPr wrap="square">
            <a:spAutoFit/>
          </a:bodyPr>
          <a:lstStyle/>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communicated, </a:t>
            </a:r>
            <a:r>
              <a:rPr lang="en-GB" altLang="en-US" sz="800" b="1" kern="0">
                <a:solidFill>
                  <a:prstClr val="black"/>
                </a:solidFill>
                <a:cs typeface="Arial" charset="0"/>
              </a:rPr>
              <a:t>and developed</a:t>
            </a:r>
            <a:r>
              <a:rPr lang="en-GB" altLang="en-US" sz="800" kern="0">
                <a:solidFill>
                  <a:prstClr val="black"/>
                </a:solidFill>
                <a:cs typeface="Arial" charset="0"/>
              </a:rPr>
              <a:t>, design ideas using </a:t>
            </a:r>
            <a:r>
              <a:rPr lang="en-GB" altLang="en-US" sz="800" b="1" kern="0">
                <a:solidFill>
                  <a:prstClr val="black"/>
                </a:solidFill>
                <a:cs typeface="Arial" charset="0"/>
              </a:rPr>
              <a:t>annotated sketches</a:t>
            </a:r>
            <a:r>
              <a:rPr lang="en-GB" altLang="en-US" sz="800" kern="0">
                <a:solidFill>
                  <a:prstClr val="black"/>
                </a:solidFill>
                <a:cs typeface="Arial" charset="0"/>
              </a:rPr>
              <a:t> with </a:t>
            </a:r>
            <a:r>
              <a:rPr lang="en-GB" altLang="en-US" sz="800" b="1" kern="0">
                <a:solidFill>
                  <a:prstClr val="black"/>
                </a:solidFill>
                <a:cs typeface="Arial" charset="0"/>
              </a:rPr>
              <a:t>line quality </a:t>
            </a:r>
            <a:r>
              <a:rPr lang="en-GB" altLang="en-US" sz="800" kern="0">
                <a:solidFill>
                  <a:prstClr val="black"/>
                </a:solidFill>
                <a:cs typeface="Arial" charset="0"/>
              </a:rPr>
              <a:t>and </a:t>
            </a:r>
            <a:r>
              <a:rPr lang="en-GB" altLang="en-US" sz="800" b="1" kern="0">
                <a:solidFill>
                  <a:prstClr val="black"/>
                </a:solidFill>
                <a:cs typeface="Arial" charset="0"/>
              </a:rPr>
              <a:t>colour</a:t>
            </a:r>
            <a:r>
              <a:rPr lang="en-GB" altLang="en-US" sz="800" kern="0">
                <a:solidFill>
                  <a:prstClr val="black"/>
                </a:solidFill>
                <a:cs typeface="Arial" charset="0"/>
              </a:rPr>
              <a:t>.</a:t>
            </a:r>
          </a:p>
          <a:p>
            <a:pPr marL="85725" indent="-85725" fontAlgn="base">
              <a:spcBef>
                <a:spcPct val="0"/>
              </a:spcBef>
              <a:spcAft>
                <a:spcPct val="0"/>
              </a:spcAft>
              <a:buFont typeface="Arial" panose="020B0604020202020204" pitchFamily="34" charset="0"/>
              <a:buChar char="•"/>
              <a:defRPr/>
            </a:pPr>
            <a:endParaRPr lang="en-GB" altLang="en-US" sz="200" kern="0">
              <a:solidFill>
                <a:prstClr val="black"/>
              </a:solidFill>
              <a:cs typeface="Arial" charset="0"/>
            </a:endParaRPr>
          </a:p>
          <a:p>
            <a:pPr marL="85725" indent="-85725" algn="just"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clearly communicated your design ideas using </a:t>
            </a:r>
            <a:r>
              <a:rPr lang="en-GB" altLang="en-US" sz="800" b="1" kern="0">
                <a:solidFill>
                  <a:prstClr val="black"/>
                </a:solidFill>
                <a:cs typeface="Arial" charset="0"/>
              </a:rPr>
              <a:t>annotated sketches </a:t>
            </a:r>
            <a:r>
              <a:rPr lang="en-GB" altLang="en-US" sz="800" kern="0">
                <a:solidFill>
                  <a:prstClr val="black"/>
                </a:solidFill>
                <a:cs typeface="Arial" charset="0"/>
              </a:rPr>
              <a:t>and </a:t>
            </a:r>
            <a:r>
              <a:rPr lang="en-GB" altLang="en-US" sz="800" b="1" kern="0">
                <a:solidFill>
                  <a:prstClr val="black"/>
                </a:solidFill>
                <a:cs typeface="Arial" charset="0"/>
              </a:rPr>
              <a:t>line quality.</a:t>
            </a:r>
          </a:p>
          <a:p>
            <a:pPr marL="85725" indent="-85725" algn="just" fontAlgn="base">
              <a:spcBef>
                <a:spcPct val="0"/>
              </a:spcBef>
              <a:spcAft>
                <a:spcPct val="0"/>
              </a:spcAft>
              <a:buFont typeface="Arial" panose="020B0604020202020204" pitchFamily="34" charset="0"/>
              <a:buChar char="•"/>
              <a:defRPr/>
            </a:pPr>
            <a:endParaRPr lang="en-GB" altLang="en-US" sz="200" kern="0">
              <a:solidFill>
                <a:prstClr val="black"/>
              </a:solidFill>
              <a:cs typeface="Arial" charset="0"/>
            </a:endParaRPr>
          </a:p>
          <a:p>
            <a:pPr marL="85725" indent="-85725" algn="just"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communicated design ideas using </a:t>
            </a:r>
            <a:r>
              <a:rPr lang="en-GB" altLang="en-US" sz="800" b="1" kern="0">
                <a:solidFill>
                  <a:prstClr val="black"/>
                </a:solidFill>
                <a:cs typeface="Arial" charset="0"/>
              </a:rPr>
              <a:t>annotated</a:t>
            </a:r>
            <a:r>
              <a:rPr lang="en-GB" altLang="en-US" sz="800" kern="0">
                <a:solidFill>
                  <a:prstClr val="black"/>
                </a:solidFill>
                <a:cs typeface="Arial" charset="0"/>
              </a:rPr>
              <a:t> sketches.</a:t>
            </a:r>
          </a:p>
        </p:txBody>
      </p:sp>
      <p:pic>
        <p:nvPicPr>
          <p:cNvPr id="34" name="Picture 2">
            <a:extLst>
              <a:ext uri="{FF2B5EF4-FFF2-40B4-BE49-F238E27FC236}">
                <a16:creationId xmlns:a16="http://schemas.microsoft.com/office/drawing/2014/main" id="{D8CB8B47-1738-47EA-8F2D-B249B508577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566427" y="4676088"/>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a:extLst>
              <a:ext uri="{FF2B5EF4-FFF2-40B4-BE49-F238E27FC236}">
                <a16:creationId xmlns:a16="http://schemas.microsoft.com/office/drawing/2014/main" id="{924BC1EC-7BAC-4775-A85B-7582CAA01C84}"/>
              </a:ext>
            </a:extLst>
          </p:cNvPr>
          <p:cNvSpPr txBox="1"/>
          <p:nvPr/>
        </p:nvSpPr>
        <p:spPr>
          <a:xfrm>
            <a:off x="38789" y="553601"/>
            <a:ext cx="6901610" cy="1246495"/>
          </a:xfrm>
          <a:prstGeom prst="rect">
            <a:avLst/>
          </a:prstGeom>
          <a:noFill/>
          <a:ln>
            <a:solidFill>
              <a:schemeClr val="tx1"/>
            </a:solidFill>
          </a:ln>
        </p:spPr>
        <p:txBody>
          <a:bodyPr wrap="square">
            <a:spAutoFit/>
          </a:bodyPr>
          <a:lstStyle/>
          <a:p>
            <a:r>
              <a:rPr lang="en-GB" sz="1250" b="0" i="0" dirty="0">
                <a:solidFill>
                  <a:srgbClr val="292929"/>
                </a:solidFill>
                <a:effectLst/>
                <a:latin typeface="Eras Light ITC" panose="020B0402030504020804" pitchFamily="34" charset="0"/>
              </a:rPr>
              <a:t>Annotations are brief, written explanations provided with design deliverables in order to define &amp; describe aspects of the design. They’re paired with numbered labels on the design itself to visually map each description to the relevant part of the design.</a:t>
            </a:r>
          </a:p>
          <a:p>
            <a:r>
              <a:rPr lang="en-GB" sz="1250" dirty="0">
                <a:latin typeface="Eras Light ITC" panose="020B0402030504020804" pitchFamily="34" charset="0"/>
              </a:rPr>
              <a:t>The primary purpose of annotations are to explain aspects of the design that the recipient may not otherwise perceive, understand, or account for during implementation. They may be used differently from project to project, but they should always be serving this goal.</a:t>
            </a:r>
          </a:p>
        </p:txBody>
      </p:sp>
      <p:pic>
        <p:nvPicPr>
          <p:cNvPr id="40" name="Picture 2">
            <a:extLst>
              <a:ext uri="{FF2B5EF4-FFF2-40B4-BE49-F238E27FC236}">
                <a16:creationId xmlns:a16="http://schemas.microsoft.com/office/drawing/2014/main" id="{ABDC2DCB-2044-4636-AF5A-CAFD4E94C6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35113" y="247753"/>
            <a:ext cx="706034" cy="628542"/>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BCDF71AF-1704-413E-BE33-6188AC106C21}"/>
              </a:ext>
            </a:extLst>
          </p:cNvPr>
          <p:cNvSpPr/>
          <p:nvPr/>
        </p:nvSpPr>
        <p:spPr>
          <a:xfrm rot="20781834">
            <a:off x="6347519" y="422204"/>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
        <p:nvSpPr>
          <p:cNvPr id="2" name="TextBox 1">
            <a:extLst>
              <a:ext uri="{FF2B5EF4-FFF2-40B4-BE49-F238E27FC236}">
                <a16:creationId xmlns:a16="http://schemas.microsoft.com/office/drawing/2014/main" id="{F9E3A3FF-4A10-4F87-AFD8-1548DF24466C}"/>
              </a:ext>
            </a:extLst>
          </p:cNvPr>
          <p:cNvSpPr txBox="1"/>
          <p:nvPr/>
        </p:nvSpPr>
        <p:spPr>
          <a:xfrm>
            <a:off x="8487161" y="2307475"/>
            <a:ext cx="1254580" cy="2031325"/>
          </a:xfrm>
          <a:prstGeom prst="rect">
            <a:avLst/>
          </a:prstGeom>
          <a:noFill/>
          <a:ln>
            <a:solidFill>
              <a:schemeClr val="tx1"/>
            </a:solidFill>
          </a:ln>
        </p:spPr>
        <p:txBody>
          <a:bodyPr wrap="square" rtlCol="0">
            <a:spAutoFit/>
          </a:bodyPr>
          <a:lstStyle/>
          <a:p>
            <a:r>
              <a:rPr lang="en-GB" sz="1400" dirty="0">
                <a:latin typeface="Eras Light ITC" panose="020B0402030504020804" pitchFamily="34" charset="0"/>
              </a:rPr>
              <a:t>People commonly mistake annotation for what?</a:t>
            </a:r>
          </a:p>
          <a:p>
            <a:endParaRPr lang="en-GB" sz="1400" dirty="0">
              <a:latin typeface="Eras Light ITC" panose="020B0402030504020804" pitchFamily="34" charset="0"/>
            </a:endParaRPr>
          </a:p>
          <a:p>
            <a:endParaRPr lang="en-GB" sz="1400" dirty="0">
              <a:latin typeface="Eras Light ITC" panose="020B0402030504020804" pitchFamily="34" charset="0"/>
            </a:endParaRPr>
          </a:p>
          <a:p>
            <a:endParaRPr lang="en-GB" sz="1400" dirty="0">
              <a:latin typeface="Eras Light ITC" panose="020B0402030504020804" pitchFamily="34" charset="0"/>
            </a:endParaRPr>
          </a:p>
          <a:p>
            <a:endParaRPr lang="en-GB" sz="1400" dirty="0">
              <a:latin typeface="Eras Light ITC" panose="020B0402030504020804" pitchFamily="34" charset="0"/>
            </a:endParaRPr>
          </a:p>
        </p:txBody>
      </p:sp>
      <p:sp>
        <p:nvSpPr>
          <p:cNvPr id="41" name="Rectangle 40">
            <a:extLst>
              <a:ext uri="{FF2B5EF4-FFF2-40B4-BE49-F238E27FC236}">
                <a16:creationId xmlns:a16="http://schemas.microsoft.com/office/drawing/2014/main" id="{D282A38D-2E63-4286-BF54-A8B145336CF6}"/>
              </a:ext>
            </a:extLst>
          </p:cNvPr>
          <p:cNvSpPr/>
          <p:nvPr/>
        </p:nvSpPr>
        <p:spPr>
          <a:xfrm>
            <a:off x="8997372" y="4966308"/>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5004689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0.tqn.com/w/experts/Jewelry-Gems-Minerals-689/2012/06/rhodium-necklace.jpg"/>
          <p:cNvSpPr>
            <a:spLocks noChangeAspect="1" noChangeArrowheads="1"/>
          </p:cNvSpPr>
          <p:nvPr/>
        </p:nvSpPr>
        <p:spPr bwMode="auto">
          <a:xfrm>
            <a:off x="155575" y="-1798638"/>
            <a:ext cx="3514725" cy="37528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 name="Title 1"/>
          <p:cNvSpPr txBox="1">
            <a:spLocks/>
          </p:cNvSpPr>
          <p:nvPr/>
        </p:nvSpPr>
        <p:spPr>
          <a:xfrm>
            <a:off x="0" y="0"/>
            <a:ext cx="3796501"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Developed Ideas</a:t>
            </a:r>
          </a:p>
        </p:txBody>
      </p:sp>
      <p:sp>
        <p:nvSpPr>
          <p:cNvPr id="4" name="TextBox 3">
            <a:extLst>
              <a:ext uri="{FF2B5EF4-FFF2-40B4-BE49-F238E27FC236}">
                <a16:creationId xmlns:a16="http://schemas.microsoft.com/office/drawing/2014/main" id="{06F3598A-6155-46CD-9974-FA76B639B915}"/>
              </a:ext>
            </a:extLst>
          </p:cNvPr>
          <p:cNvSpPr txBox="1"/>
          <p:nvPr/>
        </p:nvSpPr>
        <p:spPr>
          <a:xfrm>
            <a:off x="3670300" y="175334"/>
            <a:ext cx="3909117" cy="369332"/>
          </a:xfrm>
          <a:prstGeom prst="rect">
            <a:avLst/>
          </a:prstGeom>
          <a:noFill/>
        </p:spPr>
        <p:txBody>
          <a:bodyPr wrap="square" rtlCol="0">
            <a:spAutoFit/>
          </a:bodyPr>
          <a:lstStyle/>
          <a:p>
            <a:r>
              <a:rPr lang="en-GB" dirty="0">
                <a:latin typeface="Eras Light ITC" panose="020B0402030504020804" pitchFamily="34" charset="0"/>
              </a:rPr>
              <a:t>Note: This could be your final design</a:t>
            </a:r>
          </a:p>
        </p:txBody>
      </p:sp>
      <p:sp>
        <p:nvSpPr>
          <p:cNvPr id="82" name="TextBox 81">
            <a:extLst>
              <a:ext uri="{FF2B5EF4-FFF2-40B4-BE49-F238E27FC236}">
                <a16:creationId xmlns:a16="http://schemas.microsoft.com/office/drawing/2014/main" id="{AA9733AE-DF17-4F65-9296-FBE51C3A26F1}"/>
              </a:ext>
            </a:extLst>
          </p:cNvPr>
          <p:cNvSpPr txBox="1"/>
          <p:nvPr/>
        </p:nvSpPr>
        <p:spPr>
          <a:xfrm>
            <a:off x="0" y="560413"/>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Eras Demi ITC"/>
              </a:rPr>
              <a:t>LI: Obtain confidence in entire design process</a:t>
            </a:r>
          </a:p>
        </p:txBody>
      </p:sp>
      <p:grpSp>
        <p:nvGrpSpPr>
          <p:cNvPr id="24" name="Group 23">
            <a:extLst>
              <a:ext uri="{FF2B5EF4-FFF2-40B4-BE49-F238E27FC236}">
                <a16:creationId xmlns:a16="http://schemas.microsoft.com/office/drawing/2014/main" id="{37C7DEF5-2206-46FF-878C-2CC7D403AAA5}"/>
              </a:ext>
            </a:extLst>
          </p:cNvPr>
          <p:cNvGrpSpPr/>
          <p:nvPr/>
        </p:nvGrpSpPr>
        <p:grpSpPr>
          <a:xfrm>
            <a:off x="6979609" y="4571043"/>
            <a:ext cx="2770816" cy="2111623"/>
            <a:chOff x="52557" y="2950585"/>
            <a:chExt cx="2770816" cy="2111623"/>
          </a:xfrm>
        </p:grpSpPr>
        <p:grpSp>
          <p:nvGrpSpPr>
            <p:cNvPr id="25" name="Group 24">
              <a:extLst>
                <a:ext uri="{FF2B5EF4-FFF2-40B4-BE49-F238E27FC236}">
                  <a16:creationId xmlns:a16="http://schemas.microsoft.com/office/drawing/2014/main" id="{27F32767-6318-4FA3-AC0D-883D816202D9}"/>
                </a:ext>
              </a:extLst>
            </p:cNvPr>
            <p:cNvGrpSpPr/>
            <p:nvPr/>
          </p:nvGrpSpPr>
          <p:grpSpPr>
            <a:xfrm>
              <a:off x="52557" y="2950585"/>
              <a:ext cx="2770816" cy="2111623"/>
              <a:chOff x="21945" y="3104964"/>
              <a:chExt cx="2611394" cy="2088232"/>
            </a:xfrm>
          </p:grpSpPr>
          <p:sp>
            <p:nvSpPr>
              <p:cNvPr id="27" name="Rectangle 26">
                <a:extLst>
                  <a:ext uri="{FF2B5EF4-FFF2-40B4-BE49-F238E27FC236}">
                    <a16:creationId xmlns:a16="http://schemas.microsoft.com/office/drawing/2014/main" id="{A9EC68FE-06CD-4124-8FFE-942502C24D45}"/>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60A9841C-746D-4E5A-8183-C7DED61AAB06}"/>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Developed Ideas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29" name="Rectangle 28">
                <a:extLst>
                  <a:ext uri="{FF2B5EF4-FFF2-40B4-BE49-F238E27FC236}">
                    <a16:creationId xmlns:a16="http://schemas.microsoft.com/office/drawing/2014/main" id="{2F8DAC83-B16B-4FF7-A5D1-B614E5C57AF1}"/>
                  </a:ext>
                </a:extLst>
              </p:cNvPr>
              <p:cNvSpPr/>
              <p:nvPr/>
            </p:nvSpPr>
            <p:spPr>
              <a:xfrm>
                <a:off x="2323817" y="3369482"/>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51EB7180-4E2F-4A3E-8B10-103C327E3B20}"/>
                  </a:ext>
                </a:extLst>
              </p:cNvPr>
              <p:cNvSpPr/>
              <p:nvPr/>
            </p:nvSpPr>
            <p:spPr>
              <a:xfrm>
                <a:off x="2323818" y="4197663"/>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A3C0CCCF-5448-4385-BD34-1E9D5F503681}"/>
                  </a:ext>
                </a:extLst>
              </p:cNvPr>
              <p:cNvSpPr/>
              <p:nvPr/>
            </p:nvSpPr>
            <p:spPr>
              <a:xfrm>
                <a:off x="2323817" y="3854283"/>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6" name="Picture 5" descr="C:\Users\David\AppData\Local\Microsoft\Windows\INetCache\IE\XJVJXHFD\green-steps[1].png">
              <a:extLst>
                <a:ext uri="{FF2B5EF4-FFF2-40B4-BE49-F238E27FC236}">
                  <a16:creationId xmlns:a16="http://schemas.microsoft.com/office/drawing/2014/main" id="{29DB8E09-3027-49E8-9230-92C53D0D09B9}"/>
                </a:ext>
              </a:extLst>
            </p:cNvPr>
            <p:cNvPicPr>
              <a:picLocks noChangeAspect="1" noChangeArrowheads="1"/>
            </p:cNvPicPr>
            <p:nvPr/>
          </p:nvPicPr>
          <p:blipFill>
            <a:blip r:embed="rId2" cstate="print">
              <a:biLevel thresh="75000"/>
              <a:extLst>
                <a:ext uri="{28A0092B-C50C-407E-A947-70E740481C1C}">
                  <a14:useLocalDpi xmlns:a14="http://schemas.microsoft.com/office/drawing/2010/main" val="0"/>
                </a:ext>
              </a:extLst>
            </a:blip>
            <a:srcRect/>
            <a:stretch>
              <a:fillRect/>
            </a:stretch>
          </p:blipFill>
          <p:spPr bwMode="auto">
            <a:xfrm>
              <a:off x="55139" y="4565493"/>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31">
            <a:extLst>
              <a:ext uri="{FF2B5EF4-FFF2-40B4-BE49-F238E27FC236}">
                <a16:creationId xmlns:a16="http://schemas.microsoft.com/office/drawing/2014/main" id="{3A8BEEA0-0037-4AE4-BA13-880472CB2C19}"/>
              </a:ext>
            </a:extLst>
          </p:cNvPr>
          <p:cNvSpPr txBox="1"/>
          <p:nvPr/>
        </p:nvSpPr>
        <p:spPr>
          <a:xfrm>
            <a:off x="6765693" y="5823950"/>
            <a:ext cx="944938" cy="411203"/>
          </a:xfrm>
          <a:prstGeom prst="rect">
            <a:avLst/>
          </a:prstGeom>
          <a:noFill/>
        </p:spPr>
        <p:txBody>
          <a:bodyPr wrap="square">
            <a:spAutoFit/>
          </a:bodyPr>
          <a:lstStyle/>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900" b="1" i="1" u="none" strike="noStrike" kern="1400" cap="none" spc="0" normalizeH="0" baseline="0" noProof="0">
                <a:ln>
                  <a:noFill/>
                </a:ln>
                <a:solidFill>
                  <a:prstClr val="black"/>
                </a:solidFill>
                <a:effectLst/>
                <a:uLnTx/>
                <a:uFillTx/>
              </a:rPr>
              <a:t>Next </a:t>
            </a:r>
          </a:p>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900" b="1" i="1" u="none" strike="noStrike" kern="1400" cap="none" spc="0" normalizeH="0" baseline="0" noProof="0">
                <a:ln>
                  <a:noFill/>
                </a:ln>
                <a:solidFill>
                  <a:prstClr val="black"/>
                </a:solidFill>
                <a:effectLst/>
                <a:uLnTx/>
                <a:uFillTx/>
              </a:rPr>
              <a:t>Steps…</a:t>
            </a:r>
            <a:endParaRPr kumimoji="0" lang="en-GB" sz="2800" b="0" i="0" u="none" strike="noStrike" kern="1400" cap="none" spc="0" normalizeH="0" baseline="0" noProof="0">
              <a:ln>
                <a:noFill/>
              </a:ln>
              <a:solidFill>
                <a:prstClr val="black"/>
              </a:solidFill>
              <a:effectLst/>
              <a:uLnTx/>
              <a:uFillTx/>
            </a:endParaRPr>
          </a:p>
        </p:txBody>
      </p:sp>
      <p:sp>
        <p:nvSpPr>
          <p:cNvPr id="33" name="TextBox 32">
            <a:extLst>
              <a:ext uri="{FF2B5EF4-FFF2-40B4-BE49-F238E27FC236}">
                <a16:creationId xmlns:a16="http://schemas.microsoft.com/office/drawing/2014/main" id="{0EB21505-A780-4CFB-8EB6-D6D9621FD093}"/>
              </a:ext>
            </a:extLst>
          </p:cNvPr>
          <p:cNvSpPr txBox="1"/>
          <p:nvPr/>
        </p:nvSpPr>
        <p:spPr>
          <a:xfrm>
            <a:off x="7402305" y="5900819"/>
            <a:ext cx="2385197" cy="1312732"/>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*Add more specific detail to your ideas regarding production methods - if you were making it commercially *Add more details on sizes, materials, production methods and relate to existing products and research *Use ACCESS FM</a:t>
            </a:r>
          </a:p>
          <a:p>
            <a:pPr marL="0" marR="0" lvl="0" indent="0" defTabSz="914400" eaLnBrk="1" fontAlgn="auto" latinLnBrk="0" hangingPunct="1">
              <a:lnSpc>
                <a:spcPct val="119000"/>
              </a:lnSpc>
              <a:spcBef>
                <a:spcPts val="0"/>
              </a:spcBef>
              <a:spcAft>
                <a:spcPts val="600"/>
              </a:spcAft>
              <a:buClrTx/>
              <a:buSzTx/>
              <a:buFontTx/>
              <a:buNone/>
              <a:tabLst/>
              <a:defRPr/>
            </a:pPr>
            <a:r>
              <a:rPr kumimoji="0" lang="en-GB" sz="2400" b="0" i="0" u="none" strike="noStrike" kern="1400" cap="none" spc="0" normalizeH="0" baseline="0" noProof="0">
                <a:ln>
                  <a:noFill/>
                </a:ln>
                <a:solidFill>
                  <a:srgbClr val="000000"/>
                </a:solidFill>
                <a:effectLst/>
                <a:uLnTx/>
                <a:uFillTx/>
              </a:rPr>
              <a:t> </a:t>
            </a:r>
          </a:p>
        </p:txBody>
      </p:sp>
      <p:sp>
        <p:nvSpPr>
          <p:cNvPr id="34" name="TextBox 33">
            <a:extLst>
              <a:ext uri="{FF2B5EF4-FFF2-40B4-BE49-F238E27FC236}">
                <a16:creationId xmlns:a16="http://schemas.microsoft.com/office/drawing/2014/main" id="{3374D260-E996-4F34-80A8-6BE68260F37A}"/>
              </a:ext>
            </a:extLst>
          </p:cNvPr>
          <p:cNvSpPr txBox="1"/>
          <p:nvPr/>
        </p:nvSpPr>
        <p:spPr>
          <a:xfrm>
            <a:off x="6963222" y="4746857"/>
            <a:ext cx="2445539" cy="1200329"/>
          </a:xfrm>
          <a:prstGeom prst="rect">
            <a:avLst/>
          </a:prstGeom>
          <a:noFill/>
        </p:spPr>
        <p:txBody>
          <a:bodyPr wrap="square">
            <a:spAutoFit/>
          </a:bodyPr>
          <a:lstStyle/>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a:t>
            </a:r>
            <a:r>
              <a:rPr lang="en-GB" altLang="en-US" sz="800" b="1" kern="0">
                <a:solidFill>
                  <a:prstClr val="black"/>
                </a:solidFill>
                <a:cs typeface="Arial" charset="0"/>
              </a:rPr>
              <a:t>developed</a:t>
            </a:r>
            <a:r>
              <a:rPr lang="en-GB" altLang="en-US" sz="800" kern="0">
                <a:solidFill>
                  <a:prstClr val="black"/>
                </a:solidFill>
                <a:cs typeface="Arial" charset="0"/>
              </a:rPr>
              <a:t> ideas which are </a:t>
            </a:r>
            <a:r>
              <a:rPr lang="en-GB" altLang="en-US" sz="800" b="1" kern="0">
                <a:solidFill>
                  <a:prstClr val="black"/>
                </a:solidFill>
                <a:cs typeface="Arial" charset="0"/>
              </a:rPr>
              <a:t>fully</a:t>
            </a:r>
            <a:r>
              <a:rPr lang="en-GB" altLang="en-US" sz="800" kern="0">
                <a:solidFill>
                  <a:prstClr val="black"/>
                </a:solidFill>
                <a:cs typeface="Arial" charset="0"/>
              </a:rPr>
              <a:t> </a:t>
            </a:r>
            <a:r>
              <a:rPr lang="en-GB" altLang="en-US" sz="800" b="1" kern="0">
                <a:solidFill>
                  <a:prstClr val="black"/>
                </a:solidFill>
                <a:cs typeface="Arial" charset="0"/>
              </a:rPr>
              <a:t>annotated </a:t>
            </a:r>
            <a:r>
              <a:rPr lang="en-GB" altLang="en-US" sz="800" kern="0">
                <a:solidFill>
                  <a:prstClr val="black"/>
                </a:solidFill>
                <a:cs typeface="Arial" charset="0"/>
              </a:rPr>
              <a:t>and </a:t>
            </a:r>
            <a:r>
              <a:rPr lang="en-GB" altLang="en-US" sz="800" b="1" kern="0">
                <a:solidFill>
                  <a:prstClr val="black"/>
                </a:solidFill>
                <a:cs typeface="Arial" charset="0"/>
              </a:rPr>
              <a:t>clearly show improvements</a:t>
            </a:r>
            <a:r>
              <a:rPr lang="en-GB" altLang="en-US" sz="800" kern="0">
                <a:solidFill>
                  <a:prstClr val="black"/>
                </a:solidFill>
                <a:cs typeface="Arial" charset="0"/>
              </a:rPr>
              <a:t> from your initial ideas.</a:t>
            </a:r>
          </a:p>
          <a:p>
            <a:pPr marL="85725" indent="-85725" fontAlgn="base">
              <a:spcBef>
                <a:spcPct val="0"/>
              </a:spcBef>
              <a:spcAft>
                <a:spcPct val="0"/>
              </a:spcAft>
              <a:buFont typeface="Arial" panose="020B0604020202020204" pitchFamily="34" charset="0"/>
              <a:buChar char="•"/>
              <a:defRPr/>
            </a:pPr>
            <a:endParaRPr lang="en-GB" altLang="en-US" sz="800" kern="0">
              <a:solidFill>
                <a:prstClr val="black"/>
              </a:solidFill>
              <a:cs typeface="Arial" charset="0"/>
            </a:endParaRPr>
          </a:p>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a:t>
            </a:r>
            <a:r>
              <a:rPr lang="en-GB" altLang="en-US" sz="800" b="1" kern="0">
                <a:solidFill>
                  <a:prstClr val="black"/>
                </a:solidFill>
                <a:cs typeface="Arial" charset="0"/>
              </a:rPr>
              <a:t>developed</a:t>
            </a:r>
            <a:r>
              <a:rPr lang="en-GB" altLang="en-US" sz="800" kern="0">
                <a:solidFill>
                  <a:prstClr val="black"/>
                </a:solidFill>
                <a:cs typeface="Arial" charset="0"/>
              </a:rPr>
              <a:t> design ideas using </a:t>
            </a:r>
            <a:r>
              <a:rPr lang="en-GB" altLang="en-US" sz="800" b="1" kern="0">
                <a:solidFill>
                  <a:prstClr val="black"/>
                </a:solidFill>
                <a:cs typeface="Arial" charset="0"/>
              </a:rPr>
              <a:t>annotated sketches</a:t>
            </a:r>
            <a:r>
              <a:rPr lang="en-GB" altLang="en-US" sz="800" kern="0">
                <a:solidFill>
                  <a:prstClr val="black"/>
                </a:solidFill>
                <a:cs typeface="Arial" charset="0"/>
              </a:rPr>
              <a:t> and computer-based tools (CAD).</a:t>
            </a:r>
          </a:p>
          <a:p>
            <a:pPr marL="85725" indent="-85725" fontAlgn="base">
              <a:spcBef>
                <a:spcPct val="0"/>
              </a:spcBef>
              <a:spcAft>
                <a:spcPct val="0"/>
              </a:spcAft>
              <a:buFont typeface="Arial" panose="020B0604020202020204" pitchFamily="34" charset="0"/>
              <a:buChar char="•"/>
              <a:defRPr/>
            </a:pPr>
            <a:endParaRPr lang="en-GB" altLang="en-US" sz="800" kern="0">
              <a:solidFill>
                <a:prstClr val="black"/>
              </a:solidFill>
              <a:cs typeface="Arial" charset="0"/>
            </a:endParaRPr>
          </a:p>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design ideas using annotated sketches and computer (CAD) -based tools.</a:t>
            </a:r>
          </a:p>
        </p:txBody>
      </p:sp>
      <p:sp>
        <p:nvSpPr>
          <p:cNvPr id="35" name="Rectangle 34">
            <a:extLst>
              <a:ext uri="{FF2B5EF4-FFF2-40B4-BE49-F238E27FC236}">
                <a16:creationId xmlns:a16="http://schemas.microsoft.com/office/drawing/2014/main" id="{2515ABEA-2D61-4ABF-B3DB-8C26D910297A}"/>
              </a:ext>
            </a:extLst>
          </p:cNvPr>
          <p:cNvSpPr/>
          <p:nvPr/>
        </p:nvSpPr>
        <p:spPr>
          <a:xfrm>
            <a:off x="171993" y="5065948"/>
            <a:ext cx="6663682" cy="1616718"/>
          </a:xfrm>
          <a:prstGeom prst="rect">
            <a:avLst/>
          </a:prstGeom>
          <a:noFill/>
          <a:ln w="19050"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Eras Demi ITC" panose="020B0805030504020804" pitchFamily="34" charset="0"/>
              </a:rPr>
              <a:t>Evaluation of your Designs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Calibri"/>
                <a:ea typeface="+mn-ea"/>
                <a:cs typeface="+mn-cs"/>
              </a:rPr>
              <a:t>………………………………………………………………………………………………………………………………………………………………………………………………………………….............................................................................................................................................................................................................................................................................................................................................................................................................................................................................................................................</a:t>
            </a:r>
          </a:p>
        </p:txBody>
      </p:sp>
      <p:pic>
        <p:nvPicPr>
          <p:cNvPr id="18" name="Picture 2">
            <a:extLst>
              <a:ext uri="{FF2B5EF4-FFF2-40B4-BE49-F238E27FC236}">
                <a16:creationId xmlns:a16="http://schemas.microsoft.com/office/drawing/2014/main" id="{07E43243-8491-43F9-BC34-52E0259D65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5794255" y="4319511"/>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id="{FFBDB7E0-1AB2-4995-98E1-4E01D9B057BD}"/>
              </a:ext>
            </a:extLst>
          </p:cNvPr>
          <p:cNvSpPr/>
          <p:nvPr/>
        </p:nvSpPr>
        <p:spPr>
          <a:xfrm>
            <a:off x="6204803" y="4646365"/>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687461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0B44A8-FFAC-4974-A75D-189672B994A8}"/>
              </a:ext>
            </a:extLst>
          </p:cNvPr>
          <p:cNvSpPr txBox="1"/>
          <p:nvPr/>
        </p:nvSpPr>
        <p:spPr>
          <a:xfrm>
            <a:off x="2654270" y="368420"/>
            <a:ext cx="3698697" cy="369332"/>
          </a:xfrm>
          <a:prstGeom prst="rect">
            <a:avLst/>
          </a:prstGeom>
          <a:noFill/>
        </p:spPr>
        <p:txBody>
          <a:bodyPr wrap="square" rtlCol="0">
            <a:spAutoFit/>
          </a:bodyPr>
          <a:lstStyle/>
          <a:p>
            <a:r>
              <a:rPr lang="en-GB" dirty="0">
                <a:latin typeface="Eras Bold ITC" panose="020B0907030504020204" pitchFamily="34" charset="0"/>
              </a:rPr>
              <a:t>Stick environment HW here</a:t>
            </a:r>
          </a:p>
        </p:txBody>
      </p:sp>
    </p:spTree>
    <p:extLst>
      <p:ext uri="{BB962C8B-B14F-4D97-AF65-F5344CB8AC3E}">
        <p14:creationId xmlns:p14="http://schemas.microsoft.com/office/powerpoint/2010/main" val="29073961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Group 85">
            <a:extLst>
              <a:ext uri="{FF2B5EF4-FFF2-40B4-BE49-F238E27FC236}">
                <a16:creationId xmlns:a16="http://schemas.microsoft.com/office/drawing/2014/main" id="{4CE45633-5140-4B33-89ED-9A884E544070}"/>
              </a:ext>
            </a:extLst>
          </p:cNvPr>
          <p:cNvGrpSpPr/>
          <p:nvPr/>
        </p:nvGrpSpPr>
        <p:grpSpPr>
          <a:xfrm>
            <a:off x="5004909" y="1389633"/>
            <a:ext cx="4535600" cy="1162542"/>
            <a:chOff x="5502844" y="2958186"/>
            <a:chExt cx="2880000" cy="830854"/>
          </a:xfrm>
        </p:grpSpPr>
        <p:cxnSp>
          <p:nvCxnSpPr>
            <p:cNvPr id="103" name="Straight Connector 102">
              <a:extLst>
                <a:ext uri="{FF2B5EF4-FFF2-40B4-BE49-F238E27FC236}">
                  <a16:creationId xmlns:a16="http://schemas.microsoft.com/office/drawing/2014/main" id="{A3C114AD-A94C-4C31-AB86-5B040F56F549}"/>
                </a:ext>
              </a:extLst>
            </p:cNvPr>
            <p:cNvCxnSpPr/>
            <p:nvPr/>
          </p:nvCxnSpPr>
          <p:spPr>
            <a:xfrm>
              <a:off x="5502844" y="2958186"/>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EB304F49-B7EE-4098-9244-670EB14432C8}"/>
                </a:ext>
              </a:extLst>
            </p:cNvPr>
            <p:cNvCxnSpPr/>
            <p:nvPr/>
          </p:nvCxnSpPr>
          <p:spPr>
            <a:xfrm>
              <a:off x="5502844" y="3287894"/>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226AF1A7-2B81-4563-91F9-6533F86F3088}"/>
                </a:ext>
              </a:extLst>
            </p:cNvPr>
            <p:cNvCxnSpPr/>
            <p:nvPr/>
          </p:nvCxnSpPr>
          <p:spPr>
            <a:xfrm>
              <a:off x="5502844" y="3617603"/>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AA414B6E-AFBC-41A3-A53F-984F2AC96AD4}"/>
                </a:ext>
              </a:extLst>
            </p:cNvPr>
            <p:cNvCxnSpPr/>
            <p:nvPr/>
          </p:nvCxnSpPr>
          <p:spPr>
            <a:xfrm>
              <a:off x="5502844" y="3123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F834FFA2-3236-4545-B070-3338B3E0420C}"/>
                </a:ext>
              </a:extLst>
            </p:cNvPr>
            <p:cNvCxnSpPr/>
            <p:nvPr/>
          </p:nvCxnSpPr>
          <p:spPr>
            <a:xfrm>
              <a:off x="5502844" y="3442197"/>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E92E7344-A9BA-411C-AB6D-4E519FC1A321}"/>
                </a:ext>
              </a:extLst>
            </p:cNvPr>
            <p:cNvCxnSpPr/>
            <p:nvPr/>
          </p:nvCxnSpPr>
          <p:spPr>
            <a:xfrm>
              <a:off x="5502844" y="3789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Title 1"/>
          <p:cNvSpPr txBox="1">
            <a:spLocks/>
          </p:cNvSpPr>
          <p:nvPr/>
        </p:nvSpPr>
        <p:spPr>
          <a:xfrm>
            <a:off x="3101" y="-1794"/>
            <a:ext cx="2387444"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Evaluation</a:t>
            </a:r>
          </a:p>
        </p:txBody>
      </p:sp>
      <p:sp>
        <p:nvSpPr>
          <p:cNvPr id="10" name="Rectangle 9"/>
          <p:cNvSpPr/>
          <p:nvPr/>
        </p:nvSpPr>
        <p:spPr>
          <a:xfrm>
            <a:off x="161100" y="819215"/>
            <a:ext cx="4656148" cy="351975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n>
                  <a:solidFill>
                    <a:schemeClr val="tx1"/>
                  </a:solidFill>
                </a:ln>
                <a:noFill/>
              </a:rPr>
              <a:t>Your Image Here</a:t>
            </a: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a:p>
            <a:pPr algn="ctr"/>
            <a:endParaRPr lang="en-GB">
              <a:ln>
                <a:solidFill>
                  <a:schemeClr val="tx1"/>
                </a:solidFill>
              </a:ln>
              <a:noFill/>
            </a:endParaRPr>
          </a:p>
        </p:txBody>
      </p:sp>
      <p:sp>
        <p:nvSpPr>
          <p:cNvPr id="53" name="TextBox 52"/>
          <p:cNvSpPr txBox="1"/>
          <p:nvPr/>
        </p:nvSpPr>
        <p:spPr>
          <a:xfrm>
            <a:off x="5004909" y="4634040"/>
            <a:ext cx="2931820" cy="276999"/>
          </a:xfrm>
          <a:prstGeom prst="rect">
            <a:avLst/>
          </a:prstGeom>
          <a:noFill/>
        </p:spPr>
        <p:txBody>
          <a:bodyPr wrap="square" rtlCol="0">
            <a:spAutoFit/>
          </a:bodyPr>
          <a:lstStyle/>
          <a:p>
            <a:r>
              <a:rPr lang="en-GB" sz="1200" b="1" dirty="0">
                <a:latin typeface="Eras Light ITC" panose="020B0402030504020804" pitchFamily="34" charset="0"/>
              </a:rPr>
              <a:t>How would you improve your design?…. </a:t>
            </a:r>
          </a:p>
        </p:txBody>
      </p:sp>
      <p:sp>
        <p:nvSpPr>
          <p:cNvPr id="55" name="TextBox 54"/>
          <p:cNvSpPr txBox="1"/>
          <p:nvPr/>
        </p:nvSpPr>
        <p:spPr>
          <a:xfrm>
            <a:off x="4935770" y="1011573"/>
            <a:ext cx="3652165" cy="276999"/>
          </a:xfrm>
          <a:prstGeom prst="rect">
            <a:avLst/>
          </a:prstGeom>
          <a:noFill/>
        </p:spPr>
        <p:txBody>
          <a:bodyPr wrap="square" rtlCol="0">
            <a:spAutoFit/>
          </a:bodyPr>
          <a:lstStyle/>
          <a:p>
            <a:r>
              <a:rPr lang="en-GB" sz="1200" b="1" dirty="0">
                <a:latin typeface="Eras Light ITC" panose="020B0402030504020804" pitchFamily="34" charset="0"/>
              </a:rPr>
              <a:t>What plan did you have in place? </a:t>
            </a:r>
          </a:p>
        </p:txBody>
      </p:sp>
      <p:grpSp>
        <p:nvGrpSpPr>
          <p:cNvPr id="63" name="Group 62"/>
          <p:cNvGrpSpPr/>
          <p:nvPr/>
        </p:nvGrpSpPr>
        <p:grpSpPr>
          <a:xfrm>
            <a:off x="5088753" y="2922330"/>
            <a:ext cx="4544764" cy="1548014"/>
            <a:chOff x="5502844" y="2708920"/>
            <a:chExt cx="2880000" cy="1080120"/>
          </a:xfrm>
        </p:grpSpPr>
        <p:cxnSp>
          <p:nvCxnSpPr>
            <p:cNvPr id="64" name="Straight Connector 63"/>
            <p:cNvCxnSpPr/>
            <p:nvPr/>
          </p:nvCxnSpPr>
          <p:spPr>
            <a:xfrm>
              <a:off x="5502844" y="270892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5502844" y="2863223"/>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5502844" y="3171829"/>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5502844" y="3480435"/>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5502844" y="3017526"/>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5502844" y="3326132"/>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5502844" y="3634738"/>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5502844" y="3789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2" name="Group 71"/>
          <p:cNvGrpSpPr/>
          <p:nvPr/>
        </p:nvGrpSpPr>
        <p:grpSpPr>
          <a:xfrm>
            <a:off x="5069305" y="4913011"/>
            <a:ext cx="4603786" cy="1596153"/>
            <a:chOff x="5502844" y="2708920"/>
            <a:chExt cx="2896221" cy="1080120"/>
          </a:xfrm>
        </p:grpSpPr>
        <p:cxnSp>
          <p:nvCxnSpPr>
            <p:cNvPr id="73" name="Straight Connector 72"/>
            <p:cNvCxnSpPr/>
            <p:nvPr/>
          </p:nvCxnSpPr>
          <p:spPr>
            <a:xfrm>
              <a:off x="5502844" y="270892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5502844" y="2863223"/>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5502844" y="3171829"/>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5502844" y="3480435"/>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5502844" y="3017526"/>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5502844" y="3326132"/>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5502844" y="3634738"/>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5519065" y="3789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0" name="TextBox 109">
            <a:extLst>
              <a:ext uri="{FF2B5EF4-FFF2-40B4-BE49-F238E27FC236}">
                <a16:creationId xmlns:a16="http://schemas.microsoft.com/office/drawing/2014/main" id="{52F95F3A-0A03-4CE9-BAF6-EB0FED355788}"/>
              </a:ext>
            </a:extLst>
          </p:cNvPr>
          <p:cNvSpPr txBox="1"/>
          <p:nvPr/>
        </p:nvSpPr>
        <p:spPr>
          <a:xfrm>
            <a:off x="5031513" y="2634720"/>
            <a:ext cx="2422441" cy="276999"/>
          </a:xfrm>
          <a:prstGeom prst="rect">
            <a:avLst/>
          </a:prstGeom>
          <a:noFill/>
        </p:spPr>
        <p:txBody>
          <a:bodyPr wrap="square" rtlCol="0">
            <a:spAutoFit/>
          </a:bodyPr>
          <a:lstStyle/>
          <a:p>
            <a:r>
              <a:rPr lang="en-GB" sz="1200" b="1" dirty="0">
                <a:latin typeface="Eras Light ITC" panose="020B0402030504020804" pitchFamily="34" charset="0"/>
              </a:rPr>
              <a:t>What Went Well?….</a:t>
            </a:r>
          </a:p>
        </p:txBody>
      </p:sp>
      <p:sp>
        <p:nvSpPr>
          <p:cNvPr id="111" name="TextBox 110">
            <a:extLst>
              <a:ext uri="{FF2B5EF4-FFF2-40B4-BE49-F238E27FC236}">
                <a16:creationId xmlns:a16="http://schemas.microsoft.com/office/drawing/2014/main" id="{B4CFC9B9-0DC6-4010-90C1-BF060701E922}"/>
              </a:ext>
            </a:extLst>
          </p:cNvPr>
          <p:cNvSpPr txBox="1"/>
          <p:nvPr/>
        </p:nvSpPr>
        <p:spPr>
          <a:xfrm>
            <a:off x="2309692" y="192163"/>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Eras Demi ITC"/>
              </a:rPr>
              <a:t>LI: Test, </a:t>
            </a:r>
            <a:r>
              <a:rPr lang="en-US" dirty="0" err="1">
                <a:latin typeface="Eras Demi ITC"/>
              </a:rPr>
              <a:t>Analyse</a:t>
            </a:r>
            <a:r>
              <a:rPr lang="en-US" dirty="0">
                <a:latin typeface="Eras Demi ITC"/>
              </a:rPr>
              <a:t> and Evaluate entire project</a:t>
            </a:r>
          </a:p>
        </p:txBody>
      </p:sp>
      <p:grpSp>
        <p:nvGrpSpPr>
          <p:cNvPr id="2" name="Group 1">
            <a:extLst>
              <a:ext uri="{FF2B5EF4-FFF2-40B4-BE49-F238E27FC236}">
                <a16:creationId xmlns:a16="http://schemas.microsoft.com/office/drawing/2014/main" id="{175A5831-BF11-4F52-817B-9FC984831A0E}"/>
              </a:ext>
            </a:extLst>
          </p:cNvPr>
          <p:cNvGrpSpPr/>
          <p:nvPr/>
        </p:nvGrpSpPr>
        <p:grpSpPr>
          <a:xfrm>
            <a:off x="-2563" y="4411962"/>
            <a:ext cx="3006152" cy="2641795"/>
            <a:chOff x="522394" y="4216205"/>
            <a:chExt cx="3006152" cy="2641795"/>
          </a:xfrm>
        </p:grpSpPr>
        <p:grpSp>
          <p:nvGrpSpPr>
            <p:cNvPr id="36" name="Group 35">
              <a:extLst>
                <a:ext uri="{FF2B5EF4-FFF2-40B4-BE49-F238E27FC236}">
                  <a16:creationId xmlns:a16="http://schemas.microsoft.com/office/drawing/2014/main" id="{4D2EA07F-7261-40FB-BFC6-4B073D2A7597}"/>
                </a:ext>
              </a:extLst>
            </p:cNvPr>
            <p:cNvGrpSpPr/>
            <p:nvPr/>
          </p:nvGrpSpPr>
          <p:grpSpPr>
            <a:xfrm>
              <a:off x="682437" y="4216205"/>
              <a:ext cx="2770816" cy="2111623"/>
              <a:chOff x="52557" y="2950585"/>
              <a:chExt cx="2770816" cy="2111623"/>
            </a:xfrm>
          </p:grpSpPr>
          <p:grpSp>
            <p:nvGrpSpPr>
              <p:cNvPr id="37" name="Group 36">
                <a:extLst>
                  <a:ext uri="{FF2B5EF4-FFF2-40B4-BE49-F238E27FC236}">
                    <a16:creationId xmlns:a16="http://schemas.microsoft.com/office/drawing/2014/main" id="{2F8418C4-A170-48C8-85FE-89C74A6B77DD}"/>
                  </a:ext>
                </a:extLst>
              </p:cNvPr>
              <p:cNvGrpSpPr/>
              <p:nvPr/>
            </p:nvGrpSpPr>
            <p:grpSpPr>
              <a:xfrm>
                <a:off x="52557" y="2950585"/>
                <a:ext cx="2770816" cy="2111623"/>
                <a:chOff x="21945" y="3104964"/>
                <a:chExt cx="2611394" cy="2088232"/>
              </a:xfrm>
            </p:grpSpPr>
            <p:sp>
              <p:nvSpPr>
                <p:cNvPr id="39" name="Rectangle 38">
                  <a:extLst>
                    <a:ext uri="{FF2B5EF4-FFF2-40B4-BE49-F238E27FC236}">
                      <a16:creationId xmlns:a16="http://schemas.microsoft.com/office/drawing/2014/main" id="{57961E2F-A5DF-435A-B277-CA6A2FE9CA4A}"/>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 name="TextBox 39">
                  <a:extLst>
                    <a:ext uri="{FF2B5EF4-FFF2-40B4-BE49-F238E27FC236}">
                      <a16:creationId xmlns:a16="http://schemas.microsoft.com/office/drawing/2014/main" id="{00EE4A66-0CC0-49E9-A826-413210E7C483}"/>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Evaluation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41" name="Rectangle 40">
                  <a:extLst>
                    <a:ext uri="{FF2B5EF4-FFF2-40B4-BE49-F238E27FC236}">
                      <a16:creationId xmlns:a16="http://schemas.microsoft.com/office/drawing/2014/main" id="{D2CA6272-D6FE-4170-B6E4-EA8DEDA733DF}"/>
                    </a:ext>
                  </a:extLst>
                </p:cNvPr>
                <p:cNvSpPr/>
                <p:nvPr/>
              </p:nvSpPr>
              <p:spPr>
                <a:xfrm>
                  <a:off x="2314821" y="3405485"/>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D77EEBFA-9C74-47BE-8350-B7D5D743A3D7}"/>
                    </a:ext>
                  </a:extLst>
                </p:cNvPr>
                <p:cNvSpPr/>
                <p:nvPr/>
              </p:nvSpPr>
              <p:spPr>
                <a:xfrm>
                  <a:off x="2314820" y="409104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3" name="Rectangle 42">
                  <a:extLst>
                    <a:ext uri="{FF2B5EF4-FFF2-40B4-BE49-F238E27FC236}">
                      <a16:creationId xmlns:a16="http://schemas.microsoft.com/office/drawing/2014/main" id="{533EC1E1-3316-40AF-9985-42322FC3A765}"/>
                    </a:ext>
                  </a:extLst>
                </p:cNvPr>
                <p:cNvSpPr/>
                <p:nvPr/>
              </p:nvSpPr>
              <p:spPr>
                <a:xfrm>
                  <a:off x="2314820" y="3762407"/>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38" name="Picture 5" descr="C:\Users\David\AppData\Local\Microsoft\Windows\INetCache\IE\XJVJXHFD\green-steps[1].png">
                <a:extLst>
                  <a:ext uri="{FF2B5EF4-FFF2-40B4-BE49-F238E27FC236}">
                    <a16:creationId xmlns:a16="http://schemas.microsoft.com/office/drawing/2014/main" id="{D0678526-6773-4279-9B1D-FD3F683E3C53}"/>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21351" y="45760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44" name="TextBox 43">
              <a:extLst>
                <a:ext uri="{FF2B5EF4-FFF2-40B4-BE49-F238E27FC236}">
                  <a16:creationId xmlns:a16="http://schemas.microsoft.com/office/drawing/2014/main" id="{928282D4-0EC2-4D8E-85A0-F94987AB0034}"/>
                </a:ext>
              </a:extLst>
            </p:cNvPr>
            <p:cNvSpPr txBox="1"/>
            <p:nvPr/>
          </p:nvSpPr>
          <p:spPr>
            <a:xfrm>
              <a:off x="522394" y="5412040"/>
              <a:ext cx="944938" cy="464423"/>
            </a:xfrm>
            <a:prstGeom prst="rect">
              <a:avLst/>
            </a:prstGeom>
            <a:noFill/>
          </p:spPr>
          <p:txBody>
            <a:bodyPr wrap="square">
              <a:spAutoFit/>
            </a:bodyPr>
            <a:lstStyle/>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Next </a:t>
              </a:r>
            </a:p>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Steps…</a:t>
              </a:r>
              <a:endParaRPr kumimoji="0" lang="en-GB" sz="3600" b="0" i="0" u="none" strike="noStrike" kern="1400" cap="none" spc="0" normalizeH="0" baseline="0" noProof="0">
                <a:ln>
                  <a:noFill/>
                </a:ln>
                <a:solidFill>
                  <a:prstClr val="black"/>
                </a:solidFill>
                <a:effectLst/>
                <a:uLnTx/>
                <a:uFillTx/>
              </a:endParaRPr>
            </a:p>
          </p:txBody>
        </p:sp>
        <p:sp>
          <p:nvSpPr>
            <p:cNvPr id="45" name="TextBox 44">
              <a:extLst>
                <a:ext uri="{FF2B5EF4-FFF2-40B4-BE49-F238E27FC236}">
                  <a16:creationId xmlns:a16="http://schemas.microsoft.com/office/drawing/2014/main" id="{D640DE48-94FF-4DD9-A235-F366D5E93E12}"/>
                </a:ext>
              </a:extLst>
            </p:cNvPr>
            <p:cNvSpPr txBox="1"/>
            <p:nvPr/>
          </p:nvSpPr>
          <p:spPr>
            <a:xfrm>
              <a:off x="733627" y="4365016"/>
              <a:ext cx="2485633" cy="1231106"/>
            </a:xfrm>
            <a:prstGeom prst="rect">
              <a:avLst/>
            </a:prstGeom>
            <a:noFill/>
          </p:spPr>
          <p:txBody>
            <a:bodyPr wrap="square" rtlCol="0">
              <a:spAutoFit/>
            </a:bodyPr>
            <a:lstStyle/>
            <a:p>
              <a:pPr marL="171450" marR="0" lvl="0" indent="-1714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600" b="0" i="0" u="none" strike="noStrike" kern="0" cap="none" spc="0" normalizeH="0" baseline="0" noProof="0">
                <a:ln>
                  <a:noFill/>
                </a:ln>
                <a:solidFill>
                  <a:prstClr val="black"/>
                </a:solidFill>
                <a:effectLst/>
                <a:uLnTx/>
                <a:uFillTx/>
              </a:endParaRP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t>
              </a:r>
              <a:r>
                <a:rPr kumimoji="0" lang="en-GB" altLang="en-US" sz="800" b="1" i="0" u="none" strike="noStrike" kern="0" cap="none" spc="0" normalizeH="0" baseline="0" noProof="0">
                  <a:ln>
                    <a:noFill/>
                  </a:ln>
                  <a:solidFill>
                    <a:prstClr val="black"/>
                  </a:solidFill>
                  <a:effectLst/>
                  <a:uLnTx/>
                  <a:uFillTx/>
                </a:rPr>
                <a:t>tested, evaluated </a:t>
              </a:r>
              <a:r>
                <a:rPr kumimoji="0" lang="en-GB" altLang="en-US" sz="800" b="0" i="0" u="none" strike="noStrike" kern="0" cap="none" spc="0" normalizeH="0" baseline="0" noProof="0">
                  <a:ln>
                    <a:noFill/>
                  </a:ln>
                  <a:solidFill>
                    <a:prstClr val="black"/>
                  </a:solidFill>
                  <a:effectLst/>
                  <a:uLnTx/>
                  <a:uFillTx/>
                </a:rPr>
                <a:t>and </a:t>
              </a:r>
              <a:r>
                <a:rPr kumimoji="0" lang="en-GB" altLang="en-US" sz="800" b="1" i="0" u="none" strike="noStrike" kern="0" cap="none" spc="0" normalizeH="0" baseline="0" noProof="0">
                  <a:ln>
                    <a:noFill/>
                  </a:ln>
                  <a:solidFill>
                    <a:prstClr val="black"/>
                  </a:solidFill>
                  <a:effectLst/>
                  <a:uLnTx/>
                  <a:uFillTx/>
                </a:rPr>
                <a:t>refined</a:t>
              </a:r>
              <a:r>
                <a:rPr kumimoji="0" lang="en-GB" altLang="en-US" sz="800" b="0" i="0" u="none" strike="noStrike" kern="0" cap="none" spc="0" normalizeH="0" baseline="0" noProof="0">
                  <a:ln>
                    <a:noFill/>
                  </a:ln>
                  <a:solidFill>
                    <a:prstClr val="black"/>
                  </a:solidFill>
                  <a:effectLst/>
                  <a:uLnTx/>
                  <a:uFillTx/>
                </a:rPr>
                <a:t> or </a:t>
              </a:r>
              <a:r>
                <a:rPr kumimoji="0" lang="en-GB" altLang="en-US" sz="800" b="1" i="0" u="none" strike="noStrike" kern="0" cap="none" spc="0" normalizeH="0" baseline="0" noProof="0">
                  <a:ln>
                    <a:noFill/>
                  </a:ln>
                  <a:solidFill>
                    <a:prstClr val="black"/>
                  </a:solidFill>
                  <a:effectLst/>
                  <a:uLnTx/>
                  <a:uFillTx/>
                </a:rPr>
                <a:t>developed</a:t>
              </a:r>
              <a:r>
                <a:rPr kumimoji="0" lang="en-GB" altLang="en-US" sz="800" b="0" i="0" u="none" strike="noStrike" kern="0" cap="none" spc="0" normalizeH="0" baseline="0" noProof="0">
                  <a:ln>
                    <a:noFill/>
                  </a:ln>
                  <a:solidFill>
                    <a:prstClr val="black"/>
                  </a:solidFill>
                  <a:effectLst/>
                  <a:uLnTx/>
                  <a:uFillTx/>
                </a:rPr>
                <a:t> your ideas against your </a:t>
              </a:r>
              <a:r>
                <a:rPr kumimoji="0" lang="en-GB" altLang="en-US" sz="800" b="1" i="0" u="none" strike="noStrike" kern="0" cap="none" spc="0" normalizeH="0" baseline="0" noProof="0">
                  <a:ln>
                    <a:noFill/>
                  </a:ln>
                  <a:solidFill>
                    <a:prstClr val="black"/>
                  </a:solidFill>
                  <a:effectLst/>
                  <a:uLnTx/>
                  <a:uFillTx/>
                </a:rPr>
                <a:t>specification.</a:t>
              </a: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600" b="0" i="0" u="none" strike="noStrike" kern="0" cap="none" spc="0" normalizeH="0" baseline="0" noProof="0">
                <a:ln>
                  <a:noFill/>
                </a:ln>
                <a:solidFill>
                  <a:prstClr val="black"/>
                </a:solidFill>
                <a:effectLst/>
                <a:uLnTx/>
                <a:uFillTx/>
              </a:endParaRP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t>
              </a:r>
              <a:r>
                <a:rPr kumimoji="0" lang="en-GB" altLang="en-US" sz="800" b="1" i="0" u="none" strike="noStrike" kern="0" cap="none" spc="0" normalizeH="0" baseline="0" noProof="0">
                  <a:ln>
                    <a:noFill/>
                  </a:ln>
                  <a:solidFill>
                    <a:prstClr val="black"/>
                  </a:solidFill>
                  <a:effectLst/>
                  <a:uLnTx/>
                  <a:uFillTx/>
                </a:rPr>
                <a:t>evaluated</a:t>
              </a:r>
              <a:r>
                <a:rPr kumimoji="0" lang="en-GB" altLang="en-US" sz="800" b="0" i="0" u="none" strike="noStrike" kern="0" cap="none" spc="0" normalizeH="0" baseline="0" noProof="0">
                  <a:ln>
                    <a:noFill/>
                  </a:ln>
                  <a:solidFill>
                    <a:prstClr val="black"/>
                  </a:solidFill>
                  <a:effectLst/>
                  <a:uLnTx/>
                  <a:uFillTx/>
                </a:rPr>
                <a:t> and </a:t>
              </a:r>
              <a:r>
                <a:rPr kumimoji="0" lang="en-GB" altLang="en-US" sz="800" b="1" i="0" u="none" strike="noStrike" kern="0" cap="none" spc="0" normalizeH="0" baseline="0" noProof="0">
                  <a:ln>
                    <a:noFill/>
                  </a:ln>
                  <a:solidFill>
                    <a:prstClr val="black"/>
                  </a:solidFill>
                  <a:effectLst/>
                  <a:uLnTx/>
                  <a:uFillTx/>
                </a:rPr>
                <a:t>refined</a:t>
              </a:r>
              <a:r>
                <a:rPr kumimoji="0" lang="en-GB" altLang="en-US" sz="800" b="0" i="0" u="none" strike="noStrike" kern="0" cap="none" spc="0" normalizeH="0" baseline="0" noProof="0">
                  <a:ln>
                    <a:noFill/>
                  </a:ln>
                  <a:solidFill>
                    <a:prstClr val="black"/>
                  </a:solidFill>
                  <a:effectLst/>
                  <a:uLnTx/>
                  <a:uFillTx/>
                </a:rPr>
                <a:t> your ideas against your </a:t>
              </a:r>
              <a:r>
                <a:rPr kumimoji="0" lang="en-GB" altLang="en-US" sz="800" b="1" i="0" u="none" strike="noStrike" kern="0" cap="none" spc="0" normalizeH="0" baseline="0" noProof="0">
                  <a:ln>
                    <a:noFill/>
                  </a:ln>
                  <a:solidFill>
                    <a:prstClr val="black"/>
                  </a:solidFill>
                  <a:effectLst/>
                  <a:uLnTx/>
                  <a:uFillTx/>
                </a:rPr>
                <a:t>specification</a:t>
              </a:r>
              <a:r>
                <a:rPr kumimoji="0" lang="en-GB" altLang="en-US" sz="800" b="0" i="0" u="none" strike="noStrike" kern="0" cap="none" spc="0" normalizeH="0" baseline="0" noProof="0">
                  <a:ln>
                    <a:noFill/>
                  </a:ln>
                  <a:solidFill>
                    <a:prstClr val="black"/>
                  </a:solidFill>
                  <a:effectLst/>
                  <a:uLnTx/>
                  <a:uFillTx/>
                </a:rPr>
                <a:t>.</a:t>
              </a: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600" b="0" i="0" u="none" strike="noStrike" kern="0" cap="none" spc="0" normalizeH="0" baseline="0" noProof="0">
                <a:ln>
                  <a:noFill/>
                </a:ln>
                <a:solidFill>
                  <a:prstClr val="black"/>
                </a:solidFill>
                <a:effectLst/>
                <a:uLnTx/>
                <a:uFillTx/>
              </a:endParaRP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t>
              </a:r>
              <a:r>
                <a:rPr kumimoji="0" lang="en-GB" altLang="en-US" sz="800" b="1" i="0" u="none" strike="noStrike" kern="0" cap="none" spc="0" normalizeH="0" baseline="0" noProof="0">
                  <a:ln>
                    <a:noFill/>
                  </a:ln>
                  <a:solidFill>
                    <a:prstClr val="black"/>
                  </a:solidFill>
                  <a:effectLst/>
                  <a:uLnTx/>
                  <a:uFillTx/>
                </a:rPr>
                <a:t>evaluated</a:t>
              </a:r>
              <a:r>
                <a:rPr kumimoji="0" lang="en-GB" altLang="en-US" sz="800" b="0" i="0" u="none" strike="noStrike" kern="0" cap="none" spc="0" normalizeH="0" baseline="0" noProof="0">
                  <a:ln>
                    <a:noFill/>
                  </a:ln>
                  <a:solidFill>
                    <a:prstClr val="black"/>
                  </a:solidFill>
                  <a:effectLst/>
                  <a:uLnTx/>
                  <a:uFillTx/>
                </a:rPr>
                <a:t> your ideas against your </a:t>
              </a:r>
              <a:r>
                <a:rPr kumimoji="0" lang="en-GB" altLang="en-US" sz="800" b="1" i="0" u="none" strike="noStrike" kern="0" cap="none" spc="0" normalizeH="0" baseline="0" noProof="0">
                  <a:ln>
                    <a:noFill/>
                  </a:ln>
                  <a:solidFill>
                    <a:prstClr val="black"/>
                  </a:solidFill>
                  <a:effectLst/>
                  <a:uLnTx/>
                  <a:uFillTx/>
                </a:rPr>
                <a:t>specification.</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46" name="TextBox 45">
              <a:extLst>
                <a:ext uri="{FF2B5EF4-FFF2-40B4-BE49-F238E27FC236}">
                  <a16:creationId xmlns:a16="http://schemas.microsoft.com/office/drawing/2014/main" id="{1D9B326F-86C8-4E79-81B5-E0A24F29B4AE}"/>
                </a:ext>
              </a:extLst>
            </p:cNvPr>
            <p:cNvSpPr txBox="1"/>
            <p:nvPr/>
          </p:nvSpPr>
          <p:spPr>
            <a:xfrm>
              <a:off x="1252543" y="5468324"/>
              <a:ext cx="2276003" cy="1389676"/>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*Use  more technical detail in identifying what you have learnt (WWW/EBI) e.g. tools, processes  and equipment</a:t>
              </a:r>
              <a:endParaRPr kumimoji="0" lang="en-GB" sz="2400" b="1" i="1"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*Take a photograph of your work to show what you have made</a:t>
              </a:r>
              <a:endParaRPr kumimoji="0" lang="en-GB" sz="2400" b="1" i="1"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2400" b="0" i="0" u="none" strike="noStrike" kern="1400" cap="none" spc="0" normalizeH="0" baseline="0" noProof="0">
                  <a:ln>
                    <a:noFill/>
                  </a:ln>
                  <a:solidFill>
                    <a:srgbClr val="000000"/>
                  </a:solidFill>
                  <a:effectLst/>
                  <a:uLnTx/>
                  <a:uFillTx/>
                </a:rPr>
                <a:t> </a:t>
              </a:r>
            </a:p>
          </p:txBody>
        </p:sp>
      </p:grpSp>
      <p:sp>
        <p:nvSpPr>
          <p:cNvPr id="47" name="TextBox 46">
            <a:extLst>
              <a:ext uri="{FF2B5EF4-FFF2-40B4-BE49-F238E27FC236}">
                <a16:creationId xmlns:a16="http://schemas.microsoft.com/office/drawing/2014/main" id="{03920394-E4BB-4651-B261-720CF0655F6C}"/>
              </a:ext>
            </a:extLst>
          </p:cNvPr>
          <p:cNvSpPr txBox="1"/>
          <p:nvPr/>
        </p:nvSpPr>
        <p:spPr>
          <a:xfrm>
            <a:off x="2945900" y="4497877"/>
            <a:ext cx="1951629" cy="2186432"/>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Eras Light ITC" panose="020B0402030504020804" pitchFamily="34" charset="0"/>
                <a:cs typeface="Calibri"/>
              </a:rPr>
              <a:t>Checklist:</a:t>
            </a:r>
          </a:p>
          <a:p>
            <a:pPr>
              <a:lnSpc>
                <a:spcPct val="150000"/>
              </a:lnSpc>
            </a:pPr>
            <a:r>
              <a:rPr lang="en-US" sz="1200" dirty="0">
                <a:latin typeface="Eras Light ITC" panose="020B0402030504020804" pitchFamily="34" charset="0"/>
                <a:cs typeface="Calibri"/>
              </a:rPr>
              <a:t>Professional Designing</a:t>
            </a:r>
          </a:p>
          <a:p>
            <a:pPr>
              <a:lnSpc>
                <a:spcPct val="150000"/>
              </a:lnSpc>
            </a:pPr>
            <a:r>
              <a:rPr lang="en-US" sz="1200" dirty="0">
                <a:latin typeface="Eras Light ITC" panose="020B0402030504020804" pitchFamily="34" charset="0"/>
                <a:cs typeface="Calibri"/>
              </a:rPr>
              <a:t>Detailed Annotation</a:t>
            </a:r>
          </a:p>
          <a:p>
            <a:pPr>
              <a:lnSpc>
                <a:spcPct val="150000"/>
              </a:lnSpc>
            </a:pPr>
            <a:r>
              <a:rPr lang="en-US" sz="1200" dirty="0">
                <a:latin typeface="Eras Light ITC" panose="020B0402030504020804" pitchFamily="34" charset="0"/>
                <a:cs typeface="Calibri"/>
              </a:rPr>
              <a:t>Consistent Evaluation</a:t>
            </a:r>
          </a:p>
          <a:p>
            <a:pPr>
              <a:lnSpc>
                <a:spcPct val="150000"/>
              </a:lnSpc>
            </a:pPr>
            <a:r>
              <a:rPr lang="en-US" sz="1200" dirty="0">
                <a:latin typeface="Eras Light ITC" panose="020B0402030504020804" pitchFamily="34" charset="0"/>
                <a:cs typeface="Calibri"/>
              </a:rPr>
              <a:t>Use D &amp; T vocabulary</a:t>
            </a:r>
          </a:p>
          <a:p>
            <a:pPr>
              <a:lnSpc>
                <a:spcPct val="150000"/>
              </a:lnSpc>
            </a:pPr>
            <a:r>
              <a:rPr lang="en-US" sz="1200" dirty="0">
                <a:latin typeface="Eras Light ITC" panose="020B0402030504020804" pitchFamily="34" charset="0"/>
                <a:cs typeface="Calibri"/>
              </a:rPr>
              <a:t>High-quality manufacture</a:t>
            </a:r>
          </a:p>
          <a:p>
            <a:pPr>
              <a:lnSpc>
                <a:spcPct val="150000"/>
              </a:lnSpc>
            </a:pPr>
            <a:r>
              <a:rPr lang="en-US" sz="1200" dirty="0">
                <a:latin typeface="Eras Light ITC" panose="020B0402030504020804" pitchFamily="34" charset="0"/>
                <a:cs typeface="Calibri"/>
              </a:rPr>
              <a:t>Use of varied techniques</a:t>
            </a:r>
          </a:p>
          <a:p>
            <a:pPr>
              <a:lnSpc>
                <a:spcPct val="150000"/>
              </a:lnSpc>
            </a:pPr>
            <a:endParaRPr lang="en-US" sz="1200" dirty="0">
              <a:latin typeface="Eras Light ITC" panose="020B0402030504020804" pitchFamily="34" charset="0"/>
              <a:cs typeface="Calibri"/>
            </a:endParaRPr>
          </a:p>
        </p:txBody>
      </p:sp>
      <p:pic>
        <p:nvPicPr>
          <p:cNvPr id="48" name="Picture 2">
            <a:extLst>
              <a:ext uri="{FF2B5EF4-FFF2-40B4-BE49-F238E27FC236}">
                <a16:creationId xmlns:a16="http://schemas.microsoft.com/office/drawing/2014/main" id="{20352612-2BB2-45C1-910C-A829F811B3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7311871" y="382758"/>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D429A52-6371-4570-9C92-81D8AA08DC09}"/>
              </a:ext>
            </a:extLst>
          </p:cNvPr>
          <p:cNvSpPr txBox="1"/>
          <p:nvPr/>
        </p:nvSpPr>
        <p:spPr>
          <a:xfrm>
            <a:off x="4782042" y="4789052"/>
            <a:ext cx="179883" cy="159953"/>
          </a:xfrm>
          <a:prstGeom prst="rect">
            <a:avLst/>
          </a:prstGeom>
          <a:noFill/>
          <a:ln>
            <a:solidFill>
              <a:schemeClr val="tx1"/>
            </a:solidFill>
          </a:ln>
        </p:spPr>
        <p:txBody>
          <a:bodyPr wrap="square" rtlCol="0">
            <a:spAutoFit/>
          </a:bodyPr>
          <a:lstStyle/>
          <a:p>
            <a:endParaRPr lang="en-GB" dirty="0"/>
          </a:p>
        </p:txBody>
      </p:sp>
      <p:sp>
        <p:nvSpPr>
          <p:cNvPr id="51" name="TextBox 50">
            <a:extLst>
              <a:ext uri="{FF2B5EF4-FFF2-40B4-BE49-F238E27FC236}">
                <a16:creationId xmlns:a16="http://schemas.microsoft.com/office/drawing/2014/main" id="{9A511A23-F769-43D2-9F90-5EB4729FCE97}"/>
              </a:ext>
            </a:extLst>
          </p:cNvPr>
          <p:cNvSpPr txBox="1"/>
          <p:nvPr/>
        </p:nvSpPr>
        <p:spPr>
          <a:xfrm>
            <a:off x="4782042" y="5076769"/>
            <a:ext cx="179883" cy="159953"/>
          </a:xfrm>
          <a:prstGeom prst="rect">
            <a:avLst/>
          </a:prstGeom>
          <a:noFill/>
          <a:ln>
            <a:solidFill>
              <a:schemeClr val="tx1"/>
            </a:solidFill>
          </a:ln>
        </p:spPr>
        <p:txBody>
          <a:bodyPr wrap="square" rtlCol="0">
            <a:spAutoFit/>
          </a:bodyPr>
          <a:lstStyle/>
          <a:p>
            <a:endParaRPr lang="en-GB" dirty="0"/>
          </a:p>
        </p:txBody>
      </p:sp>
      <p:sp>
        <p:nvSpPr>
          <p:cNvPr id="52" name="TextBox 51">
            <a:extLst>
              <a:ext uri="{FF2B5EF4-FFF2-40B4-BE49-F238E27FC236}">
                <a16:creationId xmlns:a16="http://schemas.microsoft.com/office/drawing/2014/main" id="{D0F6708B-F7F8-4D52-B906-BF7FE8B098F9}"/>
              </a:ext>
            </a:extLst>
          </p:cNvPr>
          <p:cNvSpPr txBox="1"/>
          <p:nvPr/>
        </p:nvSpPr>
        <p:spPr>
          <a:xfrm>
            <a:off x="4782925" y="6188513"/>
            <a:ext cx="179883" cy="159953"/>
          </a:xfrm>
          <a:prstGeom prst="rect">
            <a:avLst/>
          </a:prstGeom>
          <a:noFill/>
          <a:ln>
            <a:solidFill>
              <a:schemeClr val="tx1"/>
            </a:solidFill>
          </a:ln>
        </p:spPr>
        <p:txBody>
          <a:bodyPr wrap="square" rtlCol="0">
            <a:spAutoFit/>
          </a:bodyPr>
          <a:lstStyle/>
          <a:p>
            <a:endParaRPr lang="en-GB" dirty="0"/>
          </a:p>
        </p:txBody>
      </p:sp>
      <p:sp>
        <p:nvSpPr>
          <p:cNvPr id="54" name="TextBox 53">
            <a:extLst>
              <a:ext uri="{FF2B5EF4-FFF2-40B4-BE49-F238E27FC236}">
                <a16:creationId xmlns:a16="http://schemas.microsoft.com/office/drawing/2014/main" id="{0FDF5AFE-A111-480D-BA6E-A15684B9E739}"/>
              </a:ext>
            </a:extLst>
          </p:cNvPr>
          <p:cNvSpPr txBox="1"/>
          <p:nvPr/>
        </p:nvSpPr>
        <p:spPr>
          <a:xfrm>
            <a:off x="4782925" y="5644959"/>
            <a:ext cx="179883" cy="159953"/>
          </a:xfrm>
          <a:prstGeom prst="rect">
            <a:avLst/>
          </a:prstGeom>
          <a:noFill/>
          <a:ln>
            <a:solidFill>
              <a:schemeClr val="tx1"/>
            </a:solidFill>
          </a:ln>
        </p:spPr>
        <p:txBody>
          <a:bodyPr wrap="square" rtlCol="0">
            <a:spAutoFit/>
          </a:bodyPr>
          <a:lstStyle/>
          <a:p>
            <a:endParaRPr lang="en-GB" dirty="0"/>
          </a:p>
        </p:txBody>
      </p:sp>
      <p:sp>
        <p:nvSpPr>
          <p:cNvPr id="56" name="TextBox 55">
            <a:extLst>
              <a:ext uri="{FF2B5EF4-FFF2-40B4-BE49-F238E27FC236}">
                <a16:creationId xmlns:a16="http://schemas.microsoft.com/office/drawing/2014/main" id="{DEA6A2F0-9D45-4945-BA4B-F1EB60BAAF2F}"/>
              </a:ext>
            </a:extLst>
          </p:cNvPr>
          <p:cNvSpPr txBox="1"/>
          <p:nvPr/>
        </p:nvSpPr>
        <p:spPr>
          <a:xfrm>
            <a:off x="4783800" y="5907139"/>
            <a:ext cx="179883" cy="159953"/>
          </a:xfrm>
          <a:prstGeom prst="rect">
            <a:avLst/>
          </a:prstGeom>
          <a:noFill/>
          <a:ln>
            <a:solidFill>
              <a:schemeClr val="tx1"/>
            </a:solidFill>
          </a:ln>
        </p:spPr>
        <p:txBody>
          <a:bodyPr wrap="square" rtlCol="0">
            <a:spAutoFit/>
          </a:bodyPr>
          <a:lstStyle/>
          <a:p>
            <a:endParaRPr lang="en-GB" dirty="0"/>
          </a:p>
        </p:txBody>
      </p:sp>
      <p:sp>
        <p:nvSpPr>
          <p:cNvPr id="57" name="TextBox 56">
            <a:extLst>
              <a:ext uri="{FF2B5EF4-FFF2-40B4-BE49-F238E27FC236}">
                <a16:creationId xmlns:a16="http://schemas.microsoft.com/office/drawing/2014/main" id="{A7BFA272-8F31-4D75-B91C-A7A46AF75676}"/>
              </a:ext>
            </a:extLst>
          </p:cNvPr>
          <p:cNvSpPr txBox="1"/>
          <p:nvPr/>
        </p:nvSpPr>
        <p:spPr>
          <a:xfrm>
            <a:off x="4784720" y="5363585"/>
            <a:ext cx="179883" cy="159953"/>
          </a:xfrm>
          <a:prstGeom prst="rect">
            <a:avLst/>
          </a:prstGeom>
          <a:noFill/>
          <a:ln>
            <a:solidFill>
              <a:schemeClr val="tx1"/>
            </a:solidFill>
          </a:ln>
        </p:spPr>
        <p:txBody>
          <a:bodyPr wrap="square" rtlCol="0">
            <a:spAutoFit/>
          </a:bodyPr>
          <a:lstStyle/>
          <a:p>
            <a:endParaRPr lang="en-GB" dirty="0"/>
          </a:p>
        </p:txBody>
      </p:sp>
      <p:sp>
        <p:nvSpPr>
          <p:cNvPr id="58" name="Rectangle 57">
            <a:extLst>
              <a:ext uri="{FF2B5EF4-FFF2-40B4-BE49-F238E27FC236}">
                <a16:creationId xmlns:a16="http://schemas.microsoft.com/office/drawing/2014/main" id="{C6F94909-867A-4D77-BCB6-B59101DA85A0}"/>
              </a:ext>
            </a:extLst>
          </p:cNvPr>
          <p:cNvSpPr/>
          <p:nvPr/>
        </p:nvSpPr>
        <p:spPr>
          <a:xfrm>
            <a:off x="7696920" y="718159"/>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8780741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100000">
              <a:schemeClr val="bg2">
                <a:lumMod val="61000"/>
                <a:lumOff val="39000"/>
              </a:schemeClr>
            </a:gs>
          </a:gsLst>
          <a:lin ang="5400000" scaled="1"/>
          <a:tileRect/>
        </a:gradFill>
        <a:effectLst/>
      </p:bgPr>
    </p:bg>
    <p:spTree>
      <p:nvGrpSpPr>
        <p:cNvPr id="1" name=""/>
        <p:cNvGrpSpPr/>
        <p:nvPr/>
      </p:nvGrpSpPr>
      <p:grpSpPr>
        <a:xfrm>
          <a:off x="0" y="0"/>
          <a:ext cx="0" cy="0"/>
          <a:chOff x="0" y="0"/>
          <a:chExt cx="0" cy="0"/>
        </a:xfrm>
      </p:grpSpPr>
      <p:sp>
        <p:nvSpPr>
          <p:cNvPr id="7" name="Freeform 5"/>
          <p:cNvSpPr>
            <a:spLocks noEditPoints="1"/>
          </p:cNvSpPr>
          <p:nvPr/>
        </p:nvSpPr>
        <p:spPr bwMode="auto">
          <a:xfrm>
            <a:off x="-802191" y="970826"/>
            <a:ext cx="4934490" cy="4916350"/>
          </a:xfrm>
          <a:custGeom>
            <a:avLst/>
            <a:gdLst>
              <a:gd name="T0" fmla="*/ 1000 w 1000"/>
              <a:gd name="T1" fmla="*/ 500 h 1000"/>
              <a:gd name="T2" fmla="*/ 993 w 1000"/>
              <a:gd name="T3" fmla="*/ 417 h 1000"/>
              <a:gd name="T4" fmla="*/ 967 w 1000"/>
              <a:gd name="T5" fmla="*/ 321 h 1000"/>
              <a:gd name="T6" fmla="*/ 924 w 1000"/>
              <a:gd name="T7" fmla="*/ 235 h 1000"/>
              <a:gd name="T8" fmla="*/ 865 w 1000"/>
              <a:gd name="T9" fmla="*/ 159 h 1000"/>
              <a:gd name="T10" fmla="*/ 794 w 1000"/>
              <a:gd name="T11" fmla="*/ 96 h 1000"/>
              <a:gd name="T12" fmla="*/ 710 w 1000"/>
              <a:gd name="T13" fmla="*/ 47 h 1000"/>
              <a:gd name="T14" fmla="*/ 618 w 1000"/>
              <a:gd name="T15" fmla="*/ 14 h 1000"/>
              <a:gd name="T16" fmla="*/ 518 w 1000"/>
              <a:gd name="T17" fmla="*/ 1 h 1000"/>
              <a:gd name="T18" fmla="*/ 483 w 1000"/>
              <a:gd name="T19" fmla="*/ 1 h 1000"/>
              <a:gd name="T20" fmla="*/ 382 w 1000"/>
              <a:gd name="T21" fmla="*/ 14 h 1000"/>
              <a:gd name="T22" fmla="*/ 290 w 1000"/>
              <a:gd name="T23" fmla="*/ 47 h 1000"/>
              <a:gd name="T24" fmla="*/ 207 w 1000"/>
              <a:gd name="T25" fmla="*/ 96 h 1000"/>
              <a:gd name="T26" fmla="*/ 135 w 1000"/>
              <a:gd name="T27" fmla="*/ 159 h 1000"/>
              <a:gd name="T28" fmla="*/ 76 w 1000"/>
              <a:gd name="T29" fmla="*/ 235 h 1000"/>
              <a:gd name="T30" fmla="*/ 33 w 1000"/>
              <a:gd name="T31" fmla="*/ 321 h 1000"/>
              <a:gd name="T32" fmla="*/ 7 w 1000"/>
              <a:gd name="T33" fmla="*/ 417 h 1000"/>
              <a:gd name="T34" fmla="*/ 0 w 1000"/>
              <a:gd name="T35" fmla="*/ 500 h 1000"/>
              <a:gd name="T36" fmla="*/ 7 w 1000"/>
              <a:gd name="T37" fmla="*/ 584 h 1000"/>
              <a:gd name="T38" fmla="*/ 33 w 1000"/>
              <a:gd name="T39" fmla="*/ 680 h 1000"/>
              <a:gd name="T40" fmla="*/ 76 w 1000"/>
              <a:gd name="T41" fmla="*/ 766 h 1000"/>
              <a:gd name="T42" fmla="*/ 135 w 1000"/>
              <a:gd name="T43" fmla="*/ 842 h 1000"/>
              <a:gd name="T44" fmla="*/ 207 w 1000"/>
              <a:gd name="T45" fmla="*/ 905 h 1000"/>
              <a:gd name="T46" fmla="*/ 290 w 1000"/>
              <a:gd name="T47" fmla="*/ 954 h 1000"/>
              <a:gd name="T48" fmla="*/ 382 w 1000"/>
              <a:gd name="T49" fmla="*/ 987 h 1000"/>
              <a:gd name="T50" fmla="*/ 483 w 1000"/>
              <a:gd name="T51" fmla="*/ 1000 h 1000"/>
              <a:gd name="T52" fmla="*/ 518 w 1000"/>
              <a:gd name="T53" fmla="*/ 1000 h 1000"/>
              <a:gd name="T54" fmla="*/ 618 w 1000"/>
              <a:gd name="T55" fmla="*/ 987 h 1000"/>
              <a:gd name="T56" fmla="*/ 710 w 1000"/>
              <a:gd name="T57" fmla="*/ 954 h 1000"/>
              <a:gd name="T58" fmla="*/ 794 w 1000"/>
              <a:gd name="T59" fmla="*/ 905 h 1000"/>
              <a:gd name="T60" fmla="*/ 865 w 1000"/>
              <a:gd name="T61" fmla="*/ 842 h 1000"/>
              <a:gd name="T62" fmla="*/ 924 w 1000"/>
              <a:gd name="T63" fmla="*/ 766 h 1000"/>
              <a:gd name="T64" fmla="*/ 967 w 1000"/>
              <a:gd name="T65" fmla="*/ 680 h 1000"/>
              <a:gd name="T66" fmla="*/ 993 w 1000"/>
              <a:gd name="T67" fmla="*/ 584 h 1000"/>
              <a:gd name="T68" fmla="*/ 112 w 1000"/>
              <a:gd name="T69" fmla="*/ 540 h 1000"/>
              <a:gd name="T70" fmla="*/ 112 w 1000"/>
              <a:gd name="T71" fmla="*/ 460 h 1000"/>
              <a:gd name="T72" fmla="*/ 112 w 1000"/>
              <a:gd name="T73" fmla="*/ 540 h 1000"/>
              <a:gd name="T74" fmla="*/ 540 w 1000"/>
              <a:gd name="T75" fmla="*/ 123 h 1000"/>
              <a:gd name="T76" fmla="*/ 460 w 1000"/>
              <a:gd name="T77" fmla="*/ 123 h 1000"/>
              <a:gd name="T78" fmla="*/ 201 w 1000"/>
              <a:gd name="T79" fmla="*/ 200 h 1000"/>
              <a:gd name="T80" fmla="*/ 258 w 1000"/>
              <a:gd name="T81" fmla="*/ 256 h 1000"/>
              <a:gd name="T82" fmla="*/ 201 w 1000"/>
              <a:gd name="T83" fmla="*/ 200 h 1000"/>
              <a:gd name="T84" fmla="*/ 206 w 1000"/>
              <a:gd name="T85" fmla="*/ 801 h 1000"/>
              <a:gd name="T86" fmla="*/ 262 w 1000"/>
              <a:gd name="T87" fmla="*/ 744 h 1000"/>
              <a:gd name="T88" fmla="*/ 500 w 1000"/>
              <a:gd name="T89" fmla="*/ 922 h 1000"/>
              <a:gd name="T90" fmla="*/ 500 w 1000"/>
              <a:gd name="T91" fmla="*/ 842 h 1000"/>
              <a:gd name="T92" fmla="*/ 500 w 1000"/>
              <a:gd name="T93" fmla="*/ 922 h 1000"/>
              <a:gd name="T94" fmla="*/ 200 w 1000"/>
              <a:gd name="T95" fmla="*/ 500 h 1000"/>
              <a:gd name="T96" fmla="*/ 800 w 1000"/>
              <a:gd name="T97" fmla="*/ 500 h 1000"/>
              <a:gd name="T98" fmla="*/ 796 w 1000"/>
              <a:gd name="T99" fmla="*/ 795 h 1000"/>
              <a:gd name="T100" fmla="*/ 740 w 1000"/>
              <a:gd name="T101" fmla="*/ 738 h 1000"/>
              <a:gd name="T102" fmla="*/ 796 w 1000"/>
              <a:gd name="T103" fmla="*/ 795 h 1000"/>
              <a:gd name="T104" fmla="*/ 743 w 1000"/>
              <a:gd name="T105" fmla="*/ 264 h 1000"/>
              <a:gd name="T106" fmla="*/ 799 w 1000"/>
              <a:gd name="T107" fmla="*/ 208 h 1000"/>
              <a:gd name="T108" fmla="*/ 873 w 1000"/>
              <a:gd name="T109" fmla="*/ 540 h 1000"/>
              <a:gd name="T110" fmla="*/ 873 w 1000"/>
              <a:gd name="T111" fmla="*/ 460 h 1000"/>
              <a:gd name="T112" fmla="*/ 873 w 1000"/>
              <a:gd name="T113" fmla="*/ 540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0" h="1000">
                <a:moveTo>
                  <a:pt x="1000" y="518"/>
                </a:moveTo>
                <a:cubicBezTo>
                  <a:pt x="1000" y="512"/>
                  <a:pt x="1000" y="506"/>
                  <a:pt x="1000" y="500"/>
                </a:cubicBezTo>
                <a:cubicBezTo>
                  <a:pt x="1000" y="495"/>
                  <a:pt x="1000" y="489"/>
                  <a:pt x="1000" y="483"/>
                </a:cubicBezTo>
                <a:cubicBezTo>
                  <a:pt x="937" y="466"/>
                  <a:pt x="933" y="447"/>
                  <a:pt x="993" y="417"/>
                </a:cubicBezTo>
                <a:cubicBezTo>
                  <a:pt x="991" y="405"/>
                  <a:pt x="989" y="394"/>
                  <a:pt x="986" y="383"/>
                </a:cubicBezTo>
                <a:cubicBezTo>
                  <a:pt x="919" y="379"/>
                  <a:pt x="915" y="360"/>
                  <a:pt x="967" y="321"/>
                </a:cubicBezTo>
                <a:cubicBezTo>
                  <a:pt x="963" y="311"/>
                  <a:pt x="959" y="301"/>
                  <a:pt x="954" y="291"/>
                </a:cubicBezTo>
                <a:cubicBezTo>
                  <a:pt x="890" y="301"/>
                  <a:pt x="879" y="285"/>
                  <a:pt x="924" y="235"/>
                </a:cubicBezTo>
                <a:cubicBezTo>
                  <a:pt x="918" y="226"/>
                  <a:pt x="912" y="216"/>
                  <a:pt x="905" y="207"/>
                </a:cubicBezTo>
                <a:cubicBezTo>
                  <a:pt x="842" y="230"/>
                  <a:pt x="832" y="214"/>
                  <a:pt x="865" y="159"/>
                </a:cubicBezTo>
                <a:cubicBezTo>
                  <a:pt x="858" y="151"/>
                  <a:pt x="850" y="143"/>
                  <a:pt x="842" y="135"/>
                </a:cubicBezTo>
                <a:cubicBezTo>
                  <a:pt x="786" y="169"/>
                  <a:pt x="771" y="159"/>
                  <a:pt x="794" y="96"/>
                </a:cubicBezTo>
                <a:cubicBezTo>
                  <a:pt x="785" y="89"/>
                  <a:pt x="775" y="83"/>
                  <a:pt x="766" y="77"/>
                </a:cubicBezTo>
                <a:cubicBezTo>
                  <a:pt x="715" y="122"/>
                  <a:pt x="700" y="111"/>
                  <a:pt x="710" y="47"/>
                </a:cubicBezTo>
                <a:cubicBezTo>
                  <a:pt x="700" y="42"/>
                  <a:pt x="690" y="37"/>
                  <a:pt x="679" y="34"/>
                </a:cubicBezTo>
                <a:cubicBezTo>
                  <a:pt x="640" y="86"/>
                  <a:pt x="622" y="82"/>
                  <a:pt x="618" y="14"/>
                </a:cubicBezTo>
                <a:cubicBezTo>
                  <a:pt x="607" y="12"/>
                  <a:pt x="595" y="9"/>
                  <a:pt x="584" y="7"/>
                </a:cubicBezTo>
                <a:cubicBezTo>
                  <a:pt x="554" y="68"/>
                  <a:pt x="534" y="64"/>
                  <a:pt x="518" y="1"/>
                </a:cubicBezTo>
                <a:cubicBezTo>
                  <a:pt x="512" y="1"/>
                  <a:pt x="506" y="0"/>
                  <a:pt x="500" y="0"/>
                </a:cubicBezTo>
                <a:cubicBezTo>
                  <a:pt x="494" y="0"/>
                  <a:pt x="488" y="1"/>
                  <a:pt x="483" y="1"/>
                </a:cubicBezTo>
                <a:cubicBezTo>
                  <a:pt x="466" y="64"/>
                  <a:pt x="447" y="68"/>
                  <a:pt x="417" y="7"/>
                </a:cubicBezTo>
                <a:cubicBezTo>
                  <a:pt x="405" y="9"/>
                  <a:pt x="394" y="12"/>
                  <a:pt x="382" y="14"/>
                </a:cubicBezTo>
                <a:cubicBezTo>
                  <a:pt x="379" y="82"/>
                  <a:pt x="360" y="86"/>
                  <a:pt x="321" y="34"/>
                </a:cubicBezTo>
                <a:cubicBezTo>
                  <a:pt x="311" y="38"/>
                  <a:pt x="300" y="42"/>
                  <a:pt x="290" y="47"/>
                </a:cubicBezTo>
                <a:cubicBezTo>
                  <a:pt x="301" y="111"/>
                  <a:pt x="285" y="122"/>
                  <a:pt x="235" y="77"/>
                </a:cubicBezTo>
                <a:cubicBezTo>
                  <a:pt x="225" y="83"/>
                  <a:pt x="216" y="89"/>
                  <a:pt x="207" y="96"/>
                </a:cubicBezTo>
                <a:cubicBezTo>
                  <a:pt x="230" y="159"/>
                  <a:pt x="214" y="169"/>
                  <a:pt x="159" y="135"/>
                </a:cubicBezTo>
                <a:cubicBezTo>
                  <a:pt x="151" y="143"/>
                  <a:pt x="143" y="151"/>
                  <a:pt x="135" y="159"/>
                </a:cubicBezTo>
                <a:cubicBezTo>
                  <a:pt x="169" y="214"/>
                  <a:pt x="159" y="230"/>
                  <a:pt x="95" y="207"/>
                </a:cubicBezTo>
                <a:cubicBezTo>
                  <a:pt x="89" y="216"/>
                  <a:pt x="82" y="226"/>
                  <a:pt x="76" y="235"/>
                </a:cubicBezTo>
                <a:cubicBezTo>
                  <a:pt x="121" y="285"/>
                  <a:pt x="111" y="301"/>
                  <a:pt x="46" y="291"/>
                </a:cubicBezTo>
                <a:cubicBezTo>
                  <a:pt x="42" y="301"/>
                  <a:pt x="37" y="311"/>
                  <a:pt x="33" y="321"/>
                </a:cubicBezTo>
                <a:cubicBezTo>
                  <a:pt x="85" y="360"/>
                  <a:pt x="82" y="379"/>
                  <a:pt x="14" y="383"/>
                </a:cubicBezTo>
                <a:cubicBezTo>
                  <a:pt x="12" y="394"/>
                  <a:pt x="9" y="405"/>
                  <a:pt x="7" y="417"/>
                </a:cubicBezTo>
                <a:cubicBezTo>
                  <a:pt x="68" y="447"/>
                  <a:pt x="64" y="466"/>
                  <a:pt x="1" y="483"/>
                </a:cubicBezTo>
                <a:cubicBezTo>
                  <a:pt x="0" y="489"/>
                  <a:pt x="0" y="495"/>
                  <a:pt x="0" y="500"/>
                </a:cubicBezTo>
                <a:cubicBezTo>
                  <a:pt x="0" y="506"/>
                  <a:pt x="0" y="512"/>
                  <a:pt x="1" y="518"/>
                </a:cubicBezTo>
                <a:cubicBezTo>
                  <a:pt x="64" y="535"/>
                  <a:pt x="68" y="554"/>
                  <a:pt x="7" y="584"/>
                </a:cubicBezTo>
                <a:cubicBezTo>
                  <a:pt x="9" y="596"/>
                  <a:pt x="12" y="607"/>
                  <a:pt x="14" y="618"/>
                </a:cubicBezTo>
                <a:cubicBezTo>
                  <a:pt x="82" y="622"/>
                  <a:pt x="85" y="641"/>
                  <a:pt x="33" y="680"/>
                </a:cubicBezTo>
                <a:cubicBezTo>
                  <a:pt x="37" y="690"/>
                  <a:pt x="42" y="700"/>
                  <a:pt x="46" y="710"/>
                </a:cubicBezTo>
                <a:cubicBezTo>
                  <a:pt x="111" y="700"/>
                  <a:pt x="121" y="716"/>
                  <a:pt x="76" y="766"/>
                </a:cubicBezTo>
                <a:cubicBezTo>
                  <a:pt x="82" y="775"/>
                  <a:pt x="89" y="785"/>
                  <a:pt x="95" y="794"/>
                </a:cubicBezTo>
                <a:cubicBezTo>
                  <a:pt x="159" y="771"/>
                  <a:pt x="169" y="787"/>
                  <a:pt x="135" y="842"/>
                </a:cubicBezTo>
                <a:cubicBezTo>
                  <a:pt x="143" y="850"/>
                  <a:pt x="151" y="858"/>
                  <a:pt x="159" y="866"/>
                </a:cubicBezTo>
                <a:cubicBezTo>
                  <a:pt x="214" y="832"/>
                  <a:pt x="230" y="842"/>
                  <a:pt x="207" y="905"/>
                </a:cubicBezTo>
                <a:cubicBezTo>
                  <a:pt x="216" y="912"/>
                  <a:pt x="225" y="918"/>
                  <a:pt x="235" y="924"/>
                </a:cubicBezTo>
                <a:cubicBezTo>
                  <a:pt x="285" y="879"/>
                  <a:pt x="301" y="890"/>
                  <a:pt x="290" y="954"/>
                </a:cubicBezTo>
                <a:cubicBezTo>
                  <a:pt x="300" y="959"/>
                  <a:pt x="311" y="963"/>
                  <a:pt x="321" y="967"/>
                </a:cubicBezTo>
                <a:cubicBezTo>
                  <a:pt x="360" y="915"/>
                  <a:pt x="379" y="919"/>
                  <a:pt x="382" y="987"/>
                </a:cubicBezTo>
                <a:cubicBezTo>
                  <a:pt x="394" y="989"/>
                  <a:pt x="405" y="992"/>
                  <a:pt x="417" y="994"/>
                </a:cubicBezTo>
                <a:cubicBezTo>
                  <a:pt x="447" y="933"/>
                  <a:pt x="466" y="937"/>
                  <a:pt x="483" y="1000"/>
                </a:cubicBezTo>
                <a:cubicBezTo>
                  <a:pt x="488" y="1000"/>
                  <a:pt x="494" y="1000"/>
                  <a:pt x="500" y="1000"/>
                </a:cubicBezTo>
                <a:cubicBezTo>
                  <a:pt x="506" y="1000"/>
                  <a:pt x="512" y="1000"/>
                  <a:pt x="518" y="1000"/>
                </a:cubicBezTo>
                <a:cubicBezTo>
                  <a:pt x="534" y="937"/>
                  <a:pt x="554" y="933"/>
                  <a:pt x="584" y="994"/>
                </a:cubicBezTo>
                <a:cubicBezTo>
                  <a:pt x="595" y="992"/>
                  <a:pt x="607" y="989"/>
                  <a:pt x="618" y="987"/>
                </a:cubicBezTo>
                <a:cubicBezTo>
                  <a:pt x="622" y="919"/>
                  <a:pt x="640" y="915"/>
                  <a:pt x="679" y="967"/>
                </a:cubicBezTo>
                <a:cubicBezTo>
                  <a:pt x="690" y="963"/>
                  <a:pt x="700" y="959"/>
                  <a:pt x="710" y="954"/>
                </a:cubicBezTo>
                <a:cubicBezTo>
                  <a:pt x="700" y="890"/>
                  <a:pt x="715" y="879"/>
                  <a:pt x="766" y="924"/>
                </a:cubicBezTo>
                <a:cubicBezTo>
                  <a:pt x="775" y="918"/>
                  <a:pt x="785" y="912"/>
                  <a:pt x="794" y="905"/>
                </a:cubicBezTo>
                <a:cubicBezTo>
                  <a:pt x="771" y="842"/>
                  <a:pt x="786" y="832"/>
                  <a:pt x="842" y="866"/>
                </a:cubicBezTo>
                <a:cubicBezTo>
                  <a:pt x="850" y="858"/>
                  <a:pt x="858" y="850"/>
                  <a:pt x="865" y="842"/>
                </a:cubicBezTo>
                <a:cubicBezTo>
                  <a:pt x="832" y="787"/>
                  <a:pt x="842" y="771"/>
                  <a:pt x="905" y="794"/>
                </a:cubicBezTo>
                <a:cubicBezTo>
                  <a:pt x="912" y="785"/>
                  <a:pt x="918" y="775"/>
                  <a:pt x="924" y="766"/>
                </a:cubicBezTo>
                <a:cubicBezTo>
                  <a:pt x="879" y="716"/>
                  <a:pt x="890" y="700"/>
                  <a:pt x="954" y="710"/>
                </a:cubicBezTo>
                <a:cubicBezTo>
                  <a:pt x="959" y="700"/>
                  <a:pt x="963" y="690"/>
                  <a:pt x="967" y="680"/>
                </a:cubicBezTo>
                <a:cubicBezTo>
                  <a:pt x="915" y="641"/>
                  <a:pt x="919" y="622"/>
                  <a:pt x="986" y="618"/>
                </a:cubicBezTo>
                <a:cubicBezTo>
                  <a:pt x="989" y="607"/>
                  <a:pt x="991" y="596"/>
                  <a:pt x="993" y="584"/>
                </a:cubicBezTo>
                <a:cubicBezTo>
                  <a:pt x="933" y="554"/>
                  <a:pt x="937" y="535"/>
                  <a:pt x="1000" y="518"/>
                </a:cubicBezTo>
                <a:close/>
                <a:moveTo>
                  <a:pt x="112" y="540"/>
                </a:moveTo>
                <a:cubicBezTo>
                  <a:pt x="90" y="540"/>
                  <a:pt x="72" y="523"/>
                  <a:pt x="72" y="500"/>
                </a:cubicBezTo>
                <a:cubicBezTo>
                  <a:pt x="72" y="478"/>
                  <a:pt x="90" y="460"/>
                  <a:pt x="112" y="460"/>
                </a:cubicBezTo>
                <a:cubicBezTo>
                  <a:pt x="134" y="460"/>
                  <a:pt x="152" y="478"/>
                  <a:pt x="152" y="500"/>
                </a:cubicBezTo>
                <a:cubicBezTo>
                  <a:pt x="152" y="523"/>
                  <a:pt x="134" y="540"/>
                  <a:pt x="112" y="540"/>
                </a:cubicBezTo>
                <a:close/>
                <a:moveTo>
                  <a:pt x="500" y="83"/>
                </a:moveTo>
                <a:cubicBezTo>
                  <a:pt x="522" y="83"/>
                  <a:pt x="540" y="101"/>
                  <a:pt x="540" y="123"/>
                </a:cubicBezTo>
                <a:cubicBezTo>
                  <a:pt x="540" y="145"/>
                  <a:pt x="522" y="163"/>
                  <a:pt x="500" y="163"/>
                </a:cubicBezTo>
                <a:cubicBezTo>
                  <a:pt x="478" y="163"/>
                  <a:pt x="460" y="145"/>
                  <a:pt x="460" y="123"/>
                </a:cubicBezTo>
                <a:cubicBezTo>
                  <a:pt x="460" y="101"/>
                  <a:pt x="478" y="83"/>
                  <a:pt x="500" y="83"/>
                </a:cubicBezTo>
                <a:close/>
                <a:moveTo>
                  <a:pt x="201" y="200"/>
                </a:moveTo>
                <a:cubicBezTo>
                  <a:pt x="217" y="184"/>
                  <a:pt x="242" y="184"/>
                  <a:pt x="258" y="200"/>
                </a:cubicBezTo>
                <a:cubicBezTo>
                  <a:pt x="274" y="216"/>
                  <a:pt x="274" y="241"/>
                  <a:pt x="258" y="256"/>
                </a:cubicBezTo>
                <a:cubicBezTo>
                  <a:pt x="242" y="272"/>
                  <a:pt x="217" y="272"/>
                  <a:pt x="201" y="256"/>
                </a:cubicBezTo>
                <a:cubicBezTo>
                  <a:pt x="186" y="241"/>
                  <a:pt x="186" y="216"/>
                  <a:pt x="201" y="200"/>
                </a:cubicBezTo>
                <a:close/>
                <a:moveTo>
                  <a:pt x="262" y="801"/>
                </a:moveTo>
                <a:cubicBezTo>
                  <a:pt x="247" y="817"/>
                  <a:pt x="222" y="817"/>
                  <a:pt x="206" y="801"/>
                </a:cubicBezTo>
                <a:cubicBezTo>
                  <a:pt x="190" y="785"/>
                  <a:pt x="190" y="760"/>
                  <a:pt x="206" y="744"/>
                </a:cubicBezTo>
                <a:cubicBezTo>
                  <a:pt x="222" y="729"/>
                  <a:pt x="247" y="729"/>
                  <a:pt x="262" y="744"/>
                </a:cubicBezTo>
                <a:cubicBezTo>
                  <a:pt x="278" y="760"/>
                  <a:pt x="278" y="785"/>
                  <a:pt x="262" y="801"/>
                </a:cubicBezTo>
                <a:close/>
                <a:moveTo>
                  <a:pt x="500" y="922"/>
                </a:moveTo>
                <a:cubicBezTo>
                  <a:pt x="478" y="922"/>
                  <a:pt x="460" y="904"/>
                  <a:pt x="460" y="882"/>
                </a:cubicBezTo>
                <a:cubicBezTo>
                  <a:pt x="460" y="860"/>
                  <a:pt x="478" y="842"/>
                  <a:pt x="500" y="842"/>
                </a:cubicBezTo>
                <a:cubicBezTo>
                  <a:pt x="522" y="842"/>
                  <a:pt x="540" y="860"/>
                  <a:pt x="540" y="882"/>
                </a:cubicBezTo>
                <a:cubicBezTo>
                  <a:pt x="540" y="904"/>
                  <a:pt x="522" y="922"/>
                  <a:pt x="500" y="922"/>
                </a:cubicBezTo>
                <a:close/>
                <a:moveTo>
                  <a:pt x="500" y="800"/>
                </a:moveTo>
                <a:cubicBezTo>
                  <a:pt x="335" y="800"/>
                  <a:pt x="200" y="666"/>
                  <a:pt x="200" y="500"/>
                </a:cubicBezTo>
                <a:cubicBezTo>
                  <a:pt x="200" y="335"/>
                  <a:pt x="335" y="200"/>
                  <a:pt x="500" y="200"/>
                </a:cubicBezTo>
                <a:cubicBezTo>
                  <a:pt x="666" y="200"/>
                  <a:pt x="800" y="335"/>
                  <a:pt x="800" y="500"/>
                </a:cubicBezTo>
                <a:cubicBezTo>
                  <a:pt x="800" y="666"/>
                  <a:pt x="666" y="800"/>
                  <a:pt x="500" y="800"/>
                </a:cubicBezTo>
                <a:close/>
                <a:moveTo>
                  <a:pt x="796" y="795"/>
                </a:moveTo>
                <a:cubicBezTo>
                  <a:pt x="780" y="810"/>
                  <a:pt x="755" y="810"/>
                  <a:pt x="740" y="795"/>
                </a:cubicBezTo>
                <a:cubicBezTo>
                  <a:pt x="724" y="779"/>
                  <a:pt x="724" y="754"/>
                  <a:pt x="740" y="738"/>
                </a:cubicBezTo>
                <a:cubicBezTo>
                  <a:pt x="755" y="722"/>
                  <a:pt x="780" y="722"/>
                  <a:pt x="796" y="738"/>
                </a:cubicBezTo>
                <a:cubicBezTo>
                  <a:pt x="812" y="754"/>
                  <a:pt x="812" y="779"/>
                  <a:pt x="796" y="795"/>
                </a:cubicBezTo>
                <a:close/>
                <a:moveTo>
                  <a:pt x="799" y="264"/>
                </a:moveTo>
                <a:cubicBezTo>
                  <a:pt x="784" y="280"/>
                  <a:pt x="758" y="280"/>
                  <a:pt x="743" y="264"/>
                </a:cubicBezTo>
                <a:cubicBezTo>
                  <a:pt x="727" y="249"/>
                  <a:pt x="727" y="223"/>
                  <a:pt x="743" y="208"/>
                </a:cubicBezTo>
                <a:cubicBezTo>
                  <a:pt x="758" y="192"/>
                  <a:pt x="784" y="192"/>
                  <a:pt x="799" y="208"/>
                </a:cubicBezTo>
                <a:cubicBezTo>
                  <a:pt x="815" y="223"/>
                  <a:pt x="815" y="249"/>
                  <a:pt x="799" y="264"/>
                </a:cubicBezTo>
                <a:close/>
                <a:moveTo>
                  <a:pt x="873" y="540"/>
                </a:moveTo>
                <a:cubicBezTo>
                  <a:pt x="851" y="540"/>
                  <a:pt x="833" y="523"/>
                  <a:pt x="833" y="500"/>
                </a:cubicBezTo>
                <a:cubicBezTo>
                  <a:pt x="833" y="478"/>
                  <a:pt x="851" y="460"/>
                  <a:pt x="873" y="460"/>
                </a:cubicBezTo>
                <a:cubicBezTo>
                  <a:pt x="895" y="460"/>
                  <a:pt x="913" y="478"/>
                  <a:pt x="913" y="500"/>
                </a:cubicBezTo>
                <a:cubicBezTo>
                  <a:pt x="913" y="523"/>
                  <a:pt x="895" y="540"/>
                  <a:pt x="873" y="540"/>
                </a:cubicBezTo>
                <a:close/>
              </a:path>
            </a:pathLst>
          </a:custGeom>
          <a:solidFill>
            <a:schemeClr val="tx1">
              <a:lumMod val="75000"/>
              <a:lumOff val="25000"/>
            </a:schemeClr>
          </a:solidFill>
          <a:ln>
            <a:solidFill>
              <a:schemeClr val="accent5"/>
            </a:solidFill>
          </a:ln>
          <a:effectLst>
            <a:outerShdw blurRad="215900" dist="38100" dir="6540000" algn="tl" rotWithShape="0">
              <a:prstClr val="black">
                <a:alpha val="40000"/>
              </a:prstClr>
            </a:outerShdw>
          </a:effectLst>
        </p:spPr>
        <p:txBody>
          <a:bodyPr vert="horz" wrap="square" lIns="74294" tIns="37146" rIns="74294" bIns="37146" numCol="1" anchor="t" anchorCtr="0" compatLnSpc="1">
            <a:prstTxWarp prst="textNoShape">
              <a:avLst/>
            </a:prstTxWarp>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27" name="Rectangle 26"/>
          <p:cNvSpPr/>
          <p:nvPr/>
        </p:nvSpPr>
        <p:spPr>
          <a:xfrm>
            <a:off x="2921354" y="4793369"/>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8" name="Rectangle 27"/>
          <p:cNvSpPr/>
          <p:nvPr/>
        </p:nvSpPr>
        <p:spPr>
          <a:xfrm>
            <a:off x="2792942" y="4697059"/>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p:cNvSpPr/>
          <p:nvPr/>
        </p:nvSpPr>
        <p:spPr>
          <a:xfrm>
            <a:off x="2756250" y="4564062"/>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p:cNvSpPr/>
          <p:nvPr/>
        </p:nvSpPr>
        <p:spPr>
          <a:xfrm>
            <a:off x="2898424" y="1550987"/>
            <a:ext cx="7007577" cy="5319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r>
              <a:rPr kumimoji="0" lang="en-US" sz="1517" b="0" i="0" u="none" strike="noStrike" kern="1200" cap="none" spc="0" normalizeH="0" baseline="0" noProof="0">
                <a:ln>
                  <a:noFill/>
                </a:ln>
                <a:solidFill>
                  <a:prstClr val="white"/>
                </a:solidFill>
                <a:effectLst/>
                <a:uLnTx/>
                <a:uFillTx/>
                <a:latin typeface="Calibri" panose="020F0502020204030204"/>
                <a:ea typeface="+mn-ea"/>
                <a:cs typeface="+mn-cs"/>
              </a:rPr>
              <a:t>z</a:t>
            </a:r>
          </a:p>
        </p:txBody>
      </p:sp>
      <p:sp>
        <p:nvSpPr>
          <p:cNvPr id="25" name="Rectangle 24"/>
          <p:cNvSpPr/>
          <p:nvPr/>
        </p:nvSpPr>
        <p:spPr>
          <a:xfrm>
            <a:off x="2774599" y="1647298"/>
            <a:ext cx="7131402" cy="5319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p:cNvSpPr/>
          <p:nvPr/>
        </p:nvSpPr>
        <p:spPr>
          <a:xfrm>
            <a:off x="2724151" y="1780293"/>
            <a:ext cx="7181850" cy="53198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4294" tIns="37146" rIns="74294" bIns="37146"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p:cNvGrpSpPr/>
          <p:nvPr/>
        </p:nvGrpSpPr>
        <p:grpSpPr>
          <a:xfrm>
            <a:off x="188997" y="1952879"/>
            <a:ext cx="11081416" cy="2952247"/>
            <a:chOff x="232610" y="1612232"/>
            <a:chExt cx="13638665" cy="3633535"/>
          </a:xfrm>
          <a:solidFill>
            <a:srgbClr val="0070C0"/>
          </a:solidFill>
        </p:grpSpPr>
        <p:sp>
          <p:nvSpPr>
            <p:cNvPr id="6" name="Rounded Rectangle 5"/>
            <p:cNvSpPr/>
            <p:nvPr/>
          </p:nvSpPr>
          <p:spPr>
            <a:xfrm>
              <a:off x="232610" y="1612232"/>
              <a:ext cx="13638665" cy="3633535"/>
            </a:xfrm>
            <a:prstGeom prst="roundRect">
              <a:avLst>
                <a:gd name="adj" fmla="val 50000"/>
              </a:avLst>
            </a:prstGeom>
            <a:grp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ounded Rectangle 21"/>
            <p:cNvSpPr/>
            <p:nvPr/>
          </p:nvSpPr>
          <p:spPr>
            <a:xfrm>
              <a:off x="352426" y="1724025"/>
              <a:ext cx="13392150" cy="3409950"/>
            </a:xfrm>
            <a:prstGeom prst="roundRect">
              <a:avLst>
                <a:gd name="adj" fmla="val 50000"/>
              </a:avLst>
            </a:prstGeom>
            <a:grp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742909" rtl="0" eaLnBrk="1" fontAlgn="auto" latinLnBrk="0" hangingPunct="1">
                <a:lnSpc>
                  <a:spcPct val="100000"/>
                </a:lnSpc>
                <a:spcBef>
                  <a:spcPts val="0"/>
                </a:spcBef>
                <a:spcAft>
                  <a:spcPts val="0"/>
                </a:spcAft>
                <a:buClrTx/>
                <a:buSzTx/>
                <a:buFontTx/>
                <a:buNone/>
                <a:tabLst/>
                <a:defRPr/>
              </a:pPr>
              <a:endParaRPr kumimoji="0" lang="en-US" sz="1517"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486641" y="2801358"/>
            <a:ext cx="10881122" cy="1294310"/>
          </a:xfrm>
          <a:prstGeom prst="rect">
            <a:avLst/>
          </a:prstGeom>
          <a:noFill/>
          <a:effectLst>
            <a:innerShdw blurRad="63500" dist="50800" dir="10800000">
              <a:schemeClr val="accent5">
                <a:lumMod val="50000"/>
                <a:alpha val="50000"/>
              </a:schemeClr>
            </a:innerShdw>
          </a:effectLst>
        </p:spPr>
        <p:txBody>
          <a:bodyPr wrap="square" lIns="74294" tIns="37146" rIns="74294" bIns="37146" rtlCol="0">
            <a:norm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w="28575">
                  <a:solidFill>
                    <a:prstClr val="white"/>
                  </a:solidFill>
                </a:ln>
                <a:solidFill>
                  <a:prstClr val="black">
                    <a:lumMod val="75000"/>
                    <a:lumOff val="25000"/>
                  </a:prstClr>
                </a:solidFill>
                <a:effectLst>
                  <a:innerShdw blurRad="63500" dist="50800" dir="13500000">
                    <a:srgbClr val="4472C4">
                      <a:lumMod val="50000"/>
                    </a:srgbClr>
                  </a:innerShdw>
                </a:effectLst>
                <a:uLnTx/>
                <a:uFillTx/>
                <a:latin typeface="Eras Demi ITC" panose="020B0805030504020804" pitchFamily="34" charset="0"/>
              </a:rPr>
              <a:t>DESIGN &amp; TECHNOLOGY</a:t>
            </a:r>
          </a:p>
        </p:txBody>
      </p:sp>
      <p:sp>
        <p:nvSpPr>
          <p:cNvPr id="21" name="TextBox 20"/>
          <p:cNvSpPr txBox="1"/>
          <p:nvPr/>
        </p:nvSpPr>
        <p:spPr>
          <a:xfrm>
            <a:off x="286348" y="3637951"/>
            <a:ext cx="9225242" cy="675185"/>
          </a:xfrm>
          <a:prstGeom prst="rect">
            <a:avLst/>
          </a:prstGeom>
          <a:noFill/>
        </p:spPr>
        <p:txBody>
          <a:bodyPr wrap="square" lIns="74294" tIns="37146" rIns="74294" bIns="37146" rtlCol="0">
            <a:noAutofit/>
          </a:bodyPr>
          <a:lstStyle/>
          <a:p>
            <a:pPr marL="0" marR="0" lvl="0" indent="0" algn="r" defTabSz="742909"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w="3175">
                  <a:solidFill>
                    <a:prstClr val="black">
                      <a:lumMod val="85000"/>
                      <a:lumOff val="15000"/>
                    </a:prstClr>
                  </a:solidFill>
                </a:ln>
                <a:solidFill>
                  <a:prstClr val="white"/>
                </a:solidFill>
                <a:effectLst/>
                <a:uLnTx/>
                <a:uFillTx/>
                <a:latin typeface="Eras Demi ITC" panose="020B0805030504020804" pitchFamily="34" charset="0"/>
              </a:rPr>
              <a:t>Drawing Skills Project</a:t>
            </a:r>
          </a:p>
        </p:txBody>
      </p:sp>
      <p:pic>
        <p:nvPicPr>
          <p:cNvPr id="2" name="Picture 1">
            <a:extLst>
              <a:ext uri="{FF2B5EF4-FFF2-40B4-BE49-F238E27FC236}">
                <a16:creationId xmlns:a16="http://schemas.microsoft.com/office/drawing/2014/main" id="{5EC0ECEE-E358-43E1-B2D5-7C666E87F436}"/>
              </a:ext>
            </a:extLst>
          </p:cNvPr>
          <p:cNvPicPr>
            <a:picLocks noChangeAspect="1"/>
          </p:cNvPicPr>
          <p:nvPr/>
        </p:nvPicPr>
        <p:blipFill rotWithShape="1">
          <a:blip r:embed="rId2"/>
          <a:srcRect l="20628" t="11769" r="20792" b="13799"/>
          <a:stretch/>
        </p:blipFill>
        <p:spPr>
          <a:xfrm>
            <a:off x="8758891" y="101095"/>
            <a:ext cx="1029784" cy="1316895"/>
          </a:xfrm>
          <a:prstGeom prst="rect">
            <a:avLst/>
          </a:prstGeom>
          <a:ln w="19050">
            <a:solidFill>
              <a:srgbClr val="002060"/>
            </a:solidFill>
          </a:ln>
        </p:spPr>
      </p:pic>
      <p:sp>
        <p:nvSpPr>
          <p:cNvPr id="15" name="TextBox 14">
            <a:extLst>
              <a:ext uri="{FF2B5EF4-FFF2-40B4-BE49-F238E27FC236}">
                <a16:creationId xmlns:a16="http://schemas.microsoft.com/office/drawing/2014/main" id="{9538288E-2CBC-46C1-A5AB-48A892D6AF4D}"/>
              </a:ext>
            </a:extLst>
          </p:cNvPr>
          <p:cNvSpPr txBox="1"/>
          <p:nvPr/>
        </p:nvSpPr>
        <p:spPr>
          <a:xfrm>
            <a:off x="1105780" y="2015795"/>
            <a:ext cx="8765658" cy="1061367"/>
          </a:xfrm>
          <a:prstGeom prst="rect">
            <a:avLst/>
          </a:prstGeom>
          <a:noFill/>
        </p:spPr>
        <p:txBody>
          <a:bodyPr wrap="square" lIns="74294" tIns="37146" rIns="74294" bIns="37146" rtlCol="0">
            <a:noAutofit/>
          </a:bodyPr>
          <a:lstStyle/>
          <a:p>
            <a:pPr marL="0" marR="0" lvl="0" indent="0" algn="l" defTabSz="742909" rtl="0" eaLnBrk="1" fontAlgn="auto" latinLnBrk="0" hangingPunct="1">
              <a:lnSpc>
                <a:spcPct val="100000"/>
              </a:lnSpc>
              <a:spcBef>
                <a:spcPts val="0"/>
              </a:spcBef>
              <a:spcAft>
                <a:spcPts val="0"/>
              </a:spcAft>
              <a:buClrTx/>
              <a:buSzTx/>
              <a:buFontTx/>
              <a:buNone/>
              <a:tabLst/>
              <a:defRPr/>
            </a:pPr>
            <a:r>
              <a:rPr kumimoji="0" lang="en-US" sz="6500" b="1" i="0" u="none" strike="noStrike" kern="1200" cap="none" spc="0" normalizeH="0" baseline="0" noProof="0">
                <a:ln w="3175">
                  <a:solidFill>
                    <a:prstClr val="black">
                      <a:lumMod val="85000"/>
                      <a:lumOff val="15000"/>
                    </a:prstClr>
                  </a:solidFill>
                </a:ln>
                <a:solidFill>
                  <a:prstClr val="white"/>
                </a:solidFill>
                <a:effectLst/>
                <a:uLnTx/>
                <a:uFillTx/>
                <a:latin typeface="Eras Demi ITC" panose="020B0805030504020804" pitchFamily="34" charset="0"/>
              </a:rPr>
              <a:t>Stewards Academy</a:t>
            </a:r>
          </a:p>
        </p:txBody>
      </p:sp>
      <p:sp>
        <p:nvSpPr>
          <p:cNvPr id="17" name="TextBox 16">
            <a:extLst>
              <a:ext uri="{FF2B5EF4-FFF2-40B4-BE49-F238E27FC236}">
                <a16:creationId xmlns:a16="http://schemas.microsoft.com/office/drawing/2014/main" id="{0DE57A5A-C50E-45E5-9465-6A024680FE2F}"/>
              </a:ext>
            </a:extLst>
          </p:cNvPr>
          <p:cNvSpPr txBox="1"/>
          <p:nvPr/>
        </p:nvSpPr>
        <p:spPr>
          <a:xfrm>
            <a:off x="2846847" y="953840"/>
            <a:ext cx="6160709" cy="523220"/>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A3CEED"/>
                </a:solidFill>
                <a:effectLst/>
                <a:uLnTx/>
                <a:uFillTx/>
                <a:latin typeface="Boulder" pitchFamily="2" charset="0"/>
                <a:ea typeface="+mn-ea"/>
                <a:cs typeface="Arial" charset="0"/>
              </a:rPr>
              <a:t>Make</a:t>
            </a:r>
            <a:r>
              <a:rPr kumimoji="0" lang="en-US" sz="2800" b="1" i="0" u="none" strike="noStrike" kern="1200" cap="none" spc="0" normalizeH="0" baseline="0" noProof="0">
                <a:ln>
                  <a:noFill/>
                </a:ln>
                <a:solidFill>
                  <a:srgbClr val="373545">
                    <a:lumMod val="20000"/>
                    <a:lumOff val="8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00B050"/>
                </a:solidFill>
                <a:effectLst/>
                <a:uLnTx/>
                <a:uFillTx/>
                <a:latin typeface="Boulder" pitchFamily="2" charset="0"/>
                <a:ea typeface="+mn-ea"/>
                <a:cs typeface="Arial" charset="0"/>
              </a:rPr>
              <a:t>your</a:t>
            </a:r>
            <a:r>
              <a:rPr kumimoji="0" lang="en-US" sz="2800" b="1" i="0" u="none" strike="noStrike" kern="1200" cap="none" spc="0" normalizeH="0" baseline="0" noProof="0">
                <a:ln>
                  <a:noFill/>
                </a:ln>
                <a:solidFill>
                  <a:srgbClr val="2683C6">
                    <a:lumMod val="40000"/>
                    <a:lumOff val="60000"/>
                  </a:srgbClr>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15623"/>
                </a:solidFill>
                <a:effectLst/>
                <a:uLnTx/>
                <a:uFillTx/>
                <a:latin typeface="Boulder" pitchFamily="2" charset="0"/>
                <a:ea typeface="+mn-ea"/>
                <a:cs typeface="Arial" charset="0"/>
              </a:rPr>
              <a:t>own </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ideas</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7030A0"/>
                </a:solidFill>
                <a:effectLst/>
                <a:uLnTx/>
                <a:uFillTx/>
                <a:latin typeface="Boulder" pitchFamily="2" charset="0"/>
                <a:ea typeface="+mn-ea"/>
                <a:cs typeface="Arial" charset="0"/>
              </a:rPr>
              <a:t>come</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A04DA3">
                    <a:lumMod val="60000"/>
                    <a:lumOff val="40000"/>
                  </a:srgbClr>
                </a:solidFill>
                <a:effectLst/>
                <a:uLnTx/>
                <a:uFillTx/>
                <a:latin typeface="Boulder" pitchFamily="2" charset="0"/>
                <a:ea typeface="+mn-ea"/>
                <a:cs typeface="Arial" charset="0"/>
              </a:rPr>
              <a:t>to</a:t>
            </a:r>
            <a:r>
              <a:rPr kumimoji="0" lang="en-US" sz="2800" b="1" i="0" u="none" strike="noStrike" kern="1200" cap="none" spc="0" normalizeH="0" baseline="0" noProof="0">
                <a:ln>
                  <a:noFill/>
                </a:ln>
                <a:solidFill>
                  <a:srgbClr val="FFFF00"/>
                </a:solidFill>
                <a:effectLst/>
                <a:uLnTx/>
                <a:uFillTx/>
                <a:latin typeface="Boulder" pitchFamily="2" charset="0"/>
                <a:ea typeface="+mn-ea"/>
                <a:cs typeface="Arial" charset="0"/>
              </a:rPr>
              <a:t> </a:t>
            </a:r>
            <a:r>
              <a:rPr kumimoji="0" lang="en-US" sz="2800" b="1" i="0" u="none" strike="noStrike" kern="1200" cap="none" spc="0" normalizeH="0" baseline="0" noProof="0">
                <a:ln>
                  <a:noFill/>
                </a:ln>
                <a:solidFill>
                  <a:srgbClr val="FFC000"/>
                </a:solidFill>
                <a:effectLst/>
                <a:uLnTx/>
                <a:uFillTx/>
                <a:latin typeface="Boulder" pitchFamily="2" charset="0"/>
                <a:ea typeface="+mn-ea"/>
                <a:cs typeface="Arial" charset="0"/>
              </a:rPr>
              <a:t>life</a:t>
            </a:r>
            <a:r>
              <a:rPr kumimoji="0" lang="en-US" sz="2800" b="1" i="0" u="none" strike="noStrike" kern="1200" cap="none" spc="0" normalizeH="0" baseline="0" noProof="0">
                <a:ln>
                  <a:noFill/>
                </a:ln>
                <a:solidFill>
                  <a:srgbClr val="002060"/>
                </a:solidFill>
                <a:effectLst/>
                <a:uLnTx/>
                <a:uFillTx/>
                <a:latin typeface="Boulder" pitchFamily="2" charset="0"/>
                <a:ea typeface="+mn-ea"/>
                <a:cs typeface="Arial" charset="0"/>
              </a:rPr>
              <a:t>!</a:t>
            </a:r>
          </a:p>
        </p:txBody>
      </p:sp>
      <p:sp>
        <p:nvSpPr>
          <p:cNvPr id="19" name="TextBox 18">
            <a:extLst>
              <a:ext uri="{FF2B5EF4-FFF2-40B4-BE49-F238E27FC236}">
                <a16:creationId xmlns:a16="http://schemas.microsoft.com/office/drawing/2014/main" id="{7974C634-72E7-47B6-9EEC-28605EF91CE5}"/>
              </a:ext>
            </a:extLst>
          </p:cNvPr>
          <p:cNvSpPr txBox="1"/>
          <p:nvPr/>
        </p:nvSpPr>
        <p:spPr>
          <a:xfrm>
            <a:off x="4257207" y="5446912"/>
            <a:ext cx="5614231" cy="584775"/>
          </a:xfrm>
          <a:prstGeom prst="rect">
            <a:avLst/>
          </a:prstGeom>
          <a:noFill/>
        </p:spPr>
        <p:txBody>
          <a:bodyPr wrap="square" rtlCol="0">
            <a:spAutoFit/>
          </a:bodyPr>
          <a:lstStyle/>
          <a:p>
            <a:pPr marL="0" marR="0" lvl="0" indent="0" algn="ctr" defTabSz="99057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002060"/>
                </a:solidFill>
                <a:effectLst/>
                <a:uLnTx/>
                <a:uFillTx/>
                <a:latin typeface="Boulder" pitchFamily="2" charset="0"/>
                <a:ea typeface="+mn-ea"/>
                <a:cs typeface="Arial" charset="0"/>
              </a:rPr>
              <a:t>“Imagine it, Design it, Make it”</a:t>
            </a:r>
          </a:p>
        </p:txBody>
      </p:sp>
      <p:sp>
        <p:nvSpPr>
          <p:cNvPr id="24" name="Text Box 6">
            <a:extLst>
              <a:ext uri="{FF2B5EF4-FFF2-40B4-BE49-F238E27FC236}">
                <a16:creationId xmlns:a16="http://schemas.microsoft.com/office/drawing/2014/main" id="{4B7E62B8-7FA4-477F-B000-3D1667038C8D}"/>
              </a:ext>
            </a:extLst>
          </p:cNvPr>
          <p:cNvSpPr txBox="1">
            <a:spLocks noChangeArrowheads="1"/>
          </p:cNvSpPr>
          <p:nvPr/>
        </p:nvSpPr>
        <p:spPr bwMode="auto">
          <a:xfrm>
            <a:off x="1130841" y="6076178"/>
            <a:ext cx="3001458" cy="462474"/>
          </a:xfrm>
          <a:prstGeom prst="rect">
            <a:avLst/>
          </a:prstGeom>
          <a:solidFill>
            <a:srgbClr val="FFFFFF"/>
          </a:solid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1200"/>
              </a:spcBef>
              <a:spcAft>
                <a:spcPct val="0"/>
              </a:spcAft>
              <a:buClrTx/>
              <a:buSzTx/>
              <a:buFontTx/>
              <a:buNone/>
              <a:tabLst/>
              <a:defRPr/>
            </a:pPr>
            <a:endParaRPr kumimoji="0" lang="en-GB" sz="8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Arial" pitchFamily="34" charset="0"/>
                <a:ea typeface="Calibri" pitchFamily="34" charset="0"/>
                <a:cs typeface="Arial" pitchFamily="34" charset="0"/>
              </a:rPr>
              <a:t>My target level................................</a:t>
            </a:r>
            <a:endParaRPr kumimoji="0" lang="en-GB"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30" name="Oval 29">
            <a:extLst>
              <a:ext uri="{FF2B5EF4-FFF2-40B4-BE49-F238E27FC236}">
                <a16:creationId xmlns:a16="http://schemas.microsoft.com/office/drawing/2014/main" id="{B561975A-FD89-44EE-A9E2-BEA5898596BA}"/>
              </a:ext>
            </a:extLst>
          </p:cNvPr>
          <p:cNvSpPr/>
          <p:nvPr/>
        </p:nvSpPr>
        <p:spPr>
          <a:xfrm>
            <a:off x="2924103" y="5845750"/>
            <a:ext cx="900000" cy="90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67579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38100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87" name="Rectangle 86">
            <a:extLst>
              <a:ext uri="{FF2B5EF4-FFF2-40B4-BE49-F238E27FC236}">
                <a16:creationId xmlns:a16="http://schemas.microsoft.com/office/drawing/2014/main" id="{B8E9FA09-5260-4878-99CA-62F77573EAA5}"/>
              </a:ext>
            </a:extLst>
          </p:cNvPr>
          <p:cNvSpPr/>
          <p:nvPr/>
        </p:nvSpPr>
        <p:spPr>
          <a:xfrm>
            <a:off x="1233710" y="179829"/>
            <a:ext cx="4171250" cy="591998"/>
          </a:xfrm>
          <a:prstGeom prst="rect">
            <a:avLst/>
          </a:prstGeom>
        </p:spPr>
        <p:txBody>
          <a:bodyPr wrap="square" lIns="0" tIns="0" rIns="0" bIns="0" anchor="t">
            <a:normAutofit fontScale="62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600" b="1"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THE BIG PICTURE – ZOOM 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C00000"/>
                </a:solidFill>
                <a:effectLst/>
                <a:uLnTx/>
                <a:uFillTx/>
                <a:latin typeface="Roboto"/>
                <a:ea typeface="+mn-ea"/>
                <a:cs typeface="Arial" charset="0"/>
              </a:rPr>
              <a:t>Technology: Year 9 Drawing skills</a:t>
            </a:r>
          </a:p>
        </p:txBody>
      </p:sp>
      <p:sp>
        <p:nvSpPr>
          <p:cNvPr id="89" name="TextBox 88">
            <a:extLst>
              <a:ext uri="{FF2B5EF4-FFF2-40B4-BE49-F238E27FC236}">
                <a16:creationId xmlns:a16="http://schemas.microsoft.com/office/drawing/2014/main" id="{96392ED2-2948-4109-9E70-38E4C2C029DD}"/>
              </a:ext>
            </a:extLst>
          </p:cNvPr>
          <p:cNvSpPr txBox="1"/>
          <p:nvPr/>
        </p:nvSpPr>
        <p:spPr>
          <a:xfrm>
            <a:off x="6897199" y="4321185"/>
            <a:ext cx="2369796" cy="2392208"/>
          </a:xfrm>
          <a:prstGeom prst="rect">
            <a:avLst/>
          </a:prstGeom>
          <a:solidFill>
            <a:schemeClr val="bg1">
              <a:lumMod val="95000"/>
            </a:schemeClr>
          </a:solidFill>
          <a:ln w="28575">
            <a:solidFill>
              <a:srgbClr val="C00000"/>
            </a:solidFill>
          </a:ln>
        </p:spPr>
        <p:txBody>
          <a:bodyPr wrap="square" lIns="0" tIns="0" rIns="0" bIns="0" rtlCol="0" anchor="t">
            <a:normAutofit lnSpcReduction="10000"/>
          </a:bodyPr>
          <a:lstStyle/>
          <a:p>
            <a:pPr marL="352425" marR="0" lvl="0" indent="-268288" algn="ctr" defTabSz="914400" rtl="0" eaLnBrk="1" fontAlgn="auto" latinLnBrk="0" hangingPunct="1">
              <a:lnSpc>
                <a:spcPct val="100000"/>
              </a:lnSpc>
              <a:spcBef>
                <a:spcPts val="0"/>
              </a:spcBef>
              <a:spcAft>
                <a:spcPts val="0"/>
              </a:spcAft>
              <a:buClrTx/>
              <a:buSzTx/>
              <a:buFontTx/>
              <a:buNone/>
              <a:tabLst/>
              <a:defRPr/>
            </a:pPr>
            <a:endPar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endParaRPr>
          </a:p>
          <a:p>
            <a:pPr marL="352425" marR="0" lvl="0" indent="-268288"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PERSONAL OBJECTIVES</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develop skills using CAD and CAM</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become independent using a range of industry standard programmes such asFusion 360 (AutoDesk), Photoshop as well as educational programmes such as 2D Design and Tinker CAD</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Students to become confident setting up and using the CAM machines</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523944" y="1278669"/>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3904838" y="666193"/>
            <a:ext cx="1975104" cy="1124712"/>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dirty="0">
                <a:ln>
                  <a:noFill/>
                </a:ln>
                <a:solidFill>
                  <a:prstClr val="black">
                    <a:lumMod val="75000"/>
                    <a:lumOff val="25000"/>
                  </a:prstClr>
                </a:solidFill>
                <a:effectLst/>
                <a:uLnTx/>
                <a:uFillTx/>
                <a:latin typeface="Roboto"/>
                <a:ea typeface="+mn-ea"/>
                <a:cs typeface="Arial" charset="0"/>
              </a:rPr>
              <a:t>UP NEXT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Advanced 2D Design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Independent use of the 3D printer or Roland CAMM1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rPr>
              <a:t>Technology Club to develop STEM students</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lumMod val="75000"/>
                  <a:lumOff val="25000"/>
                </a:prstClr>
              </a:solidFill>
              <a:effectLst/>
              <a:uLnTx/>
              <a:uFillTx/>
              <a:latin typeface="Roboto"/>
              <a:ea typeface="+mn-ea"/>
              <a:cs typeface="Arial" charset="0"/>
            </a:endParaRP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6207763" y="2357848"/>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803787" y="4206735"/>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413698" y="2551293"/>
            <a:ext cx="2301312" cy="2199333"/>
          </a:xfrm>
          <a:prstGeom prst="rect">
            <a:avLst/>
          </a:prstGeom>
          <a:noFill/>
        </p:spPr>
        <p:txBody>
          <a:bodyPr wrap="square" lIns="0" tIns="0" rIns="0" bIns="0" rtlCol="0" anchor="t">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WE KNOW/REMEMBER</a:t>
            </a:r>
          </a:p>
          <a:p>
            <a:pPr marL="179388"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Personalisation of products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Quality of manufactured goods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Outsourcing of manufacturing to other countries and the economic benefits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What the term STEM means and the importance of the STEM subjects in a multitude of different job roles</a:t>
            </a:r>
          </a:p>
          <a:p>
            <a:pPr marL="273050" marR="0" lvl="0" indent="-936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568384" y="4066426"/>
            <a:ext cx="2373042" cy="276444"/>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925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3319336" y="5989481"/>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718858" y="4848893"/>
            <a:ext cx="1979034" cy="1686258"/>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PREVIOUS LEARNING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Possible learning in Primary School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Outrach with Feeder Secondaries?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Simple control – Lego Dacta/Edison Robot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2561029" y="5467167"/>
            <a:ext cx="895946" cy="65844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2" name="Freeform: Shape 81">
            <a:extLst>
              <a:ext uri="{FF2B5EF4-FFF2-40B4-BE49-F238E27FC236}">
                <a16:creationId xmlns:a16="http://schemas.microsoft.com/office/drawing/2014/main" id="{9B68E69C-11B3-4F77-AF75-89247588F320}"/>
              </a:ext>
            </a:extLst>
          </p:cNvPr>
          <p:cNvSpPr/>
          <p:nvPr/>
        </p:nvSpPr>
        <p:spPr bwMode="auto">
          <a:xfrm>
            <a:off x="2776921" y="1813356"/>
            <a:ext cx="3564612" cy="658910"/>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033783" y="1178263"/>
            <a:ext cx="1628866" cy="173237"/>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fontScale="4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072" y="87123"/>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9142444" y="3569181"/>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Arial" charset="0"/>
              </a:endParaRPr>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368564" y="218360"/>
            <a:ext cx="2122076" cy="1124713"/>
          </a:xfrm>
          <a:prstGeom prst="rect">
            <a:avLst/>
          </a:prstGeom>
          <a:noFill/>
        </p:spPr>
        <p:txBody>
          <a:bodyPr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WHAT? (CAREERS)</a:t>
            </a:r>
          </a:p>
          <a:p>
            <a:pPr marL="365125"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Graphic designer</a:t>
            </a:r>
          </a:p>
          <a:p>
            <a:pPr marL="365125"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Engineer (F1)</a:t>
            </a:r>
          </a:p>
          <a:p>
            <a:pPr marL="365125"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CNC Machine operator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569419" y="756809"/>
            <a:ext cx="2403445" cy="1682516"/>
          </a:xfrm>
          <a:prstGeom prst="rect">
            <a:avLst/>
          </a:prstGeom>
          <a:noFill/>
          <a:ln w="28575">
            <a:solidFill>
              <a:srgbClr val="C00000"/>
            </a:solidFill>
          </a:ln>
        </p:spPr>
        <p:txBody>
          <a:bodyPr wrap="square" lIns="0" tIns="0" rIns="0" bIns="0" rtlCol="0" anchor="t">
            <a:normAutofit/>
          </a:bodyPr>
          <a:lstStyle/>
          <a:p>
            <a:pPr marL="352425" marR="0" lvl="0" indent="-268288" algn="ctr" defTabSz="914400" rtl="0" eaLnBrk="1" fontAlgn="auto" latinLnBrk="0" hangingPunct="1">
              <a:lnSpc>
                <a:spcPct val="100000"/>
              </a:lnSpc>
              <a:spcBef>
                <a:spcPts val="0"/>
              </a:spcBef>
              <a:spcAft>
                <a:spcPts val="0"/>
              </a:spcAft>
              <a:buClrTx/>
              <a:buSzTx/>
              <a:buFontTx/>
              <a:buNone/>
              <a:tabLst/>
              <a:defRPr/>
            </a:pPr>
            <a:r>
              <a:rPr kumimoji="0" lang="da-DK" sz="12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AIMS</a:t>
            </a:r>
          </a:p>
          <a:p>
            <a:pPr marL="179388" marR="0" lvl="0" indent="-952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introduce students to the concept of designing and manufacturing using CAD CAM</a:t>
            </a:r>
          </a:p>
          <a:p>
            <a:pPr marL="179388" marR="0" lvl="0" indent="-952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To introduce students to 2D Design and then become confident in its basic features</a:t>
            </a:r>
          </a:p>
          <a:p>
            <a:pPr marL="179388" marR="0" lvl="0" indent="-952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For students to manufacture a product using the Laser Cutter</a:t>
            </a:r>
          </a:p>
        </p:txBody>
      </p:sp>
      <p:pic>
        <p:nvPicPr>
          <p:cNvPr id="4" name="Picture 3" descr="A picture containing colorful, shirt&#10;&#10;Description automatically generated">
            <a:extLst>
              <a:ext uri="{FF2B5EF4-FFF2-40B4-BE49-F238E27FC236}">
                <a16:creationId xmlns:a16="http://schemas.microsoft.com/office/drawing/2014/main" id="{EA967EA6-9783-4F76-9A79-6188BFAB722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528135" y="-48617"/>
            <a:ext cx="1082602" cy="1089574"/>
          </a:xfrm>
          <a:prstGeom prst="rect">
            <a:avLst/>
          </a:prstGeom>
        </p:spPr>
      </p:pic>
      <p:sp>
        <p:nvSpPr>
          <p:cNvPr id="71" name="Freeform: Shape 70">
            <a:extLst>
              <a:ext uri="{FF2B5EF4-FFF2-40B4-BE49-F238E27FC236}">
                <a16:creationId xmlns:a16="http://schemas.microsoft.com/office/drawing/2014/main" id="{3AE87E24-0411-45AB-B897-4C934B30FDAD}"/>
              </a:ext>
            </a:extLst>
          </p:cNvPr>
          <p:cNvSpPr/>
          <p:nvPr/>
        </p:nvSpPr>
        <p:spPr bwMode="auto">
          <a:xfrm>
            <a:off x="8321438" y="996136"/>
            <a:ext cx="956331" cy="2653798"/>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Roboto"/>
              <a:ea typeface="+mn-ea"/>
              <a:cs typeface="+mn-cs"/>
            </a:endParaRPr>
          </a:p>
        </p:txBody>
      </p:sp>
      <p:sp>
        <p:nvSpPr>
          <p:cNvPr id="70" name="TextBox 69">
            <a:extLst>
              <a:ext uri="{FF2B5EF4-FFF2-40B4-BE49-F238E27FC236}">
                <a16:creationId xmlns:a16="http://schemas.microsoft.com/office/drawing/2014/main" id="{987BAA7B-FBED-43A8-911A-5CD600FDA806}"/>
              </a:ext>
            </a:extLst>
          </p:cNvPr>
          <p:cNvSpPr txBox="1"/>
          <p:nvPr/>
        </p:nvSpPr>
        <p:spPr>
          <a:xfrm>
            <a:off x="4681783" y="5957969"/>
            <a:ext cx="2117903" cy="755425"/>
          </a:xfrm>
          <a:prstGeom prst="rect">
            <a:avLst/>
          </a:prstGeom>
          <a:solidFill>
            <a:schemeClr val="bg2"/>
          </a:solidFill>
          <a:ln w="28575">
            <a:solidFill>
              <a:srgbClr val="C00000"/>
            </a:solidFill>
          </a:ln>
        </p:spPr>
        <p:txBody>
          <a:bodyPr wrap="square" lIns="0" tIns="0" rIns="0" bIns="0" rtlCol="0" anchor="t">
            <a:normAutofit/>
          </a:bodyPr>
          <a:lstStyle/>
          <a:p>
            <a:pPr marL="352425" marR="0" lvl="0" indent="-268288" algn="ctr" defTabSz="914400" rtl="0" eaLnBrk="1" fontAlgn="auto" latinLnBrk="0" hangingPunct="1">
              <a:lnSpc>
                <a:spcPct val="100000"/>
              </a:lnSpc>
              <a:spcBef>
                <a:spcPts val="0"/>
              </a:spcBef>
              <a:spcAft>
                <a:spcPts val="0"/>
              </a:spcAft>
              <a:buClrTx/>
              <a:buSzTx/>
              <a:buFontTx/>
              <a:buNone/>
              <a:tabLst/>
              <a:defRPr/>
            </a:pPr>
            <a:r>
              <a:rPr kumimoji="0" lang="da-DK" sz="11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RECOMMENDED  READING</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2D design ‘Tasty Tips’ booklet</a:t>
            </a:r>
          </a:p>
          <a:p>
            <a:pPr marL="266700" marR="0" lvl="0" indent="-18256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a:ln>
                  <a:noFill/>
                </a:ln>
                <a:solidFill>
                  <a:prstClr val="black">
                    <a:lumMod val="75000"/>
                    <a:lumOff val="25000"/>
                  </a:prstClr>
                </a:solidFill>
                <a:effectLst/>
                <a:uLnTx/>
                <a:uFillTx/>
                <a:latin typeface="Roboto"/>
                <a:ea typeface="+mn-ea"/>
                <a:cs typeface="Arial" charset="0"/>
              </a:rPr>
              <a:t>Eduqas GCSE Technology </a:t>
            </a:r>
          </a:p>
        </p:txBody>
      </p:sp>
      <p:sp>
        <p:nvSpPr>
          <p:cNvPr id="72" name="TextBox 71">
            <a:extLst>
              <a:ext uri="{FF2B5EF4-FFF2-40B4-BE49-F238E27FC236}">
                <a16:creationId xmlns:a16="http://schemas.microsoft.com/office/drawing/2014/main" id="{AE207824-EA78-4B41-A106-53F2C6FA94BC}"/>
              </a:ext>
            </a:extLst>
          </p:cNvPr>
          <p:cNvSpPr txBox="1"/>
          <p:nvPr/>
        </p:nvSpPr>
        <p:spPr>
          <a:xfrm>
            <a:off x="3057619" y="1954570"/>
            <a:ext cx="2307363" cy="1948386"/>
          </a:xfrm>
          <a:prstGeom prst="rect">
            <a:avLst/>
          </a:prstGeom>
          <a:noFill/>
          <a:ln w="28575">
            <a:solidFill>
              <a:srgbClr val="C00000"/>
            </a:solidFill>
          </a:ln>
        </p:spPr>
        <p:txBody>
          <a:bodyPr wrap="square" lIns="0" tIns="0" rIns="0" bIns="0" rtlCol="0" anchor="t">
            <a:normAutofit/>
          </a:bodyPr>
          <a:lstStyle/>
          <a:p>
            <a:pPr marL="182563" marR="0" lvl="0" indent="0" algn="ctr" defTabSz="914400" rtl="0" eaLnBrk="1" fontAlgn="auto" latinLnBrk="0" hangingPunct="1">
              <a:lnSpc>
                <a:spcPct val="100000"/>
              </a:lnSpc>
              <a:spcBef>
                <a:spcPts val="0"/>
              </a:spcBef>
              <a:spcAft>
                <a:spcPts val="0"/>
              </a:spcAft>
              <a:buClrTx/>
              <a:buSzTx/>
              <a:buFontTx/>
              <a:buNone/>
              <a:tabLst/>
              <a:defRPr/>
            </a:pPr>
            <a:endParaRPr kumimoji="0" lang="da-DK" sz="500" b="1" i="0" u="sng" strike="noStrike" kern="1200" cap="none" spc="0" normalizeH="0" baseline="0" noProof="0">
              <a:ln>
                <a:noFill/>
              </a:ln>
              <a:solidFill>
                <a:prstClr val="black">
                  <a:lumMod val="75000"/>
                  <a:lumOff val="25000"/>
                </a:prstClr>
              </a:solidFill>
              <a:effectLst/>
              <a:uLnTx/>
              <a:uFillTx/>
              <a:latin typeface="Roboto"/>
              <a:ea typeface="+mn-ea"/>
              <a:cs typeface="Arial" charset="0"/>
            </a:endParaRPr>
          </a:p>
          <a:p>
            <a:pPr marL="171450" marR="0" lvl="0" indent="11113" algn="ctr" defTabSz="914400" rtl="0" eaLnBrk="1" fontAlgn="auto" latinLnBrk="0" hangingPunct="1">
              <a:lnSpc>
                <a:spcPct val="100000"/>
              </a:lnSpc>
              <a:spcBef>
                <a:spcPts val="0"/>
              </a:spcBef>
              <a:spcAft>
                <a:spcPts val="0"/>
              </a:spcAft>
              <a:buClrTx/>
              <a:buSzTx/>
              <a:buFontTx/>
              <a:buNone/>
              <a:tabLst/>
              <a:defRPr/>
            </a:pPr>
            <a:r>
              <a:rPr kumimoji="0" lang="da-DK" sz="1300" b="1" i="0" u="sng" strike="noStrike" kern="1200" cap="none" spc="0" normalizeH="0" baseline="0" noProof="0">
                <a:ln>
                  <a:noFill/>
                </a:ln>
                <a:solidFill>
                  <a:prstClr val="black">
                    <a:lumMod val="75000"/>
                    <a:lumOff val="25000"/>
                  </a:prstClr>
                </a:solidFill>
                <a:effectLst/>
                <a:uLnTx/>
                <a:uFillTx/>
                <a:latin typeface="Roboto"/>
                <a:ea typeface="+mn-ea"/>
                <a:cs typeface="Arial" charset="0"/>
              </a:rPr>
              <a:t>DEVELOPING  COURAGE</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C   To show confidence using CAD</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O   Opportunity to use Laser Cutter</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U   ............................................</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R   Resiliance at problem solving</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A   ...........................................</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G   ...........................................</a:t>
            </a:r>
          </a:p>
          <a:p>
            <a:pPr marL="171450" marR="0" lvl="0" indent="11113" algn="l" defTabSz="914400" rtl="0" eaLnBrk="1" fontAlgn="auto" latinLnBrk="0" hangingPunct="1">
              <a:lnSpc>
                <a:spcPct val="170000"/>
              </a:lnSpc>
              <a:spcBef>
                <a:spcPts val="0"/>
              </a:spcBef>
              <a:spcAft>
                <a:spcPts val="0"/>
              </a:spcAft>
              <a:buClrTx/>
              <a:buSzTx/>
              <a:buFont typeface="Arial" panose="020B0604020202020204" pitchFamily="34" charset="0"/>
              <a:buChar char="•"/>
              <a:tabLst/>
              <a:defRPr/>
            </a:pPr>
            <a:r>
              <a:rPr kumimoji="0" lang="da-DK" sz="900" b="1" i="0" u="none" strike="noStrike" kern="1200" cap="none" spc="0" normalizeH="0" baseline="0" noProof="0">
                <a:ln>
                  <a:noFill/>
                </a:ln>
                <a:solidFill>
                  <a:prstClr val="black">
                    <a:lumMod val="75000"/>
                    <a:lumOff val="25000"/>
                  </a:prstClr>
                </a:solidFill>
                <a:effectLst/>
                <a:uLnTx/>
                <a:uFillTx/>
                <a:latin typeface="Roboto"/>
                <a:ea typeface="+mn-ea"/>
                <a:cs typeface="Arial" charset="0"/>
              </a:rPr>
              <a:t>E   Enjoyment in </a:t>
            </a:r>
            <a:r>
              <a:rPr kumimoji="0" lang="da-DK" sz="900" b="1" i="1" u="none" strike="noStrike" kern="1200" cap="none" spc="0" normalizeH="0" baseline="0" noProof="0">
                <a:ln>
                  <a:noFill/>
                </a:ln>
                <a:solidFill>
                  <a:prstClr val="black">
                    <a:lumMod val="75000"/>
                    <a:lumOff val="25000"/>
                  </a:prstClr>
                </a:solidFill>
                <a:effectLst/>
                <a:uLnTx/>
                <a:uFillTx/>
                <a:latin typeface="Roboto"/>
                <a:ea typeface="+mn-ea"/>
                <a:cs typeface="Arial" charset="0"/>
              </a:rPr>
              <a:t>Making</a:t>
            </a:r>
          </a:p>
        </p:txBody>
      </p:sp>
    </p:spTree>
    <p:extLst>
      <p:ext uri="{BB962C8B-B14F-4D97-AF65-F5344CB8AC3E}">
        <p14:creationId xmlns:p14="http://schemas.microsoft.com/office/powerpoint/2010/main" val="16385492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a:extLst>
              <a:ext uri="{FF2B5EF4-FFF2-40B4-BE49-F238E27FC236}">
                <a16:creationId xmlns:a16="http://schemas.microsoft.com/office/drawing/2014/main" id="{24BB7CC7-1118-40B8-A45A-B49CD692CD9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70011" y="339480"/>
            <a:ext cx="4278124" cy="163446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B2E8CCAA-6A86-4894-938A-F4795DD64E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334125"/>
            <a:ext cx="5311916" cy="539686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a:extLst>
              <a:ext uri="{FF2B5EF4-FFF2-40B4-BE49-F238E27FC236}">
                <a16:creationId xmlns:a16="http://schemas.microsoft.com/office/drawing/2014/main" id="{91D58F8D-4B3E-46EE-A701-A6BBBA4D8D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2956" y="2143593"/>
            <a:ext cx="4355179" cy="2098023"/>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a:extLst>
              <a:ext uri="{FF2B5EF4-FFF2-40B4-BE49-F238E27FC236}">
                <a16:creationId xmlns:a16="http://schemas.microsoft.com/office/drawing/2014/main" id="{788E0CC5-B65A-4E16-B8F1-EFEC89EC47F8}"/>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55254"/>
          <a:stretch/>
        </p:blipFill>
        <p:spPr bwMode="auto">
          <a:xfrm>
            <a:off x="5470011" y="4411266"/>
            <a:ext cx="4278124" cy="231972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C6E63D3-AA11-4F15-96CF-264F972A9E8C}"/>
              </a:ext>
            </a:extLst>
          </p:cNvPr>
          <p:cNvSpPr txBox="1"/>
          <p:nvPr/>
        </p:nvSpPr>
        <p:spPr>
          <a:xfrm>
            <a:off x="178834" y="510380"/>
            <a:ext cx="4954248" cy="646331"/>
          </a:xfrm>
          <a:prstGeom prst="rect">
            <a:avLst/>
          </a:prstGeom>
          <a:noFill/>
        </p:spPr>
        <p:txBody>
          <a:bodyPr wrap="square">
            <a:spAutoFit/>
          </a:bodyPr>
          <a:lstStyle/>
          <a:p>
            <a:r>
              <a:rPr lang="en-GB" sz="3600" b="1" dirty="0">
                <a:ln w="12700">
                  <a:solidFill>
                    <a:schemeClr val="tx1"/>
                  </a:solidFill>
                  <a:prstDash val="solid"/>
                </a:ln>
                <a:noFill/>
                <a:latin typeface="Eras Demi ITC" panose="020B0805030504020804" pitchFamily="34" charset="0"/>
              </a:rPr>
              <a:t>Knowledge Organiser</a:t>
            </a:r>
            <a:endParaRPr lang="en-GB" sz="3600" dirty="0"/>
          </a:p>
        </p:txBody>
      </p:sp>
    </p:spTree>
    <p:extLst>
      <p:ext uri="{BB962C8B-B14F-4D97-AF65-F5344CB8AC3E}">
        <p14:creationId xmlns:p14="http://schemas.microsoft.com/office/powerpoint/2010/main" val="4119475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484851-799B-4EFF-B29C-9E67AEE3B408}"/>
              </a:ext>
            </a:extLst>
          </p:cNvPr>
          <p:cNvSpPr txBox="1"/>
          <p:nvPr/>
        </p:nvSpPr>
        <p:spPr>
          <a:xfrm>
            <a:off x="108678" y="742129"/>
            <a:ext cx="9797321" cy="5893921"/>
          </a:xfrm>
          <a:prstGeom prst="rect">
            <a:avLst/>
          </a:prstGeom>
          <a:noFill/>
          <a:ln>
            <a:solidFill>
              <a:schemeClr val="tx1"/>
            </a:solidFill>
          </a:ln>
        </p:spPr>
        <p:txBody>
          <a:bodyPr wrap="square">
            <a:spAutoFit/>
          </a:bodyPr>
          <a:lstStyle/>
          <a:p>
            <a:r>
              <a:rPr lang="en-GB" sz="1350" i="0" dirty="0">
                <a:solidFill>
                  <a:srgbClr val="231F20"/>
                </a:solidFill>
                <a:effectLst/>
                <a:latin typeface="Eras Light ITC" panose="020B0402030504020804" pitchFamily="34" charset="0"/>
              </a:rPr>
              <a:t>2D shapes are flat, plane shapes. 3D shapes have 3 dimensions - length, width and depth. Architects draw 2D drawings of 3D shapes, called plans and elevations, to see how a building will look.</a:t>
            </a:r>
          </a:p>
          <a:p>
            <a:r>
              <a:rPr lang="en-GB" sz="1350" i="0" dirty="0">
                <a:solidFill>
                  <a:srgbClr val="231F20"/>
                </a:solidFill>
                <a:effectLst/>
                <a:latin typeface="Eras Light ITC" panose="020B0402030504020804" pitchFamily="34" charset="0"/>
              </a:rPr>
              <a:t>Designers use many techniques to create products and solve problems. Design and development involve creating working drawings and parts lists to enable a third party to manufacture the design.</a:t>
            </a:r>
          </a:p>
          <a:p>
            <a:endParaRPr lang="en-GB" sz="1350" dirty="0">
              <a:solidFill>
                <a:srgbClr val="231F20"/>
              </a:solidFill>
              <a:latin typeface="Eras Light ITC" panose="020B0402030504020804" pitchFamily="34" charset="0"/>
            </a:endParaRPr>
          </a:p>
          <a:p>
            <a:pPr algn="l"/>
            <a:r>
              <a:rPr lang="en-GB" sz="1350" b="1" i="0" dirty="0">
                <a:solidFill>
                  <a:srgbClr val="231F20"/>
                </a:solidFill>
                <a:effectLst/>
                <a:latin typeface="Eras Light ITC" panose="020B0402030504020804" pitchFamily="34" charset="0"/>
              </a:rPr>
              <a:t>Perspective</a:t>
            </a:r>
          </a:p>
          <a:p>
            <a:pPr algn="l"/>
            <a:r>
              <a:rPr lang="en-GB" sz="1350" i="0" dirty="0">
                <a:solidFill>
                  <a:srgbClr val="231F20"/>
                </a:solidFill>
                <a:effectLst/>
                <a:latin typeface="Eras Light ITC" panose="020B0402030504020804" pitchFamily="34" charset="0"/>
              </a:rPr>
              <a:t>Perspective drawings show an object in 3D getting smaller in the distance.</a:t>
            </a:r>
          </a:p>
          <a:p>
            <a:pPr algn="l"/>
            <a:r>
              <a:rPr lang="en-GB" sz="1350" i="0" dirty="0">
                <a:solidFill>
                  <a:srgbClr val="231F20"/>
                </a:solidFill>
                <a:effectLst/>
                <a:latin typeface="Eras Light ITC" panose="020B0402030504020804" pitchFamily="34" charset="0"/>
              </a:rPr>
              <a:t>Single-point perspective - This shows an object from the front in a realistic way as it gets smaller going into the distance. The front view goes back towards a vanishing point, which is a point on the horizon line that all lines meet at.</a:t>
            </a:r>
          </a:p>
          <a:p>
            <a:pPr algn="l"/>
            <a:r>
              <a:rPr lang="en-GB" sz="1350" i="0" dirty="0">
                <a:solidFill>
                  <a:srgbClr val="231F20"/>
                </a:solidFill>
                <a:effectLst/>
                <a:latin typeface="Eras Light ITC" panose="020B0402030504020804" pitchFamily="34" charset="0"/>
              </a:rPr>
              <a:t>Two-point perspective - This shows an object from the side with two vanishing points. It gives the most realistic view of a product as it shows the item edge on, as we would see it. It is often used to produce realistic drawings of an object.</a:t>
            </a:r>
          </a:p>
          <a:p>
            <a:pPr algn="l"/>
            <a:r>
              <a:rPr lang="en-GB" sz="1350" i="0" dirty="0">
                <a:solidFill>
                  <a:srgbClr val="231F20"/>
                </a:solidFill>
                <a:effectLst/>
                <a:latin typeface="Eras Light ITC" panose="020B0402030504020804" pitchFamily="34" charset="0"/>
              </a:rPr>
              <a:t>Single-point perspective is often used by interior designers to show a view into a room, whereas two-point perspective is often used by architects to show realistic building ideas.</a:t>
            </a:r>
            <a:endParaRPr lang="en-GB" sz="1350" dirty="0">
              <a:solidFill>
                <a:srgbClr val="231F20"/>
              </a:solidFill>
              <a:latin typeface="Eras Light ITC" panose="020B0402030504020804" pitchFamily="34" charset="0"/>
            </a:endParaRPr>
          </a:p>
          <a:p>
            <a:pPr algn="l"/>
            <a:endParaRPr lang="en-GB" sz="1350" i="0" dirty="0">
              <a:solidFill>
                <a:srgbClr val="231F20"/>
              </a:solidFill>
              <a:effectLst/>
              <a:latin typeface="Eras Light ITC" panose="020B0402030504020804" pitchFamily="34" charset="0"/>
            </a:endParaRPr>
          </a:p>
          <a:p>
            <a:pPr algn="l"/>
            <a:r>
              <a:rPr lang="en-GB" sz="1350" b="1" i="0" dirty="0">
                <a:solidFill>
                  <a:srgbClr val="231F20"/>
                </a:solidFill>
                <a:effectLst/>
                <a:latin typeface="Eras Light ITC" panose="020B0402030504020804" pitchFamily="34" charset="0"/>
              </a:rPr>
              <a:t>Isometric</a:t>
            </a:r>
          </a:p>
          <a:p>
            <a:pPr algn="l"/>
            <a:r>
              <a:rPr lang="en-GB" sz="1350" i="0" dirty="0">
                <a:solidFill>
                  <a:srgbClr val="231F20"/>
                </a:solidFill>
                <a:effectLst/>
                <a:latin typeface="Eras Light ITC" panose="020B0402030504020804" pitchFamily="34" charset="0"/>
              </a:rPr>
              <a:t>Isometric drawings, sometimes called isometric projections, are a good way of showing measurements and how components fit together. Unlike perspective drawings, they don’t get smaller as the lines go into the distance.</a:t>
            </a:r>
          </a:p>
          <a:p>
            <a:pPr algn="l"/>
            <a:r>
              <a:rPr lang="en-GB" sz="1350" i="0" dirty="0">
                <a:solidFill>
                  <a:srgbClr val="231F20"/>
                </a:solidFill>
                <a:effectLst/>
                <a:latin typeface="Eras Light ITC" panose="020B0402030504020804" pitchFamily="34" charset="0"/>
              </a:rPr>
              <a:t>There are three main rules to isometric drawing:</a:t>
            </a:r>
          </a:p>
          <a:p>
            <a:pPr algn="l">
              <a:buFont typeface="Arial" panose="020B0604020202020204" pitchFamily="34" charset="0"/>
              <a:buChar char="•"/>
            </a:pPr>
            <a:r>
              <a:rPr lang="en-GB" sz="1350" i="0" dirty="0">
                <a:solidFill>
                  <a:srgbClr val="231F20"/>
                </a:solidFill>
                <a:effectLst/>
                <a:latin typeface="Eras Light ITC" panose="020B0402030504020804" pitchFamily="34" charset="0"/>
              </a:rPr>
              <a:t>horizontal edges are drawn at 30 degrees</a:t>
            </a:r>
          </a:p>
          <a:p>
            <a:pPr algn="l">
              <a:buFont typeface="Arial" panose="020B0604020202020204" pitchFamily="34" charset="0"/>
              <a:buChar char="•"/>
            </a:pPr>
            <a:r>
              <a:rPr lang="en-GB" sz="1350" i="0" dirty="0">
                <a:solidFill>
                  <a:srgbClr val="231F20"/>
                </a:solidFill>
                <a:effectLst/>
                <a:latin typeface="Eras Light ITC" panose="020B0402030504020804" pitchFamily="34" charset="0"/>
              </a:rPr>
              <a:t>vertical edges are drawn as vertical lines</a:t>
            </a:r>
          </a:p>
          <a:p>
            <a:pPr algn="l">
              <a:buFont typeface="Arial" panose="020B0604020202020204" pitchFamily="34" charset="0"/>
              <a:buChar char="•"/>
            </a:pPr>
            <a:r>
              <a:rPr lang="en-GB" sz="1350" i="0" dirty="0">
                <a:solidFill>
                  <a:srgbClr val="231F20"/>
                </a:solidFill>
                <a:effectLst/>
                <a:latin typeface="Eras Light ITC" panose="020B0402030504020804" pitchFamily="34" charset="0"/>
              </a:rPr>
              <a:t>parallel edges appear as parallel lines</a:t>
            </a:r>
          </a:p>
          <a:p>
            <a:pPr algn="l"/>
            <a:r>
              <a:rPr lang="en-GB" sz="1350" i="0" dirty="0">
                <a:solidFill>
                  <a:srgbClr val="231F20"/>
                </a:solidFill>
                <a:effectLst/>
                <a:latin typeface="Eras Light ITC" panose="020B0402030504020804" pitchFamily="34" charset="0"/>
              </a:rPr>
              <a:t>Isometric drawings are used to show a graphical representation of a 3D object. They are used by architects and engineers to communicate their ideas to the client and manufacturer, showing the product or design to scale.</a:t>
            </a:r>
          </a:p>
          <a:p>
            <a:pPr algn="l"/>
            <a:endParaRPr lang="en-GB" sz="1350" dirty="0">
              <a:solidFill>
                <a:srgbClr val="231F20"/>
              </a:solidFill>
              <a:latin typeface="Eras Light ITC" panose="020B0402030504020804" pitchFamily="34" charset="0"/>
            </a:endParaRPr>
          </a:p>
          <a:p>
            <a:pPr algn="l"/>
            <a:r>
              <a:rPr lang="en-GB" sz="1350" b="1" i="0" dirty="0">
                <a:solidFill>
                  <a:srgbClr val="231F20"/>
                </a:solidFill>
                <a:effectLst/>
                <a:latin typeface="Eras Light ITC" panose="020B0402030504020804" pitchFamily="34" charset="0"/>
              </a:rPr>
              <a:t>Orthographic</a:t>
            </a:r>
            <a:r>
              <a:rPr lang="en-GB" sz="1350" i="0" dirty="0">
                <a:solidFill>
                  <a:srgbClr val="231F20"/>
                </a:solidFill>
                <a:effectLst/>
                <a:latin typeface="Eras Light ITC" panose="020B0402030504020804" pitchFamily="34" charset="0"/>
              </a:rPr>
              <a:t> projections are working drawings in either a first or third angle projection and show each side of a design without perspective, </a:t>
            </a:r>
            <a:r>
              <a:rPr lang="en-GB" sz="1350" i="0" dirty="0" err="1">
                <a:solidFill>
                  <a:srgbClr val="231F20"/>
                </a:solidFill>
                <a:effectLst/>
                <a:latin typeface="Eras Light ITC" panose="020B0402030504020804" pitchFamily="34" charset="0"/>
              </a:rPr>
              <a:t>ie</a:t>
            </a:r>
            <a:r>
              <a:rPr lang="en-GB" sz="1350" i="0" dirty="0">
                <a:solidFill>
                  <a:srgbClr val="231F20"/>
                </a:solidFill>
                <a:effectLst/>
                <a:latin typeface="Eras Light ITC" panose="020B0402030504020804" pitchFamily="34" charset="0"/>
              </a:rPr>
              <a:t> a 2D drawing of a 3D object. They are used to show an object from every angle to help manufacturers plan production. Starting with a front view of a product, construction lines show where areas join and are used to draw a side and plan (top) view, ensuring that the drawing is accurate from all angles. These drawings are to scale and must show dimensions.</a:t>
            </a:r>
          </a:p>
        </p:txBody>
      </p:sp>
      <p:pic>
        <p:nvPicPr>
          <p:cNvPr id="10" name="Picture 2">
            <a:extLst>
              <a:ext uri="{FF2B5EF4-FFF2-40B4-BE49-F238E27FC236}">
                <a16:creationId xmlns:a16="http://schemas.microsoft.com/office/drawing/2014/main" id="{B36C6A3D-264A-428F-982D-7FF498DB45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67258" y="4044343"/>
            <a:ext cx="1230064" cy="109505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A1ED79C-30CB-4E3C-8C51-6089F6901FD4}"/>
              </a:ext>
            </a:extLst>
          </p:cNvPr>
          <p:cNvSpPr txBox="1"/>
          <p:nvPr/>
        </p:nvSpPr>
        <p:spPr>
          <a:xfrm>
            <a:off x="2722581" y="68094"/>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LI: Understand different types of 2D and 3D drawings</a:t>
            </a:r>
          </a:p>
        </p:txBody>
      </p:sp>
      <p:sp>
        <p:nvSpPr>
          <p:cNvPr id="12" name="Title 1">
            <a:extLst>
              <a:ext uri="{FF2B5EF4-FFF2-40B4-BE49-F238E27FC236}">
                <a16:creationId xmlns:a16="http://schemas.microsoft.com/office/drawing/2014/main" id="{40A8797F-B43E-4386-87C8-B4FD168D16A1}"/>
              </a:ext>
            </a:extLst>
          </p:cNvPr>
          <p:cNvSpPr txBox="1">
            <a:spLocks/>
          </p:cNvSpPr>
          <p:nvPr/>
        </p:nvSpPr>
        <p:spPr>
          <a:xfrm>
            <a:off x="108679" y="-147547"/>
            <a:ext cx="5227805"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b="1" dirty="0">
                <a:ln w="12700">
                  <a:solidFill>
                    <a:schemeClr val="tx1"/>
                  </a:solidFill>
                  <a:prstDash val="solid"/>
                </a:ln>
                <a:noFill/>
                <a:latin typeface="Eras Demi ITC" panose="020B0805030504020804" pitchFamily="34" charset="0"/>
              </a:rPr>
              <a:t>Drawing types</a:t>
            </a:r>
          </a:p>
        </p:txBody>
      </p:sp>
      <p:sp>
        <p:nvSpPr>
          <p:cNvPr id="14" name="TextBox 13">
            <a:extLst>
              <a:ext uri="{FF2B5EF4-FFF2-40B4-BE49-F238E27FC236}">
                <a16:creationId xmlns:a16="http://schemas.microsoft.com/office/drawing/2014/main" id="{9E815683-8A86-4190-8A68-648C890CEA6F}"/>
              </a:ext>
            </a:extLst>
          </p:cNvPr>
          <p:cNvSpPr txBox="1"/>
          <p:nvPr/>
        </p:nvSpPr>
        <p:spPr>
          <a:xfrm>
            <a:off x="89582" y="366296"/>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Highlight keywords that you will use throughout the project</a:t>
            </a:r>
          </a:p>
        </p:txBody>
      </p:sp>
      <p:sp>
        <p:nvSpPr>
          <p:cNvPr id="7" name="Rectangle 6">
            <a:extLst>
              <a:ext uri="{FF2B5EF4-FFF2-40B4-BE49-F238E27FC236}">
                <a16:creationId xmlns:a16="http://schemas.microsoft.com/office/drawing/2014/main" id="{8430AF12-CD89-4BF1-839B-2AAF48F79C91}"/>
              </a:ext>
            </a:extLst>
          </p:cNvPr>
          <p:cNvSpPr/>
          <p:nvPr/>
        </p:nvSpPr>
        <p:spPr>
          <a:xfrm rot="20781834">
            <a:off x="8599021" y="4419125"/>
            <a:ext cx="635822" cy="345491"/>
          </a:xfrm>
          <a:prstGeom prst="rect">
            <a:avLst/>
          </a:prstGeom>
          <a:noFill/>
        </p:spPr>
        <p:txBody>
          <a:bodyPr wrap="none" lIns="91440" tIns="45720" rIns="91440" bIns="45720">
            <a:prstTxWarp prst="textArchUp">
              <a:avLst/>
            </a:prstTxWarp>
            <a:spAutoFit/>
          </a:bodyPr>
          <a:lstStyle/>
          <a:p>
            <a:pPr algn="ctr"/>
            <a:r>
              <a:rPr lang="en-US" sz="1200" dirty="0">
                <a:ln w="0"/>
                <a:effectLst>
                  <a:outerShdw blurRad="38100" dist="19050" dir="2700000" algn="tl" rotWithShape="0">
                    <a:schemeClr val="dk1">
                      <a:alpha val="40000"/>
                    </a:schemeClr>
                  </a:outerShdw>
                </a:effectLst>
                <a:latin typeface="Eras Demi ITC" panose="020B0805030504020804" pitchFamily="34" charset="0"/>
              </a:rPr>
              <a:t>DART</a:t>
            </a:r>
            <a:endParaRPr lang="en-US" sz="12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endParaRPr>
          </a:p>
        </p:txBody>
      </p:sp>
    </p:spTree>
    <p:extLst>
      <p:ext uri="{BB962C8B-B14F-4D97-AF65-F5344CB8AC3E}">
        <p14:creationId xmlns:p14="http://schemas.microsoft.com/office/powerpoint/2010/main" val="4119370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113944" y="718206"/>
          <a:ext cx="6696000" cy="6066926"/>
        </p:xfrm>
        <a:graphic>
          <a:graphicData uri="http://schemas.openxmlformats.org/drawingml/2006/table">
            <a:tbl>
              <a:tblPr firstRow="1" bandRow="1">
                <a:tableStyleId>{5940675A-B579-460E-94D1-54222C63F5DA}</a:tableStyleId>
              </a:tblPr>
              <a:tblGrid>
                <a:gridCol w="180000">
                  <a:extLst>
                    <a:ext uri="{9D8B030D-6E8A-4147-A177-3AD203B41FA5}">
                      <a16:colId xmlns:a16="http://schemas.microsoft.com/office/drawing/2014/main" val="20000"/>
                    </a:ext>
                  </a:extLst>
                </a:gridCol>
                <a:gridCol w="180000">
                  <a:extLst>
                    <a:ext uri="{9D8B030D-6E8A-4147-A177-3AD203B41FA5}">
                      <a16:colId xmlns:a16="http://schemas.microsoft.com/office/drawing/2014/main" val="20001"/>
                    </a:ext>
                  </a:extLst>
                </a:gridCol>
                <a:gridCol w="180000">
                  <a:extLst>
                    <a:ext uri="{9D8B030D-6E8A-4147-A177-3AD203B41FA5}">
                      <a16:colId xmlns:a16="http://schemas.microsoft.com/office/drawing/2014/main" val="20002"/>
                    </a:ext>
                  </a:extLst>
                </a:gridCol>
                <a:gridCol w="180000">
                  <a:extLst>
                    <a:ext uri="{9D8B030D-6E8A-4147-A177-3AD203B41FA5}">
                      <a16:colId xmlns:a16="http://schemas.microsoft.com/office/drawing/2014/main" val="20003"/>
                    </a:ext>
                  </a:extLst>
                </a:gridCol>
                <a:gridCol w="216000">
                  <a:extLst>
                    <a:ext uri="{9D8B030D-6E8A-4147-A177-3AD203B41FA5}">
                      <a16:colId xmlns:a16="http://schemas.microsoft.com/office/drawing/2014/main" val="20004"/>
                    </a:ext>
                  </a:extLst>
                </a:gridCol>
                <a:gridCol w="180000">
                  <a:extLst>
                    <a:ext uri="{9D8B030D-6E8A-4147-A177-3AD203B41FA5}">
                      <a16:colId xmlns:a16="http://schemas.microsoft.com/office/drawing/2014/main" val="20005"/>
                    </a:ext>
                  </a:extLst>
                </a:gridCol>
                <a:gridCol w="180000">
                  <a:extLst>
                    <a:ext uri="{9D8B030D-6E8A-4147-A177-3AD203B41FA5}">
                      <a16:colId xmlns:a16="http://schemas.microsoft.com/office/drawing/2014/main" val="20006"/>
                    </a:ext>
                  </a:extLst>
                </a:gridCol>
                <a:gridCol w="180000">
                  <a:extLst>
                    <a:ext uri="{9D8B030D-6E8A-4147-A177-3AD203B41FA5}">
                      <a16:colId xmlns:a16="http://schemas.microsoft.com/office/drawing/2014/main" val="20007"/>
                    </a:ext>
                  </a:extLst>
                </a:gridCol>
                <a:gridCol w="180000">
                  <a:extLst>
                    <a:ext uri="{9D8B030D-6E8A-4147-A177-3AD203B41FA5}">
                      <a16:colId xmlns:a16="http://schemas.microsoft.com/office/drawing/2014/main" val="20008"/>
                    </a:ext>
                  </a:extLst>
                </a:gridCol>
                <a:gridCol w="180000">
                  <a:extLst>
                    <a:ext uri="{9D8B030D-6E8A-4147-A177-3AD203B41FA5}">
                      <a16:colId xmlns:a16="http://schemas.microsoft.com/office/drawing/2014/main" val="20009"/>
                    </a:ext>
                  </a:extLst>
                </a:gridCol>
                <a:gridCol w="180000">
                  <a:extLst>
                    <a:ext uri="{9D8B030D-6E8A-4147-A177-3AD203B41FA5}">
                      <a16:colId xmlns:a16="http://schemas.microsoft.com/office/drawing/2014/main" val="20010"/>
                    </a:ext>
                  </a:extLst>
                </a:gridCol>
                <a:gridCol w="180000">
                  <a:extLst>
                    <a:ext uri="{9D8B030D-6E8A-4147-A177-3AD203B41FA5}">
                      <a16:colId xmlns:a16="http://schemas.microsoft.com/office/drawing/2014/main" val="20011"/>
                    </a:ext>
                  </a:extLst>
                </a:gridCol>
                <a:gridCol w="180000">
                  <a:extLst>
                    <a:ext uri="{9D8B030D-6E8A-4147-A177-3AD203B41FA5}">
                      <a16:colId xmlns:a16="http://schemas.microsoft.com/office/drawing/2014/main" val="20012"/>
                    </a:ext>
                  </a:extLst>
                </a:gridCol>
                <a:gridCol w="180000">
                  <a:extLst>
                    <a:ext uri="{9D8B030D-6E8A-4147-A177-3AD203B41FA5}">
                      <a16:colId xmlns:a16="http://schemas.microsoft.com/office/drawing/2014/main" val="20013"/>
                    </a:ext>
                  </a:extLst>
                </a:gridCol>
                <a:gridCol w="180000">
                  <a:extLst>
                    <a:ext uri="{9D8B030D-6E8A-4147-A177-3AD203B41FA5}">
                      <a16:colId xmlns:a16="http://schemas.microsoft.com/office/drawing/2014/main" val="20014"/>
                    </a:ext>
                  </a:extLst>
                </a:gridCol>
                <a:gridCol w="180000">
                  <a:extLst>
                    <a:ext uri="{9D8B030D-6E8A-4147-A177-3AD203B41FA5}">
                      <a16:colId xmlns:a16="http://schemas.microsoft.com/office/drawing/2014/main" val="20015"/>
                    </a:ext>
                  </a:extLst>
                </a:gridCol>
                <a:gridCol w="180000">
                  <a:extLst>
                    <a:ext uri="{9D8B030D-6E8A-4147-A177-3AD203B41FA5}">
                      <a16:colId xmlns:a16="http://schemas.microsoft.com/office/drawing/2014/main" val="20016"/>
                    </a:ext>
                  </a:extLst>
                </a:gridCol>
                <a:gridCol w="180000">
                  <a:extLst>
                    <a:ext uri="{9D8B030D-6E8A-4147-A177-3AD203B41FA5}">
                      <a16:colId xmlns:a16="http://schemas.microsoft.com/office/drawing/2014/main" val="20017"/>
                    </a:ext>
                  </a:extLst>
                </a:gridCol>
                <a:gridCol w="180000">
                  <a:extLst>
                    <a:ext uri="{9D8B030D-6E8A-4147-A177-3AD203B41FA5}">
                      <a16:colId xmlns:a16="http://schemas.microsoft.com/office/drawing/2014/main" val="20018"/>
                    </a:ext>
                  </a:extLst>
                </a:gridCol>
                <a:gridCol w="180000">
                  <a:extLst>
                    <a:ext uri="{9D8B030D-6E8A-4147-A177-3AD203B41FA5}">
                      <a16:colId xmlns:a16="http://schemas.microsoft.com/office/drawing/2014/main" val="20019"/>
                    </a:ext>
                  </a:extLst>
                </a:gridCol>
                <a:gridCol w="180000">
                  <a:extLst>
                    <a:ext uri="{9D8B030D-6E8A-4147-A177-3AD203B41FA5}">
                      <a16:colId xmlns:a16="http://schemas.microsoft.com/office/drawing/2014/main" val="20020"/>
                    </a:ext>
                  </a:extLst>
                </a:gridCol>
                <a:gridCol w="180000">
                  <a:extLst>
                    <a:ext uri="{9D8B030D-6E8A-4147-A177-3AD203B41FA5}">
                      <a16:colId xmlns:a16="http://schemas.microsoft.com/office/drawing/2014/main" val="20021"/>
                    </a:ext>
                  </a:extLst>
                </a:gridCol>
                <a:gridCol w="180000">
                  <a:extLst>
                    <a:ext uri="{9D8B030D-6E8A-4147-A177-3AD203B41FA5}">
                      <a16:colId xmlns:a16="http://schemas.microsoft.com/office/drawing/2014/main" val="20022"/>
                    </a:ext>
                  </a:extLst>
                </a:gridCol>
                <a:gridCol w="180000">
                  <a:extLst>
                    <a:ext uri="{9D8B030D-6E8A-4147-A177-3AD203B41FA5}">
                      <a16:colId xmlns:a16="http://schemas.microsoft.com/office/drawing/2014/main" val="20023"/>
                    </a:ext>
                  </a:extLst>
                </a:gridCol>
                <a:gridCol w="180000">
                  <a:extLst>
                    <a:ext uri="{9D8B030D-6E8A-4147-A177-3AD203B41FA5}">
                      <a16:colId xmlns:a16="http://schemas.microsoft.com/office/drawing/2014/main" val="20024"/>
                    </a:ext>
                  </a:extLst>
                </a:gridCol>
                <a:gridCol w="180000">
                  <a:extLst>
                    <a:ext uri="{9D8B030D-6E8A-4147-A177-3AD203B41FA5}">
                      <a16:colId xmlns:a16="http://schemas.microsoft.com/office/drawing/2014/main" val="20025"/>
                    </a:ext>
                  </a:extLst>
                </a:gridCol>
                <a:gridCol w="180000">
                  <a:extLst>
                    <a:ext uri="{9D8B030D-6E8A-4147-A177-3AD203B41FA5}">
                      <a16:colId xmlns:a16="http://schemas.microsoft.com/office/drawing/2014/main" val="20026"/>
                    </a:ext>
                  </a:extLst>
                </a:gridCol>
                <a:gridCol w="180000">
                  <a:extLst>
                    <a:ext uri="{9D8B030D-6E8A-4147-A177-3AD203B41FA5}">
                      <a16:colId xmlns:a16="http://schemas.microsoft.com/office/drawing/2014/main" val="20027"/>
                    </a:ext>
                  </a:extLst>
                </a:gridCol>
                <a:gridCol w="180000">
                  <a:extLst>
                    <a:ext uri="{9D8B030D-6E8A-4147-A177-3AD203B41FA5}">
                      <a16:colId xmlns:a16="http://schemas.microsoft.com/office/drawing/2014/main" val="20028"/>
                    </a:ext>
                  </a:extLst>
                </a:gridCol>
                <a:gridCol w="180000">
                  <a:extLst>
                    <a:ext uri="{9D8B030D-6E8A-4147-A177-3AD203B41FA5}">
                      <a16:colId xmlns:a16="http://schemas.microsoft.com/office/drawing/2014/main" val="20029"/>
                    </a:ext>
                  </a:extLst>
                </a:gridCol>
                <a:gridCol w="180000">
                  <a:extLst>
                    <a:ext uri="{9D8B030D-6E8A-4147-A177-3AD203B41FA5}">
                      <a16:colId xmlns:a16="http://schemas.microsoft.com/office/drawing/2014/main" val="20030"/>
                    </a:ext>
                  </a:extLst>
                </a:gridCol>
                <a:gridCol w="180000">
                  <a:extLst>
                    <a:ext uri="{9D8B030D-6E8A-4147-A177-3AD203B41FA5}">
                      <a16:colId xmlns:a16="http://schemas.microsoft.com/office/drawing/2014/main" val="20031"/>
                    </a:ext>
                  </a:extLst>
                </a:gridCol>
                <a:gridCol w="180000">
                  <a:extLst>
                    <a:ext uri="{9D8B030D-6E8A-4147-A177-3AD203B41FA5}">
                      <a16:colId xmlns:a16="http://schemas.microsoft.com/office/drawing/2014/main" val="20032"/>
                    </a:ext>
                  </a:extLst>
                </a:gridCol>
                <a:gridCol w="180000">
                  <a:extLst>
                    <a:ext uri="{9D8B030D-6E8A-4147-A177-3AD203B41FA5}">
                      <a16:colId xmlns:a16="http://schemas.microsoft.com/office/drawing/2014/main" val="20033"/>
                    </a:ext>
                  </a:extLst>
                </a:gridCol>
                <a:gridCol w="180000">
                  <a:extLst>
                    <a:ext uri="{9D8B030D-6E8A-4147-A177-3AD203B41FA5}">
                      <a16:colId xmlns:a16="http://schemas.microsoft.com/office/drawing/2014/main" val="20034"/>
                    </a:ext>
                  </a:extLst>
                </a:gridCol>
                <a:gridCol w="180000">
                  <a:extLst>
                    <a:ext uri="{9D8B030D-6E8A-4147-A177-3AD203B41FA5}">
                      <a16:colId xmlns:a16="http://schemas.microsoft.com/office/drawing/2014/main" val="20035"/>
                    </a:ext>
                  </a:extLst>
                </a:gridCol>
                <a:gridCol w="180000">
                  <a:extLst>
                    <a:ext uri="{9D8B030D-6E8A-4147-A177-3AD203B41FA5}">
                      <a16:colId xmlns:a16="http://schemas.microsoft.com/office/drawing/2014/main" val="20036"/>
                    </a:ext>
                  </a:extLst>
                </a:gridCol>
              </a:tblGrid>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3"/>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4"/>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5"/>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6"/>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7"/>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8"/>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9"/>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3"/>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4"/>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5"/>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6"/>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7"/>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8"/>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9"/>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3"/>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4"/>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5"/>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6"/>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7"/>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8"/>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9"/>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3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3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3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extLst>
                  <a:ext uri="{0D108BD9-81ED-4DB2-BD59-A6C34878D82A}">
                    <a16:rowId xmlns:a16="http://schemas.microsoft.com/office/drawing/2014/main" val="10033"/>
                  </a:ext>
                </a:extLst>
              </a:tr>
            </a:tbl>
          </a:graphicData>
        </a:graphic>
      </p:graphicFrame>
      <p:sp>
        <p:nvSpPr>
          <p:cNvPr id="2" name="Title 1"/>
          <p:cNvSpPr txBox="1">
            <a:spLocks/>
          </p:cNvSpPr>
          <p:nvPr/>
        </p:nvSpPr>
        <p:spPr>
          <a:xfrm>
            <a:off x="3100" y="-1794"/>
            <a:ext cx="5227805"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Orthographic Drawing</a:t>
            </a:r>
          </a:p>
        </p:txBody>
      </p:sp>
      <p:sp>
        <p:nvSpPr>
          <p:cNvPr id="5" name="Rectangle 4"/>
          <p:cNvSpPr/>
          <p:nvPr/>
        </p:nvSpPr>
        <p:spPr>
          <a:xfrm>
            <a:off x="113943" y="718204"/>
            <a:ext cx="6696000" cy="6048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538" y="2352318"/>
            <a:ext cx="2560652" cy="2233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Down Arrow 12"/>
          <p:cNvSpPr/>
          <p:nvPr/>
        </p:nvSpPr>
        <p:spPr>
          <a:xfrm>
            <a:off x="8267020" y="1745911"/>
            <a:ext cx="235688" cy="727731"/>
          </a:xfrm>
          <a:prstGeom prst="downArrow">
            <a:avLst/>
          </a:prstGeom>
          <a:solidFill>
            <a:schemeClr val="bg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895018" y="1371330"/>
            <a:ext cx="979692" cy="307777"/>
          </a:xfrm>
          <a:prstGeom prst="rect">
            <a:avLst/>
          </a:prstGeom>
          <a:noFill/>
        </p:spPr>
        <p:txBody>
          <a:bodyPr wrap="none" rtlCol="0">
            <a:spAutoFit/>
          </a:bodyPr>
          <a:lstStyle/>
          <a:p>
            <a:r>
              <a:rPr lang="en-GB" sz="1400" dirty="0"/>
              <a:t>Plan View</a:t>
            </a:r>
          </a:p>
        </p:txBody>
      </p:sp>
      <p:sp>
        <p:nvSpPr>
          <p:cNvPr id="22" name="TextBox 21"/>
          <p:cNvSpPr txBox="1"/>
          <p:nvPr/>
        </p:nvSpPr>
        <p:spPr>
          <a:xfrm>
            <a:off x="1101331" y="860821"/>
            <a:ext cx="814647" cy="261610"/>
          </a:xfrm>
          <a:prstGeom prst="rect">
            <a:avLst/>
          </a:prstGeom>
          <a:noFill/>
        </p:spPr>
        <p:txBody>
          <a:bodyPr wrap="none" rtlCol="0">
            <a:spAutoFit/>
          </a:bodyPr>
          <a:lstStyle/>
          <a:p>
            <a:r>
              <a:rPr lang="en-GB" sz="1100" u="sng"/>
              <a:t>Plan View</a:t>
            </a:r>
          </a:p>
        </p:txBody>
      </p:sp>
      <p:sp>
        <p:nvSpPr>
          <p:cNvPr id="28" name="Down Arrow 27"/>
          <p:cNvSpPr/>
          <p:nvPr/>
        </p:nvSpPr>
        <p:spPr>
          <a:xfrm rot="7279232">
            <a:off x="9447929" y="3873265"/>
            <a:ext cx="235688" cy="727731"/>
          </a:xfrm>
          <a:prstGeom prst="downArrow">
            <a:avLst/>
          </a:prstGeom>
          <a:solidFill>
            <a:schemeClr val="bg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Down Arrow 28"/>
          <p:cNvSpPr/>
          <p:nvPr/>
        </p:nvSpPr>
        <p:spPr>
          <a:xfrm rot="14503378">
            <a:off x="7100242" y="3826185"/>
            <a:ext cx="235688" cy="727731"/>
          </a:xfrm>
          <a:prstGeom prst="downArrow">
            <a:avLst/>
          </a:prstGeom>
          <a:solidFill>
            <a:schemeClr val="bg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6993959" y="4373059"/>
            <a:ext cx="1037400" cy="307777"/>
          </a:xfrm>
          <a:prstGeom prst="rect">
            <a:avLst/>
          </a:prstGeom>
          <a:noFill/>
        </p:spPr>
        <p:txBody>
          <a:bodyPr wrap="none" rtlCol="0">
            <a:spAutoFit/>
          </a:bodyPr>
          <a:lstStyle/>
          <a:p>
            <a:r>
              <a:rPr lang="en-GB" sz="1400" dirty="0"/>
              <a:t>Front View</a:t>
            </a:r>
          </a:p>
        </p:txBody>
      </p:sp>
      <p:sp>
        <p:nvSpPr>
          <p:cNvPr id="31" name="TextBox 30"/>
          <p:cNvSpPr txBox="1"/>
          <p:nvPr/>
        </p:nvSpPr>
        <p:spPr>
          <a:xfrm>
            <a:off x="8958179" y="4497528"/>
            <a:ext cx="979692" cy="307777"/>
          </a:xfrm>
          <a:prstGeom prst="rect">
            <a:avLst/>
          </a:prstGeom>
          <a:noFill/>
        </p:spPr>
        <p:txBody>
          <a:bodyPr wrap="none" rtlCol="0">
            <a:spAutoFit/>
          </a:bodyPr>
          <a:lstStyle/>
          <a:p>
            <a:r>
              <a:rPr lang="en-GB" sz="1400"/>
              <a:t>Side View</a:t>
            </a:r>
          </a:p>
        </p:txBody>
      </p:sp>
      <p:sp>
        <p:nvSpPr>
          <p:cNvPr id="32" name="TextBox 31"/>
          <p:cNvSpPr txBox="1"/>
          <p:nvPr/>
        </p:nvSpPr>
        <p:spPr>
          <a:xfrm>
            <a:off x="1078888" y="4086830"/>
            <a:ext cx="859531" cy="261610"/>
          </a:xfrm>
          <a:prstGeom prst="rect">
            <a:avLst/>
          </a:prstGeom>
          <a:noFill/>
        </p:spPr>
        <p:txBody>
          <a:bodyPr wrap="none" rtlCol="0">
            <a:spAutoFit/>
          </a:bodyPr>
          <a:lstStyle/>
          <a:p>
            <a:r>
              <a:rPr lang="en-GB" sz="1100" u="sng"/>
              <a:t>Front View</a:t>
            </a:r>
          </a:p>
        </p:txBody>
      </p:sp>
      <p:sp>
        <p:nvSpPr>
          <p:cNvPr id="34" name="TextBox 33"/>
          <p:cNvSpPr txBox="1"/>
          <p:nvPr/>
        </p:nvSpPr>
        <p:spPr>
          <a:xfrm>
            <a:off x="4416258" y="4086830"/>
            <a:ext cx="814647" cy="261610"/>
          </a:xfrm>
          <a:prstGeom prst="rect">
            <a:avLst/>
          </a:prstGeom>
          <a:noFill/>
        </p:spPr>
        <p:txBody>
          <a:bodyPr wrap="none" rtlCol="0">
            <a:spAutoFit/>
          </a:bodyPr>
          <a:lstStyle/>
          <a:p>
            <a:r>
              <a:rPr lang="en-GB" sz="1100" u="sng"/>
              <a:t>Side View</a:t>
            </a:r>
          </a:p>
        </p:txBody>
      </p:sp>
      <p:pic>
        <p:nvPicPr>
          <p:cNvPr id="15" name="Picture 2">
            <a:extLst>
              <a:ext uri="{FF2B5EF4-FFF2-40B4-BE49-F238E27FC236}">
                <a16:creationId xmlns:a16="http://schemas.microsoft.com/office/drawing/2014/main" id="{52C7ADB3-B31A-4244-8723-6052314DF0F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666972" y="5998403"/>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C3E95537-33E2-4468-95E7-4C1FD3A61735}"/>
              </a:ext>
            </a:extLst>
          </p:cNvPr>
          <p:cNvSpPr txBox="1"/>
          <p:nvPr/>
        </p:nvSpPr>
        <p:spPr>
          <a:xfrm>
            <a:off x="4512633" y="258695"/>
            <a:ext cx="882735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Eras Light ITC" panose="020B0402030504020804" pitchFamily="34" charset="0"/>
              </a:rPr>
              <a:t>LI: Learn how to do an orthographic drawing</a:t>
            </a:r>
          </a:p>
        </p:txBody>
      </p:sp>
      <p:sp>
        <p:nvSpPr>
          <p:cNvPr id="17" name="Rectangle 16">
            <a:extLst>
              <a:ext uri="{FF2B5EF4-FFF2-40B4-BE49-F238E27FC236}">
                <a16:creationId xmlns:a16="http://schemas.microsoft.com/office/drawing/2014/main" id="{5B5A4BB8-664D-4658-8BD2-FF9A1DE3AD29}"/>
              </a:ext>
            </a:extLst>
          </p:cNvPr>
          <p:cNvSpPr/>
          <p:nvPr/>
        </p:nvSpPr>
        <p:spPr>
          <a:xfrm>
            <a:off x="9086155" y="6319677"/>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5200250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113944" y="718206"/>
          <a:ext cx="6696000" cy="6066926"/>
        </p:xfrm>
        <a:graphic>
          <a:graphicData uri="http://schemas.openxmlformats.org/drawingml/2006/table">
            <a:tbl>
              <a:tblPr firstRow="1" bandRow="1">
                <a:tableStyleId>{5940675A-B579-460E-94D1-54222C63F5DA}</a:tableStyleId>
              </a:tblPr>
              <a:tblGrid>
                <a:gridCol w="180000">
                  <a:extLst>
                    <a:ext uri="{9D8B030D-6E8A-4147-A177-3AD203B41FA5}">
                      <a16:colId xmlns:a16="http://schemas.microsoft.com/office/drawing/2014/main" val="20000"/>
                    </a:ext>
                  </a:extLst>
                </a:gridCol>
                <a:gridCol w="180000">
                  <a:extLst>
                    <a:ext uri="{9D8B030D-6E8A-4147-A177-3AD203B41FA5}">
                      <a16:colId xmlns:a16="http://schemas.microsoft.com/office/drawing/2014/main" val="20001"/>
                    </a:ext>
                  </a:extLst>
                </a:gridCol>
                <a:gridCol w="180000">
                  <a:extLst>
                    <a:ext uri="{9D8B030D-6E8A-4147-A177-3AD203B41FA5}">
                      <a16:colId xmlns:a16="http://schemas.microsoft.com/office/drawing/2014/main" val="20002"/>
                    </a:ext>
                  </a:extLst>
                </a:gridCol>
                <a:gridCol w="180000">
                  <a:extLst>
                    <a:ext uri="{9D8B030D-6E8A-4147-A177-3AD203B41FA5}">
                      <a16:colId xmlns:a16="http://schemas.microsoft.com/office/drawing/2014/main" val="20003"/>
                    </a:ext>
                  </a:extLst>
                </a:gridCol>
                <a:gridCol w="216000">
                  <a:extLst>
                    <a:ext uri="{9D8B030D-6E8A-4147-A177-3AD203B41FA5}">
                      <a16:colId xmlns:a16="http://schemas.microsoft.com/office/drawing/2014/main" val="20004"/>
                    </a:ext>
                  </a:extLst>
                </a:gridCol>
                <a:gridCol w="180000">
                  <a:extLst>
                    <a:ext uri="{9D8B030D-6E8A-4147-A177-3AD203B41FA5}">
                      <a16:colId xmlns:a16="http://schemas.microsoft.com/office/drawing/2014/main" val="20005"/>
                    </a:ext>
                  </a:extLst>
                </a:gridCol>
                <a:gridCol w="180000">
                  <a:extLst>
                    <a:ext uri="{9D8B030D-6E8A-4147-A177-3AD203B41FA5}">
                      <a16:colId xmlns:a16="http://schemas.microsoft.com/office/drawing/2014/main" val="20006"/>
                    </a:ext>
                  </a:extLst>
                </a:gridCol>
                <a:gridCol w="180000">
                  <a:extLst>
                    <a:ext uri="{9D8B030D-6E8A-4147-A177-3AD203B41FA5}">
                      <a16:colId xmlns:a16="http://schemas.microsoft.com/office/drawing/2014/main" val="20007"/>
                    </a:ext>
                  </a:extLst>
                </a:gridCol>
                <a:gridCol w="180000">
                  <a:extLst>
                    <a:ext uri="{9D8B030D-6E8A-4147-A177-3AD203B41FA5}">
                      <a16:colId xmlns:a16="http://schemas.microsoft.com/office/drawing/2014/main" val="20008"/>
                    </a:ext>
                  </a:extLst>
                </a:gridCol>
                <a:gridCol w="180000">
                  <a:extLst>
                    <a:ext uri="{9D8B030D-6E8A-4147-A177-3AD203B41FA5}">
                      <a16:colId xmlns:a16="http://schemas.microsoft.com/office/drawing/2014/main" val="20009"/>
                    </a:ext>
                  </a:extLst>
                </a:gridCol>
                <a:gridCol w="180000">
                  <a:extLst>
                    <a:ext uri="{9D8B030D-6E8A-4147-A177-3AD203B41FA5}">
                      <a16:colId xmlns:a16="http://schemas.microsoft.com/office/drawing/2014/main" val="20010"/>
                    </a:ext>
                  </a:extLst>
                </a:gridCol>
                <a:gridCol w="180000">
                  <a:extLst>
                    <a:ext uri="{9D8B030D-6E8A-4147-A177-3AD203B41FA5}">
                      <a16:colId xmlns:a16="http://schemas.microsoft.com/office/drawing/2014/main" val="20011"/>
                    </a:ext>
                  </a:extLst>
                </a:gridCol>
                <a:gridCol w="180000">
                  <a:extLst>
                    <a:ext uri="{9D8B030D-6E8A-4147-A177-3AD203B41FA5}">
                      <a16:colId xmlns:a16="http://schemas.microsoft.com/office/drawing/2014/main" val="20012"/>
                    </a:ext>
                  </a:extLst>
                </a:gridCol>
                <a:gridCol w="180000">
                  <a:extLst>
                    <a:ext uri="{9D8B030D-6E8A-4147-A177-3AD203B41FA5}">
                      <a16:colId xmlns:a16="http://schemas.microsoft.com/office/drawing/2014/main" val="20013"/>
                    </a:ext>
                  </a:extLst>
                </a:gridCol>
                <a:gridCol w="180000">
                  <a:extLst>
                    <a:ext uri="{9D8B030D-6E8A-4147-A177-3AD203B41FA5}">
                      <a16:colId xmlns:a16="http://schemas.microsoft.com/office/drawing/2014/main" val="20014"/>
                    </a:ext>
                  </a:extLst>
                </a:gridCol>
                <a:gridCol w="180000">
                  <a:extLst>
                    <a:ext uri="{9D8B030D-6E8A-4147-A177-3AD203B41FA5}">
                      <a16:colId xmlns:a16="http://schemas.microsoft.com/office/drawing/2014/main" val="20015"/>
                    </a:ext>
                  </a:extLst>
                </a:gridCol>
                <a:gridCol w="180000">
                  <a:extLst>
                    <a:ext uri="{9D8B030D-6E8A-4147-A177-3AD203B41FA5}">
                      <a16:colId xmlns:a16="http://schemas.microsoft.com/office/drawing/2014/main" val="20016"/>
                    </a:ext>
                  </a:extLst>
                </a:gridCol>
                <a:gridCol w="180000">
                  <a:extLst>
                    <a:ext uri="{9D8B030D-6E8A-4147-A177-3AD203B41FA5}">
                      <a16:colId xmlns:a16="http://schemas.microsoft.com/office/drawing/2014/main" val="20017"/>
                    </a:ext>
                  </a:extLst>
                </a:gridCol>
                <a:gridCol w="180000">
                  <a:extLst>
                    <a:ext uri="{9D8B030D-6E8A-4147-A177-3AD203B41FA5}">
                      <a16:colId xmlns:a16="http://schemas.microsoft.com/office/drawing/2014/main" val="20018"/>
                    </a:ext>
                  </a:extLst>
                </a:gridCol>
                <a:gridCol w="180000">
                  <a:extLst>
                    <a:ext uri="{9D8B030D-6E8A-4147-A177-3AD203B41FA5}">
                      <a16:colId xmlns:a16="http://schemas.microsoft.com/office/drawing/2014/main" val="20019"/>
                    </a:ext>
                  </a:extLst>
                </a:gridCol>
                <a:gridCol w="180000">
                  <a:extLst>
                    <a:ext uri="{9D8B030D-6E8A-4147-A177-3AD203B41FA5}">
                      <a16:colId xmlns:a16="http://schemas.microsoft.com/office/drawing/2014/main" val="20020"/>
                    </a:ext>
                  </a:extLst>
                </a:gridCol>
                <a:gridCol w="180000">
                  <a:extLst>
                    <a:ext uri="{9D8B030D-6E8A-4147-A177-3AD203B41FA5}">
                      <a16:colId xmlns:a16="http://schemas.microsoft.com/office/drawing/2014/main" val="20021"/>
                    </a:ext>
                  </a:extLst>
                </a:gridCol>
                <a:gridCol w="180000">
                  <a:extLst>
                    <a:ext uri="{9D8B030D-6E8A-4147-A177-3AD203B41FA5}">
                      <a16:colId xmlns:a16="http://schemas.microsoft.com/office/drawing/2014/main" val="20022"/>
                    </a:ext>
                  </a:extLst>
                </a:gridCol>
                <a:gridCol w="180000">
                  <a:extLst>
                    <a:ext uri="{9D8B030D-6E8A-4147-A177-3AD203B41FA5}">
                      <a16:colId xmlns:a16="http://schemas.microsoft.com/office/drawing/2014/main" val="20023"/>
                    </a:ext>
                  </a:extLst>
                </a:gridCol>
                <a:gridCol w="180000">
                  <a:extLst>
                    <a:ext uri="{9D8B030D-6E8A-4147-A177-3AD203B41FA5}">
                      <a16:colId xmlns:a16="http://schemas.microsoft.com/office/drawing/2014/main" val="20024"/>
                    </a:ext>
                  </a:extLst>
                </a:gridCol>
                <a:gridCol w="180000">
                  <a:extLst>
                    <a:ext uri="{9D8B030D-6E8A-4147-A177-3AD203B41FA5}">
                      <a16:colId xmlns:a16="http://schemas.microsoft.com/office/drawing/2014/main" val="20025"/>
                    </a:ext>
                  </a:extLst>
                </a:gridCol>
                <a:gridCol w="180000">
                  <a:extLst>
                    <a:ext uri="{9D8B030D-6E8A-4147-A177-3AD203B41FA5}">
                      <a16:colId xmlns:a16="http://schemas.microsoft.com/office/drawing/2014/main" val="20026"/>
                    </a:ext>
                  </a:extLst>
                </a:gridCol>
                <a:gridCol w="180000">
                  <a:extLst>
                    <a:ext uri="{9D8B030D-6E8A-4147-A177-3AD203B41FA5}">
                      <a16:colId xmlns:a16="http://schemas.microsoft.com/office/drawing/2014/main" val="20027"/>
                    </a:ext>
                  </a:extLst>
                </a:gridCol>
                <a:gridCol w="180000">
                  <a:extLst>
                    <a:ext uri="{9D8B030D-6E8A-4147-A177-3AD203B41FA5}">
                      <a16:colId xmlns:a16="http://schemas.microsoft.com/office/drawing/2014/main" val="20028"/>
                    </a:ext>
                  </a:extLst>
                </a:gridCol>
                <a:gridCol w="180000">
                  <a:extLst>
                    <a:ext uri="{9D8B030D-6E8A-4147-A177-3AD203B41FA5}">
                      <a16:colId xmlns:a16="http://schemas.microsoft.com/office/drawing/2014/main" val="20029"/>
                    </a:ext>
                  </a:extLst>
                </a:gridCol>
                <a:gridCol w="180000">
                  <a:extLst>
                    <a:ext uri="{9D8B030D-6E8A-4147-A177-3AD203B41FA5}">
                      <a16:colId xmlns:a16="http://schemas.microsoft.com/office/drawing/2014/main" val="20030"/>
                    </a:ext>
                  </a:extLst>
                </a:gridCol>
                <a:gridCol w="180000">
                  <a:extLst>
                    <a:ext uri="{9D8B030D-6E8A-4147-A177-3AD203B41FA5}">
                      <a16:colId xmlns:a16="http://schemas.microsoft.com/office/drawing/2014/main" val="20031"/>
                    </a:ext>
                  </a:extLst>
                </a:gridCol>
                <a:gridCol w="180000">
                  <a:extLst>
                    <a:ext uri="{9D8B030D-6E8A-4147-A177-3AD203B41FA5}">
                      <a16:colId xmlns:a16="http://schemas.microsoft.com/office/drawing/2014/main" val="20032"/>
                    </a:ext>
                  </a:extLst>
                </a:gridCol>
                <a:gridCol w="180000">
                  <a:extLst>
                    <a:ext uri="{9D8B030D-6E8A-4147-A177-3AD203B41FA5}">
                      <a16:colId xmlns:a16="http://schemas.microsoft.com/office/drawing/2014/main" val="20033"/>
                    </a:ext>
                  </a:extLst>
                </a:gridCol>
                <a:gridCol w="180000">
                  <a:extLst>
                    <a:ext uri="{9D8B030D-6E8A-4147-A177-3AD203B41FA5}">
                      <a16:colId xmlns:a16="http://schemas.microsoft.com/office/drawing/2014/main" val="20034"/>
                    </a:ext>
                  </a:extLst>
                </a:gridCol>
                <a:gridCol w="180000">
                  <a:extLst>
                    <a:ext uri="{9D8B030D-6E8A-4147-A177-3AD203B41FA5}">
                      <a16:colId xmlns:a16="http://schemas.microsoft.com/office/drawing/2014/main" val="20035"/>
                    </a:ext>
                  </a:extLst>
                </a:gridCol>
                <a:gridCol w="180000">
                  <a:extLst>
                    <a:ext uri="{9D8B030D-6E8A-4147-A177-3AD203B41FA5}">
                      <a16:colId xmlns:a16="http://schemas.microsoft.com/office/drawing/2014/main" val="20036"/>
                    </a:ext>
                  </a:extLst>
                </a:gridCol>
              </a:tblGrid>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3"/>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4"/>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5"/>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6"/>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7"/>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8"/>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09"/>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3"/>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4"/>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5"/>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6"/>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7"/>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8"/>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19"/>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3"/>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4"/>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5"/>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6"/>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7"/>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8"/>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29"/>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30"/>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31"/>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tcPr>
                </a:tc>
                <a:extLst>
                  <a:ext uri="{0D108BD9-81ED-4DB2-BD59-A6C34878D82A}">
                    <a16:rowId xmlns:a16="http://schemas.microsoft.com/office/drawing/2014/main" val="10032"/>
                  </a:ext>
                </a:extLst>
              </a:tr>
              <a:tr h="178439">
                <a:tc>
                  <a:txBody>
                    <a:bodyPr/>
                    <a:lstStyle/>
                    <a:p>
                      <a:pPr algn="ctr"/>
                      <a:endParaRPr lang="en-GB" sz="300"/>
                    </a:p>
                  </a:txBody>
                  <a:tcPr marL="45720" marR="45720" anchor="ctr">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tc>
                  <a:txBody>
                    <a:bodyPr/>
                    <a:lstStyle/>
                    <a:p>
                      <a:pPr algn="ctr"/>
                      <a:endParaRPr lang="en-GB" sz="300"/>
                    </a:p>
                  </a:txBody>
                  <a:tcPr marL="45720" marR="45720" anchor="ctr">
                    <a:lnL w="6350" cap="flat" cmpd="sng" algn="ctr">
                      <a:solidFill>
                        <a:schemeClr val="bg1">
                          <a:lumMod val="75000"/>
                        </a:schemeClr>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tcPr>
                </a:tc>
                <a:extLst>
                  <a:ext uri="{0D108BD9-81ED-4DB2-BD59-A6C34878D82A}">
                    <a16:rowId xmlns:a16="http://schemas.microsoft.com/office/drawing/2014/main" val="10033"/>
                  </a:ext>
                </a:extLst>
              </a:tr>
            </a:tbl>
          </a:graphicData>
        </a:graphic>
      </p:graphicFrame>
      <p:sp>
        <p:nvSpPr>
          <p:cNvPr id="2" name="Title 1"/>
          <p:cNvSpPr txBox="1">
            <a:spLocks/>
          </p:cNvSpPr>
          <p:nvPr/>
        </p:nvSpPr>
        <p:spPr>
          <a:xfrm>
            <a:off x="3100" y="-1794"/>
            <a:ext cx="5227805"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a:ln w="12700">
                  <a:solidFill>
                    <a:schemeClr val="tx1"/>
                  </a:solidFill>
                  <a:prstDash val="solid"/>
                </a:ln>
                <a:noFill/>
                <a:latin typeface="Eras Demi ITC" panose="020B0805030504020804" pitchFamily="34" charset="0"/>
              </a:rPr>
              <a:t>Orthographic Drawing</a:t>
            </a:r>
          </a:p>
        </p:txBody>
      </p:sp>
      <p:sp>
        <p:nvSpPr>
          <p:cNvPr id="5" name="Rectangle 4"/>
          <p:cNvSpPr/>
          <p:nvPr/>
        </p:nvSpPr>
        <p:spPr>
          <a:xfrm>
            <a:off x="113943" y="718204"/>
            <a:ext cx="6696000" cy="6048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Down Arrow 12"/>
          <p:cNvSpPr/>
          <p:nvPr/>
        </p:nvSpPr>
        <p:spPr>
          <a:xfrm>
            <a:off x="8235149" y="1755642"/>
            <a:ext cx="235688" cy="727731"/>
          </a:xfrm>
          <a:prstGeom prst="downArrow">
            <a:avLst/>
          </a:prstGeom>
          <a:solidFill>
            <a:schemeClr val="bg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863147" y="1427297"/>
            <a:ext cx="979692" cy="307777"/>
          </a:xfrm>
          <a:prstGeom prst="rect">
            <a:avLst/>
          </a:prstGeom>
          <a:noFill/>
        </p:spPr>
        <p:txBody>
          <a:bodyPr wrap="none" rtlCol="0">
            <a:spAutoFit/>
          </a:bodyPr>
          <a:lstStyle/>
          <a:p>
            <a:r>
              <a:rPr lang="en-GB" sz="1400" dirty="0"/>
              <a:t>Plan View</a:t>
            </a:r>
          </a:p>
        </p:txBody>
      </p:sp>
      <p:sp>
        <p:nvSpPr>
          <p:cNvPr id="22" name="TextBox 21"/>
          <p:cNvSpPr txBox="1"/>
          <p:nvPr/>
        </p:nvSpPr>
        <p:spPr>
          <a:xfrm>
            <a:off x="1101331" y="860821"/>
            <a:ext cx="814647" cy="261610"/>
          </a:xfrm>
          <a:prstGeom prst="rect">
            <a:avLst/>
          </a:prstGeom>
          <a:noFill/>
        </p:spPr>
        <p:txBody>
          <a:bodyPr wrap="none" rtlCol="0">
            <a:spAutoFit/>
          </a:bodyPr>
          <a:lstStyle/>
          <a:p>
            <a:r>
              <a:rPr lang="en-GB" sz="1100" u="sng"/>
              <a:t>Plan View</a:t>
            </a:r>
          </a:p>
        </p:txBody>
      </p:sp>
      <p:sp>
        <p:nvSpPr>
          <p:cNvPr id="28" name="Down Arrow 27"/>
          <p:cNvSpPr/>
          <p:nvPr/>
        </p:nvSpPr>
        <p:spPr>
          <a:xfrm rot="7279232">
            <a:off x="9043959" y="3981269"/>
            <a:ext cx="235688" cy="727731"/>
          </a:xfrm>
          <a:prstGeom prst="downArrow">
            <a:avLst/>
          </a:prstGeom>
          <a:solidFill>
            <a:schemeClr val="bg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Down Arrow 28"/>
          <p:cNvSpPr/>
          <p:nvPr/>
        </p:nvSpPr>
        <p:spPr>
          <a:xfrm rot="14503378">
            <a:off x="7298448" y="4021123"/>
            <a:ext cx="235688" cy="727731"/>
          </a:xfrm>
          <a:prstGeom prst="downArrow">
            <a:avLst/>
          </a:prstGeom>
          <a:solidFill>
            <a:schemeClr val="bg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6880916" y="4634952"/>
            <a:ext cx="1037400" cy="307777"/>
          </a:xfrm>
          <a:prstGeom prst="rect">
            <a:avLst/>
          </a:prstGeom>
          <a:noFill/>
        </p:spPr>
        <p:txBody>
          <a:bodyPr wrap="none" rtlCol="0">
            <a:spAutoFit/>
          </a:bodyPr>
          <a:lstStyle/>
          <a:p>
            <a:r>
              <a:rPr lang="en-GB" sz="1400" dirty="0"/>
              <a:t>Front View</a:t>
            </a:r>
          </a:p>
        </p:txBody>
      </p:sp>
      <p:sp>
        <p:nvSpPr>
          <p:cNvPr id="31" name="TextBox 30"/>
          <p:cNvSpPr txBox="1"/>
          <p:nvPr/>
        </p:nvSpPr>
        <p:spPr>
          <a:xfrm>
            <a:off x="8926308" y="4661146"/>
            <a:ext cx="979692" cy="307777"/>
          </a:xfrm>
          <a:prstGeom prst="rect">
            <a:avLst/>
          </a:prstGeom>
          <a:noFill/>
        </p:spPr>
        <p:txBody>
          <a:bodyPr wrap="none" rtlCol="0">
            <a:spAutoFit/>
          </a:bodyPr>
          <a:lstStyle/>
          <a:p>
            <a:r>
              <a:rPr lang="en-GB" sz="1400"/>
              <a:t>Side View</a:t>
            </a:r>
          </a:p>
        </p:txBody>
      </p:sp>
      <p:sp>
        <p:nvSpPr>
          <p:cNvPr id="32" name="TextBox 31"/>
          <p:cNvSpPr txBox="1"/>
          <p:nvPr/>
        </p:nvSpPr>
        <p:spPr>
          <a:xfrm>
            <a:off x="1078888" y="4086830"/>
            <a:ext cx="859531" cy="261610"/>
          </a:xfrm>
          <a:prstGeom prst="rect">
            <a:avLst/>
          </a:prstGeom>
          <a:noFill/>
        </p:spPr>
        <p:txBody>
          <a:bodyPr wrap="none" rtlCol="0">
            <a:spAutoFit/>
          </a:bodyPr>
          <a:lstStyle/>
          <a:p>
            <a:r>
              <a:rPr lang="en-GB" sz="1100" u="sng"/>
              <a:t>Front View</a:t>
            </a:r>
          </a:p>
        </p:txBody>
      </p:sp>
      <p:sp>
        <p:nvSpPr>
          <p:cNvPr id="34" name="TextBox 33"/>
          <p:cNvSpPr txBox="1"/>
          <p:nvPr/>
        </p:nvSpPr>
        <p:spPr>
          <a:xfrm>
            <a:off x="4416258" y="4086830"/>
            <a:ext cx="814647" cy="261610"/>
          </a:xfrm>
          <a:prstGeom prst="rect">
            <a:avLst/>
          </a:prstGeom>
          <a:noFill/>
        </p:spPr>
        <p:txBody>
          <a:bodyPr wrap="none" rtlCol="0">
            <a:spAutoFit/>
          </a:bodyPr>
          <a:lstStyle/>
          <a:p>
            <a:r>
              <a:rPr lang="en-GB" sz="1100" u="sng"/>
              <a:t>Side View</a:t>
            </a: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0993" y="2302564"/>
            <a:ext cx="2484000" cy="2360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a:extLst>
              <a:ext uri="{FF2B5EF4-FFF2-40B4-BE49-F238E27FC236}">
                <a16:creationId xmlns:a16="http://schemas.microsoft.com/office/drawing/2014/main" id="{C524AFA1-5969-4E28-959B-184F2092BE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664159" y="6052579"/>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C151C820-8687-4738-A513-C575BE9DA6AB}"/>
              </a:ext>
            </a:extLst>
          </p:cNvPr>
          <p:cNvSpPr txBox="1"/>
          <p:nvPr/>
        </p:nvSpPr>
        <p:spPr>
          <a:xfrm>
            <a:off x="4823581" y="43762"/>
            <a:ext cx="88273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LI: Gain confidence in orthographic </a:t>
            </a:r>
          </a:p>
          <a:p>
            <a:r>
              <a:rPr lang="en-US" b="1" dirty="0">
                <a:latin typeface="Eras Light ITC" panose="020B0402030504020804" pitchFamily="34" charset="0"/>
              </a:rPr>
              <a:t>drawing</a:t>
            </a:r>
          </a:p>
        </p:txBody>
      </p:sp>
      <p:sp>
        <p:nvSpPr>
          <p:cNvPr id="17" name="Rectangle 16">
            <a:extLst>
              <a:ext uri="{FF2B5EF4-FFF2-40B4-BE49-F238E27FC236}">
                <a16:creationId xmlns:a16="http://schemas.microsoft.com/office/drawing/2014/main" id="{74DC19CE-02EB-4F63-AF63-C421752D7335}"/>
              </a:ext>
            </a:extLst>
          </p:cNvPr>
          <p:cNvSpPr/>
          <p:nvPr/>
        </p:nvSpPr>
        <p:spPr>
          <a:xfrm>
            <a:off x="9054284" y="6413937"/>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7053395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7046" t="17089" r="45068" b="13970"/>
          <a:stretch/>
        </p:blipFill>
        <p:spPr bwMode="auto">
          <a:xfrm>
            <a:off x="5213920" y="1313890"/>
            <a:ext cx="3894677" cy="4202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7046" t="17089" r="45068" b="13970"/>
          <a:stretch/>
        </p:blipFill>
        <p:spPr bwMode="auto">
          <a:xfrm>
            <a:off x="131634" y="740026"/>
            <a:ext cx="4668966" cy="4776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txBox="1">
            <a:spLocks/>
          </p:cNvSpPr>
          <p:nvPr/>
        </p:nvSpPr>
        <p:spPr>
          <a:xfrm>
            <a:off x="116002" y="-1794"/>
            <a:ext cx="3788970"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Isometric Drawing</a:t>
            </a:r>
          </a:p>
        </p:txBody>
      </p:sp>
      <p:sp>
        <p:nvSpPr>
          <p:cNvPr id="4" name="Rectangle 3"/>
          <p:cNvSpPr/>
          <p:nvPr/>
        </p:nvSpPr>
        <p:spPr>
          <a:xfrm>
            <a:off x="113944" y="718206"/>
            <a:ext cx="4686656" cy="479857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31634" y="729116"/>
            <a:ext cx="851580" cy="584775"/>
          </a:xfrm>
          <a:prstGeom prst="rect">
            <a:avLst/>
          </a:prstGeom>
          <a:noFill/>
        </p:spPr>
        <p:txBody>
          <a:bodyPr wrap="none" rtlCol="0">
            <a:spAutoFit/>
          </a:bodyPr>
          <a:lstStyle/>
          <a:p>
            <a:r>
              <a:rPr lang="en-GB"/>
              <a:t>Task 1</a:t>
            </a:r>
          </a:p>
          <a:p>
            <a:endParaRPr lang="en-GB" sz="1400"/>
          </a:p>
        </p:txBody>
      </p:sp>
      <p:sp>
        <p:nvSpPr>
          <p:cNvPr id="8" name="TextBox 7"/>
          <p:cNvSpPr txBox="1"/>
          <p:nvPr/>
        </p:nvSpPr>
        <p:spPr>
          <a:xfrm>
            <a:off x="5213920" y="729115"/>
            <a:ext cx="961289" cy="677108"/>
          </a:xfrm>
          <a:prstGeom prst="rect">
            <a:avLst/>
          </a:prstGeom>
          <a:noFill/>
        </p:spPr>
        <p:txBody>
          <a:bodyPr wrap="none" rtlCol="0">
            <a:spAutoFit/>
          </a:bodyPr>
          <a:lstStyle/>
          <a:p>
            <a:r>
              <a:rPr lang="en-GB" sz="2400" b="1"/>
              <a:t>Task 2</a:t>
            </a:r>
          </a:p>
          <a:p>
            <a:endParaRPr lang="en-GB" sz="1400"/>
          </a:p>
        </p:txBody>
      </p:sp>
      <p:pic>
        <p:nvPicPr>
          <p:cNvPr id="9" name="Picture 3"/>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879" t="30292" r="49472" b="14337"/>
          <a:stretch/>
        </p:blipFill>
        <p:spPr bwMode="auto">
          <a:xfrm>
            <a:off x="557424" y="5457144"/>
            <a:ext cx="1605653" cy="14008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Right Arrow 19"/>
          <p:cNvSpPr/>
          <p:nvPr/>
        </p:nvSpPr>
        <p:spPr>
          <a:xfrm rot="16200000">
            <a:off x="1968576" y="6054645"/>
            <a:ext cx="995082" cy="2058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2313" t="3957" r="2621" b="2642"/>
          <a:stretch/>
        </p:blipFill>
        <p:spPr>
          <a:xfrm>
            <a:off x="5639710" y="5470183"/>
            <a:ext cx="1604709" cy="1400854"/>
          </a:xfrm>
          <a:prstGeom prst="rect">
            <a:avLst/>
          </a:prstGeom>
        </p:spPr>
      </p:pic>
      <p:sp>
        <p:nvSpPr>
          <p:cNvPr id="24" name="Right Arrow 23"/>
          <p:cNvSpPr/>
          <p:nvPr/>
        </p:nvSpPr>
        <p:spPr>
          <a:xfrm rot="16200000">
            <a:off x="7065131" y="6067682"/>
            <a:ext cx="995082" cy="2058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226390" y="1302980"/>
            <a:ext cx="3894676" cy="42247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2">
            <a:extLst>
              <a:ext uri="{FF2B5EF4-FFF2-40B4-BE49-F238E27FC236}">
                <a16:creationId xmlns:a16="http://schemas.microsoft.com/office/drawing/2014/main" id="{62BB3821-6C7E-4892-944C-D856D12AAFF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1212811" flipV="1">
            <a:off x="8775480" y="6167603"/>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EF63B755-C52A-4AF6-8CE1-7C6942EE2021}"/>
              </a:ext>
            </a:extLst>
          </p:cNvPr>
          <p:cNvSpPr txBox="1"/>
          <p:nvPr/>
        </p:nvSpPr>
        <p:spPr>
          <a:xfrm>
            <a:off x="4016660" y="241153"/>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LI: Gain knowledge on isometric drawing</a:t>
            </a:r>
          </a:p>
        </p:txBody>
      </p:sp>
      <p:sp>
        <p:nvSpPr>
          <p:cNvPr id="15" name="Rectangle 14">
            <a:extLst>
              <a:ext uri="{FF2B5EF4-FFF2-40B4-BE49-F238E27FC236}">
                <a16:creationId xmlns:a16="http://schemas.microsoft.com/office/drawing/2014/main" id="{3DB9FB05-F8CF-4455-AB39-E2821E915650}"/>
              </a:ext>
            </a:extLst>
          </p:cNvPr>
          <p:cNvSpPr/>
          <p:nvPr/>
        </p:nvSpPr>
        <p:spPr>
          <a:xfrm>
            <a:off x="9157499" y="6514262"/>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4227290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5"/>
          <p:cNvPicPr>
            <a:picLocks noChangeAspect="1" noChangeArrowheads="1"/>
          </p:cNvPicPr>
          <p:nvPr/>
        </p:nvPicPr>
        <p:blipFill rotWithShape="1">
          <a:blip r:embed="rId2">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31737" t="18301" r="33190" b="13729"/>
          <a:stretch/>
        </p:blipFill>
        <p:spPr bwMode="auto">
          <a:xfrm>
            <a:off x="5352582" y="1110890"/>
            <a:ext cx="3948343" cy="4301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5"/>
          <p:cNvPicPr>
            <a:picLocks noChangeAspect="1" noChangeArrowheads="1"/>
          </p:cNvPicPr>
          <p:nvPr/>
        </p:nvPicPr>
        <p:blipFill rotWithShape="1">
          <a:blip r:embed="rId2">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31737" t="18301" r="33190" b="13729"/>
          <a:stretch/>
        </p:blipFill>
        <p:spPr bwMode="auto">
          <a:xfrm>
            <a:off x="605077" y="1130479"/>
            <a:ext cx="3948343" cy="4301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101345" y="29594"/>
            <a:ext cx="3673974" cy="720000"/>
          </a:xfrm>
        </p:spPr>
        <p:txBody>
          <a:bodyPr>
            <a:normAutofit/>
          </a:bodyPr>
          <a:lstStyle/>
          <a:p>
            <a:pPr algn="l" fontAlgn="auto">
              <a:spcAft>
                <a:spcPts val="0"/>
              </a:spcAft>
              <a:defRPr/>
            </a:pPr>
            <a:r>
              <a:rPr lang="en-GB" sz="3200" b="1" dirty="0">
                <a:ln w="12700">
                  <a:solidFill>
                    <a:schemeClr val="tx1"/>
                  </a:solidFill>
                  <a:prstDash val="solid"/>
                </a:ln>
                <a:noFill/>
                <a:latin typeface="Eras Demi ITC" panose="020B0805030504020804" pitchFamily="34" charset="0"/>
              </a:rPr>
              <a:t>Isometric drawing</a:t>
            </a:r>
            <a:endParaRPr lang="en-GB" sz="3200" dirty="0">
              <a:ln w="12700">
                <a:solidFill>
                  <a:schemeClr val="tx1"/>
                </a:solidFill>
                <a:prstDash val="solid"/>
              </a:ln>
              <a:noFill/>
              <a:latin typeface="Eras Demi ITC" panose="020B0805030504020804" pitchFamily="34" charset="0"/>
            </a:endParaRPr>
          </a:p>
        </p:txBody>
      </p:sp>
      <p:sp>
        <p:nvSpPr>
          <p:cNvPr id="3" name="Rectangle 2"/>
          <p:cNvSpPr/>
          <p:nvPr/>
        </p:nvSpPr>
        <p:spPr>
          <a:xfrm>
            <a:off x="5256753" y="961132"/>
            <a:ext cx="4140000" cy="4536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09249" y="961132"/>
            <a:ext cx="4140000" cy="4536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273055" y="5593791"/>
            <a:ext cx="4140000" cy="1080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09249" y="5609307"/>
            <a:ext cx="4140000" cy="1080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526939" y="972042"/>
            <a:ext cx="960519" cy="861774"/>
          </a:xfrm>
          <a:prstGeom prst="rect">
            <a:avLst/>
          </a:prstGeom>
          <a:noFill/>
        </p:spPr>
        <p:txBody>
          <a:bodyPr wrap="none" rtlCol="0">
            <a:spAutoFit/>
          </a:bodyPr>
          <a:lstStyle/>
          <a:p>
            <a:r>
              <a:rPr lang="en-GB" dirty="0">
                <a:latin typeface="Eras Demi ITC" panose="020B0805030504020804" pitchFamily="34" charset="0"/>
              </a:rPr>
              <a:t>Idea 1</a:t>
            </a:r>
          </a:p>
          <a:p>
            <a:r>
              <a:rPr lang="en-GB" sz="1400" dirty="0">
                <a:latin typeface="Eras Demi ITC" panose="020B0805030504020804" pitchFamily="34" charset="0"/>
              </a:rPr>
              <a:t>Isometric</a:t>
            </a:r>
          </a:p>
          <a:p>
            <a:endParaRPr lang="en-GB" dirty="0"/>
          </a:p>
        </p:txBody>
      </p:sp>
      <p:sp>
        <p:nvSpPr>
          <p:cNvPr id="10" name="TextBox 9"/>
          <p:cNvSpPr txBox="1"/>
          <p:nvPr/>
        </p:nvSpPr>
        <p:spPr>
          <a:xfrm>
            <a:off x="5263228" y="991381"/>
            <a:ext cx="960519" cy="584775"/>
          </a:xfrm>
          <a:prstGeom prst="rect">
            <a:avLst/>
          </a:prstGeom>
          <a:noFill/>
        </p:spPr>
        <p:txBody>
          <a:bodyPr wrap="none" rtlCol="0">
            <a:spAutoFit/>
          </a:bodyPr>
          <a:lstStyle/>
          <a:p>
            <a:r>
              <a:rPr lang="en-GB" dirty="0">
                <a:latin typeface="Eras Demi ITC" panose="020B0805030504020804" pitchFamily="34" charset="0"/>
              </a:rPr>
              <a:t>Idea 2</a:t>
            </a:r>
            <a:endParaRPr lang="en-GB" sz="1400" dirty="0">
              <a:latin typeface="Eras Demi ITC" panose="020B0805030504020804" pitchFamily="34" charset="0"/>
            </a:endParaRPr>
          </a:p>
          <a:p>
            <a:r>
              <a:rPr lang="en-GB" sz="1400" dirty="0">
                <a:latin typeface="Eras Demi ITC" panose="020B0805030504020804" pitchFamily="34" charset="0"/>
              </a:rPr>
              <a:t>Isometric</a:t>
            </a:r>
          </a:p>
        </p:txBody>
      </p:sp>
      <p:sp>
        <p:nvSpPr>
          <p:cNvPr id="11" name="TextBox 10"/>
          <p:cNvSpPr txBox="1"/>
          <p:nvPr/>
        </p:nvSpPr>
        <p:spPr>
          <a:xfrm>
            <a:off x="5256754" y="5600730"/>
            <a:ext cx="4140000" cy="954107"/>
          </a:xfrm>
          <a:prstGeom prst="rect">
            <a:avLst/>
          </a:prstGeom>
          <a:noFill/>
        </p:spPr>
        <p:txBody>
          <a:bodyPr wrap="square" rtlCol="0">
            <a:spAutoFit/>
          </a:bodyPr>
          <a:lstStyle/>
          <a:p>
            <a:r>
              <a:rPr lang="en-GB" sz="1400" dirty="0">
                <a:latin typeface="Eras Demi ITC" panose="020B0805030504020804" pitchFamily="34" charset="0"/>
              </a:rPr>
              <a:t>Evaluation</a:t>
            </a:r>
            <a:r>
              <a:rPr lang="en-GB" sz="1400" dirty="0"/>
              <a:t>..............................................................................................................................................................................................................................................................................................................................................</a:t>
            </a:r>
          </a:p>
        </p:txBody>
      </p:sp>
      <p:sp>
        <p:nvSpPr>
          <p:cNvPr id="6" name="Rectangle 5"/>
          <p:cNvSpPr/>
          <p:nvPr/>
        </p:nvSpPr>
        <p:spPr>
          <a:xfrm>
            <a:off x="526939" y="5597847"/>
            <a:ext cx="4140000" cy="954107"/>
          </a:xfrm>
          <a:prstGeom prst="rect">
            <a:avLst/>
          </a:prstGeom>
        </p:spPr>
        <p:txBody>
          <a:bodyPr wrap="square">
            <a:spAutoFit/>
          </a:bodyPr>
          <a:lstStyle/>
          <a:p>
            <a:pPr lvl="0"/>
            <a:r>
              <a:rPr lang="en-GB" sz="1400" dirty="0">
                <a:solidFill>
                  <a:prstClr val="black"/>
                </a:solidFill>
                <a:latin typeface="Eras Demi ITC" panose="020B0805030504020804" pitchFamily="34" charset="0"/>
              </a:rPr>
              <a:t>Evaluation</a:t>
            </a:r>
            <a:r>
              <a:rPr lang="en-GB" sz="1400" dirty="0">
                <a:solidFill>
                  <a:prstClr val="black"/>
                </a:solidFill>
              </a:rPr>
              <a:t>...............................................................................................................................................................................................................................................................................................................................................</a:t>
            </a:r>
          </a:p>
        </p:txBody>
      </p:sp>
      <p:pic>
        <p:nvPicPr>
          <p:cNvPr id="15" name="Picture 2">
            <a:extLst>
              <a:ext uri="{FF2B5EF4-FFF2-40B4-BE49-F238E27FC236}">
                <a16:creationId xmlns:a16="http://schemas.microsoft.com/office/drawing/2014/main" id="{CC051D9E-6FD6-4146-BA1C-A6480756BE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212811" flipV="1">
            <a:off x="8720646" y="184412"/>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8EAC8300-9D40-4B18-8A98-44411C678A71}"/>
              </a:ext>
            </a:extLst>
          </p:cNvPr>
          <p:cNvSpPr txBox="1"/>
          <p:nvPr/>
        </p:nvSpPr>
        <p:spPr>
          <a:xfrm>
            <a:off x="63945" y="564928"/>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LI: Learn how to complete isometric drawings and evaluate them </a:t>
            </a:r>
          </a:p>
        </p:txBody>
      </p:sp>
      <p:sp>
        <p:nvSpPr>
          <p:cNvPr id="17" name="Rectangle 16">
            <a:extLst>
              <a:ext uri="{FF2B5EF4-FFF2-40B4-BE49-F238E27FC236}">
                <a16:creationId xmlns:a16="http://schemas.microsoft.com/office/drawing/2014/main" id="{1A5B5C0A-E5F9-41FA-AADE-44CF7002E8EC}"/>
              </a:ext>
            </a:extLst>
          </p:cNvPr>
          <p:cNvSpPr/>
          <p:nvPr/>
        </p:nvSpPr>
        <p:spPr>
          <a:xfrm>
            <a:off x="9156944" y="538668"/>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31005600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5"/>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31737" t="18301" r="33190" b="13729"/>
          <a:stretch/>
        </p:blipFill>
        <p:spPr bwMode="auto">
          <a:xfrm>
            <a:off x="5048094" y="1125368"/>
            <a:ext cx="3948343" cy="4301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5"/>
          <p:cNvPicPr>
            <a:picLocks noChangeAspect="1" noChangeArrowheads="1"/>
          </p:cNvPicPr>
          <p:nvPr/>
        </p:nvPicPr>
        <p:blipFill rotWithShape="1">
          <a:blip r:embed="rId3">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l="31737" t="18301" r="33190" b="13729"/>
          <a:stretch/>
        </p:blipFill>
        <p:spPr bwMode="auto">
          <a:xfrm>
            <a:off x="209773" y="1150075"/>
            <a:ext cx="3948343" cy="4301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16375" y="-3085"/>
            <a:ext cx="3600435" cy="720000"/>
          </a:xfrm>
        </p:spPr>
        <p:txBody>
          <a:bodyPr>
            <a:normAutofit fontScale="90000"/>
          </a:bodyPr>
          <a:lstStyle/>
          <a:p>
            <a:pPr algn="l" fontAlgn="auto">
              <a:spcAft>
                <a:spcPts val="0"/>
              </a:spcAft>
              <a:defRPr/>
            </a:pPr>
            <a:r>
              <a:rPr lang="en-GB" sz="3200" b="1" dirty="0">
                <a:ln w="12700">
                  <a:solidFill>
                    <a:schemeClr val="tx1"/>
                  </a:solidFill>
                  <a:prstDash val="solid"/>
                </a:ln>
                <a:noFill/>
                <a:latin typeface="Eras Demi ITC" panose="020B0805030504020804" pitchFamily="34" charset="0"/>
              </a:rPr>
              <a:t>Isometric drawing</a:t>
            </a:r>
            <a:endParaRPr lang="en-GB" sz="3200" dirty="0">
              <a:ln w="12700">
                <a:solidFill>
                  <a:schemeClr val="tx1"/>
                </a:solidFill>
                <a:prstDash val="solid"/>
              </a:ln>
              <a:noFill/>
              <a:latin typeface="Eras Demi ITC" panose="020B0805030504020804" pitchFamily="34" charset="0"/>
            </a:endParaRPr>
          </a:p>
        </p:txBody>
      </p:sp>
      <p:sp>
        <p:nvSpPr>
          <p:cNvPr id="3" name="Rectangle 2"/>
          <p:cNvSpPr/>
          <p:nvPr/>
        </p:nvSpPr>
        <p:spPr>
          <a:xfrm>
            <a:off x="4952266" y="1008093"/>
            <a:ext cx="4140000" cy="4536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3945" y="980728"/>
            <a:ext cx="4140000" cy="4536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968568" y="5640752"/>
            <a:ext cx="4140000" cy="1080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13945" y="5628903"/>
            <a:ext cx="4140000" cy="1080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31635" y="991638"/>
            <a:ext cx="960519" cy="861774"/>
          </a:xfrm>
          <a:prstGeom prst="rect">
            <a:avLst/>
          </a:prstGeom>
          <a:noFill/>
        </p:spPr>
        <p:txBody>
          <a:bodyPr wrap="none" rtlCol="0">
            <a:spAutoFit/>
          </a:bodyPr>
          <a:lstStyle/>
          <a:p>
            <a:r>
              <a:rPr lang="en-GB" dirty="0">
                <a:latin typeface="Eras Demi ITC" panose="020B0805030504020804" pitchFamily="34" charset="0"/>
              </a:rPr>
              <a:t>Idea 3</a:t>
            </a:r>
          </a:p>
          <a:p>
            <a:r>
              <a:rPr lang="en-GB" sz="1400" dirty="0">
                <a:latin typeface="Eras Demi ITC" panose="020B0805030504020804" pitchFamily="34" charset="0"/>
              </a:rPr>
              <a:t>Isometric</a:t>
            </a:r>
          </a:p>
          <a:p>
            <a:endParaRPr lang="en-GB" dirty="0">
              <a:latin typeface="Eras Demi ITC" panose="020B0805030504020804" pitchFamily="34" charset="0"/>
            </a:endParaRPr>
          </a:p>
        </p:txBody>
      </p:sp>
      <p:sp>
        <p:nvSpPr>
          <p:cNvPr id="10" name="TextBox 9"/>
          <p:cNvSpPr txBox="1"/>
          <p:nvPr/>
        </p:nvSpPr>
        <p:spPr>
          <a:xfrm>
            <a:off x="4968802" y="1039636"/>
            <a:ext cx="960519" cy="584775"/>
          </a:xfrm>
          <a:prstGeom prst="rect">
            <a:avLst/>
          </a:prstGeom>
          <a:noFill/>
        </p:spPr>
        <p:txBody>
          <a:bodyPr wrap="none" rtlCol="0">
            <a:spAutoFit/>
          </a:bodyPr>
          <a:lstStyle/>
          <a:p>
            <a:r>
              <a:rPr lang="en-GB">
                <a:latin typeface="Eras Demi ITC" panose="020B0805030504020804" pitchFamily="34" charset="0"/>
              </a:rPr>
              <a:t>Idea 4</a:t>
            </a:r>
            <a:endParaRPr lang="en-GB" sz="1400">
              <a:latin typeface="Eras Demi ITC" panose="020B0805030504020804" pitchFamily="34" charset="0"/>
            </a:endParaRPr>
          </a:p>
          <a:p>
            <a:r>
              <a:rPr lang="en-GB" sz="1400">
                <a:latin typeface="Eras Demi ITC" panose="020B0805030504020804" pitchFamily="34" charset="0"/>
              </a:rPr>
              <a:t>Isometric</a:t>
            </a:r>
          </a:p>
        </p:txBody>
      </p:sp>
      <p:sp>
        <p:nvSpPr>
          <p:cNvPr id="11" name="TextBox 10"/>
          <p:cNvSpPr txBox="1"/>
          <p:nvPr/>
        </p:nvSpPr>
        <p:spPr>
          <a:xfrm>
            <a:off x="4986258" y="5691849"/>
            <a:ext cx="4140000" cy="954107"/>
          </a:xfrm>
          <a:prstGeom prst="rect">
            <a:avLst/>
          </a:prstGeom>
          <a:noFill/>
        </p:spPr>
        <p:txBody>
          <a:bodyPr wrap="square" rtlCol="0">
            <a:spAutoFit/>
          </a:bodyPr>
          <a:lstStyle/>
          <a:p>
            <a:r>
              <a:rPr lang="en-GB" sz="1400" dirty="0">
                <a:latin typeface="Eras Demi ITC" panose="020B0805030504020804" pitchFamily="34" charset="0"/>
              </a:rPr>
              <a:t>Evaluation.................................................................................................................................................................................................................................................................................................................................</a:t>
            </a:r>
          </a:p>
        </p:txBody>
      </p:sp>
      <p:sp>
        <p:nvSpPr>
          <p:cNvPr id="6" name="Rectangle 5"/>
          <p:cNvSpPr/>
          <p:nvPr/>
        </p:nvSpPr>
        <p:spPr>
          <a:xfrm>
            <a:off x="131635" y="5617443"/>
            <a:ext cx="4140000" cy="954107"/>
          </a:xfrm>
          <a:prstGeom prst="rect">
            <a:avLst/>
          </a:prstGeom>
        </p:spPr>
        <p:txBody>
          <a:bodyPr wrap="square">
            <a:spAutoFit/>
          </a:bodyPr>
          <a:lstStyle/>
          <a:p>
            <a:pPr lvl="0"/>
            <a:r>
              <a:rPr lang="en-GB" sz="1400" dirty="0">
                <a:solidFill>
                  <a:prstClr val="black"/>
                </a:solidFill>
                <a:latin typeface="Eras Demi ITC" panose="020B0805030504020804" pitchFamily="34" charset="0"/>
              </a:rPr>
              <a:t>Evaluation.................................................................................................................................................................................................................................................................................................................................</a:t>
            </a:r>
          </a:p>
        </p:txBody>
      </p:sp>
      <p:grpSp>
        <p:nvGrpSpPr>
          <p:cNvPr id="41" name="Group 40">
            <a:extLst>
              <a:ext uri="{FF2B5EF4-FFF2-40B4-BE49-F238E27FC236}">
                <a16:creationId xmlns:a16="http://schemas.microsoft.com/office/drawing/2014/main" id="{55DB043F-63AC-4C21-A0D3-BFEA736DF7D4}"/>
              </a:ext>
            </a:extLst>
          </p:cNvPr>
          <p:cNvGrpSpPr/>
          <p:nvPr/>
        </p:nvGrpSpPr>
        <p:grpSpPr>
          <a:xfrm>
            <a:off x="6967719" y="167497"/>
            <a:ext cx="2770816" cy="2111623"/>
            <a:chOff x="52557" y="2950585"/>
            <a:chExt cx="2770816" cy="2111623"/>
          </a:xfrm>
        </p:grpSpPr>
        <p:grpSp>
          <p:nvGrpSpPr>
            <p:cNvPr id="59" name="Group 58">
              <a:extLst>
                <a:ext uri="{FF2B5EF4-FFF2-40B4-BE49-F238E27FC236}">
                  <a16:creationId xmlns:a16="http://schemas.microsoft.com/office/drawing/2014/main" id="{88F1F83A-8A5D-4708-AB41-404692F597F3}"/>
                </a:ext>
              </a:extLst>
            </p:cNvPr>
            <p:cNvGrpSpPr/>
            <p:nvPr/>
          </p:nvGrpSpPr>
          <p:grpSpPr>
            <a:xfrm>
              <a:off x="52557" y="2950585"/>
              <a:ext cx="2770816" cy="2111623"/>
              <a:chOff x="21945" y="3104964"/>
              <a:chExt cx="2611394" cy="2088232"/>
            </a:xfrm>
          </p:grpSpPr>
          <p:sp>
            <p:nvSpPr>
              <p:cNvPr id="61" name="Rectangle 60">
                <a:extLst>
                  <a:ext uri="{FF2B5EF4-FFF2-40B4-BE49-F238E27FC236}">
                    <a16:creationId xmlns:a16="http://schemas.microsoft.com/office/drawing/2014/main" id="{9A1DCCB0-684E-4B6C-9817-11C460558414}"/>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62" name="TextBox 61">
                <a:extLst>
                  <a:ext uri="{FF2B5EF4-FFF2-40B4-BE49-F238E27FC236}">
                    <a16:creationId xmlns:a16="http://schemas.microsoft.com/office/drawing/2014/main" id="{6BB22FC5-6D46-4AD0-8B66-C38D0F2F9A96}"/>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Initial Ideas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63" name="Rectangle 62">
                <a:extLst>
                  <a:ext uri="{FF2B5EF4-FFF2-40B4-BE49-F238E27FC236}">
                    <a16:creationId xmlns:a16="http://schemas.microsoft.com/office/drawing/2014/main" id="{8B7B82C3-47ED-4B2B-BBF2-20F269D5D4FA}"/>
                  </a:ext>
                </a:extLst>
              </p:cNvPr>
              <p:cNvSpPr/>
              <p:nvPr/>
            </p:nvSpPr>
            <p:spPr>
              <a:xfrm>
                <a:off x="2324451" y="3388449"/>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4" name="Rectangle 63">
                <a:extLst>
                  <a:ext uri="{FF2B5EF4-FFF2-40B4-BE49-F238E27FC236}">
                    <a16:creationId xmlns:a16="http://schemas.microsoft.com/office/drawing/2014/main" id="{BB5CE9A5-C337-4DF8-8E8D-91722BEFE639}"/>
                  </a:ext>
                </a:extLst>
              </p:cNvPr>
              <p:cNvSpPr/>
              <p:nvPr/>
            </p:nvSpPr>
            <p:spPr>
              <a:xfrm>
                <a:off x="2330925" y="4008845"/>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5" name="Rectangle 64">
                <a:extLst>
                  <a:ext uri="{FF2B5EF4-FFF2-40B4-BE49-F238E27FC236}">
                    <a16:creationId xmlns:a16="http://schemas.microsoft.com/office/drawing/2014/main" id="{0F9DEC57-871F-4F88-8EC5-E1B3B9AE3F85}"/>
                  </a:ext>
                </a:extLst>
              </p:cNvPr>
              <p:cNvSpPr/>
              <p:nvPr/>
            </p:nvSpPr>
            <p:spPr>
              <a:xfrm>
                <a:off x="2331457" y="3750415"/>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60" name="Picture 5" descr="C:\Users\David\AppData\Local\Microsoft\Windows\INetCache\IE\XJVJXHFD\green-steps[1].png">
              <a:extLst>
                <a:ext uri="{FF2B5EF4-FFF2-40B4-BE49-F238E27FC236}">
                  <a16:creationId xmlns:a16="http://schemas.microsoft.com/office/drawing/2014/main" id="{EF454103-7C18-45D2-8830-E8E51EA8FF3D}"/>
                </a:ext>
              </a:extLst>
            </p:cNvPr>
            <p:cNvPicPr>
              <a:picLocks noChangeAspect="1" noChangeArrowheads="1"/>
            </p:cNvPicPr>
            <p:nvPr/>
          </p:nvPicPr>
          <p:blipFill>
            <a:blip r:embed="rId4" cstate="print">
              <a:biLevel thresh="75000"/>
              <a:extLst>
                <a:ext uri="{28A0092B-C50C-407E-A947-70E740481C1C}">
                  <a14:useLocalDpi xmlns:a14="http://schemas.microsoft.com/office/drawing/2010/main" val="0"/>
                </a:ext>
              </a:extLst>
            </a:blip>
            <a:srcRect/>
            <a:stretch>
              <a:fillRect/>
            </a:stretch>
          </p:blipFill>
          <p:spPr bwMode="auto">
            <a:xfrm>
              <a:off x="107104" y="4555480"/>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TextBox 65">
            <a:extLst>
              <a:ext uri="{FF2B5EF4-FFF2-40B4-BE49-F238E27FC236}">
                <a16:creationId xmlns:a16="http://schemas.microsoft.com/office/drawing/2014/main" id="{49745F81-7335-4205-BD5F-2EBD16A88DC4}"/>
              </a:ext>
            </a:extLst>
          </p:cNvPr>
          <p:cNvSpPr txBox="1"/>
          <p:nvPr/>
        </p:nvSpPr>
        <p:spPr>
          <a:xfrm>
            <a:off x="6811814" y="1315227"/>
            <a:ext cx="944938" cy="464423"/>
          </a:xfrm>
          <a:prstGeom prst="rect">
            <a:avLst/>
          </a:prstGeom>
          <a:noFill/>
        </p:spPr>
        <p:txBody>
          <a:bodyPr wrap="square">
            <a:spAutoFit/>
          </a:bodyPr>
          <a:lstStyle/>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Next </a:t>
            </a:r>
          </a:p>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Steps…</a:t>
            </a:r>
            <a:endParaRPr kumimoji="0" lang="en-GB" sz="3600" b="0" i="0" u="none" strike="noStrike" kern="1400" cap="none" spc="0" normalizeH="0" baseline="0" noProof="0">
              <a:ln>
                <a:noFill/>
              </a:ln>
              <a:solidFill>
                <a:prstClr val="black"/>
              </a:solidFill>
              <a:effectLst/>
              <a:uLnTx/>
              <a:uFillTx/>
            </a:endParaRPr>
          </a:p>
        </p:txBody>
      </p:sp>
      <p:sp>
        <p:nvSpPr>
          <p:cNvPr id="67" name="TextBox 66">
            <a:extLst>
              <a:ext uri="{FF2B5EF4-FFF2-40B4-BE49-F238E27FC236}">
                <a16:creationId xmlns:a16="http://schemas.microsoft.com/office/drawing/2014/main" id="{8ABE331A-E262-4318-B318-49D109F777B3}"/>
              </a:ext>
            </a:extLst>
          </p:cNvPr>
          <p:cNvSpPr txBox="1"/>
          <p:nvPr/>
        </p:nvSpPr>
        <p:spPr>
          <a:xfrm>
            <a:off x="7536037" y="1350396"/>
            <a:ext cx="2293842" cy="1389676"/>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  Ensure that you finish all your drawings to the same quality—remember it is not a race to finish first.  </a:t>
            </a:r>
            <a:r>
              <a:rPr kumimoji="0" lang="en-GB" sz="800" b="1" i="1" u="sng" strike="noStrike" kern="1400" cap="none" spc="0" normalizeH="0" baseline="0" noProof="0">
                <a:ln>
                  <a:noFill/>
                </a:ln>
                <a:solidFill>
                  <a:prstClr val="black"/>
                </a:solidFill>
                <a:effectLst/>
                <a:uLnTx/>
                <a:uFillTx/>
              </a:rPr>
              <a:t>Do not forget to annotate your drawings! </a:t>
            </a:r>
            <a:endParaRPr kumimoji="0" lang="en-GB" sz="2400" b="1" i="1" u="sng"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a:ln>
                  <a:noFill/>
                </a:ln>
                <a:solidFill>
                  <a:prstClr val="black"/>
                </a:solidFill>
                <a:effectLst/>
                <a:uLnTx/>
                <a:uFillTx/>
              </a:rPr>
              <a:t>*  Make sure you include WWW and EBI—Showing your thinking = MARKS! </a:t>
            </a:r>
            <a:endParaRPr kumimoji="0" lang="en-GB" sz="2400" b="1" i="1" u="none" strike="noStrike" kern="1400" cap="none" spc="0" normalizeH="0" baseline="0" noProof="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2400" b="1" i="0" u="none" strike="noStrike" kern="1400" cap="none" spc="0" normalizeH="0" baseline="0" noProof="0">
                <a:ln>
                  <a:noFill/>
                </a:ln>
                <a:solidFill>
                  <a:srgbClr val="000000"/>
                </a:solidFill>
                <a:effectLst/>
                <a:uLnTx/>
                <a:uFillTx/>
              </a:rPr>
              <a:t> </a:t>
            </a:r>
          </a:p>
        </p:txBody>
      </p:sp>
      <p:sp>
        <p:nvSpPr>
          <p:cNvPr id="68" name="TextBox 67">
            <a:extLst>
              <a:ext uri="{FF2B5EF4-FFF2-40B4-BE49-F238E27FC236}">
                <a16:creationId xmlns:a16="http://schemas.microsoft.com/office/drawing/2014/main" id="{BFE4856E-C252-4CFA-8ED4-3AC193FDB514}"/>
              </a:ext>
            </a:extLst>
          </p:cNvPr>
          <p:cNvSpPr txBox="1"/>
          <p:nvPr/>
        </p:nvSpPr>
        <p:spPr>
          <a:xfrm>
            <a:off x="6982798" y="356248"/>
            <a:ext cx="2446172" cy="1015663"/>
          </a:xfrm>
          <a:prstGeom prst="rect">
            <a:avLst/>
          </a:prstGeom>
          <a:noFill/>
        </p:spPr>
        <p:txBody>
          <a:bodyPr wrap="square">
            <a:spAutoFit/>
          </a:bodyPr>
          <a:lstStyle/>
          <a:p>
            <a:pPr marL="85725" indent="-85725"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communicated, </a:t>
            </a:r>
            <a:r>
              <a:rPr lang="en-GB" altLang="en-US" sz="800" b="1" kern="0">
                <a:solidFill>
                  <a:prstClr val="black"/>
                </a:solidFill>
                <a:cs typeface="Arial" charset="0"/>
              </a:rPr>
              <a:t>and developed</a:t>
            </a:r>
            <a:r>
              <a:rPr lang="en-GB" altLang="en-US" sz="800" kern="0">
                <a:solidFill>
                  <a:prstClr val="black"/>
                </a:solidFill>
                <a:cs typeface="Arial" charset="0"/>
              </a:rPr>
              <a:t>, design ideas using </a:t>
            </a:r>
            <a:r>
              <a:rPr lang="en-GB" altLang="en-US" sz="800" b="1" kern="0">
                <a:solidFill>
                  <a:prstClr val="black"/>
                </a:solidFill>
                <a:cs typeface="Arial" charset="0"/>
              </a:rPr>
              <a:t>annotated sketches</a:t>
            </a:r>
            <a:r>
              <a:rPr lang="en-GB" altLang="en-US" sz="800" kern="0">
                <a:solidFill>
                  <a:prstClr val="black"/>
                </a:solidFill>
                <a:cs typeface="Arial" charset="0"/>
              </a:rPr>
              <a:t> with </a:t>
            </a:r>
            <a:r>
              <a:rPr lang="en-GB" altLang="en-US" sz="800" b="1" kern="0">
                <a:solidFill>
                  <a:prstClr val="black"/>
                </a:solidFill>
                <a:cs typeface="Arial" charset="0"/>
              </a:rPr>
              <a:t>line quality </a:t>
            </a:r>
            <a:r>
              <a:rPr lang="en-GB" altLang="en-US" sz="800" kern="0">
                <a:solidFill>
                  <a:prstClr val="black"/>
                </a:solidFill>
                <a:cs typeface="Arial" charset="0"/>
              </a:rPr>
              <a:t>and </a:t>
            </a:r>
            <a:r>
              <a:rPr lang="en-GB" altLang="en-US" sz="800" b="1" kern="0">
                <a:solidFill>
                  <a:prstClr val="black"/>
                </a:solidFill>
                <a:cs typeface="Arial" charset="0"/>
              </a:rPr>
              <a:t>colour</a:t>
            </a:r>
            <a:r>
              <a:rPr lang="en-GB" altLang="en-US" sz="800" kern="0">
                <a:solidFill>
                  <a:prstClr val="black"/>
                </a:solidFill>
                <a:cs typeface="Arial" charset="0"/>
              </a:rPr>
              <a:t>.</a:t>
            </a:r>
          </a:p>
          <a:p>
            <a:pPr marL="85725" indent="-85725" fontAlgn="base">
              <a:spcBef>
                <a:spcPct val="0"/>
              </a:spcBef>
              <a:spcAft>
                <a:spcPct val="0"/>
              </a:spcAft>
              <a:buFont typeface="Arial" panose="020B0604020202020204" pitchFamily="34" charset="0"/>
              <a:buChar char="•"/>
              <a:defRPr/>
            </a:pPr>
            <a:endParaRPr lang="en-GB" altLang="en-US" sz="200" kern="0">
              <a:solidFill>
                <a:prstClr val="black"/>
              </a:solidFill>
              <a:cs typeface="Arial" charset="0"/>
            </a:endParaRPr>
          </a:p>
          <a:p>
            <a:pPr marL="85725" indent="-85725" algn="just"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clearly communicated your design ideas using </a:t>
            </a:r>
            <a:r>
              <a:rPr lang="en-GB" altLang="en-US" sz="800" b="1" kern="0">
                <a:solidFill>
                  <a:prstClr val="black"/>
                </a:solidFill>
                <a:cs typeface="Arial" charset="0"/>
              </a:rPr>
              <a:t>annotated sketches </a:t>
            </a:r>
            <a:r>
              <a:rPr lang="en-GB" altLang="en-US" sz="800" kern="0">
                <a:solidFill>
                  <a:prstClr val="black"/>
                </a:solidFill>
                <a:cs typeface="Arial" charset="0"/>
              </a:rPr>
              <a:t>and </a:t>
            </a:r>
            <a:r>
              <a:rPr lang="en-GB" altLang="en-US" sz="800" b="1" kern="0">
                <a:solidFill>
                  <a:prstClr val="black"/>
                </a:solidFill>
                <a:cs typeface="Arial" charset="0"/>
              </a:rPr>
              <a:t>line quality.</a:t>
            </a:r>
          </a:p>
          <a:p>
            <a:pPr marL="85725" indent="-85725" algn="just" fontAlgn="base">
              <a:spcBef>
                <a:spcPct val="0"/>
              </a:spcBef>
              <a:spcAft>
                <a:spcPct val="0"/>
              </a:spcAft>
              <a:buFont typeface="Arial" panose="020B0604020202020204" pitchFamily="34" charset="0"/>
              <a:buChar char="•"/>
              <a:defRPr/>
            </a:pPr>
            <a:endParaRPr lang="en-GB" altLang="en-US" sz="200" kern="0">
              <a:solidFill>
                <a:prstClr val="black"/>
              </a:solidFill>
              <a:cs typeface="Arial" charset="0"/>
            </a:endParaRPr>
          </a:p>
          <a:p>
            <a:pPr marL="85725" indent="-85725" algn="just" fontAlgn="base">
              <a:spcBef>
                <a:spcPct val="0"/>
              </a:spcBef>
              <a:spcAft>
                <a:spcPct val="0"/>
              </a:spcAft>
              <a:buFont typeface="Arial" panose="020B0604020202020204" pitchFamily="34" charset="0"/>
              <a:buChar char="•"/>
              <a:defRPr/>
            </a:pPr>
            <a:r>
              <a:rPr lang="en-GB" altLang="en-US" sz="800" kern="0">
                <a:solidFill>
                  <a:prstClr val="black"/>
                </a:solidFill>
                <a:cs typeface="Arial" charset="0"/>
              </a:rPr>
              <a:t>You have communicated design ideas using </a:t>
            </a:r>
            <a:r>
              <a:rPr lang="en-GB" altLang="en-US" sz="800" b="1" kern="0">
                <a:solidFill>
                  <a:prstClr val="black"/>
                </a:solidFill>
                <a:cs typeface="Arial" charset="0"/>
              </a:rPr>
              <a:t>annotated</a:t>
            </a:r>
            <a:r>
              <a:rPr lang="en-GB" altLang="en-US" sz="800" kern="0">
                <a:solidFill>
                  <a:prstClr val="black"/>
                </a:solidFill>
                <a:cs typeface="Arial" charset="0"/>
              </a:rPr>
              <a:t> sketches.</a:t>
            </a:r>
          </a:p>
        </p:txBody>
      </p:sp>
      <p:pic>
        <p:nvPicPr>
          <p:cNvPr id="26" name="Picture 2">
            <a:extLst>
              <a:ext uri="{FF2B5EF4-FFF2-40B4-BE49-F238E27FC236}">
                <a16:creationId xmlns:a16="http://schemas.microsoft.com/office/drawing/2014/main" id="{2C0C3A9A-CF70-4270-BC52-35D6BF9953E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12811" flipV="1">
            <a:off x="8724757" y="6116049"/>
            <a:ext cx="1223413" cy="771406"/>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E0951E34-A9CE-45E9-AE08-7B89A0EF588F}"/>
              </a:ext>
            </a:extLst>
          </p:cNvPr>
          <p:cNvSpPr txBox="1"/>
          <p:nvPr/>
        </p:nvSpPr>
        <p:spPr>
          <a:xfrm>
            <a:off x="63945" y="564928"/>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LI: Refine your isometric drawing skills</a:t>
            </a:r>
          </a:p>
        </p:txBody>
      </p:sp>
      <p:sp>
        <p:nvSpPr>
          <p:cNvPr id="28" name="Rectangle 27">
            <a:extLst>
              <a:ext uri="{FF2B5EF4-FFF2-40B4-BE49-F238E27FC236}">
                <a16:creationId xmlns:a16="http://schemas.microsoft.com/office/drawing/2014/main" id="{7A6B2AE8-B5EA-47B1-A44E-11129E86B1BE}"/>
              </a:ext>
            </a:extLst>
          </p:cNvPr>
          <p:cNvSpPr/>
          <p:nvPr/>
        </p:nvSpPr>
        <p:spPr>
          <a:xfrm>
            <a:off x="9258917" y="6488973"/>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6765584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589" y="-53873"/>
            <a:ext cx="8124296" cy="720000"/>
          </a:xfrm>
          <a:noFill/>
        </p:spPr>
        <p:txBody>
          <a:bodyPr>
            <a:normAutofit/>
          </a:bodyPr>
          <a:lstStyle/>
          <a:p>
            <a:pPr algn="l" fontAlgn="auto">
              <a:spcAft>
                <a:spcPts val="0"/>
              </a:spcAft>
              <a:defRPr/>
            </a:pPr>
            <a:r>
              <a:rPr lang="en-GB" sz="3200" b="1" dirty="0">
                <a:ln w="12700">
                  <a:solidFill>
                    <a:schemeClr val="tx1"/>
                  </a:solidFill>
                  <a:prstDash val="solid"/>
                </a:ln>
                <a:noFill/>
                <a:latin typeface="Eras Demi ITC" panose="020B0805030504020804" pitchFamily="34" charset="0"/>
              </a:rPr>
              <a:t>Perspective drawing</a:t>
            </a:r>
            <a:endParaRPr lang="en-GB" sz="3200" dirty="0">
              <a:ln w="12700">
                <a:solidFill>
                  <a:schemeClr val="tx1"/>
                </a:solidFill>
                <a:prstDash val="solid"/>
              </a:ln>
              <a:noFill/>
              <a:latin typeface="Eras Demi ITC" panose="020B0805030504020804" pitchFamily="34" charset="0"/>
            </a:endParaRPr>
          </a:p>
        </p:txBody>
      </p:sp>
      <p:sp>
        <p:nvSpPr>
          <p:cNvPr id="39" name="Rectangle 38"/>
          <p:cNvSpPr/>
          <p:nvPr/>
        </p:nvSpPr>
        <p:spPr>
          <a:xfrm>
            <a:off x="5736287" y="47165"/>
            <a:ext cx="4304192" cy="738664"/>
          </a:xfrm>
          <a:prstGeom prst="rect">
            <a:avLst/>
          </a:prstGeom>
        </p:spPr>
        <p:txBody>
          <a:bodyPr wrap="square">
            <a:spAutoFit/>
          </a:bodyPr>
          <a:lstStyle/>
          <a:p>
            <a:r>
              <a:rPr lang="en-GB" sz="1400" dirty="0">
                <a:latin typeface="Eras Light ITC" panose="020B0402030504020804" pitchFamily="34" charset="0"/>
              </a:rPr>
              <a:t>There are many different types of perspective drawing including 1-point, 2-point and 3-point perspectives. Generate 1-point and 2-point drawings below</a:t>
            </a:r>
          </a:p>
        </p:txBody>
      </p:sp>
      <p:sp>
        <p:nvSpPr>
          <p:cNvPr id="63" name="Rectangle 62">
            <a:extLst>
              <a:ext uri="{FF2B5EF4-FFF2-40B4-BE49-F238E27FC236}">
                <a16:creationId xmlns:a16="http://schemas.microsoft.com/office/drawing/2014/main" id="{66B40B59-8C35-4EF9-8C0C-A8A09D5911DC}"/>
              </a:ext>
            </a:extLst>
          </p:cNvPr>
          <p:cNvSpPr/>
          <p:nvPr/>
        </p:nvSpPr>
        <p:spPr>
          <a:xfrm>
            <a:off x="238212" y="988591"/>
            <a:ext cx="9429575" cy="576064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2">
            <a:extLst>
              <a:ext uri="{FF2B5EF4-FFF2-40B4-BE49-F238E27FC236}">
                <a16:creationId xmlns:a16="http://schemas.microsoft.com/office/drawing/2014/main" id="{E6332CE2-3A15-40BF-A434-BE6A7EA81A0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679913" y="6133571"/>
            <a:ext cx="955237" cy="602311"/>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Connector 3">
            <a:extLst>
              <a:ext uri="{FF2B5EF4-FFF2-40B4-BE49-F238E27FC236}">
                <a16:creationId xmlns:a16="http://schemas.microsoft.com/office/drawing/2014/main" id="{AFF36A9E-0D96-46E8-86ED-D964282A400A}"/>
              </a:ext>
            </a:extLst>
          </p:cNvPr>
          <p:cNvCxnSpPr/>
          <p:nvPr/>
        </p:nvCxnSpPr>
        <p:spPr>
          <a:xfrm>
            <a:off x="3282846" y="988591"/>
            <a:ext cx="0" cy="57606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CC5F177-B6A9-4B9A-AB92-749E139A091F}"/>
              </a:ext>
            </a:extLst>
          </p:cNvPr>
          <p:cNvCxnSpPr/>
          <p:nvPr/>
        </p:nvCxnSpPr>
        <p:spPr>
          <a:xfrm>
            <a:off x="6538210" y="988591"/>
            <a:ext cx="0" cy="57606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BF3F6C46-374A-429B-9595-46D3D8522B80}"/>
              </a:ext>
            </a:extLst>
          </p:cNvPr>
          <p:cNvCxnSpPr>
            <a:cxnSpLocks/>
          </p:cNvCxnSpPr>
          <p:nvPr/>
        </p:nvCxnSpPr>
        <p:spPr>
          <a:xfrm>
            <a:off x="238212" y="3838931"/>
            <a:ext cx="62999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3D92EEBA-F53B-486B-BF62-0E6CA306E4B9}"/>
              </a:ext>
            </a:extLst>
          </p:cNvPr>
          <p:cNvSpPr txBox="1"/>
          <p:nvPr/>
        </p:nvSpPr>
        <p:spPr>
          <a:xfrm>
            <a:off x="222589" y="504652"/>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LI: Obtain knowledge on how to do perspective drawings</a:t>
            </a:r>
          </a:p>
        </p:txBody>
      </p:sp>
      <p:pic>
        <p:nvPicPr>
          <p:cNvPr id="9" name="Picture 8">
            <a:extLst>
              <a:ext uri="{FF2B5EF4-FFF2-40B4-BE49-F238E27FC236}">
                <a16:creationId xmlns:a16="http://schemas.microsoft.com/office/drawing/2014/main" id="{D46FC34E-5248-47A9-8F1C-4A3E88832F88}"/>
              </a:ext>
            </a:extLst>
          </p:cNvPr>
          <p:cNvPicPr>
            <a:picLocks noChangeAspect="1"/>
          </p:cNvPicPr>
          <p:nvPr/>
        </p:nvPicPr>
        <p:blipFill>
          <a:blip r:embed="rId3"/>
          <a:stretch>
            <a:fillRect/>
          </a:stretch>
        </p:blipFill>
        <p:spPr>
          <a:xfrm>
            <a:off x="6872317" y="1353180"/>
            <a:ext cx="2461363" cy="1830244"/>
          </a:xfrm>
          <a:prstGeom prst="rect">
            <a:avLst/>
          </a:prstGeom>
        </p:spPr>
      </p:pic>
      <p:pic>
        <p:nvPicPr>
          <p:cNvPr id="11" name="Picture 10">
            <a:extLst>
              <a:ext uri="{FF2B5EF4-FFF2-40B4-BE49-F238E27FC236}">
                <a16:creationId xmlns:a16="http://schemas.microsoft.com/office/drawing/2014/main" id="{EB72C889-E418-4B5F-B3DA-6F00D09E864E}"/>
              </a:ext>
            </a:extLst>
          </p:cNvPr>
          <p:cNvPicPr>
            <a:picLocks noChangeAspect="1"/>
          </p:cNvPicPr>
          <p:nvPr/>
        </p:nvPicPr>
        <p:blipFill>
          <a:blip r:embed="rId4"/>
          <a:stretch>
            <a:fillRect/>
          </a:stretch>
        </p:blipFill>
        <p:spPr>
          <a:xfrm>
            <a:off x="6554226" y="4193381"/>
            <a:ext cx="2922781" cy="1990676"/>
          </a:xfrm>
          <a:prstGeom prst="rect">
            <a:avLst/>
          </a:prstGeom>
        </p:spPr>
      </p:pic>
      <p:sp>
        <p:nvSpPr>
          <p:cNvPr id="12" name="Rectangle 11">
            <a:extLst>
              <a:ext uri="{FF2B5EF4-FFF2-40B4-BE49-F238E27FC236}">
                <a16:creationId xmlns:a16="http://schemas.microsoft.com/office/drawing/2014/main" id="{AB376E73-25F9-4413-B1DE-AB7096C6E463}"/>
              </a:ext>
            </a:extLst>
          </p:cNvPr>
          <p:cNvSpPr/>
          <p:nvPr/>
        </p:nvSpPr>
        <p:spPr>
          <a:xfrm>
            <a:off x="9049939" y="6386819"/>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20757457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589" y="-57711"/>
            <a:ext cx="8124296" cy="720000"/>
          </a:xfrm>
          <a:noFill/>
        </p:spPr>
        <p:txBody>
          <a:bodyPr>
            <a:normAutofit/>
          </a:bodyPr>
          <a:lstStyle/>
          <a:p>
            <a:pPr algn="l" fontAlgn="auto">
              <a:spcAft>
                <a:spcPts val="0"/>
              </a:spcAft>
              <a:defRPr/>
            </a:pPr>
            <a:r>
              <a:rPr lang="en-GB" sz="3200" b="1" dirty="0">
                <a:ln w="12700">
                  <a:solidFill>
                    <a:schemeClr val="tx1"/>
                  </a:solidFill>
                  <a:prstDash val="solid"/>
                </a:ln>
                <a:noFill/>
                <a:latin typeface="Eras Demi ITC" panose="020B0805030504020804" pitchFamily="34" charset="0"/>
              </a:rPr>
              <a:t>Perspective drawing</a:t>
            </a:r>
            <a:endParaRPr lang="en-GB" sz="3200" dirty="0">
              <a:ln w="12700">
                <a:solidFill>
                  <a:schemeClr val="tx1"/>
                </a:solidFill>
                <a:prstDash val="solid"/>
              </a:ln>
              <a:noFill/>
              <a:latin typeface="Eras Demi ITC" panose="020B0805030504020804" pitchFamily="34" charset="0"/>
            </a:endParaRPr>
          </a:p>
        </p:txBody>
      </p:sp>
      <p:sp>
        <p:nvSpPr>
          <p:cNvPr id="39" name="Rectangle 38"/>
          <p:cNvSpPr/>
          <p:nvPr/>
        </p:nvSpPr>
        <p:spPr>
          <a:xfrm>
            <a:off x="5807124" y="38322"/>
            <a:ext cx="4304192" cy="954107"/>
          </a:xfrm>
          <a:prstGeom prst="rect">
            <a:avLst/>
          </a:prstGeom>
        </p:spPr>
        <p:txBody>
          <a:bodyPr wrap="square">
            <a:spAutoFit/>
          </a:bodyPr>
          <a:lstStyle/>
          <a:p>
            <a:r>
              <a:rPr lang="en-GB" sz="1400" dirty="0">
                <a:latin typeface="Eras Light ITC" panose="020B0402030504020804" pitchFamily="34" charset="0"/>
              </a:rPr>
              <a:t>There are many different types of perspective drawing including 1-point, 2-point and 3-point perspectives.</a:t>
            </a:r>
          </a:p>
          <a:p>
            <a:r>
              <a:rPr lang="en-GB" sz="1400" dirty="0">
                <a:latin typeface="Eras Light ITC" panose="020B0402030504020804" pitchFamily="34" charset="0"/>
              </a:rPr>
              <a:t>Draw 2 3-point perspective drawings below and evaluate them</a:t>
            </a:r>
          </a:p>
        </p:txBody>
      </p:sp>
      <p:sp>
        <p:nvSpPr>
          <p:cNvPr id="63" name="Rectangle 62">
            <a:extLst>
              <a:ext uri="{FF2B5EF4-FFF2-40B4-BE49-F238E27FC236}">
                <a16:creationId xmlns:a16="http://schemas.microsoft.com/office/drawing/2014/main" id="{66B40B59-8C35-4EF9-8C0C-A8A09D5911DC}"/>
              </a:ext>
            </a:extLst>
          </p:cNvPr>
          <p:cNvSpPr/>
          <p:nvPr/>
        </p:nvSpPr>
        <p:spPr>
          <a:xfrm>
            <a:off x="238212" y="988591"/>
            <a:ext cx="9460424" cy="576064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2">
            <a:extLst>
              <a:ext uri="{FF2B5EF4-FFF2-40B4-BE49-F238E27FC236}">
                <a16:creationId xmlns:a16="http://schemas.microsoft.com/office/drawing/2014/main" id="{E6332CE2-3A15-40BF-A434-BE6A7EA81A0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212811" flipV="1">
            <a:off x="8876739" y="6227944"/>
            <a:ext cx="872304" cy="550019"/>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7C815FD7-4F87-422A-8F18-36C56BB53D86}"/>
              </a:ext>
            </a:extLst>
          </p:cNvPr>
          <p:cNvCxnSpPr/>
          <p:nvPr/>
        </p:nvCxnSpPr>
        <p:spPr>
          <a:xfrm>
            <a:off x="4953000" y="988591"/>
            <a:ext cx="0" cy="57606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C42720A-827E-4309-948C-76E5EFCAF1A5}"/>
              </a:ext>
            </a:extLst>
          </p:cNvPr>
          <p:cNvSpPr txBox="1"/>
          <p:nvPr/>
        </p:nvSpPr>
        <p:spPr>
          <a:xfrm>
            <a:off x="222589" y="504652"/>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Eras Light ITC" panose="020B0402030504020804" pitchFamily="34" charset="0"/>
              </a:rPr>
              <a:t>LI: Gain confidence in perspective drawing skills</a:t>
            </a:r>
          </a:p>
        </p:txBody>
      </p:sp>
      <p:sp>
        <p:nvSpPr>
          <p:cNvPr id="8" name="Rectangle 7">
            <a:extLst>
              <a:ext uri="{FF2B5EF4-FFF2-40B4-BE49-F238E27FC236}">
                <a16:creationId xmlns:a16="http://schemas.microsoft.com/office/drawing/2014/main" id="{7244D94D-0C5A-4491-9309-32AE74F2AF46}"/>
              </a:ext>
            </a:extLst>
          </p:cNvPr>
          <p:cNvSpPr/>
          <p:nvPr/>
        </p:nvSpPr>
        <p:spPr>
          <a:xfrm>
            <a:off x="369471" y="5662414"/>
            <a:ext cx="4140000" cy="954107"/>
          </a:xfrm>
          <a:prstGeom prst="rect">
            <a:avLst/>
          </a:prstGeom>
        </p:spPr>
        <p:txBody>
          <a:bodyPr wrap="square">
            <a:spAutoFit/>
          </a:bodyPr>
          <a:lstStyle/>
          <a:p>
            <a:pPr lvl="0"/>
            <a:r>
              <a:rPr lang="en-GB" sz="1400" dirty="0">
                <a:solidFill>
                  <a:prstClr val="black"/>
                </a:solidFill>
                <a:latin typeface="Eras Demi ITC" panose="020B0805030504020804" pitchFamily="34" charset="0"/>
              </a:rPr>
              <a:t>Evaluation.................................................................................................................................................................................................................................................................................................................................</a:t>
            </a:r>
          </a:p>
        </p:txBody>
      </p:sp>
      <p:pic>
        <p:nvPicPr>
          <p:cNvPr id="1026" name="Picture 2" descr="How To Draw Three-Point Perspective - Alvalyn Studio">
            <a:extLst>
              <a:ext uri="{FF2B5EF4-FFF2-40B4-BE49-F238E27FC236}">
                <a16:creationId xmlns:a16="http://schemas.microsoft.com/office/drawing/2014/main" id="{D880848F-B15E-4A9C-9040-0BBA727426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72592" y="1057898"/>
            <a:ext cx="2312194" cy="176959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02D159D4-EBCB-47F6-815D-EFE5D305B42A}"/>
              </a:ext>
            </a:extLst>
          </p:cNvPr>
          <p:cNvSpPr/>
          <p:nvPr/>
        </p:nvSpPr>
        <p:spPr>
          <a:xfrm>
            <a:off x="5141770" y="5662414"/>
            <a:ext cx="3908166" cy="1169551"/>
          </a:xfrm>
          <a:prstGeom prst="rect">
            <a:avLst/>
          </a:prstGeom>
        </p:spPr>
        <p:txBody>
          <a:bodyPr wrap="square">
            <a:spAutoFit/>
          </a:bodyPr>
          <a:lstStyle/>
          <a:p>
            <a:pPr lvl="0"/>
            <a:r>
              <a:rPr lang="en-GB" sz="1400" dirty="0">
                <a:solidFill>
                  <a:prstClr val="black"/>
                </a:solidFill>
                <a:latin typeface="Eras Demi ITC" panose="020B0805030504020804" pitchFamily="34" charset="0"/>
              </a:rPr>
              <a:t>Evaluation.................................................................................................................................................................................................................................................................................................................................</a:t>
            </a:r>
          </a:p>
        </p:txBody>
      </p:sp>
      <p:sp>
        <p:nvSpPr>
          <p:cNvPr id="11" name="Rectangle 10">
            <a:extLst>
              <a:ext uri="{FF2B5EF4-FFF2-40B4-BE49-F238E27FC236}">
                <a16:creationId xmlns:a16="http://schemas.microsoft.com/office/drawing/2014/main" id="{43B98FD8-F161-45F7-BC92-94C513F3915A}"/>
              </a:ext>
            </a:extLst>
          </p:cNvPr>
          <p:cNvSpPr/>
          <p:nvPr/>
        </p:nvSpPr>
        <p:spPr>
          <a:xfrm>
            <a:off x="9173220" y="6443321"/>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7790276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Group 85">
            <a:extLst>
              <a:ext uri="{FF2B5EF4-FFF2-40B4-BE49-F238E27FC236}">
                <a16:creationId xmlns:a16="http://schemas.microsoft.com/office/drawing/2014/main" id="{4CE45633-5140-4B33-89ED-9A884E544070}"/>
              </a:ext>
            </a:extLst>
          </p:cNvPr>
          <p:cNvGrpSpPr/>
          <p:nvPr/>
        </p:nvGrpSpPr>
        <p:grpSpPr>
          <a:xfrm>
            <a:off x="322532" y="1149062"/>
            <a:ext cx="4535600" cy="1162542"/>
            <a:chOff x="5502844" y="2958186"/>
            <a:chExt cx="2880000" cy="830854"/>
          </a:xfrm>
        </p:grpSpPr>
        <p:cxnSp>
          <p:nvCxnSpPr>
            <p:cNvPr id="103" name="Straight Connector 102">
              <a:extLst>
                <a:ext uri="{FF2B5EF4-FFF2-40B4-BE49-F238E27FC236}">
                  <a16:creationId xmlns:a16="http://schemas.microsoft.com/office/drawing/2014/main" id="{A3C114AD-A94C-4C31-AB86-5B040F56F549}"/>
                </a:ext>
              </a:extLst>
            </p:cNvPr>
            <p:cNvCxnSpPr/>
            <p:nvPr/>
          </p:nvCxnSpPr>
          <p:spPr>
            <a:xfrm>
              <a:off x="5502844" y="2958186"/>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EB304F49-B7EE-4098-9244-670EB14432C8}"/>
                </a:ext>
              </a:extLst>
            </p:cNvPr>
            <p:cNvCxnSpPr/>
            <p:nvPr/>
          </p:nvCxnSpPr>
          <p:spPr>
            <a:xfrm>
              <a:off x="5502844" y="3287894"/>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226AF1A7-2B81-4563-91F9-6533F86F3088}"/>
                </a:ext>
              </a:extLst>
            </p:cNvPr>
            <p:cNvCxnSpPr/>
            <p:nvPr/>
          </p:nvCxnSpPr>
          <p:spPr>
            <a:xfrm>
              <a:off x="5502844" y="3617603"/>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AA414B6E-AFBC-41A3-A53F-984F2AC96AD4}"/>
                </a:ext>
              </a:extLst>
            </p:cNvPr>
            <p:cNvCxnSpPr/>
            <p:nvPr/>
          </p:nvCxnSpPr>
          <p:spPr>
            <a:xfrm>
              <a:off x="5502844" y="3123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F834FFA2-3236-4545-B070-3338B3E0420C}"/>
                </a:ext>
              </a:extLst>
            </p:cNvPr>
            <p:cNvCxnSpPr/>
            <p:nvPr/>
          </p:nvCxnSpPr>
          <p:spPr>
            <a:xfrm>
              <a:off x="5502844" y="3442197"/>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E92E7344-A9BA-411C-AB6D-4E519FC1A321}"/>
                </a:ext>
              </a:extLst>
            </p:cNvPr>
            <p:cNvCxnSpPr/>
            <p:nvPr/>
          </p:nvCxnSpPr>
          <p:spPr>
            <a:xfrm>
              <a:off x="5502844" y="3789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Title 1"/>
          <p:cNvSpPr txBox="1">
            <a:spLocks/>
          </p:cNvSpPr>
          <p:nvPr/>
        </p:nvSpPr>
        <p:spPr>
          <a:xfrm>
            <a:off x="3101" y="-1794"/>
            <a:ext cx="2387444" cy="720000"/>
          </a:xfrm>
          <a:prstGeom prst="rect">
            <a:avLst/>
          </a:prstGeom>
          <a:noFill/>
        </p:spPr>
        <p:txBody>
          <a:bodyPr vert="horz" lIns="91440" tIns="45720" rIns="91440" bIns="45720" rtlCol="0" anchor="ctr">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n w="12700">
                  <a:solidFill>
                    <a:schemeClr val="tx1"/>
                  </a:solidFill>
                  <a:prstDash val="solid"/>
                </a:ln>
                <a:noFill/>
                <a:latin typeface="Eras Demi ITC" panose="020B0805030504020804" pitchFamily="34" charset="0"/>
              </a:rPr>
              <a:t>Evaluation</a:t>
            </a:r>
          </a:p>
        </p:txBody>
      </p:sp>
      <p:sp>
        <p:nvSpPr>
          <p:cNvPr id="53" name="TextBox 52"/>
          <p:cNvSpPr txBox="1"/>
          <p:nvPr/>
        </p:nvSpPr>
        <p:spPr>
          <a:xfrm>
            <a:off x="4961925" y="790908"/>
            <a:ext cx="2931820" cy="276999"/>
          </a:xfrm>
          <a:prstGeom prst="rect">
            <a:avLst/>
          </a:prstGeom>
          <a:noFill/>
        </p:spPr>
        <p:txBody>
          <a:bodyPr wrap="square" rtlCol="0">
            <a:spAutoFit/>
          </a:bodyPr>
          <a:lstStyle/>
          <a:p>
            <a:r>
              <a:rPr lang="en-GB" sz="1200" b="1" dirty="0">
                <a:latin typeface="Eras Light ITC" panose="020B0402030504020804" pitchFamily="34" charset="0"/>
              </a:rPr>
              <a:t>How would you improve your skills?…. </a:t>
            </a:r>
          </a:p>
        </p:txBody>
      </p:sp>
      <p:sp>
        <p:nvSpPr>
          <p:cNvPr id="55" name="TextBox 54"/>
          <p:cNvSpPr txBox="1"/>
          <p:nvPr/>
        </p:nvSpPr>
        <p:spPr>
          <a:xfrm>
            <a:off x="269549" y="726882"/>
            <a:ext cx="3652165" cy="276999"/>
          </a:xfrm>
          <a:prstGeom prst="rect">
            <a:avLst/>
          </a:prstGeom>
          <a:noFill/>
        </p:spPr>
        <p:txBody>
          <a:bodyPr wrap="square" rtlCol="0">
            <a:spAutoFit/>
          </a:bodyPr>
          <a:lstStyle/>
          <a:p>
            <a:r>
              <a:rPr lang="en-GB" sz="1200" b="1" dirty="0">
                <a:latin typeface="Eras Light ITC" panose="020B0402030504020804" pitchFamily="34" charset="0"/>
              </a:rPr>
              <a:t>Which drawings did you find most difficult and why?</a:t>
            </a:r>
          </a:p>
        </p:txBody>
      </p:sp>
      <p:grpSp>
        <p:nvGrpSpPr>
          <p:cNvPr id="63" name="Group 62"/>
          <p:cNvGrpSpPr/>
          <p:nvPr/>
        </p:nvGrpSpPr>
        <p:grpSpPr>
          <a:xfrm>
            <a:off x="313368" y="2712005"/>
            <a:ext cx="4544764" cy="1548014"/>
            <a:chOff x="5502844" y="2708920"/>
            <a:chExt cx="2880000" cy="1080120"/>
          </a:xfrm>
        </p:grpSpPr>
        <p:cxnSp>
          <p:nvCxnSpPr>
            <p:cNvPr id="64" name="Straight Connector 63"/>
            <p:cNvCxnSpPr/>
            <p:nvPr/>
          </p:nvCxnSpPr>
          <p:spPr>
            <a:xfrm>
              <a:off x="5502844" y="270892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5502844" y="2863223"/>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5502844" y="3171829"/>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5502844" y="3480435"/>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5502844" y="3017526"/>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5502844" y="3326132"/>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5502844" y="3634738"/>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5502844" y="3789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0" name="TextBox 109">
            <a:extLst>
              <a:ext uri="{FF2B5EF4-FFF2-40B4-BE49-F238E27FC236}">
                <a16:creationId xmlns:a16="http://schemas.microsoft.com/office/drawing/2014/main" id="{52F95F3A-0A03-4CE9-BAF6-EB0FED355788}"/>
              </a:ext>
            </a:extLst>
          </p:cNvPr>
          <p:cNvSpPr txBox="1"/>
          <p:nvPr/>
        </p:nvSpPr>
        <p:spPr>
          <a:xfrm>
            <a:off x="263385" y="2424204"/>
            <a:ext cx="2422441" cy="276999"/>
          </a:xfrm>
          <a:prstGeom prst="rect">
            <a:avLst/>
          </a:prstGeom>
          <a:noFill/>
        </p:spPr>
        <p:txBody>
          <a:bodyPr wrap="square" rtlCol="0">
            <a:spAutoFit/>
          </a:bodyPr>
          <a:lstStyle/>
          <a:p>
            <a:r>
              <a:rPr lang="en-GB" sz="1200" b="1" dirty="0">
                <a:latin typeface="Eras Light ITC" panose="020B0402030504020804" pitchFamily="34" charset="0"/>
              </a:rPr>
              <a:t>What drawings went well?….</a:t>
            </a:r>
          </a:p>
        </p:txBody>
      </p:sp>
      <p:sp>
        <p:nvSpPr>
          <p:cNvPr id="111" name="TextBox 110">
            <a:extLst>
              <a:ext uri="{FF2B5EF4-FFF2-40B4-BE49-F238E27FC236}">
                <a16:creationId xmlns:a16="http://schemas.microsoft.com/office/drawing/2014/main" id="{B4CFC9B9-0DC6-4010-90C1-BF060701E922}"/>
              </a:ext>
            </a:extLst>
          </p:cNvPr>
          <p:cNvSpPr txBox="1"/>
          <p:nvPr/>
        </p:nvSpPr>
        <p:spPr>
          <a:xfrm>
            <a:off x="2309692" y="192163"/>
            <a:ext cx="8827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Eras Demi ITC"/>
              </a:rPr>
              <a:t>LI: Test, </a:t>
            </a:r>
            <a:r>
              <a:rPr lang="en-US" dirty="0" err="1">
                <a:latin typeface="Eras Demi ITC"/>
              </a:rPr>
              <a:t>Analyse</a:t>
            </a:r>
            <a:r>
              <a:rPr lang="en-US" dirty="0">
                <a:latin typeface="Eras Demi ITC"/>
              </a:rPr>
              <a:t> </a:t>
            </a:r>
            <a:r>
              <a:rPr lang="en-US">
                <a:latin typeface="Eras Demi ITC"/>
              </a:rPr>
              <a:t>and Evaluate </a:t>
            </a:r>
            <a:r>
              <a:rPr lang="en-US" dirty="0">
                <a:latin typeface="Eras Demi ITC"/>
              </a:rPr>
              <a:t>entire project</a:t>
            </a:r>
          </a:p>
        </p:txBody>
      </p:sp>
      <p:grpSp>
        <p:nvGrpSpPr>
          <p:cNvPr id="2" name="Group 1">
            <a:extLst>
              <a:ext uri="{FF2B5EF4-FFF2-40B4-BE49-F238E27FC236}">
                <a16:creationId xmlns:a16="http://schemas.microsoft.com/office/drawing/2014/main" id="{175A5831-BF11-4F52-817B-9FC984831A0E}"/>
              </a:ext>
            </a:extLst>
          </p:cNvPr>
          <p:cNvGrpSpPr/>
          <p:nvPr/>
        </p:nvGrpSpPr>
        <p:grpSpPr>
          <a:xfrm>
            <a:off x="-2564" y="4411962"/>
            <a:ext cx="3110407" cy="2843274"/>
            <a:chOff x="522394" y="4216205"/>
            <a:chExt cx="3006152" cy="2641795"/>
          </a:xfrm>
        </p:grpSpPr>
        <p:grpSp>
          <p:nvGrpSpPr>
            <p:cNvPr id="36" name="Group 35">
              <a:extLst>
                <a:ext uri="{FF2B5EF4-FFF2-40B4-BE49-F238E27FC236}">
                  <a16:creationId xmlns:a16="http://schemas.microsoft.com/office/drawing/2014/main" id="{4D2EA07F-7261-40FB-BFC6-4B073D2A7597}"/>
                </a:ext>
              </a:extLst>
            </p:cNvPr>
            <p:cNvGrpSpPr/>
            <p:nvPr/>
          </p:nvGrpSpPr>
          <p:grpSpPr>
            <a:xfrm>
              <a:off x="682437" y="4216205"/>
              <a:ext cx="2770816" cy="2111623"/>
              <a:chOff x="52557" y="2950585"/>
              <a:chExt cx="2770816" cy="2111623"/>
            </a:xfrm>
          </p:grpSpPr>
          <p:grpSp>
            <p:nvGrpSpPr>
              <p:cNvPr id="37" name="Group 36">
                <a:extLst>
                  <a:ext uri="{FF2B5EF4-FFF2-40B4-BE49-F238E27FC236}">
                    <a16:creationId xmlns:a16="http://schemas.microsoft.com/office/drawing/2014/main" id="{2F8418C4-A170-48C8-85FE-89C74A6B77DD}"/>
                  </a:ext>
                </a:extLst>
              </p:cNvPr>
              <p:cNvGrpSpPr/>
              <p:nvPr/>
            </p:nvGrpSpPr>
            <p:grpSpPr>
              <a:xfrm>
                <a:off x="52557" y="2950585"/>
                <a:ext cx="2770816" cy="2111623"/>
                <a:chOff x="21945" y="3104964"/>
                <a:chExt cx="2611394" cy="2088232"/>
              </a:xfrm>
            </p:grpSpPr>
            <p:sp>
              <p:nvSpPr>
                <p:cNvPr id="39" name="Rectangle 38">
                  <a:extLst>
                    <a:ext uri="{FF2B5EF4-FFF2-40B4-BE49-F238E27FC236}">
                      <a16:creationId xmlns:a16="http://schemas.microsoft.com/office/drawing/2014/main" id="{57961E2F-A5DF-435A-B277-CA6A2FE9CA4A}"/>
                    </a:ext>
                  </a:extLst>
                </p:cNvPr>
                <p:cNvSpPr/>
                <p:nvPr/>
              </p:nvSpPr>
              <p:spPr>
                <a:xfrm>
                  <a:off x="21945" y="3104964"/>
                  <a:ext cx="2611394" cy="208823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 name="TextBox 39">
                  <a:extLst>
                    <a:ext uri="{FF2B5EF4-FFF2-40B4-BE49-F238E27FC236}">
                      <a16:creationId xmlns:a16="http://schemas.microsoft.com/office/drawing/2014/main" id="{00EE4A66-0CC0-49E9-A826-413210E7C483}"/>
                    </a:ext>
                  </a:extLst>
                </p:cNvPr>
                <p:cNvSpPr txBox="1"/>
                <p:nvPr/>
              </p:nvSpPr>
              <p:spPr>
                <a:xfrm>
                  <a:off x="50303" y="3110970"/>
                  <a:ext cx="2276474" cy="372850"/>
                </a:xfrm>
                <a:prstGeom prst="rect">
                  <a:avLst/>
                </a:prstGeom>
                <a:noFill/>
              </p:spPr>
              <p:txBody>
                <a:bodyPr wrap="square" rtlCol="0">
                  <a:spAutoFit/>
                </a:bodyPr>
                <a:lstStyle/>
                <a:p>
                  <a:pPr marL="0" marR="0" lvl="0" indent="0" defTabSz="914400" eaLnBrk="1" fontAlgn="auto" latinLnBrk="0" hangingPunct="1">
                    <a:lnSpc>
                      <a:spcPct val="100000"/>
                    </a:lnSpc>
                    <a:spcBef>
                      <a:spcPts val="400"/>
                    </a:spcBef>
                    <a:spcAft>
                      <a:spcPts val="0"/>
                    </a:spcAft>
                    <a:buClrTx/>
                    <a:buSzTx/>
                    <a:buFontTx/>
                    <a:buNone/>
                    <a:tabLst/>
                    <a:defRPr/>
                  </a:pPr>
                  <a:r>
                    <a:rPr kumimoji="0" lang="en-GB" sz="1050" b="1" i="0" u="sng" strike="noStrike" kern="0" cap="none" spc="0" normalizeH="0" baseline="0" noProof="0">
                      <a:ln>
                        <a:noFill/>
                      </a:ln>
                      <a:solidFill>
                        <a:prstClr val="black"/>
                      </a:solidFill>
                      <a:effectLst/>
                      <a:uLnTx/>
                      <a:uFillTx/>
                    </a:rPr>
                    <a:t>Evaluation – </a:t>
                  </a:r>
                  <a:r>
                    <a:rPr kumimoji="0" lang="en-GB" sz="1050" b="1" i="1" u="sng" strike="noStrike" kern="0" cap="none" spc="0" normalizeH="0" baseline="0" noProof="0">
                      <a:ln>
                        <a:noFill/>
                      </a:ln>
                      <a:solidFill>
                        <a:prstClr val="black"/>
                      </a:solidFill>
                      <a:effectLst/>
                      <a:uLnTx/>
                      <a:uFillTx/>
                    </a:rPr>
                    <a:t>Success Criteria</a:t>
                  </a:r>
                  <a:endParaRPr kumimoji="0" lang="en-GB" altLang="en-US" sz="1050" b="1" i="1" u="none" strike="noStrike" kern="0" cap="none" spc="0" normalizeH="0" baseline="0" noProof="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41" name="Rectangle 40">
                  <a:extLst>
                    <a:ext uri="{FF2B5EF4-FFF2-40B4-BE49-F238E27FC236}">
                      <a16:creationId xmlns:a16="http://schemas.microsoft.com/office/drawing/2014/main" id="{D2CA6272-D6FE-4170-B6E4-EA8DEDA733DF}"/>
                    </a:ext>
                  </a:extLst>
                </p:cNvPr>
                <p:cNvSpPr/>
                <p:nvPr/>
              </p:nvSpPr>
              <p:spPr>
                <a:xfrm>
                  <a:off x="2314821" y="3405485"/>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D77EEBFA-9C74-47BE-8350-B7D5D743A3D7}"/>
                    </a:ext>
                  </a:extLst>
                </p:cNvPr>
                <p:cNvSpPr/>
                <p:nvPr/>
              </p:nvSpPr>
              <p:spPr>
                <a:xfrm>
                  <a:off x="2314820" y="4091044"/>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3" name="Rectangle 42">
                  <a:extLst>
                    <a:ext uri="{FF2B5EF4-FFF2-40B4-BE49-F238E27FC236}">
                      <a16:creationId xmlns:a16="http://schemas.microsoft.com/office/drawing/2014/main" id="{533EC1E1-3316-40AF-9985-42322FC3A765}"/>
                    </a:ext>
                  </a:extLst>
                </p:cNvPr>
                <p:cNvSpPr/>
                <p:nvPr/>
              </p:nvSpPr>
              <p:spPr>
                <a:xfrm>
                  <a:off x="2314820" y="3762407"/>
                  <a:ext cx="180000" cy="18000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38" name="Picture 5" descr="C:\Users\David\AppData\Local\Microsoft\Windows\INetCache\IE\XJVJXHFD\green-steps[1].png">
                <a:extLst>
                  <a:ext uri="{FF2B5EF4-FFF2-40B4-BE49-F238E27FC236}">
                    <a16:creationId xmlns:a16="http://schemas.microsoft.com/office/drawing/2014/main" id="{D0678526-6773-4279-9B1D-FD3F683E3C53}"/>
                  </a:ext>
                </a:extLst>
              </p:cNvPr>
              <p:cNvPicPr>
                <a:picLocks noChangeAspect="1" noChangeArrowheads="1"/>
              </p:cNvPicPr>
              <p:nvPr/>
            </p:nvPicPr>
            <p:blipFill>
              <a:blip r:embed="rId3" cstate="print">
                <a:biLevel thresh="75000"/>
                <a:extLst>
                  <a:ext uri="{28A0092B-C50C-407E-A947-70E740481C1C}">
                    <a14:useLocalDpi xmlns:a14="http://schemas.microsoft.com/office/drawing/2010/main" val="0"/>
                  </a:ext>
                </a:extLst>
              </a:blip>
              <a:srcRect/>
              <a:stretch>
                <a:fillRect/>
              </a:stretch>
            </p:blipFill>
            <p:spPr bwMode="auto">
              <a:xfrm>
                <a:off x="121351" y="4576012"/>
                <a:ext cx="483708" cy="483708"/>
              </a:xfrm>
              <a:prstGeom prst="rect">
                <a:avLst/>
              </a:prstGeom>
              <a:noFill/>
              <a:extLst>
                <a:ext uri="{909E8E84-426E-40DD-AFC4-6F175D3DCCD1}">
                  <a14:hiddenFill xmlns:a14="http://schemas.microsoft.com/office/drawing/2010/main">
                    <a:solidFill>
                      <a:srgbClr val="FFFFFF"/>
                    </a:solidFill>
                  </a14:hiddenFill>
                </a:ext>
              </a:extLst>
            </p:spPr>
          </p:pic>
        </p:grpSp>
        <p:sp>
          <p:nvSpPr>
            <p:cNvPr id="44" name="TextBox 43">
              <a:extLst>
                <a:ext uri="{FF2B5EF4-FFF2-40B4-BE49-F238E27FC236}">
                  <a16:creationId xmlns:a16="http://schemas.microsoft.com/office/drawing/2014/main" id="{928282D4-0EC2-4D8E-85A0-F94987AB0034}"/>
                </a:ext>
              </a:extLst>
            </p:cNvPr>
            <p:cNvSpPr txBox="1"/>
            <p:nvPr/>
          </p:nvSpPr>
          <p:spPr>
            <a:xfrm>
              <a:off x="522394" y="5412040"/>
              <a:ext cx="944938" cy="464423"/>
            </a:xfrm>
            <a:prstGeom prst="rect">
              <a:avLst/>
            </a:prstGeom>
            <a:noFill/>
          </p:spPr>
          <p:txBody>
            <a:bodyPr wrap="square">
              <a:spAutoFit/>
            </a:bodyPr>
            <a:lstStyle/>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Next </a:t>
              </a:r>
            </a:p>
            <a:p>
              <a:pPr marL="0" marR="0" lvl="0" indent="0" algn="ctr" defTabSz="914400" eaLnBrk="1" fontAlgn="auto" latinLnBrk="0" hangingPunct="1">
                <a:lnSpc>
                  <a:spcPct val="119000"/>
                </a:lnSpc>
                <a:spcBef>
                  <a:spcPts val="0"/>
                </a:spcBef>
                <a:spcAft>
                  <a:spcPts val="0"/>
                </a:spcAft>
                <a:buClrTx/>
                <a:buSzTx/>
                <a:buFontTx/>
                <a:buNone/>
                <a:tabLst/>
                <a:defRPr/>
              </a:pPr>
              <a:r>
                <a:rPr kumimoji="0" lang="en-GB" sz="1050" b="1" i="1" u="none" strike="noStrike" kern="1400" cap="none" spc="0" normalizeH="0" baseline="0" noProof="0">
                  <a:ln>
                    <a:noFill/>
                  </a:ln>
                  <a:solidFill>
                    <a:prstClr val="black"/>
                  </a:solidFill>
                  <a:effectLst/>
                  <a:uLnTx/>
                  <a:uFillTx/>
                </a:rPr>
                <a:t>Steps…</a:t>
              </a:r>
              <a:endParaRPr kumimoji="0" lang="en-GB" sz="3600" b="0" i="0" u="none" strike="noStrike" kern="1400" cap="none" spc="0" normalizeH="0" baseline="0" noProof="0">
                <a:ln>
                  <a:noFill/>
                </a:ln>
                <a:solidFill>
                  <a:prstClr val="black"/>
                </a:solidFill>
                <a:effectLst/>
                <a:uLnTx/>
                <a:uFillTx/>
              </a:endParaRPr>
            </a:p>
          </p:txBody>
        </p:sp>
        <p:sp>
          <p:nvSpPr>
            <p:cNvPr id="45" name="TextBox 44">
              <a:extLst>
                <a:ext uri="{FF2B5EF4-FFF2-40B4-BE49-F238E27FC236}">
                  <a16:creationId xmlns:a16="http://schemas.microsoft.com/office/drawing/2014/main" id="{D640DE48-94FF-4DD9-A235-F366D5E93E12}"/>
                </a:ext>
              </a:extLst>
            </p:cNvPr>
            <p:cNvSpPr txBox="1"/>
            <p:nvPr/>
          </p:nvSpPr>
          <p:spPr>
            <a:xfrm>
              <a:off x="733627" y="4365016"/>
              <a:ext cx="2485633" cy="1231106"/>
            </a:xfrm>
            <a:prstGeom prst="rect">
              <a:avLst/>
            </a:prstGeom>
            <a:noFill/>
          </p:spPr>
          <p:txBody>
            <a:bodyPr wrap="square" rtlCol="0">
              <a:spAutoFit/>
            </a:bodyPr>
            <a:lstStyle/>
            <a:p>
              <a:pPr marL="171450" marR="0" lvl="0" indent="-1714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600" b="0" i="0" u="none" strike="noStrike" kern="0" cap="none" spc="0" normalizeH="0" baseline="0" noProof="0">
                <a:ln>
                  <a:noFill/>
                </a:ln>
                <a:solidFill>
                  <a:prstClr val="black"/>
                </a:solidFill>
                <a:effectLst/>
                <a:uLnTx/>
                <a:uFillTx/>
              </a:endParaRP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t>
              </a:r>
              <a:r>
                <a:rPr kumimoji="0" lang="en-GB" altLang="en-US" sz="800" b="1" i="0" u="none" strike="noStrike" kern="0" cap="none" spc="0" normalizeH="0" baseline="0" noProof="0">
                  <a:ln>
                    <a:noFill/>
                  </a:ln>
                  <a:solidFill>
                    <a:prstClr val="black"/>
                  </a:solidFill>
                  <a:effectLst/>
                  <a:uLnTx/>
                  <a:uFillTx/>
                </a:rPr>
                <a:t>tested, evaluated </a:t>
              </a:r>
              <a:r>
                <a:rPr kumimoji="0" lang="en-GB" altLang="en-US" sz="800" b="0" i="0" u="none" strike="noStrike" kern="0" cap="none" spc="0" normalizeH="0" baseline="0" noProof="0">
                  <a:ln>
                    <a:noFill/>
                  </a:ln>
                  <a:solidFill>
                    <a:prstClr val="black"/>
                  </a:solidFill>
                  <a:effectLst/>
                  <a:uLnTx/>
                  <a:uFillTx/>
                </a:rPr>
                <a:t>and </a:t>
              </a:r>
              <a:r>
                <a:rPr kumimoji="0" lang="en-GB" altLang="en-US" sz="800" b="1" i="0" u="none" strike="noStrike" kern="0" cap="none" spc="0" normalizeH="0" baseline="0" noProof="0">
                  <a:ln>
                    <a:noFill/>
                  </a:ln>
                  <a:solidFill>
                    <a:prstClr val="black"/>
                  </a:solidFill>
                  <a:effectLst/>
                  <a:uLnTx/>
                  <a:uFillTx/>
                </a:rPr>
                <a:t>refined</a:t>
              </a:r>
              <a:r>
                <a:rPr kumimoji="0" lang="en-GB" altLang="en-US" sz="800" b="0" i="0" u="none" strike="noStrike" kern="0" cap="none" spc="0" normalizeH="0" baseline="0" noProof="0">
                  <a:ln>
                    <a:noFill/>
                  </a:ln>
                  <a:solidFill>
                    <a:prstClr val="black"/>
                  </a:solidFill>
                  <a:effectLst/>
                  <a:uLnTx/>
                  <a:uFillTx/>
                </a:rPr>
                <a:t> or </a:t>
              </a:r>
              <a:r>
                <a:rPr kumimoji="0" lang="en-GB" altLang="en-US" sz="800" b="1" i="0" u="none" strike="noStrike" kern="0" cap="none" spc="0" normalizeH="0" baseline="0" noProof="0">
                  <a:ln>
                    <a:noFill/>
                  </a:ln>
                  <a:solidFill>
                    <a:prstClr val="black"/>
                  </a:solidFill>
                  <a:effectLst/>
                  <a:uLnTx/>
                  <a:uFillTx/>
                </a:rPr>
                <a:t>developed</a:t>
              </a:r>
              <a:r>
                <a:rPr kumimoji="0" lang="en-GB" altLang="en-US" sz="800" b="0" i="0" u="none" strike="noStrike" kern="0" cap="none" spc="0" normalizeH="0" baseline="0" noProof="0">
                  <a:ln>
                    <a:noFill/>
                  </a:ln>
                  <a:solidFill>
                    <a:prstClr val="black"/>
                  </a:solidFill>
                  <a:effectLst/>
                  <a:uLnTx/>
                  <a:uFillTx/>
                </a:rPr>
                <a:t> your ideas against your </a:t>
              </a:r>
              <a:r>
                <a:rPr kumimoji="0" lang="en-GB" altLang="en-US" sz="800" b="1" i="0" u="none" strike="noStrike" kern="0" cap="none" spc="0" normalizeH="0" baseline="0" noProof="0">
                  <a:ln>
                    <a:noFill/>
                  </a:ln>
                  <a:solidFill>
                    <a:prstClr val="black"/>
                  </a:solidFill>
                  <a:effectLst/>
                  <a:uLnTx/>
                  <a:uFillTx/>
                </a:rPr>
                <a:t>specification.</a:t>
              </a: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600" b="0" i="0" u="none" strike="noStrike" kern="0" cap="none" spc="0" normalizeH="0" baseline="0" noProof="0">
                <a:ln>
                  <a:noFill/>
                </a:ln>
                <a:solidFill>
                  <a:prstClr val="black"/>
                </a:solidFill>
                <a:effectLst/>
                <a:uLnTx/>
                <a:uFillTx/>
              </a:endParaRP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t>
              </a:r>
              <a:r>
                <a:rPr kumimoji="0" lang="en-GB" altLang="en-US" sz="800" b="1" i="0" u="none" strike="noStrike" kern="0" cap="none" spc="0" normalizeH="0" baseline="0" noProof="0">
                  <a:ln>
                    <a:noFill/>
                  </a:ln>
                  <a:solidFill>
                    <a:prstClr val="black"/>
                  </a:solidFill>
                  <a:effectLst/>
                  <a:uLnTx/>
                  <a:uFillTx/>
                </a:rPr>
                <a:t>evaluated</a:t>
              </a:r>
              <a:r>
                <a:rPr kumimoji="0" lang="en-GB" altLang="en-US" sz="800" b="0" i="0" u="none" strike="noStrike" kern="0" cap="none" spc="0" normalizeH="0" baseline="0" noProof="0">
                  <a:ln>
                    <a:noFill/>
                  </a:ln>
                  <a:solidFill>
                    <a:prstClr val="black"/>
                  </a:solidFill>
                  <a:effectLst/>
                  <a:uLnTx/>
                  <a:uFillTx/>
                </a:rPr>
                <a:t> and </a:t>
              </a:r>
              <a:r>
                <a:rPr kumimoji="0" lang="en-GB" altLang="en-US" sz="800" b="1" i="0" u="none" strike="noStrike" kern="0" cap="none" spc="0" normalizeH="0" baseline="0" noProof="0">
                  <a:ln>
                    <a:noFill/>
                  </a:ln>
                  <a:solidFill>
                    <a:prstClr val="black"/>
                  </a:solidFill>
                  <a:effectLst/>
                  <a:uLnTx/>
                  <a:uFillTx/>
                </a:rPr>
                <a:t>refined</a:t>
              </a:r>
              <a:r>
                <a:rPr kumimoji="0" lang="en-GB" altLang="en-US" sz="800" b="0" i="0" u="none" strike="noStrike" kern="0" cap="none" spc="0" normalizeH="0" baseline="0" noProof="0">
                  <a:ln>
                    <a:noFill/>
                  </a:ln>
                  <a:solidFill>
                    <a:prstClr val="black"/>
                  </a:solidFill>
                  <a:effectLst/>
                  <a:uLnTx/>
                  <a:uFillTx/>
                </a:rPr>
                <a:t> your ideas against your </a:t>
              </a:r>
              <a:r>
                <a:rPr kumimoji="0" lang="en-GB" altLang="en-US" sz="800" b="1" i="0" u="none" strike="noStrike" kern="0" cap="none" spc="0" normalizeH="0" baseline="0" noProof="0">
                  <a:ln>
                    <a:noFill/>
                  </a:ln>
                  <a:solidFill>
                    <a:prstClr val="black"/>
                  </a:solidFill>
                  <a:effectLst/>
                  <a:uLnTx/>
                  <a:uFillTx/>
                </a:rPr>
                <a:t>specification</a:t>
              </a:r>
              <a:r>
                <a:rPr kumimoji="0" lang="en-GB" altLang="en-US" sz="800" b="0" i="0" u="none" strike="noStrike" kern="0" cap="none" spc="0" normalizeH="0" baseline="0" noProof="0">
                  <a:ln>
                    <a:noFill/>
                  </a:ln>
                  <a:solidFill>
                    <a:prstClr val="black"/>
                  </a:solidFill>
                  <a:effectLst/>
                  <a:uLnTx/>
                  <a:uFillTx/>
                </a:rPr>
                <a:t>.</a:t>
              </a: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600" b="0" i="0" u="none" strike="noStrike" kern="0" cap="none" spc="0" normalizeH="0" baseline="0" noProof="0">
                <a:ln>
                  <a:noFill/>
                </a:ln>
                <a:solidFill>
                  <a:prstClr val="black"/>
                </a:solidFill>
                <a:effectLst/>
                <a:uLnTx/>
                <a:uFillTx/>
              </a:endParaRPr>
            </a:p>
            <a:p>
              <a:pPr marL="92075" marR="0" lvl="0" indent="-92075"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800" b="0" i="0" u="none" strike="noStrike" kern="0" cap="none" spc="0" normalizeH="0" baseline="0" noProof="0">
                  <a:ln>
                    <a:noFill/>
                  </a:ln>
                  <a:solidFill>
                    <a:prstClr val="black"/>
                  </a:solidFill>
                  <a:effectLst/>
                  <a:uLnTx/>
                  <a:uFillTx/>
                </a:rPr>
                <a:t>You have </a:t>
              </a:r>
              <a:r>
                <a:rPr kumimoji="0" lang="en-GB" altLang="en-US" sz="800" b="1" i="0" u="none" strike="noStrike" kern="0" cap="none" spc="0" normalizeH="0" baseline="0" noProof="0">
                  <a:ln>
                    <a:noFill/>
                  </a:ln>
                  <a:solidFill>
                    <a:prstClr val="black"/>
                  </a:solidFill>
                  <a:effectLst/>
                  <a:uLnTx/>
                  <a:uFillTx/>
                </a:rPr>
                <a:t>evaluated</a:t>
              </a:r>
              <a:r>
                <a:rPr kumimoji="0" lang="en-GB" altLang="en-US" sz="800" b="0" i="0" u="none" strike="noStrike" kern="0" cap="none" spc="0" normalizeH="0" baseline="0" noProof="0">
                  <a:ln>
                    <a:noFill/>
                  </a:ln>
                  <a:solidFill>
                    <a:prstClr val="black"/>
                  </a:solidFill>
                  <a:effectLst/>
                  <a:uLnTx/>
                  <a:uFillTx/>
                </a:rPr>
                <a:t> your ideas against your </a:t>
              </a:r>
              <a:r>
                <a:rPr kumimoji="0" lang="en-GB" altLang="en-US" sz="800" b="1" i="0" u="none" strike="noStrike" kern="0" cap="none" spc="0" normalizeH="0" baseline="0" noProof="0">
                  <a:ln>
                    <a:noFill/>
                  </a:ln>
                  <a:solidFill>
                    <a:prstClr val="black"/>
                  </a:solidFill>
                  <a:effectLst/>
                  <a:uLnTx/>
                  <a:uFillTx/>
                </a:rPr>
                <a:t>specification.</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GB" altLang="en-US" sz="800" b="0" i="0" u="none" strike="noStrike" kern="0" cap="none" spc="0" normalizeH="0" baseline="0" noProof="0">
                <a:ln>
                  <a:noFill/>
                </a:ln>
                <a:solidFill>
                  <a:prstClr val="black"/>
                </a:solidFill>
                <a:effectLst/>
                <a:uLnTx/>
                <a:uFillTx/>
              </a:endParaRPr>
            </a:p>
          </p:txBody>
        </p:sp>
        <p:sp>
          <p:nvSpPr>
            <p:cNvPr id="46" name="TextBox 45">
              <a:extLst>
                <a:ext uri="{FF2B5EF4-FFF2-40B4-BE49-F238E27FC236}">
                  <a16:creationId xmlns:a16="http://schemas.microsoft.com/office/drawing/2014/main" id="{1D9B326F-86C8-4E79-81B5-E0A24F29B4AE}"/>
                </a:ext>
              </a:extLst>
            </p:cNvPr>
            <p:cNvSpPr txBox="1"/>
            <p:nvPr/>
          </p:nvSpPr>
          <p:spPr>
            <a:xfrm>
              <a:off x="1252543" y="5468324"/>
              <a:ext cx="2276003" cy="1389676"/>
            </a:xfrm>
            <a:prstGeom prst="rect">
              <a:avLst/>
            </a:prstGeom>
            <a:noFill/>
          </p:spPr>
          <p:txBody>
            <a:bodyPr wrap="square">
              <a:spAutoFit/>
            </a:bodyPr>
            <a:lstStyle/>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dirty="0">
                  <a:ln>
                    <a:noFill/>
                  </a:ln>
                  <a:solidFill>
                    <a:prstClr val="black"/>
                  </a:solidFill>
                  <a:effectLst/>
                  <a:uLnTx/>
                  <a:uFillTx/>
                </a:rPr>
                <a:t>*Use  more technical detail in identifying what you have learnt (WWW/EBI) e.g. tools, processes  and equipment</a:t>
              </a:r>
              <a:endParaRPr kumimoji="0" lang="en-GB" sz="2400" b="1" i="1" u="none" strike="noStrike" kern="1400" cap="none" spc="0" normalizeH="0" baseline="0" noProof="0" dirty="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800" b="1" i="1" u="none" strike="noStrike" kern="1400" cap="none" spc="0" normalizeH="0" baseline="0" noProof="0" dirty="0">
                  <a:ln>
                    <a:noFill/>
                  </a:ln>
                  <a:solidFill>
                    <a:prstClr val="black"/>
                  </a:solidFill>
                  <a:effectLst/>
                  <a:uLnTx/>
                  <a:uFillTx/>
                </a:rPr>
                <a:t>*Take a photograph of your work to show what you have made</a:t>
              </a:r>
              <a:endParaRPr kumimoji="0" lang="en-GB" sz="2400" b="1" i="1" u="none" strike="noStrike" kern="1400" cap="none" spc="0" normalizeH="0" baseline="0" noProof="0" dirty="0">
                <a:ln>
                  <a:noFill/>
                </a:ln>
                <a:solidFill>
                  <a:prstClr val="black"/>
                </a:solidFill>
                <a:effectLst/>
                <a:uLnTx/>
                <a:uFillTx/>
              </a:endParaRPr>
            </a:p>
            <a:p>
              <a:pPr marL="0" marR="0" lvl="0" indent="0" defTabSz="914400" eaLnBrk="1" fontAlgn="auto" latinLnBrk="0" hangingPunct="1">
                <a:lnSpc>
                  <a:spcPct val="119000"/>
                </a:lnSpc>
                <a:spcBef>
                  <a:spcPts val="0"/>
                </a:spcBef>
                <a:spcAft>
                  <a:spcPts val="600"/>
                </a:spcAft>
                <a:buClrTx/>
                <a:buSzTx/>
                <a:buFontTx/>
                <a:buNone/>
                <a:tabLst/>
                <a:defRPr/>
              </a:pPr>
              <a:r>
                <a:rPr kumimoji="0" lang="en-GB" sz="2400" b="0" i="0" u="none" strike="noStrike" kern="1400" cap="none" spc="0" normalizeH="0" baseline="0" noProof="0" dirty="0">
                  <a:ln>
                    <a:noFill/>
                  </a:ln>
                  <a:solidFill>
                    <a:srgbClr val="000000"/>
                  </a:solidFill>
                  <a:effectLst/>
                  <a:uLnTx/>
                  <a:uFillTx/>
                </a:rPr>
                <a:t> </a:t>
              </a:r>
            </a:p>
          </p:txBody>
        </p:sp>
      </p:grpSp>
      <p:sp>
        <p:nvSpPr>
          <p:cNvPr id="47" name="TextBox 46">
            <a:extLst>
              <a:ext uri="{FF2B5EF4-FFF2-40B4-BE49-F238E27FC236}">
                <a16:creationId xmlns:a16="http://schemas.microsoft.com/office/drawing/2014/main" id="{03920394-E4BB-4651-B261-720CF0655F6C}"/>
              </a:ext>
            </a:extLst>
          </p:cNvPr>
          <p:cNvSpPr txBox="1"/>
          <p:nvPr/>
        </p:nvSpPr>
        <p:spPr>
          <a:xfrm>
            <a:off x="6244939" y="4523555"/>
            <a:ext cx="2197005" cy="190943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Eras Light ITC" panose="020B0402030504020804" pitchFamily="34" charset="0"/>
                <a:cs typeface="Calibri"/>
              </a:rPr>
              <a:t>Checklist:</a:t>
            </a:r>
          </a:p>
          <a:p>
            <a:pPr>
              <a:lnSpc>
                <a:spcPct val="150000"/>
              </a:lnSpc>
            </a:pPr>
            <a:r>
              <a:rPr lang="en-US" sz="1200" dirty="0">
                <a:latin typeface="Eras Light ITC" panose="020B0402030504020804" pitchFamily="34" charset="0"/>
                <a:cs typeface="Calibri"/>
              </a:rPr>
              <a:t>Professional Designing</a:t>
            </a:r>
          </a:p>
          <a:p>
            <a:pPr>
              <a:lnSpc>
                <a:spcPct val="150000"/>
              </a:lnSpc>
            </a:pPr>
            <a:r>
              <a:rPr lang="en-US" sz="1200" dirty="0">
                <a:latin typeface="Eras Light ITC" panose="020B0402030504020804" pitchFamily="34" charset="0"/>
                <a:cs typeface="Calibri"/>
              </a:rPr>
              <a:t>Detailed Annotation</a:t>
            </a:r>
          </a:p>
          <a:p>
            <a:pPr>
              <a:lnSpc>
                <a:spcPct val="150000"/>
              </a:lnSpc>
            </a:pPr>
            <a:r>
              <a:rPr lang="en-US" sz="1200" dirty="0">
                <a:latin typeface="Eras Light ITC" panose="020B0402030504020804" pitchFamily="34" charset="0"/>
                <a:cs typeface="Calibri"/>
              </a:rPr>
              <a:t>Consistent Evaluation</a:t>
            </a:r>
          </a:p>
          <a:p>
            <a:pPr>
              <a:lnSpc>
                <a:spcPct val="150000"/>
              </a:lnSpc>
            </a:pPr>
            <a:r>
              <a:rPr lang="en-US" sz="1200" dirty="0">
                <a:latin typeface="Eras Light ITC" panose="020B0402030504020804" pitchFamily="34" charset="0"/>
                <a:cs typeface="Calibri"/>
              </a:rPr>
              <a:t>Use D &amp; T vocabulary</a:t>
            </a:r>
          </a:p>
          <a:p>
            <a:pPr>
              <a:lnSpc>
                <a:spcPct val="150000"/>
              </a:lnSpc>
            </a:pPr>
            <a:r>
              <a:rPr lang="en-US" sz="1200" dirty="0">
                <a:latin typeface="Eras Light ITC" panose="020B0402030504020804" pitchFamily="34" charset="0"/>
                <a:cs typeface="Calibri"/>
              </a:rPr>
              <a:t>Use of varied techniques</a:t>
            </a:r>
          </a:p>
          <a:p>
            <a:pPr>
              <a:lnSpc>
                <a:spcPct val="150000"/>
              </a:lnSpc>
            </a:pPr>
            <a:endParaRPr lang="en-US" sz="1200" dirty="0">
              <a:latin typeface="Eras Light ITC" panose="020B0402030504020804" pitchFamily="34" charset="0"/>
              <a:cs typeface="Calibri"/>
            </a:endParaRPr>
          </a:p>
        </p:txBody>
      </p:sp>
      <p:pic>
        <p:nvPicPr>
          <p:cNvPr id="48" name="Picture 2">
            <a:extLst>
              <a:ext uri="{FF2B5EF4-FFF2-40B4-BE49-F238E27FC236}">
                <a16:creationId xmlns:a16="http://schemas.microsoft.com/office/drawing/2014/main" id="{20352612-2BB2-45C1-910C-A829F811B3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212811" flipV="1">
            <a:off x="8605317" y="5973189"/>
            <a:ext cx="1146193" cy="72271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D429A52-6371-4570-9C92-81D8AA08DC09}"/>
              </a:ext>
            </a:extLst>
          </p:cNvPr>
          <p:cNvSpPr txBox="1"/>
          <p:nvPr/>
        </p:nvSpPr>
        <p:spPr>
          <a:xfrm>
            <a:off x="8081081" y="4814730"/>
            <a:ext cx="179883" cy="159953"/>
          </a:xfrm>
          <a:prstGeom prst="rect">
            <a:avLst/>
          </a:prstGeom>
          <a:noFill/>
          <a:ln>
            <a:solidFill>
              <a:schemeClr val="tx1"/>
            </a:solidFill>
          </a:ln>
        </p:spPr>
        <p:txBody>
          <a:bodyPr wrap="square" rtlCol="0">
            <a:spAutoFit/>
          </a:bodyPr>
          <a:lstStyle/>
          <a:p>
            <a:endParaRPr lang="en-GB" dirty="0"/>
          </a:p>
        </p:txBody>
      </p:sp>
      <p:sp>
        <p:nvSpPr>
          <p:cNvPr id="51" name="TextBox 50">
            <a:extLst>
              <a:ext uri="{FF2B5EF4-FFF2-40B4-BE49-F238E27FC236}">
                <a16:creationId xmlns:a16="http://schemas.microsoft.com/office/drawing/2014/main" id="{9A511A23-F769-43D2-9F90-5EB4729FCE97}"/>
              </a:ext>
            </a:extLst>
          </p:cNvPr>
          <p:cNvSpPr txBox="1"/>
          <p:nvPr/>
        </p:nvSpPr>
        <p:spPr>
          <a:xfrm>
            <a:off x="8081081" y="5102447"/>
            <a:ext cx="179883" cy="159953"/>
          </a:xfrm>
          <a:prstGeom prst="rect">
            <a:avLst/>
          </a:prstGeom>
          <a:noFill/>
          <a:ln>
            <a:solidFill>
              <a:schemeClr val="tx1"/>
            </a:solidFill>
          </a:ln>
        </p:spPr>
        <p:txBody>
          <a:bodyPr wrap="square" rtlCol="0">
            <a:spAutoFit/>
          </a:bodyPr>
          <a:lstStyle/>
          <a:p>
            <a:endParaRPr lang="en-GB" dirty="0"/>
          </a:p>
        </p:txBody>
      </p:sp>
      <p:sp>
        <p:nvSpPr>
          <p:cNvPr id="54" name="TextBox 53">
            <a:extLst>
              <a:ext uri="{FF2B5EF4-FFF2-40B4-BE49-F238E27FC236}">
                <a16:creationId xmlns:a16="http://schemas.microsoft.com/office/drawing/2014/main" id="{0FDF5AFE-A111-480D-BA6E-A15684B9E739}"/>
              </a:ext>
            </a:extLst>
          </p:cNvPr>
          <p:cNvSpPr txBox="1"/>
          <p:nvPr/>
        </p:nvSpPr>
        <p:spPr>
          <a:xfrm>
            <a:off x="8081964" y="5670637"/>
            <a:ext cx="179883" cy="159953"/>
          </a:xfrm>
          <a:prstGeom prst="rect">
            <a:avLst/>
          </a:prstGeom>
          <a:noFill/>
          <a:ln>
            <a:solidFill>
              <a:schemeClr val="tx1"/>
            </a:solidFill>
          </a:ln>
        </p:spPr>
        <p:txBody>
          <a:bodyPr wrap="square" rtlCol="0">
            <a:spAutoFit/>
          </a:bodyPr>
          <a:lstStyle/>
          <a:p>
            <a:endParaRPr lang="en-GB" dirty="0"/>
          </a:p>
        </p:txBody>
      </p:sp>
      <p:sp>
        <p:nvSpPr>
          <p:cNvPr id="56" name="TextBox 55">
            <a:extLst>
              <a:ext uri="{FF2B5EF4-FFF2-40B4-BE49-F238E27FC236}">
                <a16:creationId xmlns:a16="http://schemas.microsoft.com/office/drawing/2014/main" id="{DEA6A2F0-9D45-4945-BA4B-F1EB60BAAF2F}"/>
              </a:ext>
            </a:extLst>
          </p:cNvPr>
          <p:cNvSpPr txBox="1"/>
          <p:nvPr/>
        </p:nvSpPr>
        <p:spPr>
          <a:xfrm>
            <a:off x="8082839" y="5932817"/>
            <a:ext cx="179883" cy="159953"/>
          </a:xfrm>
          <a:prstGeom prst="rect">
            <a:avLst/>
          </a:prstGeom>
          <a:noFill/>
          <a:ln>
            <a:solidFill>
              <a:schemeClr val="tx1"/>
            </a:solidFill>
          </a:ln>
        </p:spPr>
        <p:txBody>
          <a:bodyPr wrap="square" rtlCol="0">
            <a:spAutoFit/>
          </a:bodyPr>
          <a:lstStyle/>
          <a:p>
            <a:endParaRPr lang="en-GB" dirty="0"/>
          </a:p>
        </p:txBody>
      </p:sp>
      <p:sp>
        <p:nvSpPr>
          <p:cNvPr id="57" name="TextBox 56">
            <a:extLst>
              <a:ext uri="{FF2B5EF4-FFF2-40B4-BE49-F238E27FC236}">
                <a16:creationId xmlns:a16="http://schemas.microsoft.com/office/drawing/2014/main" id="{A7BFA272-8F31-4D75-B91C-A7A46AF75676}"/>
              </a:ext>
            </a:extLst>
          </p:cNvPr>
          <p:cNvSpPr txBox="1"/>
          <p:nvPr/>
        </p:nvSpPr>
        <p:spPr>
          <a:xfrm>
            <a:off x="8083759" y="5389263"/>
            <a:ext cx="179883" cy="159953"/>
          </a:xfrm>
          <a:prstGeom prst="rect">
            <a:avLst/>
          </a:prstGeom>
          <a:noFill/>
          <a:ln>
            <a:solidFill>
              <a:schemeClr val="tx1"/>
            </a:solidFill>
          </a:ln>
        </p:spPr>
        <p:txBody>
          <a:bodyPr wrap="square" rtlCol="0">
            <a:spAutoFit/>
          </a:bodyPr>
          <a:lstStyle/>
          <a:p>
            <a:endParaRPr lang="en-GB" dirty="0"/>
          </a:p>
        </p:txBody>
      </p:sp>
      <p:sp>
        <p:nvSpPr>
          <p:cNvPr id="58" name="TextBox 57">
            <a:extLst>
              <a:ext uri="{FF2B5EF4-FFF2-40B4-BE49-F238E27FC236}">
                <a16:creationId xmlns:a16="http://schemas.microsoft.com/office/drawing/2014/main" id="{9A03DF68-7C2F-45F1-8601-EA5FB0F2E434}"/>
              </a:ext>
            </a:extLst>
          </p:cNvPr>
          <p:cNvSpPr txBox="1"/>
          <p:nvPr/>
        </p:nvSpPr>
        <p:spPr>
          <a:xfrm>
            <a:off x="4961925" y="2450174"/>
            <a:ext cx="4944075" cy="276999"/>
          </a:xfrm>
          <a:prstGeom prst="rect">
            <a:avLst/>
          </a:prstGeom>
          <a:noFill/>
        </p:spPr>
        <p:txBody>
          <a:bodyPr wrap="square" rtlCol="0">
            <a:spAutoFit/>
          </a:bodyPr>
          <a:lstStyle/>
          <a:p>
            <a:r>
              <a:rPr lang="en-GB" sz="1200" b="1" dirty="0">
                <a:latin typeface="Eras Light ITC" panose="020B0402030504020804" pitchFamily="34" charset="0"/>
              </a:rPr>
              <a:t>What strategies and equipment did you use to help you draw?…. </a:t>
            </a:r>
          </a:p>
        </p:txBody>
      </p:sp>
      <p:grpSp>
        <p:nvGrpSpPr>
          <p:cNvPr id="101" name="Group 100">
            <a:extLst>
              <a:ext uri="{FF2B5EF4-FFF2-40B4-BE49-F238E27FC236}">
                <a16:creationId xmlns:a16="http://schemas.microsoft.com/office/drawing/2014/main" id="{95680009-0253-4D20-B0F9-39116DB043A1}"/>
              </a:ext>
            </a:extLst>
          </p:cNvPr>
          <p:cNvGrpSpPr/>
          <p:nvPr/>
        </p:nvGrpSpPr>
        <p:grpSpPr>
          <a:xfrm>
            <a:off x="5038706" y="2727173"/>
            <a:ext cx="4544764" cy="1548014"/>
            <a:chOff x="5502844" y="2708920"/>
            <a:chExt cx="2880000" cy="1080120"/>
          </a:xfrm>
        </p:grpSpPr>
        <p:cxnSp>
          <p:nvCxnSpPr>
            <p:cNvPr id="102" name="Straight Connector 101">
              <a:extLst>
                <a:ext uri="{FF2B5EF4-FFF2-40B4-BE49-F238E27FC236}">
                  <a16:creationId xmlns:a16="http://schemas.microsoft.com/office/drawing/2014/main" id="{871441FA-5CEE-413A-9552-BD81E77B686C}"/>
                </a:ext>
              </a:extLst>
            </p:cNvPr>
            <p:cNvCxnSpPr/>
            <p:nvPr/>
          </p:nvCxnSpPr>
          <p:spPr>
            <a:xfrm>
              <a:off x="5502844" y="270892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FECD0D9-C1DF-47F7-A63F-43706FFB7AC6}"/>
                </a:ext>
              </a:extLst>
            </p:cNvPr>
            <p:cNvCxnSpPr/>
            <p:nvPr/>
          </p:nvCxnSpPr>
          <p:spPr>
            <a:xfrm>
              <a:off x="5502844" y="2863223"/>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CC1F89A2-3997-414E-9B03-4BB19D89A81E}"/>
                </a:ext>
              </a:extLst>
            </p:cNvPr>
            <p:cNvCxnSpPr/>
            <p:nvPr/>
          </p:nvCxnSpPr>
          <p:spPr>
            <a:xfrm>
              <a:off x="5502844" y="3171829"/>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B500F362-07D7-41D9-BC8A-8F64C337A42E}"/>
                </a:ext>
              </a:extLst>
            </p:cNvPr>
            <p:cNvCxnSpPr/>
            <p:nvPr/>
          </p:nvCxnSpPr>
          <p:spPr>
            <a:xfrm>
              <a:off x="5502844" y="3480435"/>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93DFF1E5-341C-4DA9-A879-983B31FC7698}"/>
                </a:ext>
              </a:extLst>
            </p:cNvPr>
            <p:cNvCxnSpPr/>
            <p:nvPr/>
          </p:nvCxnSpPr>
          <p:spPr>
            <a:xfrm>
              <a:off x="5502844" y="3017526"/>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22FBA0CF-5489-4ADE-BCAD-4455AA0898BB}"/>
                </a:ext>
              </a:extLst>
            </p:cNvPr>
            <p:cNvCxnSpPr/>
            <p:nvPr/>
          </p:nvCxnSpPr>
          <p:spPr>
            <a:xfrm>
              <a:off x="5502844" y="3326132"/>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8058E8A1-87A0-4950-879C-9A43CB368D56}"/>
                </a:ext>
              </a:extLst>
            </p:cNvPr>
            <p:cNvCxnSpPr/>
            <p:nvPr/>
          </p:nvCxnSpPr>
          <p:spPr>
            <a:xfrm>
              <a:off x="5502844" y="3634738"/>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14B3E9A1-7D3E-49E6-A7E3-84AA36D76487}"/>
                </a:ext>
              </a:extLst>
            </p:cNvPr>
            <p:cNvCxnSpPr/>
            <p:nvPr/>
          </p:nvCxnSpPr>
          <p:spPr>
            <a:xfrm>
              <a:off x="5502844" y="3789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8" name="TextBox 117">
            <a:extLst>
              <a:ext uri="{FF2B5EF4-FFF2-40B4-BE49-F238E27FC236}">
                <a16:creationId xmlns:a16="http://schemas.microsoft.com/office/drawing/2014/main" id="{45F0F86A-2069-4D03-BB13-D5ABC138E5D2}"/>
              </a:ext>
            </a:extLst>
          </p:cNvPr>
          <p:cNvSpPr txBox="1"/>
          <p:nvPr/>
        </p:nvSpPr>
        <p:spPr>
          <a:xfrm>
            <a:off x="3232055" y="4411962"/>
            <a:ext cx="2770816" cy="2308324"/>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latin typeface="Eras Light ITC" panose="020B0402030504020804" pitchFamily="34" charset="0"/>
                <a:cs typeface="Calibri"/>
              </a:rPr>
              <a:t>What drawing technique would you use if you were an architect? </a:t>
            </a:r>
          </a:p>
          <a:p>
            <a:endParaRPr lang="en-US" sz="1200" b="1" dirty="0">
              <a:latin typeface="Eras Light ITC" panose="020B0402030504020804" pitchFamily="34" charset="0"/>
              <a:cs typeface="Calibri"/>
            </a:endParaRPr>
          </a:p>
          <a:p>
            <a:endParaRPr lang="en-US" sz="1200" b="1" dirty="0">
              <a:latin typeface="Eras Light ITC" panose="020B0402030504020804" pitchFamily="34" charset="0"/>
              <a:cs typeface="Calibri"/>
            </a:endParaRPr>
          </a:p>
          <a:p>
            <a:r>
              <a:rPr lang="en-US" sz="1200" b="1" dirty="0">
                <a:latin typeface="Eras Light ITC" panose="020B0402030504020804" pitchFamily="34" charset="0"/>
                <a:cs typeface="Calibri"/>
              </a:rPr>
              <a:t>What technique would you use to draw a product for manufacturing?</a:t>
            </a:r>
          </a:p>
          <a:p>
            <a:endParaRPr lang="en-US" sz="1200" b="1" dirty="0">
              <a:latin typeface="Eras Light ITC" panose="020B0402030504020804" pitchFamily="34" charset="0"/>
              <a:cs typeface="Calibri"/>
            </a:endParaRPr>
          </a:p>
          <a:p>
            <a:endParaRPr lang="en-US" sz="1200" b="1" dirty="0">
              <a:latin typeface="Eras Light ITC" panose="020B0402030504020804" pitchFamily="34" charset="0"/>
              <a:cs typeface="Calibri"/>
            </a:endParaRPr>
          </a:p>
          <a:p>
            <a:r>
              <a:rPr lang="en-US" sz="1200" b="1" dirty="0">
                <a:latin typeface="Eras Light ITC" panose="020B0402030504020804" pitchFamily="34" charset="0"/>
                <a:cs typeface="Calibri"/>
              </a:rPr>
              <a:t>What technique would you use when planning a product?</a:t>
            </a:r>
          </a:p>
          <a:p>
            <a:endParaRPr lang="en-US" sz="1200" b="1" dirty="0">
              <a:latin typeface="Eras Light ITC" panose="020B0402030504020804" pitchFamily="34" charset="0"/>
              <a:cs typeface="Calibri"/>
            </a:endParaRPr>
          </a:p>
          <a:p>
            <a:endParaRPr lang="en-US" sz="1200" b="1" dirty="0">
              <a:latin typeface="Eras Light ITC" panose="020B0402030504020804" pitchFamily="34" charset="0"/>
              <a:cs typeface="Calibri"/>
            </a:endParaRPr>
          </a:p>
        </p:txBody>
      </p:sp>
      <p:grpSp>
        <p:nvGrpSpPr>
          <p:cNvPr id="87" name="Group 86">
            <a:extLst>
              <a:ext uri="{FF2B5EF4-FFF2-40B4-BE49-F238E27FC236}">
                <a16:creationId xmlns:a16="http://schemas.microsoft.com/office/drawing/2014/main" id="{451897A2-21BC-4068-BE57-70263630D549}"/>
              </a:ext>
            </a:extLst>
          </p:cNvPr>
          <p:cNvGrpSpPr/>
          <p:nvPr/>
        </p:nvGrpSpPr>
        <p:grpSpPr>
          <a:xfrm>
            <a:off x="5047870" y="1149062"/>
            <a:ext cx="4535600" cy="1162542"/>
            <a:chOff x="5502844" y="2958186"/>
            <a:chExt cx="2880000" cy="830854"/>
          </a:xfrm>
        </p:grpSpPr>
        <p:cxnSp>
          <p:nvCxnSpPr>
            <p:cNvPr id="88" name="Straight Connector 87">
              <a:extLst>
                <a:ext uri="{FF2B5EF4-FFF2-40B4-BE49-F238E27FC236}">
                  <a16:creationId xmlns:a16="http://schemas.microsoft.com/office/drawing/2014/main" id="{19C54B70-886F-4347-B7B7-C4D91D75466E}"/>
                </a:ext>
              </a:extLst>
            </p:cNvPr>
            <p:cNvCxnSpPr/>
            <p:nvPr/>
          </p:nvCxnSpPr>
          <p:spPr>
            <a:xfrm>
              <a:off x="5502844" y="2958186"/>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D6CB38EC-DACC-422A-9493-85BF6BED598E}"/>
                </a:ext>
              </a:extLst>
            </p:cNvPr>
            <p:cNvCxnSpPr/>
            <p:nvPr/>
          </p:nvCxnSpPr>
          <p:spPr>
            <a:xfrm>
              <a:off x="5502844" y="3287894"/>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2FB9925-5E2A-48DC-A434-4D2D02309823}"/>
                </a:ext>
              </a:extLst>
            </p:cNvPr>
            <p:cNvCxnSpPr/>
            <p:nvPr/>
          </p:nvCxnSpPr>
          <p:spPr>
            <a:xfrm>
              <a:off x="5502844" y="3617603"/>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B38E5E2D-42AE-478B-A0FD-A695C7E22E42}"/>
                </a:ext>
              </a:extLst>
            </p:cNvPr>
            <p:cNvCxnSpPr/>
            <p:nvPr/>
          </p:nvCxnSpPr>
          <p:spPr>
            <a:xfrm>
              <a:off x="5502844" y="3123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A9BC8FBB-9A4B-4243-9099-9D6ABECBB7A8}"/>
                </a:ext>
              </a:extLst>
            </p:cNvPr>
            <p:cNvCxnSpPr/>
            <p:nvPr/>
          </p:nvCxnSpPr>
          <p:spPr>
            <a:xfrm>
              <a:off x="5502844" y="3442197"/>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C66EC07A-BBC9-47B2-AD0A-209A780053E2}"/>
                </a:ext>
              </a:extLst>
            </p:cNvPr>
            <p:cNvCxnSpPr/>
            <p:nvPr/>
          </p:nvCxnSpPr>
          <p:spPr>
            <a:xfrm>
              <a:off x="5502844" y="3789040"/>
              <a:ext cx="2880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0" name="Rectangle 59">
            <a:extLst>
              <a:ext uri="{FF2B5EF4-FFF2-40B4-BE49-F238E27FC236}">
                <a16:creationId xmlns:a16="http://schemas.microsoft.com/office/drawing/2014/main" id="{5FBF2D3B-7251-40E5-B83F-E205DFCCE9E7}"/>
              </a:ext>
            </a:extLst>
          </p:cNvPr>
          <p:cNvSpPr/>
          <p:nvPr/>
        </p:nvSpPr>
        <p:spPr>
          <a:xfrm>
            <a:off x="9153093" y="6279099"/>
            <a:ext cx="479618" cy="307777"/>
          </a:xfrm>
          <a:prstGeom prst="rect">
            <a:avLst/>
          </a:prstGeom>
          <a:noFill/>
        </p:spPr>
        <p:txBody>
          <a:bodyPr wrap="none" lIns="91440" tIns="45720" rIns="91440" bIns="45720">
            <a:spAutoFit/>
          </a:bodyPr>
          <a:lstStyle/>
          <a:p>
            <a:pPr algn="ctr"/>
            <a:r>
              <a:rPr lang="en-US" sz="1400" b="0" cap="none" spc="0" dirty="0">
                <a:ln w="0"/>
                <a:solidFill>
                  <a:schemeClr val="tx1"/>
                </a:solidFill>
                <a:effectLst>
                  <a:outerShdw blurRad="38100" dist="19050" dir="2700000" algn="tl" rotWithShape="0">
                    <a:schemeClr val="dk1">
                      <a:alpha val="40000"/>
                    </a:schemeClr>
                  </a:outerShdw>
                </a:effectLst>
                <a:latin typeface="Eras Demi ITC" panose="020B0805030504020804" pitchFamily="34" charset="0"/>
              </a:rPr>
              <a:t>DIP</a:t>
            </a:r>
          </a:p>
        </p:txBody>
      </p:sp>
    </p:spTree>
    <p:extLst>
      <p:ext uri="{BB962C8B-B14F-4D97-AF65-F5344CB8AC3E}">
        <p14:creationId xmlns:p14="http://schemas.microsoft.com/office/powerpoint/2010/main" val="10632593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Adjacency">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Office Them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Hardcov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6.xml><?xml version="1.0" encoding="utf-8"?>
<a:theme xmlns:a="http://schemas.openxmlformats.org/drawingml/2006/main" name="4_Office Theme">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Custom 36">
      <a:dk1>
        <a:sysClr val="windowText" lastClr="000000"/>
      </a:dk1>
      <a:lt1>
        <a:srgbClr val="FFFFFF"/>
      </a:lt1>
      <a:dk2>
        <a:srgbClr val="44546A"/>
      </a:dk2>
      <a:lt2>
        <a:srgbClr val="E7E6E6"/>
      </a:lt2>
      <a:accent1>
        <a:srgbClr val="00ADF1"/>
      </a:accent1>
      <a:accent2>
        <a:srgbClr val="EB191C"/>
      </a:accent2>
      <a:accent3>
        <a:srgbClr val="FFCA09"/>
      </a:accent3>
      <a:accent4>
        <a:srgbClr val="8DC73D"/>
      </a:accent4>
      <a:accent5>
        <a:srgbClr val="326581"/>
      </a:accent5>
      <a:accent6>
        <a:srgbClr val="BFBFBF"/>
      </a:accent6>
      <a:hlink>
        <a:srgbClr val="3F3F3F"/>
      </a:hlink>
      <a:folHlink>
        <a:srgbClr val="7F7F7F"/>
      </a:folHlink>
    </a:clrScheme>
    <a:fontScheme name="Custom 33">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solidFill>
          <a:schemeClr val="accent1"/>
        </a:solidFill>
        <a:ln>
          <a:noFill/>
        </a:ln>
        <a:extLst>
          <a:ext uri="{91240B29-F687-4F45-9708-019B960494DF}">
            <a14:hiddenLine xmlns:a14="http://schemas.microsoft.com/office/drawing/2010/main" w="9525">
              <a:solidFill>
                <a:srgbClr val="000000"/>
              </a:solidFill>
              <a:round/>
              <a:headEnd/>
              <a:tailEnd/>
            </a14:hiddenLine>
          </a:ext>
        </a:extLst>
      </a:spPr>
      <a:bodyPr vert="horz" wrap="square" lIns="91440" tIns="45720" rIns="91440" bIns="45720" numCol="1" anchor="t" anchorCtr="0" compatLnSpc="1">
        <a:prstTxWarp prst="textNoShape">
          <a:avLst/>
        </a:prstTxWarp>
      </a:bodyPr>
      <a:lstStyle>
        <a:defPPr algn="l">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BC6CAF-6F6B-47C4-9BBF-B3D49888EFBC}">
  <ds:schemaRefs>
    <ds:schemaRef ds:uri="8e0e145d-effa-4e20-92b3-5f937c9a65c9"/>
    <ds:schemaRef ds:uri="http://purl.org/dc/terms/"/>
    <ds:schemaRef ds:uri="http://schemas.openxmlformats.org/package/2006/metadata/core-properties"/>
    <ds:schemaRef ds:uri="http://schemas.microsoft.com/office/infopath/2007/PartnerControls"/>
    <ds:schemaRef ds:uri="http://schemas.microsoft.com/office/2006/metadata/properties"/>
    <ds:schemaRef ds:uri="2f46933e-b8e7-4902-a76f-274d9499962a"/>
    <ds:schemaRef ds:uri="http://schemas.microsoft.com/office/2006/documentManagement/types"/>
    <ds:schemaRef ds:uri="http://www.w3.org/XML/1998/namespace"/>
    <ds:schemaRef ds:uri="http://purl.org/dc/dcmitype/"/>
    <ds:schemaRef ds:uri="http://purl.org/dc/elements/1.1/"/>
  </ds:schemaRefs>
</ds:datastoreItem>
</file>

<file path=customXml/itemProps2.xml><?xml version="1.0" encoding="utf-8"?>
<ds:datastoreItem xmlns:ds="http://schemas.openxmlformats.org/officeDocument/2006/customXml" ds:itemID="{FAF8E858-19D4-4A4A-BBFA-DFCCB36B6F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CC2D165-78BB-4294-954B-33AB465692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Hardcover</Template>
  <TotalTime>599</TotalTime>
  <Words>6411</Words>
  <Application>Microsoft Office PowerPoint</Application>
  <PresentationFormat>A4 Paper (210x297 mm)</PresentationFormat>
  <Paragraphs>871</Paragraphs>
  <Slides>45</Slides>
  <Notes>8</Notes>
  <HiddenSlides>0</HiddenSlides>
  <MMClips>0</MMClips>
  <ScaleCrop>false</ScaleCrop>
  <HeadingPairs>
    <vt:vector size="6" baseType="variant">
      <vt:variant>
        <vt:lpstr>Fonts Used</vt:lpstr>
      </vt:variant>
      <vt:variant>
        <vt:i4>12</vt:i4>
      </vt:variant>
      <vt:variant>
        <vt:lpstr>Theme</vt:lpstr>
      </vt:variant>
      <vt:variant>
        <vt:i4>8</vt:i4>
      </vt:variant>
      <vt:variant>
        <vt:lpstr>Slide Titles</vt:lpstr>
      </vt:variant>
      <vt:variant>
        <vt:i4>45</vt:i4>
      </vt:variant>
    </vt:vector>
  </HeadingPairs>
  <TitlesOfParts>
    <vt:vector size="65" baseType="lpstr">
      <vt:lpstr>Arial</vt:lpstr>
      <vt:lpstr>Boulder</vt:lpstr>
      <vt:lpstr>Calibri</vt:lpstr>
      <vt:lpstr>Calibri Light</vt:lpstr>
      <vt:lpstr>Cambria</vt:lpstr>
      <vt:lpstr>Eras Bold ITC</vt:lpstr>
      <vt:lpstr>Eras Demi ITC</vt:lpstr>
      <vt:lpstr>Eras Light ITC</vt:lpstr>
      <vt:lpstr>Roboto</vt:lpstr>
      <vt:lpstr>Tahoma</vt:lpstr>
      <vt:lpstr>Times New Roman</vt:lpstr>
      <vt:lpstr>Wingdings</vt:lpstr>
      <vt:lpstr>Adjacency</vt:lpstr>
      <vt:lpstr>Custom Design</vt:lpstr>
      <vt:lpstr>3_Office Theme</vt:lpstr>
      <vt:lpstr>5_Office Theme</vt:lpstr>
      <vt:lpstr>1_Hardcover</vt:lpstr>
      <vt:lpstr>4_Office Theme</vt:lpstr>
      <vt:lpstr>6_Office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Design Brief</vt:lpstr>
      <vt:lpstr>PowerPoint Presentation</vt:lpstr>
      <vt:lpstr>Specification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Denim Fact Sheet – Read through, fill in the blanks and highlight key words </vt:lpstr>
      <vt:lpstr>Investigation: The 6 R's and the environment</vt:lpstr>
      <vt:lpstr>PowerPoint Presentation</vt:lpstr>
      <vt:lpstr>Specification</vt:lpstr>
      <vt:lpstr>Investigate, research, discuss and plan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Isometric drawing</vt:lpstr>
      <vt:lpstr>Isometric drawing</vt:lpstr>
      <vt:lpstr>Perspective drawing</vt:lpstr>
      <vt:lpstr>Perspective drawing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Moisture Tester</dc:title>
  <dc:creator>David Jaques</dc:creator>
  <cp:lastModifiedBy>Ashton McDuff</cp:lastModifiedBy>
  <cp:revision>5</cp:revision>
  <cp:lastPrinted>2020-12-16T15:30:11Z</cp:lastPrinted>
  <dcterms:created xsi:type="dcterms:W3CDTF">2013-07-17T10:37:25Z</dcterms:created>
  <dcterms:modified xsi:type="dcterms:W3CDTF">2021-12-15T10:27:55Z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