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87E1C-6E34-46E3-FF86-86C4A2C734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4A31A1-365C-5AA1-7646-DB07FCFF56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92153-FC42-AE04-22FE-7B324EE92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75A71-33EA-F708-F387-4D9B1A7C5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1AEF5C-3905-C24C-E159-7718FED7F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328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4C092-0FEB-9C65-5C85-54D1210B4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730F4-D7EE-4795-A8DA-65AE2C2DA3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A826A7-4FDD-DEFC-3307-391BFFE6DB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F341BB-6422-C9B7-CD37-67C099F04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643095-6462-91A5-ADE5-52DCEA52C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401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3AC79-C7AF-B208-9E91-4E8CFF44F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A050FE-D0EC-AD29-A7D7-98E663BFB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472AC2-65B7-0D18-8BA9-96F33FE7C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94FDFA-66E0-E6D4-8F68-062C8998E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89495-F07E-7242-C5CD-0BC8BF07E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592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969F8-C503-63D0-940E-5330D3441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898361-8CA1-D07F-FC3B-32F843F775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DFED57-6BD6-F3D2-2B34-9136DD3100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CDC0A7-4410-E208-3ED1-CE1459B15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B5EF9C-4029-01AC-23F4-993B043E4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4DDD2-86E8-20D2-027F-2B7E646B0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216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C5981-3ECA-4418-E61F-332315BAF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9EF872-88EC-9DFC-4EE0-156E5A0EE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0E4169-1161-4AED-568E-BD1A235BF3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D58FF0-AEEE-5E91-B11E-83631A2DE6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046B76-398F-ED04-32EF-FA61BB39F5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36CD87-CA7F-DFB4-D4FE-4A9A8F86A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FFB81F-9E1C-3DC0-8113-1C847EA60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E80CB8-8C01-B5B3-91AE-0A75A5F9A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219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E443A-9956-6840-E1FE-C80A47A14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330027-03C0-0C84-4313-D58BEEEE7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450078-3775-9C2B-478C-3E548857D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E28CA1-7B42-C1B9-2580-CC7D535EA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405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322DFA-D792-0F21-FF69-5CC2E27B1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EFF8F7-D691-125E-FF1D-A69BECF16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62E4B1-9C39-043D-DA9F-2CD78E513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748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511EA-76C6-44C9-30D6-A47A12B9B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AFA053-435A-E7E1-ABB2-3E10DDB9F8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53B3B6-B670-6025-E92F-C94BB6C070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0C30CB-F498-7CB2-571C-8B7F58B05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A6916E-1B3F-617C-DE52-9F81A3FB5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3A30D9-0E61-E510-3A41-AB8BDA261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081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F5E29-D61F-1B39-0C60-EA87A47F9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08E0FD-010C-5121-5D46-67E30059099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66A224-E64E-CA68-F0E0-CF6D90CFBD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62E62A-F39E-B458-EA73-82437A207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163550-60B2-3A89-74B9-293094F99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462F83-CAFB-F3B8-3356-756AB994B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254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36EDC8-9C24-4443-149B-C3E60A322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60C401-63D3-7AC7-BB2C-11AE38A602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F82923-BB5E-CE60-B0A8-89ACB3B44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5AFA6-F25D-BCCF-2C1F-F7EC92DE1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729C79-C88B-98CA-EBA9-CBC233653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257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202E27-1A8C-4A6A-A48E-F6C6F0CD9B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DA879A-5C4B-EB55-B139-3BFE8F5A89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34C84-15D3-C1C4-976B-4A4535988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CFBAA2-0B17-44F0-4EFD-BBB46499D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E00721-EC4E-F62F-9192-AD681A2B3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729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A19C40-BD72-F21F-5738-17BFAE6DD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FFF748-A928-D6F4-6E01-6F5D3F06C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0F37F-E35E-6905-038C-CFE781CAE5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C36842-660B-4A2D-B73C-459CF17BD582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68519-F6C6-00B3-F489-52375C5C5F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CAE8B-9695-ACF1-3546-BBE5784A4E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B5FE37-2FA4-46D0-B843-19C0B3CF94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756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hyperlink" Target="mailto:safeguarding@stewardsacademy.org" TargetMode="External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5AD33-6AB2-7046-3953-DC97C51D46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62F3A3-31FA-4365-8CDF-2C51AB4C04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457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C7028-CF54-6682-E7A8-50E897318D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BD3261-C99B-9F9B-7241-F8C3AB612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07" y="949074"/>
            <a:ext cx="9144000" cy="5143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E5AAF2-E274-20AF-1757-ED15E0B9A5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2453" y="2034635"/>
            <a:ext cx="866311" cy="1077568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F0784A8-8E78-D276-C2F7-AA0292EF31D4}"/>
              </a:ext>
            </a:extLst>
          </p:cNvPr>
          <p:cNvSpPr txBox="1"/>
          <p:nvPr/>
        </p:nvSpPr>
        <p:spPr>
          <a:xfrm>
            <a:off x="2916936" y="1447650"/>
            <a:ext cx="5355645" cy="1938992"/>
          </a:xfrm>
          <a:prstGeom prst="rect">
            <a:avLst/>
          </a:prstGeom>
          <a:gradFill flip="none" rotWithShape="1">
            <a:gsLst>
              <a:gs pos="20000">
                <a:schemeClr val="tx2">
                  <a:shade val="30000"/>
                  <a:satMod val="115000"/>
                  <a:alpha val="0"/>
                  <a:lumMod val="0"/>
                </a:schemeClr>
              </a:gs>
              <a:gs pos="50000">
                <a:schemeClr val="tx2">
                  <a:shade val="67500"/>
                  <a:satMod val="115000"/>
                </a:schemeClr>
              </a:gs>
              <a:gs pos="100000">
                <a:schemeClr val="tx2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chemeClr val="accent4">
                    <a:lumMod val="60000"/>
                    <a:lumOff val="4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safeguarding@stewardsacademy.org</a:t>
            </a:r>
            <a:endParaRPr lang="en-GB" sz="2400" b="1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lang="en-GB" sz="2400">
                <a:solidFill>
                  <a:schemeClr val="bg1">
                    <a:lumMod val="95000"/>
                  </a:schemeClr>
                </a:solidFill>
              </a:rPr>
              <a:t>If you have any worries about your safety or wellbeing, speak to a member of the Safeguarding team, or any adult in the School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EF1EEDC-F441-ACF7-D0A4-E255785E99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0" b="4732"/>
          <a:stretch/>
        </p:blipFill>
        <p:spPr>
          <a:xfrm>
            <a:off x="9110154" y="4080699"/>
            <a:ext cx="866311" cy="935739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F9E41B7-F1F7-CAF8-E93C-A80D6E25F9DF}"/>
              </a:ext>
            </a:extLst>
          </p:cNvPr>
          <p:cNvSpPr txBox="1"/>
          <p:nvPr/>
        </p:nvSpPr>
        <p:spPr>
          <a:xfrm>
            <a:off x="1629371" y="3165395"/>
            <a:ext cx="1549808" cy="4387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200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Mrs Atkinson</a:t>
            </a:r>
          </a:p>
          <a:p>
            <a:pPr algn="ctr"/>
            <a:r>
              <a:rPr lang="en-GB" sz="105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(Safeguarding V Office)</a:t>
            </a:r>
            <a:endParaRPr lang="en-GB" sz="751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08A53F5-E6CB-8ABA-23FA-DBDC0802FD87}"/>
              </a:ext>
            </a:extLst>
          </p:cNvPr>
          <p:cNvSpPr txBox="1"/>
          <p:nvPr/>
        </p:nvSpPr>
        <p:spPr>
          <a:xfrm>
            <a:off x="8488310" y="3228460"/>
            <a:ext cx="2007101" cy="681086"/>
          </a:xfrm>
          <a:prstGeom prst="rect">
            <a:avLst/>
          </a:prstGeom>
          <a:noFill/>
        </p:spPr>
        <p:txBody>
          <a:bodyPr wrap="square" lIns="68580" tIns="34291" rIns="68580" bIns="34291" anchor="t">
            <a:spAutoFit/>
          </a:bodyPr>
          <a:lstStyle/>
          <a:p>
            <a:pPr algn="ctr"/>
            <a:r>
              <a:rPr lang="en-GB" sz="1200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Miss Blake</a:t>
            </a:r>
          </a:p>
          <a:p>
            <a:pPr algn="ctr"/>
            <a:r>
              <a:rPr lang="en-GB" sz="1200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Mr Myatt</a:t>
            </a:r>
          </a:p>
          <a:p>
            <a:pPr algn="ctr"/>
            <a:endParaRPr lang="en-GB" sz="525" b="1">
              <a:solidFill>
                <a:prstClr val="white">
                  <a:lumMod val="95000"/>
                </a:prstClr>
              </a:solidFill>
              <a:latin typeface="Calibri" panose="020F0502020204030204"/>
            </a:endParaRPr>
          </a:p>
          <a:p>
            <a:pPr algn="ctr"/>
            <a:r>
              <a:rPr lang="en-GB" sz="105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(V Office / Admin Office)</a:t>
            </a:r>
            <a:endParaRPr lang="en-GB" sz="751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2141BF-BE3E-24CC-73DE-A27E227C2AB2}"/>
              </a:ext>
            </a:extLst>
          </p:cNvPr>
          <p:cNvSpPr txBox="1"/>
          <p:nvPr/>
        </p:nvSpPr>
        <p:spPr>
          <a:xfrm>
            <a:off x="2132383" y="5156434"/>
            <a:ext cx="1106424" cy="253916"/>
          </a:xfrm>
          <a:prstGeom prst="rect">
            <a:avLst/>
          </a:prstGeom>
          <a:noFill/>
        </p:spPr>
        <p:txBody>
          <a:bodyPr wrap="square" lIns="68580" tIns="34290" rIns="68580" bIns="34290" anchor="t">
            <a:spAutoFit/>
          </a:bodyPr>
          <a:lstStyle/>
          <a:p>
            <a:pPr algn="ctr" defTabSz="685817">
              <a:defRPr/>
            </a:pPr>
            <a:r>
              <a:rPr lang="en-GB" sz="1200" b="1" dirty="0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Ms Morley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6EBAB0B-1952-BB99-D959-CA51381123C7}"/>
              </a:ext>
            </a:extLst>
          </p:cNvPr>
          <p:cNvSpPr txBox="1"/>
          <p:nvPr/>
        </p:nvSpPr>
        <p:spPr>
          <a:xfrm>
            <a:off x="3355055" y="5171507"/>
            <a:ext cx="140309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17">
              <a:defRPr/>
            </a:pPr>
            <a:r>
              <a:rPr lang="en-GB" sz="1200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Mrs Bolt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6F936E6-2F37-46F0-0B5B-997FEAC6ED19}"/>
              </a:ext>
            </a:extLst>
          </p:cNvPr>
          <p:cNvSpPr txBox="1"/>
          <p:nvPr/>
        </p:nvSpPr>
        <p:spPr>
          <a:xfrm>
            <a:off x="4818605" y="5171507"/>
            <a:ext cx="110642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17">
              <a:defRPr/>
            </a:pPr>
            <a:r>
              <a:rPr lang="en-GB" sz="1200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Mrs Ali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BAF8E4D-66BD-5543-40DB-5F872297A096}"/>
              </a:ext>
            </a:extLst>
          </p:cNvPr>
          <p:cNvSpPr txBox="1"/>
          <p:nvPr/>
        </p:nvSpPr>
        <p:spPr>
          <a:xfrm>
            <a:off x="6202262" y="5173063"/>
            <a:ext cx="110642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17">
              <a:defRPr/>
            </a:pPr>
            <a:r>
              <a:rPr lang="en-GB" sz="1200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Mrs Coulson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C1792D3-72E2-C782-244F-F2292638CC0C}"/>
              </a:ext>
            </a:extLst>
          </p:cNvPr>
          <p:cNvSpPr txBox="1"/>
          <p:nvPr/>
        </p:nvSpPr>
        <p:spPr>
          <a:xfrm>
            <a:off x="7548131" y="5173062"/>
            <a:ext cx="110642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17">
              <a:defRPr/>
            </a:pPr>
            <a:r>
              <a:rPr lang="en-GB" sz="1200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Mrs Coates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2C529E9-679C-6492-D41A-AE4BC150EC38}"/>
              </a:ext>
            </a:extLst>
          </p:cNvPr>
          <p:cNvSpPr txBox="1"/>
          <p:nvPr/>
        </p:nvSpPr>
        <p:spPr>
          <a:xfrm>
            <a:off x="8959671" y="5156434"/>
            <a:ext cx="1218703" cy="415629"/>
          </a:xfrm>
          <a:prstGeom prst="rect">
            <a:avLst/>
          </a:prstGeom>
          <a:noFill/>
        </p:spPr>
        <p:txBody>
          <a:bodyPr wrap="square" lIns="68580" tIns="34291" rIns="68580" bIns="34291" anchor="t">
            <a:spAutoFit/>
          </a:bodyPr>
          <a:lstStyle/>
          <a:p>
            <a:pPr algn="ctr" defTabSz="685817">
              <a:defRPr/>
            </a:pPr>
            <a:r>
              <a:rPr lang="en-GB" sz="1200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Mr Hughes</a:t>
            </a:r>
          </a:p>
          <a:p>
            <a:pPr algn="ctr">
              <a:defRPr/>
            </a:pPr>
            <a:r>
              <a:rPr lang="en-GB" sz="1051">
                <a:solidFill>
                  <a:prstClr val="white">
                    <a:lumMod val="95000"/>
                  </a:prstClr>
                </a:solidFill>
                <a:latin typeface="Calibri" panose="020F0502020204030204"/>
                <a:ea typeface="Calibri"/>
                <a:cs typeface="Calibri"/>
              </a:rPr>
              <a:t>(AHT/Maths Office)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8CE945C7-A4FB-D5B0-BF03-DE3F12AD494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3" b="2338"/>
          <a:stretch/>
        </p:blipFill>
        <p:spPr>
          <a:xfrm>
            <a:off x="3623449" y="4102396"/>
            <a:ext cx="866311" cy="935738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433BA371-EB6D-7199-E036-69C5972AD264}"/>
              </a:ext>
            </a:extLst>
          </p:cNvPr>
          <p:cNvGrpSpPr/>
          <p:nvPr/>
        </p:nvGrpSpPr>
        <p:grpSpPr>
          <a:xfrm>
            <a:off x="3184091" y="5469960"/>
            <a:ext cx="5651233" cy="438966"/>
            <a:chOff x="1908650" y="6225703"/>
            <a:chExt cx="7534977" cy="585286"/>
          </a:xfrm>
          <a:solidFill>
            <a:schemeClr val="bg2"/>
          </a:solidFill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D6F2AB28-46D2-E707-6008-D19A68561477}"/>
                </a:ext>
              </a:extLst>
            </p:cNvPr>
            <p:cNvSpPr txBox="1"/>
            <p:nvPr/>
          </p:nvSpPr>
          <p:spPr>
            <a:xfrm>
              <a:off x="1908650" y="6225703"/>
              <a:ext cx="7534977" cy="585286"/>
            </a:xfrm>
            <a:prstGeom prst="rect">
              <a:avLst/>
            </a:prstGeom>
            <a:grpFill/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endParaRPr lang="en-GB" sz="451">
                <a:solidFill>
                  <a:prstClr val="white">
                    <a:lumMod val="95000"/>
                  </a:prstClr>
                </a:solidFill>
                <a:latin typeface="Calibri" panose="020F0502020204030204"/>
              </a:endParaRPr>
            </a:p>
            <a:p>
              <a:r>
                <a:rPr lang="en-GB" sz="1351" b="1">
                  <a:solidFill>
                    <a:schemeClr val="tx2"/>
                  </a:solidFill>
                  <a:latin typeface="Calibri" panose="020F0502020204030204"/>
                </a:rPr>
                <a:t>For Safeguarding updates and information please visit:</a:t>
              </a:r>
            </a:p>
            <a:p>
              <a:endParaRPr lang="en-GB" sz="451"/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72D1A275-6E82-0EE1-B45B-ED01566EA21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101554" y="6283306"/>
              <a:ext cx="452739" cy="452739"/>
            </a:xfrm>
            <a:prstGeom prst="rect">
              <a:avLst/>
            </a:prstGeom>
            <a:grpFill/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</p:pic>
        <p:pic>
          <p:nvPicPr>
            <p:cNvPr id="1026" name="Picture 2" descr="Instagram Logo transparent PNG - StickPNG">
              <a:extLst>
                <a:ext uri="{FF2B5EF4-FFF2-40B4-BE49-F238E27FC236}">
                  <a16:creationId xmlns:a16="http://schemas.microsoft.com/office/drawing/2014/main" id="{F2302B65-370F-E94C-4110-656BF25985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19682" y="6283306"/>
              <a:ext cx="453109" cy="453109"/>
            </a:xfrm>
            <a:prstGeom prst="rect">
              <a:avLst/>
            </a:prstGeom>
            <a:grpFill/>
            <a:ln w="19050">
              <a:solidFill>
                <a:schemeClr val="tx2">
                  <a:lumMod val="60000"/>
                  <a:lumOff val="40000"/>
                </a:schemeClr>
              </a:solidFill>
            </a:ln>
          </p:spPr>
        </p:pic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4D4B624E-225A-5B21-3832-A0ED47AFC0AB}"/>
              </a:ext>
            </a:extLst>
          </p:cNvPr>
          <p:cNvSpPr txBox="1"/>
          <p:nvPr/>
        </p:nvSpPr>
        <p:spPr>
          <a:xfrm>
            <a:off x="1709354" y="1318678"/>
            <a:ext cx="1389842" cy="7159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17">
              <a:defRPr/>
            </a:pPr>
            <a:r>
              <a:rPr lang="en-GB" sz="1351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Designated Safeguarding Lead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2E25688-ABBD-585C-BE59-8D5E82D2212B}"/>
              </a:ext>
            </a:extLst>
          </p:cNvPr>
          <p:cNvSpPr txBox="1"/>
          <p:nvPr/>
        </p:nvSpPr>
        <p:spPr>
          <a:xfrm>
            <a:off x="8634616" y="1427442"/>
            <a:ext cx="1747958" cy="508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85817">
              <a:defRPr/>
            </a:pPr>
            <a:r>
              <a:rPr lang="en-GB" sz="1351" b="1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Deputy  Designated Safeguarding Leads</a:t>
            </a:r>
          </a:p>
        </p:txBody>
      </p:sp>
      <p:pic>
        <p:nvPicPr>
          <p:cNvPr id="40" name="Picture 39" descr="A picture containing person, wall, person, indoor&#10;&#10;Description automatically generated">
            <a:extLst>
              <a:ext uri="{FF2B5EF4-FFF2-40B4-BE49-F238E27FC236}">
                <a16:creationId xmlns:a16="http://schemas.microsoft.com/office/drawing/2014/main" id="{DC18EB14-0D03-59DB-0E3B-484F833BEFE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0" t="12287" r="28912" b="16502"/>
          <a:stretch/>
        </p:blipFill>
        <p:spPr>
          <a:xfrm>
            <a:off x="1986219" y="2034633"/>
            <a:ext cx="836112" cy="1077568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FE42350-3965-0C9D-9952-D89141DA7C6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65661" y="5513158"/>
            <a:ext cx="418559" cy="339554"/>
          </a:xfrm>
          <a:prstGeom prst="rect">
            <a:avLst/>
          </a:prstGeom>
          <a:ln w="1905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CE8750C-F400-6674-268A-92FCCBA71770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t="14849" b="6227"/>
          <a:stretch/>
        </p:blipFill>
        <p:spPr>
          <a:xfrm>
            <a:off x="2208558" y="4098504"/>
            <a:ext cx="890641" cy="935739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4D7C0B9-DF3B-6DFB-3C2C-8F0DE82D0218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9963" b="11478"/>
          <a:stretch/>
        </p:blipFill>
        <p:spPr>
          <a:xfrm>
            <a:off x="7579891" y="4084024"/>
            <a:ext cx="1088017" cy="954111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3563F5E-4A2A-37DF-4815-0F05484068A3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20804" t="13040" r="22414" b="26739"/>
          <a:stretch/>
        </p:blipFill>
        <p:spPr>
          <a:xfrm>
            <a:off x="8527191" y="2028451"/>
            <a:ext cx="903587" cy="1077568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F344BDD-26BA-F06A-A687-C40D04F873D5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t="11423"/>
          <a:stretch/>
        </p:blipFill>
        <p:spPr>
          <a:xfrm>
            <a:off x="5010230" y="4093210"/>
            <a:ext cx="779932" cy="935739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26D1996-0E40-71F8-AB1E-BA92365DB0B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32407" y="4084024"/>
            <a:ext cx="905236" cy="915971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43F21D-B3A8-2E59-4176-15F632ADD737}"/>
              </a:ext>
            </a:extLst>
          </p:cNvPr>
          <p:cNvSpPr txBox="1"/>
          <p:nvPr/>
        </p:nvSpPr>
        <p:spPr>
          <a:xfrm>
            <a:off x="3179179" y="3604104"/>
            <a:ext cx="5222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Assistant Heads of House  &amp; Safeguarding Officers  </a:t>
            </a:r>
          </a:p>
        </p:txBody>
      </p:sp>
    </p:spTree>
    <p:extLst>
      <p:ext uri="{BB962C8B-B14F-4D97-AF65-F5344CB8AC3E}">
        <p14:creationId xmlns:p14="http://schemas.microsoft.com/office/powerpoint/2010/main" val="533237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89</Words>
  <Application>Microsoft Office PowerPoint</Application>
  <PresentationFormat>Widescreen</PresentationFormat>
  <Paragraphs>20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</vt:vector>
  </TitlesOfParts>
  <Company>Stewards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Amanda Atkinson</dc:creator>
  <cp:lastModifiedBy>Amanda Atkinson</cp:lastModifiedBy>
  <cp:revision>4</cp:revision>
  <dcterms:created xsi:type="dcterms:W3CDTF">2025-11-17T07:50:27Z</dcterms:created>
  <dcterms:modified xsi:type="dcterms:W3CDTF">2025-11-17T07:59:13Z</dcterms:modified>
</cp:coreProperties>
</file>